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C62F7A2-25F5-4C55-3EC9-095919B5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0" y="12790487"/>
            <a:ext cx="4762500" cy="4762500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E17D797-B87C-5086-4D55-9749D68E7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4" y="550063"/>
            <a:ext cx="8041253" cy="8041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45AF2D-7044-A5BB-6FA5-6936E9927716}"/>
              </a:ext>
            </a:extLst>
          </p:cNvPr>
          <p:cNvSpPr/>
          <p:nvPr/>
        </p:nvSpPr>
        <p:spPr>
          <a:xfrm>
            <a:off x="0" y="0"/>
            <a:ext cx="18000663" cy="1580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Parametric</a:t>
            </a:r>
            <a:r>
              <a:rPr lang="fr-FR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Framework for Visual Illusions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Gill Sans MT" panose="020B0502020104020203" pitchFamily="34" charset="0"/>
              </a:rPr>
              <a:t>Example </a:t>
            </a:r>
            <a:r>
              <a:rPr lang="fr-FR" sz="4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Gill Sans MT" panose="020B0502020104020203" pitchFamily="34" charset="0"/>
              </a:rPr>
              <a:t> the Müller-Lyer Illusion</a:t>
            </a:r>
            <a:endParaRPr lang="en-GB" sz="4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B25AA96-6515-2902-8146-5834A3681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940" y="8228098"/>
            <a:ext cx="4762500" cy="47625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836049F-67B0-AFC9-8373-3048D21D4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45" y="8302114"/>
            <a:ext cx="4762500" cy="4762500"/>
          </a:xfrm>
          <a:prstGeom prst="rect">
            <a:avLst/>
          </a:prstGeom>
        </p:spPr>
      </p:pic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2794350-2CA4-BEF0-E140-937F3EC9B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28" y="12790487"/>
            <a:ext cx="4762500" cy="476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F9FBF-40FF-48DA-57A9-D6227DE33608}"/>
              </a:ext>
            </a:extLst>
          </p:cNvPr>
          <p:cNvSpPr/>
          <p:nvPr/>
        </p:nvSpPr>
        <p:spPr>
          <a:xfrm>
            <a:off x="5432612" y="2115707"/>
            <a:ext cx="11862967" cy="4909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The Müller-Lyer Illusion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traditionally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presented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as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two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segments (the </a:t>
            </a:r>
            <a:r>
              <a:rPr lang="fr-FR" sz="3600" b="1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b="1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targets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),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which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perception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biased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by the </a:t>
            </a:r>
            <a:r>
              <a:rPr lang="fr-FR" sz="3600" b="1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context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(the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).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Here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, 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lower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segment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appears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longer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despite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being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same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length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.</a:t>
            </a:r>
          </a:p>
          <a:p>
            <a:pPr algn="just"/>
            <a:endParaRPr lang="fr-FR" sz="3600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In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this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illusion, the </a:t>
            </a:r>
            <a:r>
              <a:rPr lang="fr-FR" sz="3600" b="1" dirty="0" err="1">
                <a:solidFill>
                  <a:srgbClr val="00B05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3600" b="1" dirty="0">
                <a:solidFill>
                  <a:srgbClr val="00B05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b="1" dirty="0" err="1">
                <a:solidFill>
                  <a:srgbClr val="00B05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difficulty</a:t>
            </a:r>
            <a:r>
              <a:rPr lang="fr-FR" sz="3600" b="1" dirty="0">
                <a:solidFill>
                  <a:srgbClr val="00B05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corresponds to 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difference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between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lengths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target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segments, and the </a:t>
            </a:r>
            <a:r>
              <a:rPr lang="fr-FR" sz="3600" b="1" dirty="0">
                <a:solidFill>
                  <a:srgbClr val="7030A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</a:t>
            </a:r>
            <a:r>
              <a:rPr lang="fr-FR" sz="3600" b="1" dirty="0" err="1">
                <a:solidFill>
                  <a:srgbClr val="7030A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strength</a:t>
            </a:r>
            <a:r>
              <a:rPr lang="fr-FR" sz="3600" b="1" dirty="0">
                <a:solidFill>
                  <a:srgbClr val="7030A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corresponds to the angle of the </a:t>
            </a:r>
            <a:r>
              <a:rPr lang="fr-FR" sz="3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.</a:t>
            </a:r>
            <a:endParaRPr lang="en-GB" sz="3600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FB4EF-A769-FF73-E8F9-5EC89DFE4DDB}"/>
              </a:ext>
            </a:extLst>
          </p:cNvPr>
          <p:cNvSpPr/>
          <p:nvPr/>
        </p:nvSpPr>
        <p:spPr>
          <a:xfrm>
            <a:off x="1734412" y="17410318"/>
            <a:ext cx="16259947" cy="589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Stimuli </a:t>
            </a: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created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with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the open-source software                         (Makowski et al., 2021)</a:t>
            </a:r>
            <a:endParaRPr lang="en-GB" sz="2800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473326-53D9-D2F3-FE76-C0037BD2B476}"/>
              </a:ext>
            </a:extLst>
          </p:cNvPr>
          <p:cNvSpPr/>
          <p:nvPr/>
        </p:nvSpPr>
        <p:spPr>
          <a:xfrm>
            <a:off x="3585487" y="8523041"/>
            <a:ext cx="6383206" cy="48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B05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easy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(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upper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line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2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7030A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strong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sharp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harder)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95F48-C4F6-9796-4A46-945E261F7837}"/>
              </a:ext>
            </a:extLst>
          </p:cNvPr>
          <p:cNvSpPr/>
          <p:nvPr/>
        </p:nvSpPr>
        <p:spPr>
          <a:xfrm>
            <a:off x="0" y="7605282"/>
            <a:ext cx="18000663" cy="917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Example of Stimuli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2273A-5A44-C7DB-8410-E9E397363EDF}"/>
              </a:ext>
            </a:extLst>
          </p:cNvPr>
          <p:cNvSpPr/>
          <p:nvPr/>
        </p:nvSpPr>
        <p:spPr>
          <a:xfrm>
            <a:off x="13781047" y="7856891"/>
            <a:ext cx="4022989" cy="343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C5A806-C7C1-C376-5584-B927A80F507F}"/>
              </a:ext>
            </a:extLst>
          </p:cNvPr>
          <p:cNvCxnSpPr>
            <a:cxnSpLocks/>
          </p:cNvCxnSpPr>
          <p:nvPr/>
        </p:nvCxnSpPr>
        <p:spPr>
          <a:xfrm>
            <a:off x="-44049" y="12780076"/>
            <a:ext cx="135986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FDAB42-9200-77A7-0A31-7B28FFFB7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17" y="9825319"/>
            <a:ext cx="3272006" cy="3272006"/>
          </a:xfrm>
          <a:prstGeom prst="rect">
            <a:avLst/>
          </a:prstGeom>
          <a:ln w="19050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1D7872-DEF2-4E1D-8574-07AD08BD0BA9}"/>
              </a:ext>
            </a:extLst>
          </p:cNvPr>
          <p:cNvSpPr/>
          <p:nvPr/>
        </p:nvSpPr>
        <p:spPr>
          <a:xfrm>
            <a:off x="3585487" y="13226788"/>
            <a:ext cx="7032063" cy="4130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hard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(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upper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line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1.1 times longer)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weak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flat)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(</a:t>
            </a:r>
            <a:r>
              <a:rPr lang="fr-FR" sz="2800" i="1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left</a:t>
            </a:r>
            <a:r>
              <a:rPr lang="fr-FR" sz="2800" i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harder)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Illusion Direction </a:t>
            </a:r>
            <a:r>
              <a:rPr lang="fr-FR" sz="2800" i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(right)</a:t>
            </a: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congruent</a:t>
            </a:r>
          </a:p>
          <a:p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(the illusion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  <a:ea typeface="Roboto Medium" panose="02000000000000000000" pitchFamily="2" charset="0"/>
              </a:rPr>
              <a:t>)</a:t>
            </a:r>
          </a:p>
          <a:p>
            <a:endParaRPr lang="fr-FR" sz="1600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C9096-0610-9622-74E9-2817F487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256" y="17304253"/>
            <a:ext cx="2219191" cy="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5868E29-8897-397E-E4DC-5FB169710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47196" y="10215051"/>
            <a:ext cx="2492542" cy="2492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E6E1C9-EF2C-022D-27DA-DD6C7152BAA4}"/>
              </a:ext>
            </a:extLst>
          </p:cNvPr>
          <p:cNvSpPr txBox="1"/>
          <p:nvPr/>
        </p:nvSpPr>
        <p:spPr>
          <a:xfrm>
            <a:off x="13598229" y="13354450"/>
            <a:ext cx="42764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1" dirty="0" err="1">
                <a:latin typeface="Gill Sans MT" panose="020B0502020104020203" pitchFamily="34" charset="0"/>
              </a:rPr>
              <a:t>Task</a:t>
            </a:r>
            <a:r>
              <a:rPr lang="fr-FR" sz="2800" b="1" dirty="0">
                <a:latin typeface="Gill Sans MT" panose="020B0502020104020203" pitchFamily="34" charset="0"/>
              </a:rPr>
              <a:t>: </a:t>
            </a:r>
            <a:r>
              <a:rPr lang="fr-FR" sz="2800" dirty="0">
                <a:latin typeface="Gill Sans MT" panose="020B0502020104020203" pitchFamily="34" charset="0"/>
              </a:rPr>
              <a:t>For </a:t>
            </a:r>
            <a:r>
              <a:rPr lang="fr-FR" sz="2800" dirty="0" err="1">
                <a:latin typeface="Gill Sans MT" panose="020B0502020104020203" pitchFamily="34" charset="0"/>
              </a:rPr>
              <a:t>these</a:t>
            </a:r>
            <a:r>
              <a:rPr lang="fr-FR" sz="2800" dirty="0">
                <a:latin typeface="Gill Sans MT" panose="020B0502020104020203" pitchFamily="34" charset="0"/>
              </a:rPr>
              <a:t> stimuli,  the correct </a:t>
            </a:r>
            <a:r>
              <a:rPr lang="fr-FR" sz="2800" dirty="0" err="1">
                <a:latin typeface="Gill Sans MT" panose="020B0502020104020203" pitchFamily="34" charset="0"/>
              </a:rPr>
              <a:t>response</a:t>
            </a:r>
            <a:r>
              <a:rPr lang="fr-FR" sz="2800" dirty="0">
                <a:latin typeface="Gill Sans MT" panose="020B0502020104020203" pitchFamily="34" charset="0"/>
              </a:rPr>
              <a:t> </a:t>
            </a:r>
            <a:r>
              <a:rPr lang="fr-FR" sz="2800" dirty="0" err="1">
                <a:latin typeface="Gill Sans MT" panose="020B0502020104020203" pitchFamily="34" charset="0"/>
              </a:rPr>
              <a:t>is</a:t>
            </a:r>
            <a:r>
              <a:rPr lang="fr-FR" sz="2800" dirty="0">
                <a:latin typeface="Gill Sans MT" panose="020B0502020104020203" pitchFamily="34" charset="0"/>
              </a:rPr>
              <a:t> </a:t>
            </a:r>
            <a:r>
              <a:rPr lang="fr-FR" sz="2800" dirty="0" err="1">
                <a:latin typeface="Gill Sans MT" panose="020B0502020104020203" pitchFamily="34" charset="0"/>
              </a:rPr>
              <a:t>always</a:t>
            </a:r>
            <a:r>
              <a:rPr lang="fr-FR" sz="2800" dirty="0">
                <a:latin typeface="Gill Sans MT" panose="020B0502020104020203" pitchFamily="34" charset="0"/>
              </a:rPr>
              <a:t> the « up » </a:t>
            </a:r>
            <a:r>
              <a:rPr lang="fr-FR" sz="2800" dirty="0" err="1">
                <a:latin typeface="Gill Sans MT" panose="020B0502020104020203" pitchFamily="34" charset="0"/>
              </a:rPr>
              <a:t>arrow</a:t>
            </a:r>
            <a:r>
              <a:rPr lang="fr-FR" sz="2800" dirty="0">
                <a:latin typeface="Gill Sans MT" panose="020B0502020104020203" pitchFamily="34" charset="0"/>
              </a:rPr>
              <a:t>, </a:t>
            </a:r>
            <a:r>
              <a:rPr lang="fr-FR" sz="2800" dirty="0" err="1">
                <a:latin typeface="Gill Sans MT" panose="020B0502020104020203" pitchFamily="34" charset="0"/>
              </a:rPr>
              <a:t>indicating</a:t>
            </a:r>
            <a:r>
              <a:rPr lang="fr-FR" sz="2800" dirty="0">
                <a:latin typeface="Gill Sans MT" panose="020B0502020104020203" pitchFamily="34" charset="0"/>
              </a:rPr>
              <a:t> the longer </a:t>
            </a:r>
            <a:r>
              <a:rPr lang="fr-FR" sz="2800" dirty="0" err="1">
                <a:latin typeface="Gill Sans MT" panose="020B0502020104020203" pitchFamily="34" charset="0"/>
              </a:rPr>
              <a:t>red</a:t>
            </a:r>
            <a:r>
              <a:rPr lang="fr-FR" sz="2800" dirty="0">
                <a:latin typeface="Gill Sans MT" panose="020B0502020104020203" pitchFamily="34" charset="0"/>
              </a:rPr>
              <a:t> segment. </a:t>
            </a:r>
            <a:r>
              <a:rPr lang="fr-FR" sz="2800" dirty="0" err="1">
                <a:latin typeface="Gill Sans MT" panose="020B0502020104020203" pitchFamily="34" charset="0"/>
              </a:rPr>
              <a:t>We</a:t>
            </a:r>
            <a:r>
              <a:rPr lang="fr-FR" sz="2800" dirty="0">
                <a:latin typeface="Gill Sans MT" panose="020B0502020104020203" pitchFamily="34" charset="0"/>
              </a:rPr>
              <a:t> </a:t>
            </a:r>
            <a:r>
              <a:rPr lang="fr-FR" sz="2800" dirty="0" err="1">
                <a:latin typeface="Gill Sans MT" panose="020B0502020104020203" pitchFamily="34" charset="0"/>
              </a:rPr>
              <a:t>measured</a:t>
            </a:r>
            <a:r>
              <a:rPr lang="fr-FR" sz="2800" dirty="0">
                <a:latin typeface="Gill Sans MT" panose="020B0502020104020203" pitchFamily="34" charset="0"/>
              </a:rPr>
              <a:t> the </a:t>
            </a:r>
            <a:r>
              <a:rPr lang="fr-FR" sz="2800" dirty="0" err="1">
                <a:latin typeface="Gill Sans MT" panose="020B0502020104020203" pitchFamily="34" charset="0"/>
              </a:rPr>
              <a:t>reaction</a:t>
            </a:r>
            <a:r>
              <a:rPr lang="fr-FR" sz="2800" dirty="0">
                <a:latin typeface="Gill Sans MT" panose="020B0502020104020203" pitchFamily="34" charset="0"/>
              </a:rPr>
              <a:t> time and the </a:t>
            </a:r>
            <a:r>
              <a:rPr lang="fr-FR" sz="2800" dirty="0" err="1">
                <a:latin typeface="Gill Sans MT" panose="020B0502020104020203" pitchFamily="34" charset="0"/>
              </a:rPr>
              <a:t>errors</a:t>
            </a:r>
            <a:r>
              <a:rPr lang="fr-FR" sz="2800" dirty="0">
                <a:latin typeface="Gill Sans MT" panose="020B0502020104020203" pitchFamily="34" charset="0"/>
              </a:rPr>
              <a:t> (in </a:t>
            </a:r>
            <a:r>
              <a:rPr lang="fr-FR" sz="2800" dirty="0" err="1">
                <a:latin typeface="Gill Sans MT" panose="020B0502020104020203" pitchFamily="34" charset="0"/>
              </a:rPr>
              <a:t>this</a:t>
            </a:r>
            <a:r>
              <a:rPr lang="fr-FR" sz="2800" dirty="0">
                <a:latin typeface="Gill Sans MT" panose="020B0502020104020203" pitchFamily="34" charset="0"/>
              </a:rPr>
              <a:t> case, the « down » </a:t>
            </a:r>
            <a:r>
              <a:rPr lang="fr-FR" sz="2800" dirty="0" err="1">
                <a:latin typeface="Gill Sans MT" panose="020B0502020104020203" pitchFamily="34" charset="0"/>
              </a:rPr>
              <a:t>arrow</a:t>
            </a:r>
            <a:r>
              <a:rPr lang="fr-FR" sz="2800" dirty="0">
                <a:latin typeface="Gill Sans MT" panose="020B0502020104020203" pitchFamily="34" charset="0"/>
              </a:rPr>
              <a:t>).</a:t>
            </a:r>
            <a:endParaRPr lang="en-GB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7</cp:revision>
  <dcterms:created xsi:type="dcterms:W3CDTF">2022-08-27T03:02:38Z</dcterms:created>
  <dcterms:modified xsi:type="dcterms:W3CDTF">2022-08-27T04:58:55Z</dcterms:modified>
</cp:coreProperties>
</file>