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2"/>
  </p:notesMasterIdLst>
  <p:sldIdLst>
    <p:sldId id="416" r:id="rId2"/>
    <p:sldId id="443" r:id="rId3"/>
    <p:sldId id="446" r:id="rId4"/>
    <p:sldId id="445" r:id="rId5"/>
    <p:sldId id="441" r:id="rId6"/>
    <p:sldId id="453" r:id="rId7"/>
    <p:sldId id="454" r:id="rId8"/>
    <p:sldId id="456" r:id="rId9"/>
    <p:sldId id="458" r:id="rId10"/>
    <p:sldId id="457" r:id="rId11"/>
  </p:sldIdLst>
  <p:sldSz cx="1219200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 Alejandro Fernandez Campos (diego.fernandez.c)" initials="DAFC(" lastIdx="3" clrIdx="0">
    <p:extLst>
      <p:ext uri="{19B8F6BF-5375-455C-9EA6-DF929625EA0E}">
        <p15:presenceInfo xmlns:p15="http://schemas.microsoft.com/office/powerpoint/2012/main" userId="S::diego.fernandez.c@uchile.cl::6a5f8fb5-6af4-490d-b2c6-4483df19bc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33CCFF"/>
    <a:srgbClr val="A3FA94"/>
    <a:srgbClr val="CC6600"/>
    <a:srgbClr val="B749A7"/>
    <a:srgbClr val="CC0099"/>
    <a:srgbClr val="006600"/>
    <a:srgbClr val="0000FF"/>
    <a:srgbClr val="00CC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F712A8-9C6D-4434-BA87-C4AE3752B7CB}" v="1" dt="2022-10-03T00:26:54.4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39" autoAdjust="0"/>
  </p:normalViewPr>
  <p:slideViewPr>
    <p:cSldViewPr snapToGrid="0">
      <p:cViewPr varScale="1">
        <p:scale>
          <a:sx n="119" d="100"/>
          <a:sy n="119" d="100"/>
        </p:scale>
        <p:origin x="180" y="7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iliano Tomás Jones Herrera (maxjones)" userId="3b9f000d-ef07-462d-82f8-833208493d79" providerId="ADAL" clId="{55F712A8-9C6D-4434-BA87-C4AE3752B7CB}"/>
    <pc:docChg chg="undo redo custSel addSld modSld">
      <pc:chgData name="Maximiliano Tomás Jones Herrera (maxjones)" userId="3b9f000d-ef07-462d-82f8-833208493d79" providerId="ADAL" clId="{55F712A8-9C6D-4434-BA87-C4AE3752B7CB}" dt="2022-10-03T00:26:54.430" v="14"/>
      <pc:docMkLst>
        <pc:docMk/>
      </pc:docMkLst>
      <pc:sldChg chg="addSp delSp mod">
        <pc:chgData name="Maximiliano Tomás Jones Herrera (maxjones)" userId="3b9f000d-ef07-462d-82f8-833208493d79" providerId="ADAL" clId="{55F712A8-9C6D-4434-BA87-C4AE3752B7CB}" dt="2022-10-03T00:26:51.878" v="13" actId="478"/>
        <pc:sldMkLst>
          <pc:docMk/>
          <pc:sldMk cId="1976081235" sldId="456"/>
        </pc:sldMkLst>
        <pc:spChg chg="add del">
          <ac:chgData name="Maximiliano Tomás Jones Herrera (maxjones)" userId="3b9f000d-ef07-462d-82f8-833208493d79" providerId="ADAL" clId="{55F712A8-9C6D-4434-BA87-C4AE3752B7CB}" dt="2022-10-03T00:26:51.878" v="13" actId="478"/>
          <ac:spMkLst>
            <pc:docMk/>
            <pc:sldMk cId="1976081235" sldId="456"/>
            <ac:spMk id="77" creationId="{401437D4-1CBA-49C1-8883-D6C41E07B925}"/>
          </ac:spMkLst>
        </pc:spChg>
        <pc:picChg chg="add del">
          <ac:chgData name="Maximiliano Tomás Jones Herrera (maxjones)" userId="3b9f000d-ef07-462d-82f8-833208493d79" providerId="ADAL" clId="{55F712A8-9C6D-4434-BA87-C4AE3752B7CB}" dt="2022-10-03T00:26:51.878" v="13" actId="478"/>
          <ac:picMkLst>
            <pc:docMk/>
            <pc:sldMk cId="1976081235" sldId="456"/>
            <ac:picMk id="76" creationId="{82F817A8-D1D7-4893-8C7F-A0CD56BF92D9}"/>
          </ac:picMkLst>
        </pc:picChg>
      </pc:sldChg>
      <pc:sldChg chg="modSp mod">
        <pc:chgData name="Maximiliano Tomás Jones Herrera (maxjones)" userId="3b9f000d-ef07-462d-82f8-833208493d79" providerId="ADAL" clId="{55F712A8-9C6D-4434-BA87-C4AE3752B7CB}" dt="2022-01-19T15:30:40.084" v="11" actId="1038"/>
        <pc:sldMkLst>
          <pc:docMk/>
          <pc:sldMk cId="3295163202" sldId="457"/>
        </pc:sldMkLst>
        <pc:graphicFrameChg chg="mod">
          <ac:chgData name="Maximiliano Tomás Jones Herrera (maxjones)" userId="3b9f000d-ef07-462d-82f8-833208493d79" providerId="ADAL" clId="{55F712A8-9C6D-4434-BA87-C4AE3752B7CB}" dt="2022-01-19T15:30:40.084" v="11" actId="1038"/>
          <ac:graphicFrameMkLst>
            <pc:docMk/>
            <pc:sldMk cId="3295163202" sldId="457"/>
            <ac:graphicFrameMk id="3" creationId="{06F4DA63-A4D9-4483-AB0A-174000DAA6DA}"/>
          </ac:graphicFrameMkLst>
        </pc:graphicFrameChg>
        <pc:picChg chg="mod ord">
          <ac:chgData name="Maximiliano Tomás Jones Herrera (maxjones)" userId="3b9f000d-ef07-462d-82f8-833208493d79" providerId="ADAL" clId="{55F712A8-9C6D-4434-BA87-C4AE3752B7CB}" dt="2022-01-19T15:30:40.084" v="11" actId="1038"/>
          <ac:picMkLst>
            <pc:docMk/>
            <pc:sldMk cId="3295163202" sldId="457"/>
            <ac:picMk id="5" creationId="{C68EF05A-E51B-4819-A2B5-7E18C388B304}"/>
          </ac:picMkLst>
        </pc:picChg>
        <pc:picChg chg="mod ord">
          <ac:chgData name="Maximiliano Tomás Jones Herrera (maxjones)" userId="3b9f000d-ef07-462d-82f8-833208493d79" providerId="ADAL" clId="{55F712A8-9C6D-4434-BA87-C4AE3752B7CB}" dt="2022-01-19T15:30:40.084" v="11" actId="1038"/>
          <ac:picMkLst>
            <pc:docMk/>
            <pc:sldMk cId="3295163202" sldId="457"/>
            <ac:picMk id="7" creationId="{A062D8A3-5E89-4F3F-9265-5E152B7BEB2D}"/>
          </ac:picMkLst>
        </pc:picChg>
        <pc:picChg chg="mod ord">
          <ac:chgData name="Maximiliano Tomás Jones Herrera (maxjones)" userId="3b9f000d-ef07-462d-82f8-833208493d79" providerId="ADAL" clId="{55F712A8-9C6D-4434-BA87-C4AE3752B7CB}" dt="2022-01-19T15:30:40.084" v="11" actId="1038"/>
          <ac:picMkLst>
            <pc:docMk/>
            <pc:sldMk cId="3295163202" sldId="457"/>
            <ac:picMk id="9" creationId="{CE97E768-FA1A-46B7-9E7E-C21CB5E33068}"/>
          </ac:picMkLst>
        </pc:picChg>
        <pc:picChg chg="mod ord">
          <ac:chgData name="Maximiliano Tomás Jones Herrera (maxjones)" userId="3b9f000d-ef07-462d-82f8-833208493d79" providerId="ADAL" clId="{55F712A8-9C6D-4434-BA87-C4AE3752B7CB}" dt="2022-01-19T15:30:40.084" v="11" actId="1038"/>
          <ac:picMkLst>
            <pc:docMk/>
            <pc:sldMk cId="3295163202" sldId="457"/>
            <ac:picMk id="11" creationId="{13642D63-0F6C-423C-BE96-75E75FFB66B8}"/>
          </ac:picMkLst>
        </pc:picChg>
        <pc:picChg chg="mod ord">
          <ac:chgData name="Maximiliano Tomás Jones Herrera (maxjones)" userId="3b9f000d-ef07-462d-82f8-833208493d79" providerId="ADAL" clId="{55F712A8-9C6D-4434-BA87-C4AE3752B7CB}" dt="2022-01-19T15:30:40.084" v="11" actId="1038"/>
          <ac:picMkLst>
            <pc:docMk/>
            <pc:sldMk cId="3295163202" sldId="457"/>
            <ac:picMk id="15" creationId="{D1C55D29-A15A-4C29-9B2B-D27B985C33F1}"/>
          </ac:picMkLst>
        </pc:picChg>
        <pc:picChg chg="mod ord">
          <ac:chgData name="Maximiliano Tomás Jones Herrera (maxjones)" userId="3b9f000d-ef07-462d-82f8-833208493d79" providerId="ADAL" clId="{55F712A8-9C6D-4434-BA87-C4AE3752B7CB}" dt="2022-01-19T15:30:40.084" v="11" actId="1038"/>
          <ac:picMkLst>
            <pc:docMk/>
            <pc:sldMk cId="3295163202" sldId="457"/>
            <ac:picMk id="17" creationId="{423DAB01-2BBA-4DF2-B294-A223B9F47EA4}"/>
          </ac:picMkLst>
        </pc:picChg>
      </pc:sldChg>
      <pc:sldChg chg="add">
        <pc:chgData name="Maximiliano Tomás Jones Herrera (maxjones)" userId="3b9f000d-ef07-462d-82f8-833208493d79" providerId="ADAL" clId="{55F712A8-9C6D-4434-BA87-C4AE3752B7CB}" dt="2022-10-03T00:26:54.430" v="14"/>
        <pc:sldMkLst>
          <pc:docMk/>
          <pc:sldMk cId="3613946757" sldId="45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C9E272-5E2F-4025-B3B4-20EE166CB24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57E578C-A315-404B-80FE-E119478FEAF0}">
      <dgm:prSet phldrT="[Texto]" custT="1"/>
      <dgm:spPr/>
      <dgm:t>
        <a:bodyPr/>
        <a:lstStyle/>
        <a:p>
          <a:r>
            <a:rPr lang="es-CL" sz="1500" dirty="0"/>
            <a:t>Captura de datos en pozo monitoreado</a:t>
          </a:r>
        </a:p>
      </dgm:t>
    </dgm:pt>
    <dgm:pt modelId="{ACDC98B9-BFB3-4A44-BB89-0B8996B9679C}" type="parTrans" cxnId="{A010E594-D477-493E-9901-58A036749E2E}">
      <dgm:prSet/>
      <dgm:spPr/>
      <dgm:t>
        <a:bodyPr/>
        <a:lstStyle/>
        <a:p>
          <a:endParaRPr lang="es-CL" sz="1500"/>
        </a:p>
      </dgm:t>
    </dgm:pt>
    <dgm:pt modelId="{24D1E3F1-5B89-4AF4-AA70-C676033A54A1}" type="sibTrans" cxnId="{A010E594-D477-493E-9901-58A036749E2E}">
      <dgm:prSet custT="1"/>
      <dgm:spPr/>
      <dgm:t>
        <a:bodyPr/>
        <a:lstStyle/>
        <a:p>
          <a:endParaRPr lang="es-CL" sz="1500"/>
        </a:p>
      </dgm:t>
    </dgm:pt>
    <dgm:pt modelId="{7C7F2781-48B0-4042-8783-4D43EF1309D2}">
      <dgm:prSet phldrT="[Texto]" custT="1"/>
      <dgm:spPr/>
      <dgm:t>
        <a:bodyPr/>
        <a:lstStyle/>
        <a:p>
          <a:r>
            <a:rPr lang="es-CL" sz="1500" dirty="0"/>
            <a:t>Curado y </a:t>
          </a:r>
          <a:r>
            <a:rPr lang="es-CL" sz="1500" dirty="0" err="1"/>
            <a:t>pre-procesamiento</a:t>
          </a:r>
          <a:r>
            <a:rPr lang="es-CL" sz="1500" dirty="0"/>
            <a:t> de los datos</a:t>
          </a:r>
        </a:p>
      </dgm:t>
    </dgm:pt>
    <dgm:pt modelId="{91A45820-FEDB-40CD-8649-7A98D5A0CDE9}" type="parTrans" cxnId="{3AB638B2-2602-43A1-AA44-051750D54809}">
      <dgm:prSet/>
      <dgm:spPr/>
      <dgm:t>
        <a:bodyPr/>
        <a:lstStyle/>
        <a:p>
          <a:endParaRPr lang="es-CL" sz="1500"/>
        </a:p>
      </dgm:t>
    </dgm:pt>
    <dgm:pt modelId="{1B18CEA4-489C-45A3-A76F-0CCD8ACED11E}" type="sibTrans" cxnId="{3AB638B2-2602-43A1-AA44-051750D54809}">
      <dgm:prSet custT="1"/>
      <dgm:spPr/>
      <dgm:t>
        <a:bodyPr/>
        <a:lstStyle/>
        <a:p>
          <a:endParaRPr lang="es-CL" sz="1500"/>
        </a:p>
      </dgm:t>
    </dgm:pt>
    <dgm:pt modelId="{484490B3-C413-4B8D-B1D4-B481022EB340}">
      <dgm:prSet phldrT="[Texto]" custT="1"/>
      <dgm:spPr/>
      <dgm:t>
        <a:bodyPr/>
        <a:lstStyle/>
        <a:p>
          <a:r>
            <a:rPr lang="es-CL" sz="1500" dirty="0"/>
            <a:t>Entrenamiento de múltiples modelos</a:t>
          </a:r>
        </a:p>
      </dgm:t>
    </dgm:pt>
    <dgm:pt modelId="{9983AD82-4731-4BDF-A059-FD4703527402}" type="parTrans" cxnId="{CB6427AF-A6F8-4728-9EA3-2E801143EB9B}">
      <dgm:prSet/>
      <dgm:spPr/>
      <dgm:t>
        <a:bodyPr/>
        <a:lstStyle/>
        <a:p>
          <a:endParaRPr lang="es-CL" sz="1500"/>
        </a:p>
      </dgm:t>
    </dgm:pt>
    <dgm:pt modelId="{A482EAF4-99A8-449C-BA17-CED12B61F35A}" type="sibTrans" cxnId="{CB6427AF-A6F8-4728-9EA3-2E801143EB9B}">
      <dgm:prSet custT="1"/>
      <dgm:spPr/>
      <dgm:t>
        <a:bodyPr/>
        <a:lstStyle/>
        <a:p>
          <a:endParaRPr lang="es-CL" sz="1500"/>
        </a:p>
      </dgm:t>
    </dgm:pt>
    <dgm:pt modelId="{30C10367-3F95-4BA8-A240-5B1573594B5D}">
      <dgm:prSet phldrT="[Texto]" custT="1"/>
      <dgm:spPr/>
      <dgm:t>
        <a:bodyPr/>
        <a:lstStyle/>
        <a:p>
          <a:r>
            <a:rPr lang="es-CL" sz="1500" dirty="0"/>
            <a:t>Almacenamiento y estructuración de los datos</a:t>
          </a:r>
        </a:p>
      </dgm:t>
    </dgm:pt>
    <dgm:pt modelId="{26C9B440-668F-4DAF-94A3-DB8282C7CD34}" type="parTrans" cxnId="{D0F02012-2174-4892-8B7C-15C68EE51345}">
      <dgm:prSet/>
      <dgm:spPr/>
      <dgm:t>
        <a:bodyPr/>
        <a:lstStyle/>
        <a:p>
          <a:endParaRPr lang="es-CL" sz="1500"/>
        </a:p>
      </dgm:t>
    </dgm:pt>
    <dgm:pt modelId="{CE23301B-6BE8-444C-82D4-B86A2206BB41}" type="sibTrans" cxnId="{D0F02012-2174-4892-8B7C-15C68EE51345}">
      <dgm:prSet custT="1"/>
      <dgm:spPr/>
      <dgm:t>
        <a:bodyPr/>
        <a:lstStyle/>
        <a:p>
          <a:endParaRPr lang="es-CL" sz="1500"/>
        </a:p>
      </dgm:t>
    </dgm:pt>
    <dgm:pt modelId="{0920078E-6869-4F49-8840-18CC75AE2320}">
      <dgm:prSet custT="1"/>
      <dgm:spPr/>
      <dgm:t>
        <a:bodyPr/>
        <a:lstStyle/>
        <a:p>
          <a:r>
            <a:rPr lang="es-CL" sz="1500" dirty="0"/>
            <a:t>Selección de el mejor modelo individual o ensamble de modelos</a:t>
          </a:r>
        </a:p>
      </dgm:t>
    </dgm:pt>
    <dgm:pt modelId="{CD3EA0A7-169B-46CA-9F6E-9EF9BA8C0171}" type="parTrans" cxnId="{24826C94-7056-4778-AA57-110F2AB80332}">
      <dgm:prSet/>
      <dgm:spPr/>
      <dgm:t>
        <a:bodyPr/>
        <a:lstStyle/>
        <a:p>
          <a:endParaRPr lang="es-CL" sz="1500"/>
        </a:p>
      </dgm:t>
    </dgm:pt>
    <dgm:pt modelId="{D80C2F9B-D45C-46D4-9B4C-1401CD43D275}" type="sibTrans" cxnId="{24826C94-7056-4778-AA57-110F2AB80332}">
      <dgm:prSet custT="1"/>
      <dgm:spPr/>
      <dgm:t>
        <a:bodyPr/>
        <a:lstStyle/>
        <a:p>
          <a:endParaRPr lang="es-CL" sz="1500"/>
        </a:p>
      </dgm:t>
    </dgm:pt>
    <dgm:pt modelId="{50CBFF7B-F074-4AA4-9A46-0813EA66EA71}">
      <dgm:prSet custT="1"/>
      <dgm:spPr/>
      <dgm:t>
        <a:bodyPr/>
        <a:lstStyle/>
        <a:p>
          <a:r>
            <a:rPr lang="es-CL" sz="1500" dirty="0"/>
            <a:t>Salida del sistema mediante interfaz gráfica</a:t>
          </a:r>
        </a:p>
      </dgm:t>
    </dgm:pt>
    <dgm:pt modelId="{423E39DF-C04A-40B9-B5EA-E5066CF62B2C}" type="parTrans" cxnId="{3CA02AA2-3971-4AC0-B18C-37BD910925C0}">
      <dgm:prSet/>
      <dgm:spPr/>
      <dgm:t>
        <a:bodyPr/>
        <a:lstStyle/>
        <a:p>
          <a:endParaRPr lang="es-CL" sz="1500"/>
        </a:p>
      </dgm:t>
    </dgm:pt>
    <dgm:pt modelId="{5D415D65-0578-473C-BDF2-73DEED758470}" type="sibTrans" cxnId="{3CA02AA2-3971-4AC0-B18C-37BD910925C0}">
      <dgm:prSet/>
      <dgm:spPr/>
      <dgm:t>
        <a:bodyPr/>
        <a:lstStyle/>
        <a:p>
          <a:endParaRPr lang="es-CL" sz="1500"/>
        </a:p>
      </dgm:t>
    </dgm:pt>
    <dgm:pt modelId="{B95927EB-A1D4-4EF3-8063-73E203FA9B92}" type="pres">
      <dgm:prSet presAssocID="{5DC9E272-5E2F-4025-B3B4-20EE166CB244}" presName="Name0" presStyleCnt="0">
        <dgm:presLayoutVars>
          <dgm:dir/>
          <dgm:resizeHandles val="exact"/>
        </dgm:presLayoutVars>
      </dgm:prSet>
      <dgm:spPr/>
    </dgm:pt>
    <dgm:pt modelId="{61EEF31C-00F0-4AF9-AE97-34C0110367BD}" type="pres">
      <dgm:prSet presAssocID="{857E578C-A315-404B-80FE-E119478FEAF0}" presName="node" presStyleLbl="node1" presStyleIdx="0" presStyleCnt="6" custLinFactNeighborX="12321" custLinFactNeighborY="-50000">
        <dgm:presLayoutVars>
          <dgm:bulletEnabled val="1"/>
        </dgm:presLayoutVars>
      </dgm:prSet>
      <dgm:spPr/>
    </dgm:pt>
    <dgm:pt modelId="{6AD94AE8-7ABA-4581-A41B-664EDFFAFAFF}" type="pres">
      <dgm:prSet presAssocID="{24D1E3F1-5B89-4AF4-AA70-C676033A54A1}" presName="sibTrans" presStyleLbl="sibTrans2D1" presStyleIdx="0" presStyleCnt="5"/>
      <dgm:spPr/>
    </dgm:pt>
    <dgm:pt modelId="{7C9592C1-8718-445C-987C-F92A9F005E8C}" type="pres">
      <dgm:prSet presAssocID="{24D1E3F1-5B89-4AF4-AA70-C676033A54A1}" presName="connectorText" presStyleLbl="sibTrans2D1" presStyleIdx="0" presStyleCnt="5"/>
      <dgm:spPr/>
    </dgm:pt>
    <dgm:pt modelId="{C31A784C-EB96-4C43-9EE2-B40FAF728AF9}" type="pres">
      <dgm:prSet presAssocID="{30C10367-3F95-4BA8-A240-5B1573594B5D}" presName="node" presStyleLbl="node1" presStyleIdx="1" presStyleCnt="6" custLinFactNeighborX="1087" custLinFactNeighborY="-50000">
        <dgm:presLayoutVars>
          <dgm:bulletEnabled val="1"/>
        </dgm:presLayoutVars>
      </dgm:prSet>
      <dgm:spPr/>
    </dgm:pt>
    <dgm:pt modelId="{BDA9C962-40C4-4534-B8CC-E240F9E5F66B}" type="pres">
      <dgm:prSet presAssocID="{CE23301B-6BE8-444C-82D4-B86A2206BB41}" presName="sibTrans" presStyleLbl="sibTrans2D1" presStyleIdx="1" presStyleCnt="5"/>
      <dgm:spPr/>
    </dgm:pt>
    <dgm:pt modelId="{257A0EA2-129F-422E-B8D9-0E9C86474EFD}" type="pres">
      <dgm:prSet presAssocID="{CE23301B-6BE8-444C-82D4-B86A2206BB41}" presName="connectorText" presStyleLbl="sibTrans2D1" presStyleIdx="1" presStyleCnt="5"/>
      <dgm:spPr/>
    </dgm:pt>
    <dgm:pt modelId="{58DAF359-16D4-4C66-87AB-693DB7AB39BD}" type="pres">
      <dgm:prSet presAssocID="{7C7F2781-48B0-4042-8783-4D43EF1309D2}" presName="node" presStyleLbl="node1" presStyleIdx="2" presStyleCnt="6" custLinFactNeighborX="1087" custLinFactNeighborY="-50000">
        <dgm:presLayoutVars>
          <dgm:bulletEnabled val="1"/>
        </dgm:presLayoutVars>
      </dgm:prSet>
      <dgm:spPr/>
    </dgm:pt>
    <dgm:pt modelId="{EED1C2BE-F4B2-4778-8189-B8CB9B0BE30D}" type="pres">
      <dgm:prSet presAssocID="{1B18CEA4-489C-45A3-A76F-0CCD8ACED11E}" presName="sibTrans" presStyleLbl="sibTrans2D1" presStyleIdx="2" presStyleCnt="5"/>
      <dgm:spPr/>
    </dgm:pt>
    <dgm:pt modelId="{C2B39495-CF8B-4273-B205-828FF5748DE4}" type="pres">
      <dgm:prSet presAssocID="{1B18CEA4-489C-45A3-A76F-0CCD8ACED11E}" presName="connectorText" presStyleLbl="sibTrans2D1" presStyleIdx="2" presStyleCnt="5"/>
      <dgm:spPr/>
    </dgm:pt>
    <dgm:pt modelId="{E3AB9AB1-A0E8-41EB-9D43-D4D32F0BA4AE}" type="pres">
      <dgm:prSet presAssocID="{484490B3-C413-4B8D-B1D4-B481022EB340}" presName="node" presStyleLbl="node1" presStyleIdx="3" presStyleCnt="6" custLinFactNeighborX="1087" custLinFactNeighborY="-50000">
        <dgm:presLayoutVars>
          <dgm:bulletEnabled val="1"/>
        </dgm:presLayoutVars>
      </dgm:prSet>
      <dgm:spPr/>
    </dgm:pt>
    <dgm:pt modelId="{D77C227C-9757-4B64-94FA-CC93A392619A}" type="pres">
      <dgm:prSet presAssocID="{A482EAF4-99A8-449C-BA17-CED12B61F35A}" presName="sibTrans" presStyleLbl="sibTrans2D1" presStyleIdx="3" presStyleCnt="5"/>
      <dgm:spPr/>
    </dgm:pt>
    <dgm:pt modelId="{D27F8F91-59E3-4C38-90A7-328ABF858B59}" type="pres">
      <dgm:prSet presAssocID="{A482EAF4-99A8-449C-BA17-CED12B61F35A}" presName="connectorText" presStyleLbl="sibTrans2D1" presStyleIdx="3" presStyleCnt="5"/>
      <dgm:spPr/>
    </dgm:pt>
    <dgm:pt modelId="{47C10CA1-AC69-4B18-9FE0-9C1F73FF49C5}" type="pres">
      <dgm:prSet presAssocID="{0920078E-6869-4F49-8840-18CC75AE2320}" presName="node" presStyleLbl="node1" presStyleIdx="4" presStyleCnt="6" custLinFactNeighborX="1087" custLinFactNeighborY="-50000">
        <dgm:presLayoutVars>
          <dgm:bulletEnabled val="1"/>
        </dgm:presLayoutVars>
      </dgm:prSet>
      <dgm:spPr/>
    </dgm:pt>
    <dgm:pt modelId="{B2F99B4F-01EA-4E01-A9ED-4A7B8AA30FDE}" type="pres">
      <dgm:prSet presAssocID="{D80C2F9B-D45C-46D4-9B4C-1401CD43D275}" presName="sibTrans" presStyleLbl="sibTrans2D1" presStyleIdx="4" presStyleCnt="5"/>
      <dgm:spPr/>
    </dgm:pt>
    <dgm:pt modelId="{B4829C66-FF75-4724-90DF-4CD6876B9133}" type="pres">
      <dgm:prSet presAssocID="{D80C2F9B-D45C-46D4-9B4C-1401CD43D275}" presName="connectorText" presStyleLbl="sibTrans2D1" presStyleIdx="4" presStyleCnt="5"/>
      <dgm:spPr/>
    </dgm:pt>
    <dgm:pt modelId="{6B1A7F46-5940-4748-9158-A143314FECF1}" type="pres">
      <dgm:prSet presAssocID="{50CBFF7B-F074-4AA4-9A46-0813EA66EA71}" presName="node" presStyleLbl="node1" presStyleIdx="5" presStyleCnt="6" custLinFactNeighborX="1087" custLinFactNeighborY="-50000">
        <dgm:presLayoutVars>
          <dgm:bulletEnabled val="1"/>
        </dgm:presLayoutVars>
      </dgm:prSet>
      <dgm:spPr/>
    </dgm:pt>
  </dgm:ptLst>
  <dgm:cxnLst>
    <dgm:cxn modelId="{D0F02012-2174-4892-8B7C-15C68EE51345}" srcId="{5DC9E272-5E2F-4025-B3B4-20EE166CB244}" destId="{30C10367-3F95-4BA8-A240-5B1573594B5D}" srcOrd="1" destOrd="0" parTransId="{26C9B440-668F-4DAF-94A3-DB8282C7CD34}" sibTransId="{CE23301B-6BE8-444C-82D4-B86A2206BB41}"/>
    <dgm:cxn modelId="{48231B19-7865-428A-B834-D94D78DFC830}" type="presOf" srcId="{5DC9E272-5E2F-4025-B3B4-20EE166CB244}" destId="{B95927EB-A1D4-4EF3-8063-73E203FA9B92}" srcOrd="0" destOrd="0" presId="urn:microsoft.com/office/officeart/2005/8/layout/process1"/>
    <dgm:cxn modelId="{D781F427-BF0F-4D3C-A0FD-556B47C50706}" type="presOf" srcId="{484490B3-C413-4B8D-B1D4-B481022EB340}" destId="{E3AB9AB1-A0E8-41EB-9D43-D4D32F0BA4AE}" srcOrd="0" destOrd="0" presId="urn:microsoft.com/office/officeart/2005/8/layout/process1"/>
    <dgm:cxn modelId="{C8120C2B-E97D-45AE-9DFB-DEA9A5719C56}" type="presOf" srcId="{0920078E-6869-4F49-8840-18CC75AE2320}" destId="{47C10CA1-AC69-4B18-9FE0-9C1F73FF49C5}" srcOrd="0" destOrd="0" presId="urn:microsoft.com/office/officeart/2005/8/layout/process1"/>
    <dgm:cxn modelId="{EAF36736-1B81-44E2-825C-D4875F30B522}" type="presOf" srcId="{24D1E3F1-5B89-4AF4-AA70-C676033A54A1}" destId="{7C9592C1-8718-445C-987C-F92A9F005E8C}" srcOrd="1" destOrd="0" presId="urn:microsoft.com/office/officeart/2005/8/layout/process1"/>
    <dgm:cxn modelId="{0392043A-77FE-4649-BDD5-3B2702ECC82D}" type="presOf" srcId="{7C7F2781-48B0-4042-8783-4D43EF1309D2}" destId="{58DAF359-16D4-4C66-87AB-693DB7AB39BD}" srcOrd="0" destOrd="0" presId="urn:microsoft.com/office/officeart/2005/8/layout/process1"/>
    <dgm:cxn modelId="{A620013C-0245-4AEA-BE56-54C82551DB40}" type="presOf" srcId="{857E578C-A315-404B-80FE-E119478FEAF0}" destId="{61EEF31C-00F0-4AF9-AE97-34C0110367BD}" srcOrd="0" destOrd="0" presId="urn:microsoft.com/office/officeart/2005/8/layout/process1"/>
    <dgm:cxn modelId="{AB0E4061-2769-4DE9-8E19-BF727F785699}" type="presOf" srcId="{CE23301B-6BE8-444C-82D4-B86A2206BB41}" destId="{BDA9C962-40C4-4534-B8CC-E240F9E5F66B}" srcOrd="0" destOrd="0" presId="urn:microsoft.com/office/officeart/2005/8/layout/process1"/>
    <dgm:cxn modelId="{ECB0654D-37E0-48BD-B8FF-1657452EE6F7}" type="presOf" srcId="{30C10367-3F95-4BA8-A240-5B1573594B5D}" destId="{C31A784C-EB96-4C43-9EE2-B40FAF728AF9}" srcOrd="0" destOrd="0" presId="urn:microsoft.com/office/officeart/2005/8/layout/process1"/>
    <dgm:cxn modelId="{24826C94-7056-4778-AA57-110F2AB80332}" srcId="{5DC9E272-5E2F-4025-B3B4-20EE166CB244}" destId="{0920078E-6869-4F49-8840-18CC75AE2320}" srcOrd="4" destOrd="0" parTransId="{CD3EA0A7-169B-46CA-9F6E-9EF9BA8C0171}" sibTransId="{D80C2F9B-D45C-46D4-9B4C-1401CD43D275}"/>
    <dgm:cxn modelId="{A010E594-D477-493E-9901-58A036749E2E}" srcId="{5DC9E272-5E2F-4025-B3B4-20EE166CB244}" destId="{857E578C-A315-404B-80FE-E119478FEAF0}" srcOrd="0" destOrd="0" parTransId="{ACDC98B9-BFB3-4A44-BB89-0B8996B9679C}" sibTransId="{24D1E3F1-5B89-4AF4-AA70-C676033A54A1}"/>
    <dgm:cxn modelId="{644B4C97-BA97-4488-BFB1-1C585E645AF8}" type="presOf" srcId="{50CBFF7B-F074-4AA4-9A46-0813EA66EA71}" destId="{6B1A7F46-5940-4748-9158-A143314FECF1}" srcOrd="0" destOrd="0" presId="urn:microsoft.com/office/officeart/2005/8/layout/process1"/>
    <dgm:cxn modelId="{B09DE29D-70EC-46DC-86BD-6F9B91D430A7}" type="presOf" srcId="{1B18CEA4-489C-45A3-A76F-0CCD8ACED11E}" destId="{C2B39495-CF8B-4273-B205-828FF5748DE4}" srcOrd="1" destOrd="0" presId="urn:microsoft.com/office/officeart/2005/8/layout/process1"/>
    <dgm:cxn modelId="{3CA02AA2-3971-4AC0-B18C-37BD910925C0}" srcId="{5DC9E272-5E2F-4025-B3B4-20EE166CB244}" destId="{50CBFF7B-F074-4AA4-9A46-0813EA66EA71}" srcOrd="5" destOrd="0" parTransId="{423E39DF-C04A-40B9-B5EA-E5066CF62B2C}" sibTransId="{5D415D65-0578-473C-BDF2-73DEED758470}"/>
    <dgm:cxn modelId="{8F9763A5-B431-406F-9970-798E559FE814}" type="presOf" srcId="{D80C2F9B-D45C-46D4-9B4C-1401CD43D275}" destId="{B2F99B4F-01EA-4E01-A9ED-4A7B8AA30FDE}" srcOrd="0" destOrd="0" presId="urn:microsoft.com/office/officeart/2005/8/layout/process1"/>
    <dgm:cxn modelId="{708944A8-623B-41A4-8542-31A351CFE066}" type="presOf" srcId="{24D1E3F1-5B89-4AF4-AA70-C676033A54A1}" destId="{6AD94AE8-7ABA-4581-A41B-664EDFFAFAFF}" srcOrd="0" destOrd="0" presId="urn:microsoft.com/office/officeart/2005/8/layout/process1"/>
    <dgm:cxn modelId="{CB6427AF-A6F8-4728-9EA3-2E801143EB9B}" srcId="{5DC9E272-5E2F-4025-B3B4-20EE166CB244}" destId="{484490B3-C413-4B8D-B1D4-B481022EB340}" srcOrd="3" destOrd="0" parTransId="{9983AD82-4731-4BDF-A059-FD4703527402}" sibTransId="{A482EAF4-99A8-449C-BA17-CED12B61F35A}"/>
    <dgm:cxn modelId="{3AB638B2-2602-43A1-AA44-051750D54809}" srcId="{5DC9E272-5E2F-4025-B3B4-20EE166CB244}" destId="{7C7F2781-48B0-4042-8783-4D43EF1309D2}" srcOrd="2" destOrd="0" parTransId="{91A45820-FEDB-40CD-8649-7A98D5A0CDE9}" sibTransId="{1B18CEA4-489C-45A3-A76F-0CCD8ACED11E}"/>
    <dgm:cxn modelId="{A52B4FCD-1A2D-400F-87BB-F30539534286}" type="presOf" srcId="{CE23301B-6BE8-444C-82D4-B86A2206BB41}" destId="{257A0EA2-129F-422E-B8D9-0E9C86474EFD}" srcOrd="1" destOrd="0" presId="urn:microsoft.com/office/officeart/2005/8/layout/process1"/>
    <dgm:cxn modelId="{3D5403DA-EB84-4CC7-A641-E78F2F3DC7BF}" type="presOf" srcId="{A482EAF4-99A8-449C-BA17-CED12B61F35A}" destId="{D77C227C-9757-4B64-94FA-CC93A392619A}" srcOrd="0" destOrd="0" presId="urn:microsoft.com/office/officeart/2005/8/layout/process1"/>
    <dgm:cxn modelId="{CFBBEADD-1DD8-4D57-8941-5AB6252FD6F1}" type="presOf" srcId="{1B18CEA4-489C-45A3-A76F-0CCD8ACED11E}" destId="{EED1C2BE-F4B2-4778-8189-B8CB9B0BE30D}" srcOrd="0" destOrd="0" presId="urn:microsoft.com/office/officeart/2005/8/layout/process1"/>
    <dgm:cxn modelId="{0984E1E5-FF40-4BC8-9D8E-B3068A86E080}" type="presOf" srcId="{A482EAF4-99A8-449C-BA17-CED12B61F35A}" destId="{D27F8F91-59E3-4C38-90A7-328ABF858B59}" srcOrd="1" destOrd="0" presId="urn:microsoft.com/office/officeart/2005/8/layout/process1"/>
    <dgm:cxn modelId="{3FF900FF-D4C2-478A-B017-E9970B3493B5}" type="presOf" srcId="{D80C2F9B-D45C-46D4-9B4C-1401CD43D275}" destId="{B4829C66-FF75-4724-90DF-4CD6876B9133}" srcOrd="1" destOrd="0" presId="urn:microsoft.com/office/officeart/2005/8/layout/process1"/>
    <dgm:cxn modelId="{3875E6C0-57A4-4332-A33A-BC56476FB4AA}" type="presParOf" srcId="{B95927EB-A1D4-4EF3-8063-73E203FA9B92}" destId="{61EEF31C-00F0-4AF9-AE97-34C0110367BD}" srcOrd="0" destOrd="0" presId="urn:microsoft.com/office/officeart/2005/8/layout/process1"/>
    <dgm:cxn modelId="{DC7A81D5-1CB1-499B-87DC-0D968DE68892}" type="presParOf" srcId="{B95927EB-A1D4-4EF3-8063-73E203FA9B92}" destId="{6AD94AE8-7ABA-4581-A41B-664EDFFAFAFF}" srcOrd="1" destOrd="0" presId="urn:microsoft.com/office/officeart/2005/8/layout/process1"/>
    <dgm:cxn modelId="{B30EAA34-6600-4476-8248-B024463F6F71}" type="presParOf" srcId="{6AD94AE8-7ABA-4581-A41B-664EDFFAFAFF}" destId="{7C9592C1-8718-445C-987C-F92A9F005E8C}" srcOrd="0" destOrd="0" presId="urn:microsoft.com/office/officeart/2005/8/layout/process1"/>
    <dgm:cxn modelId="{DAA363EC-6A47-4CCD-8AE2-A052CD2EDE28}" type="presParOf" srcId="{B95927EB-A1D4-4EF3-8063-73E203FA9B92}" destId="{C31A784C-EB96-4C43-9EE2-B40FAF728AF9}" srcOrd="2" destOrd="0" presId="urn:microsoft.com/office/officeart/2005/8/layout/process1"/>
    <dgm:cxn modelId="{5B424BC9-97F5-47A2-93C7-32505F3080FA}" type="presParOf" srcId="{B95927EB-A1D4-4EF3-8063-73E203FA9B92}" destId="{BDA9C962-40C4-4534-B8CC-E240F9E5F66B}" srcOrd="3" destOrd="0" presId="urn:microsoft.com/office/officeart/2005/8/layout/process1"/>
    <dgm:cxn modelId="{16A18A0D-5781-4572-9BD2-EFB304ADFD4E}" type="presParOf" srcId="{BDA9C962-40C4-4534-B8CC-E240F9E5F66B}" destId="{257A0EA2-129F-422E-B8D9-0E9C86474EFD}" srcOrd="0" destOrd="0" presId="urn:microsoft.com/office/officeart/2005/8/layout/process1"/>
    <dgm:cxn modelId="{E01627A0-4317-4220-94AB-F710F76E84D1}" type="presParOf" srcId="{B95927EB-A1D4-4EF3-8063-73E203FA9B92}" destId="{58DAF359-16D4-4C66-87AB-693DB7AB39BD}" srcOrd="4" destOrd="0" presId="urn:microsoft.com/office/officeart/2005/8/layout/process1"/>
    <dgm:cxn modelId="{58886733-2E5B-43FE-B066-CA4A40230310}" type="presParOf" srcId="{B95927EB-A1D4-4EF3-8063-73E203FA9B92}" destId="{EED1C2BE-F4B2-4778-8189-B8CB9B0BE30D}" srcOrd="5" destOrd="0" presId="urn:microsoft.com/office/officeart/2005/8/layout/process1"/>
    <dgm:cxn modelId="{0777BDA1-EB2C-4E37-A311-68743250125B}" type="presParOf" srcId="{EED1C2BE-F4B2-4778-8189-B8CB9B0BE30D}" destId="{C2B39495-CF8B-4273-B205-828FF5748DE4}" srcOrd="0" destOrd="0" presId="urn:microsoft.com/office/officeart/2005/8/layout/process1"/>
    <dgm:cxn modelId="{9A02DF8A-62CE-4AF5-9C66-CD7051429705}" type="presParOf" srcId="{B95927EB-A1D4-4EF3-8063-73E203FA9B92}" destId="{E3AB9AB1-A0E8-41EB-9D43-D4D32F0BA4AE}" srcOrd="6" destOrd="0" presId="urn:microsoft.com/office/officeart/2005/8/layout/process1"/>
    <dgm:cxn modelId="{725B0112-DB89-4808-9A57-A4FD1D7A0736}" type="presParOf" srcId="{B95927EB-A1D4-4EF3-8063-73E203FA9B92}" destId="{D77C227C-9757-4B64-94FA-CC93A392619A}" srcOrd="7" destOrd="0" presId="urn:microsoft.com/office/officeart/2005/8/layout/process1"/>
    <dgm:cxn modelId="{D259AB43-9538-4EE8-BC6D-410AE1A3B3DF}" type="presParOf" srcId="{D77C227C-9757-4B64-94FA-CC93A392619A}" destId="{D27F8F91-59E3-4C38-90A7-328ABF858B59}" srcOrd="0" destOrd="0" presId="urn:microsoft.com/office/officeart/2005/8/layout/process1"/>
    <dgm:cxn modelId="{83F67DAB-4629-473F-B092-3F57A3C45292}" type="presParOf" srcId="{B95927EB-A1D4-4EF3-8063-73E203FA9B92}" destId="{47C10CA1-AC69-4B18-9FE0-9C1F73FF49C5}" srcOrd="8" destOrd="0" presId="urn:microsoft.com/office/officeart/2005/8/layout/process1"/>
    <dgm:cxn modelId="{EB2279F1-E210-487B-AC54-9316653E7DB2}" type="presParOf" srcId="{B95927EB-A1D4-4EF3-8063-73E203FA9B92}" destId="{B2F99B4F-01EA-4E01-A9ED-4A7B8AA30FDE}" srcOrd="9" destOrd="0" presId="urn:microsoft.com/office/officeart/2005/8/layout/process1"/>
    <dgm:cxn modelId="{23BE954E-31CF-487C-9CFA-991B2FFDB12A}" type="presParOf" srcId="{B2F99B4F-01EA-4E01-A9ED-4A7B8AA30FDE}" destId="{B4829C66-FF75-4724-90DF-4CD6876B9133}" srcOrd="0" destOrd="0" presId="urn:microsoft.com/office/officeart/2005/8/layout/process1"/>
    <dgm:cxn modelId="{5F03510B-BA9D-48EC-B29E-540E94EBD1E4}" type="presParOf" srcId="{B95927EB-A1D4-4EF3-8063-73E203FA9B92}" destId="{6B1A7F46-5940-4748-9158-A143314FECF1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EF31C-00F0-4AF9-AE97-34C0110367BD}">
      <dsp:nvSpPr>
        <dsp:cNvPr id="0" name=""/>
        <dsp:cNvSpPr/>
      </dsp:nvSpPr>
      <dsp:spPr>
        <a:xfrm>
          <a:off x="74689" y="2178721"/>
          <a:ext cx="1515488" cy="1250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Captura de datos en pozo monitoreado</a:t>
          </a:r>
        </a:p>
      </dsp:txBody>
      <dsp:txXfrm>
        <a:off x="111308" y="2215340"/>
        <a:ext cx="1442250" cy="1177039"/>
      </dsp:txXfrm>
    </dsp:sp>
    <dsp:sp modelId="{6AD94AE8-7ABA-4581-A41B-664EDFFAFAFF}">
      <dsp:nvSpPr>
        <dsp:cNvPr id="0" name=""/>
        <dsp:cNvSpPr/>
      </dsp:nvSpPr>
      <dsp:spPr>
        <a:xfrm>
          <a:off x="1724701" y="2615940"/>
          <a:ext cx="285190" cy="37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500" kern="1200"/>
        </a:p>
      </dsp:txBody>
      <dsp:txXfrm>
        <a:off x="1724701" y="2691108"/>
        <a:ext cx="199633" cy="225505"/>
      </dsp:txXfrm>
    </dsp:sp>
    <dsp:sp modelId="{C31A784C-EB96-4C43-9EE2-B40FAF728AF9}">
      <dsp:nvSpPr>
        <dsp:cNvPr id="0" name=""/>
        <dsp:cNvSpPr/>
      </dsp:nvSpPr>
      <dsp:spPr>
        <a:xfrm>
          <a:off x="2128272" y="2178721"/>
          <a:ext cx="1515488" cy="1250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Almacenamiento y estructuración de los datos</a:t>
          </a:r>
        </a:p>
      </dsp:txBody>
      <dsp:txXfrm>
        <a:off x="2164891" y="2215340"/>
        <a:ext cx="1442250" cy="1177039"/>
      </dsp:txXfrm>
    </dsp:sp>
    <dsp:sp modelId="{BDA9C962-40C4-4534-B8CC-E240F9E5F66B}">
      <dsp:nvSpPr>
        <dsp:cNvPr id="0" name=""/>
        <dsp:cNvSpPr/>
      </dsp:nvSpPr>
      <dsp:spPr>
        <a:xfrm>
          <a:off x="3795309" y="2615940"/>
          <a:ext cx="321283" cy="37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500" kern="1200"/>
        </a:p>
      </dsp:txBody>
      <dsp:txXfrm>
        <a:off x="3795309" y="2691108"/>
        <a:ext cx="224898" cy="225505"/>
      </dsp:txXfrm>
    </dsp:sp>
    <dsp:sp modelId="{58DAF359-16D4-4C66-87AB-693DB7AB39BD}">
      <dsp:nvSpPr>
        <dsp:cNvPr id="0" name=""/>
        <dsp:cNvSpPr/>
      </dsp:nvSpPr>
      <dsp:spPr>
        <a:xfrm>
          <a:off x="4249956" y="2178721"/>
          <a:ext cx="1515488" cy="1250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Curado y </a:t>
          </a:r>
          <a:r>
            <a:rPr lang="es-CL" sz="1500" kern="1200" dirty="0" err="1"/>
            <a:t>pre-procesamiento</a:t>
          </a:r>
          <a:r>
            <a:rPr lang="es-CL" sz="1500" kern="1200" dirty="0"/>
            <a:t> de los datos</a:t>
          </a:r>
        </a:p>
      </dsp:txBody>
      <dsp:txXfrm>
        <a:off x="4286575" y="2215340"/>
        <a:ext cx="1442250" cy="1177039"/>
      </dsp:txXfrm>
    </dsp:sp>
    <dsp:sp modelId="{EED1C2BE-F4B2-4778-8189-B8CB9B0BE30D}">
      <dsp:nvSpPr>
        <dsp:cNvPr id="0" name=""/>
        <dsp:cNvSpPr/>
      </dsp:nvSpPr>
      <dsp:spPr>
        <a:xfrm>
          <a:off x="5916993" y="2615940"/>
          <a:ext cx="321283" cy="37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500" kern="1200"/>
        </a:p>
      </dsp:txBody>
      <dsp:txXfrm>
        <a:off x="5916993" y="2691108"/>
        <a:ext cx="224898" cy="225505"/>
      </dsp:txXfrm>
    </dsp:sp>
    <dsp:sp modelId="{E3AB9AB1-A0E8-41EB-9D43-D4D32F0BA4AE}">
      <dsp:nvSpPr>
        <dsp:cNvPr id="0" name=""/>
        <dsp:cNvSpPr/>
      </dsp:nvSpPr>
      <dsp:spPr>
        <a:xfrm>
          <a:off x="6371639" y="2178721"/>
          <a:ext cx="1515488" cy="1250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Entrenamiento de múltiples modelos</a:t>
          </a:r>
        </a:p>
      </dsp:txBody>
      <dsp:txXfrm>
        <a:off x="6408258" y="2215340"/>
        <a:ext cx="1442250" cy="1177039"/>
      </dsp:txXfrm>
    </dsp:sp>
    <dsp:sp modelId="{D77C227C-9757-4B64-94FA-CC93A392619A}">
      <dsp:nvSpPr>
        <dsp:cNvPr id="0" name=""/>
        <dsp:cNvSpPr/>
      </dsp:nvSpPr>
      <dsp:spPr>
        <a:xfrm>
          <a:off x="8038677" y="2615940"/>
          <a:ext cx="321283" cy="37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500" kern="1200"/>
        </a:p>
      </dsp:txBody>
      <dsp:txXfrm>
        <a:off x="8038677" y="2691108"/>
        <a:ext cx="224898" cy="225505"/>
      </dsp:txXfrm>
    </dsp:sp>
    <dsp:sp modelId="{47C10CA1-AC69-4B18-9FE0-9C1F73FF49C5}">
      <dsp:nvSpPr>
        <dsp:cNvPr id="0" name=""/>
        <dsp:cNvSpPr/>
      </dsp:nvSpPr>
      <dsp:spPr>
        <a:xfrm>
          <a:off x="8493323" y="2178721"/>
          <a:ext cx="1515488" cy="1250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Selección de el mejor modelo individual o ensamble de modelos</a:t>
          </a:r>
        </a:p>
      </dsp:txBody>
      <dsp:txXfrm>
        <a:off x="8529942" y="2215340"/>
        <a:ext cx="1442250" cy="1177039"/>
      </dsp:txXfrm>
    </dsp:sp>
    <dsp:sp modelId="{B2F99B4F-01EA-4E01-A9ED-4A7B8AA30FDE}">
      <dsp:nvSpPr>
        <dsp:cNvPr id="0" name=""/>
        <dsp:cNvSpPr/>
      </dsp:nvSpPr>
      <dsp:spPr>
        <a:xfrm>
          <a:off x="10158713" y="2615940"/>
          <a:ext cx="317791" cy="37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500" kern="1200"/>
        </a:p>
      </dsp:txBody>
      <dsp:txXfrm>
        <a:off x="10158713" y="2691108"/>
        <a:ext cx="222454" cy="225505"/>
      </dsp:txXfrm>
    </dsp:sp>
    <dsp:sp modelId="{6B1A7F46-5940-4748-9158-A143314FECF1}">
      <dsp:nvSpPr>
        <dsp:cNvPr id="0" name=""/>
        <dsp:cNvSpPr/>
      </dsp:nvSpPr>
      <dsp:spPr>
        <a:xfrm>
          <a:off x="10608417" y="2178721"/>
          <a:ext cx="1515488" cy="1250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Salida del sistema mediante interfaz gráfica</a:t>
          </a:r>
        </a:p>
      </dsp:txBody>
      <dsp:txXfrm>
        <a:off x="10645036" y="2215340"/>
        <a:ext cx="1442250" cy="1177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52A74-5D28-4134-8689-AC2D826D90E8}" type="datetimeFigureOut">
              <a:rPr lang="es-CL" smtClean="0"/>
              <a:t>27-09-2022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-3103563" y="1143000"/>
            <a:ext cx="130651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653D9-A298-49A8-9D42-C37F35F454A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7003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Mencionar: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-Enfoque automático de captura de datos (de forma continua)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-Sistemas de decisión</a:t>
            </a:r>
          </a:p>
          <a:p>
            <a:pPr lvl="0"/>
            <a:r>
              <a:rPr lang="es-419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Adquisición de datos,</a:t>
            </a:r>
            <a:endParaRPr lang="es-C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419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Procesamiento y transferencia de datos,</a:t>
            </a:r>
            <a:endParaRPr lang="es-C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419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Análisis mediante un sistema experto.</a:t>
            </a:r>
            <a:endParaRPr lang="es-C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829050" y="685800"/>
            <a:ext cx="14516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4963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 err="1"/>
              <a:t>Specific</a:t>
            </a:r>
            <a:endParaRPr lang="es-C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 err="1"/>
              <a:t>Measurable</a:t>
            </a:r>
            <a:endParaRPr lang="es-C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 err="1"/>
              <a:t>Achivable</a:t>
            </a:r>
            <a:endParaRPr lang="es-C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 err="1"/>
              <a:t>Relevant</a:t>
            </a:r>
            <a:endParaRPr lang="es-C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Time-</a:t>
            </a:r>
            <a:r>
              <a:rPr lang="es-CL" dirty="0" err="1"/>
              <a:t>based</a:t>
            </a:r>
            <a:endParaRPr dirty="0"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71538" y="514350"/>
            <a:ext cx="10887076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8189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Mencionar: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-Enfoque automático de captura de datos (de forma continua)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-Sistemas de decisión</a:t>
            </a:r>
          </a:p>
          <a:p>
            <a:pPr lvl="0"/>
            <a:r>
              <a:rPr lang="es-419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Adquisición de datos,</a:t>
            </a:r>
            <a:endParaRPr lang="es-C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419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Procesamiento y transferencia de datos,</a:t>
            </a:r>
            <a:endParaRPr lang="es-C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419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Análisis mediante un sistema experto.</a:t>
            </a:r>
            <a:endParaRPr lang="es-C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829050" y="685800"/>
            <a:ext cx="14516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0035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Mencionar: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-Enfoque automático de captura de datos (de forma continua)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-Sistemas de decisión</a:t>
            </a:r>
          </a:p>
          <a:p>
            <a:pPr lvl="0"/>
            <a:r>
              <a:rPr lang="es-419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Adquisición de datos,</a:t>
            </a:r>
            <a:endParaRPr lang="es-C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419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Procesamiento y transferencia de datos,</a:t>
            </a:r>
            <a:endParaRPr lang="es-C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419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Análisis mediante un sistema experto.</a:t>
            </a:r>
            <a:endParaRPr lang="es-C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829050" y="685800"/>
            <a:ext cx="14516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3528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3103563" y="1143000"/>
            <a:ext cx="13065126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="https://www.flaticon.com/free-icons/data-cleaning" title="data cleaning icons"&gt;Data cleaning icons created by </a:t>
            </a:r>
            <a:r>
              <a:rPr lang="en-US" dirty="0" err="1"/>
              <a:t>juicy_fish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53D9-A298-49A8-9D42-C37F35F454AC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0916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1289"/>
            <a:ext cx="9144000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12522"/>
            <a:ext cx="9144000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33AD-E437-4BA9-BFE7-D93613526FF3}" type="datetime1">
              <a:rPr lang="es-CL" smtClean="0"/>
              <a:t>27-09-2022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347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364F-3789-4E8B-A131-0A4392BF4C2B}" type="datetime1">
              <a:rPr lang="es-CL" smtClean="0"/>
              <a:t>27-09-2022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524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53319"/>
            <a:ext cx="2628900" cy="244043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3319"/>
            <a:ext cx="7734300" cy="24404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D09C-54F1-4103-B1D0-A0C7A93EB56A}" type="datetime1">
              <a:rPr lang="es-CL" smtClean="0"/>
              <a:t>27-09-2022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396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B27C-D5FE-4302-92A9-54C203CFFFB5}" type="datetime1">
              <a:rPr lang="es-CL" smtClean="0"/>
              <a:t>27-09-2022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645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17932"/>
            <a:ext cx="10515600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927150"/>
            <a:ext cx="10515600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E370-8425-49D0-97DD-9CC1614727B3}" type="datetime1">
              <a:rPr lang="es-CL" smtClean="0"/>
              <a:t>27-09-2022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769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66593"/>
            <a:ext cx="5181600" cy="18271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66593"/>
            <a:ext cx="5181600" cy="18271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7550-4153-45BD-B2FB-845DA4ABFF9E}" type="datetime1">
              <a:rPr lang="es-CL" smtClean="0"/>
              <a:t>27-09-2022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423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3319"/>
            <a:ext cx="10515600" cy="55661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05933"/>
            <a:ext cx="5157787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051899"/>
            <a:ext cx="5157787" cy="15471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05933"/>
            <a:ext cx="518318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051899"/>
            <a:ext cx="5183188" cy="15471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54BF-6F04-4001-8EF6-95C34D2BF4A1}" type="datetime1">
              <a:rPr lang="es-CL" smtClean="0"/>
              <a:t>27-09-2022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609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752F-BEA7-43E0-A5A1-B2EA7CDB0D6C}" type="datetime1">
              <a:rPr lang="es-CL" smtClean="0"/>
              <a:t>27-09-2022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067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03B8-9DC5-49D3-BA00-15A809629E91}" type="datetime1">
              <a:rPr lang="es-CL" smtClean="0"/>
              <a:t>27-09-2022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98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91982"/>
            <a:ext cx="3932237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14627"/>
            <a:ext cx="6172200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63918"/>
            <a:ext cx="3932237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DE43-0D44-4F49-9C54-7A803D52FB41}" type="datetime1">
              <a:rPr lang="es-CL" smtClean="0"/>
              <a:t>27-09-2022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464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91982"/>
            <a:ext cx="3932237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14627"/>
            <a:ext cx="6172200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63918"/>
            <a:ext cx="3932237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9A4A-506F-45C7-BF8D-25D8F92F2A51}" type="datetime1">
              <a:rPr lang="es-CL" smtClean="0"/>
              <a:t>27-09-2022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613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3319"/>
            <a:ext cx="10515600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66593"/>
            <a:ext cx="10515600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669079"/>
            <a:ext cx="27432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05A2E-5511-447C-BD45-39D0EC844460}" type="datetime1">
              <a:rPr lang="es-CL" smtClean="0"/>
              <a:t>27-09-2022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669079"/>
            <a:ext cx="41148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669079"/>
            <a:ext cx="27432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F6065-E389-4BC2-B781-7A8C38A334EB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5520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microsoft.com/office/2007/relationships/hdphoto" Target="../media/hdphoto1.wdp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6.png"/><Relationship Id="rId5" Type="http://schemas.openxmlformats.org/officeDocument/2006/relationships/diagramQuickStyle" Target="../diagrams/quickStyle1.xml"/><Relationship Id="rId15" Type="http://schemas.microsoft.com/office/2007/relationships/hdphoto" Target="../media/hdphoto2.wdp"/><Relationship Id="rId10" Type="http://schemas.openxmlformats.org/officeDocument/2006/relationships/image" Target="../media/image2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DE482-0ECF-437D-874D-6379489D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921" y="-1045757"/>
            <a:ext cx="10031161" cy="792000"/>
          </a:xfrm>
        </p:spPr>
        <p:txBody>
          <a:bodyPr>
            <a:normAutofit/>
          </a:bodyPr>
          <a:lstStyle/>
          <a:p>
            <a:r>
              <a:rPr lang="es-CL" dirty="0">
                <a:latin typeface="Cambria" panose="02040503050406030204" pitchFamily="18" charset="0"/>
                <a:ea typeface="Cambria" panose="02040503050406030204" pitchFamily="18" charset="0"/>
              </a:rPr>
              <a:t>Entregable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D87DD74-BB8C-4627-BD16-CA676C1F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1</a:t>
            </a:fld>
            <a:endParaRPr lang="es-CL"/>
          </a:p>
        </p:txBody>
      </p:sp>
      <p:pic>
        <p:nvPicPr>
          <p:cNvPr id="4" name="Picture 2" descr="Facultad de Ciencias Físicas y Matemáticas">
            <a:extLst>
              <a:ext uri="{FF2B5EF4-FFF2-40B4-BE49-F238E27FC236}">
                <a16:creationId xmlns:a16="http://schemas.microsoft.com/office/drawing/2014/main" id="{CFB11CDB-22C3-449C-8332-55B4B5169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989137"/>
            <a:ext cx="4524375" cy="92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89469" y="95038"/>
            <a:ext cx="3960000" cy="1016047"/>
          </a:xfrm>
          <a:prstGeom prst="rect">
            <a:avLst/>
          </a:prstGeom>
          <a:solidFill>
            <a:srgbClr val="A3FA94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marL="457242" indent="-457242">
              <a:buFont typeface="+mj-lt"/>
              <a:buAutoNum type="arabicParenR"/>
            </a:pPr>
            <a:r>
              <a:rPr lang="es-ES" sz="2001" dirty="0">
                <a:latin typeface="Cambria" panose="02040503050406030204" pitchFamily="18" charset="0"/>
                <a:ea typeface="Cambria" panose="02040503050406030204" pitchFamily="18" charset="0"/>
              </a:rPr>
              <a:t>Sistema experto entrenado. Precisión detección de anomalías entre 75% y 95%.</a:t>
            </a:r>
            <a:endParaRPr lang="es-CL" sz="200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89469" y="1511102"/>
            <a:ext cx="3960000" cy="1016047"/>
          </a:xfrm>
          <a:prstGeom prst="rect">
            <a:avLst/>
          </a:prstGeom>
          <a:solidFill>
            <a:srgbClr val="33CCFF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marL="457242" indent="-457242">
              <a:buFont typeface="+mj-lt"/>
              <a:buAutoNum type="arabicParenR" startAt="2"/>
            </a:pPr>
            <a:r>
              <a:rPr lang="es-ES" sz="2001" dirty="0">
                <a:latin typeface="Cambria" panose="02040503050406030204" pitchFamily="18" charset="0"/>
                <a:ea typeface="Cambria" panose="02040503050406030204" pitchFamily="18" charset="0"/>
              </a:rPr>
              <a:t>Plataforma web visualización de datos y detección de anomalías.</a:t>
            </a:r>
            <a:endParaRPr lang="es-CL" sz="200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FDE56916-09DD-4400-997D-097BDF28F05B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92582" y="-532869"/>
            <a:ext cx="7413996" cy="494205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D637B3F9-2BF1-43FA-8696-7EFAC01D44B8}"/>
              </a:ext>
            </a:extLst>
          </p:cNvPr>
          <p:cNvSpPr txBox="1"/>
          <p:nvPr/>
        </p:nvSpPr>
        <p:spPr>
          <a:xfrm>
            <a:off x="6209585" y="-1086143"/>
            <a:ext cx="2916084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1" b="1" dirty="0">
                <a:latin typeface="Cambria" panose="02040503050406030204" pitchFamily="18" charset="0"/>
                <a:ea typeface="Cambria" panose="02040503050406030204" pitchFamily="18" charset="0"/>
              </a:rPr>
              <a:t>Interfaz usuario</a:t>
            </a:r>
            <a:endParaRPr lang="es-CL" sz="2001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0" name="Imagen 19" descr="Gráfico&#10;&#10;Descripción generada automáticamente">
            <a:extLst>
              <a:ext uri="{FF2B5EF4-FFF2-40B4-BE49-F238E27FC236}">
                <a16:creationId xmlns:a16="http://schemas.microsoft.com/office/drawing/2014/main" id="{13432F66-4290-42B7-A0A5-E6C228906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697" y="1194743"/>
            <a:ext cx="5169598" cy="176594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782F05C0-F1B3-4831-BFDD-EB74C342D0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774"/>
          <a:stretch/>
        </p:blipFill>
        <p:spPr>
          <a:xfrm>
            <a:off x="5426372" y="205046"/>
            <a:ext cx="4914253" cy="98969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63C2CD5-BFFA-4A8B-827D-7F002E27AA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9718" b="15198"/>
          <a:stretch/>
        </p:blipFill>
        <p:spPr>
          <a:xfrm>
            <a:off x="4881825" y="-196266"/>
            <a:ext cx="6235511" cy="485613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993AAAF7-D30E-4CD0-8B52-B4FE21E07CF6}"/>
              </a:ext>
            </a:extLst>
          </p:cNvPr>
          <p:cNvGrpSpPr/>
          <p:nvPr/>
        </p:nvGrpSpPr>
        <p:grpSpPr>
          <a:xfrm>
            <a:off x="4013587" y="3452082"/>
            <a:ext cx="2195999" cy="828000"/>
            <a:chOff x="1619426" y="5127168"/>
            <a:chExt cx="2196000" cy="828000"/>
          </a:xfrm>
        </p:grpSpPr>
        <p:sp>
          <p:nvSpPr>
            <p:cNvPr id="9" name="Rectángulo redondeado 8"/>
            <p:cNvSpPr/>
            <p:nvPr/>
          </p:nvSpPr>
          <p:spPr>
            <a:xfrm>
              <a:off x="1619426" y="5127168"/>
              <a:ext cx="2196000" cy="828000"/>
            </a:xfrm>
            <a:prstGeom prst="roundRect">
              <a:avLst>
                <a:gd name="adj" fmla="val 12266"/>
              </a:avLst>
            </a:prstGeom>
            <a:solidFill>
              <a:srgbClr val="00CC66">
                <a:alpha val="5000"/>
              </a:srgbClr>
            </a:solidFill>
            <a:ln w="317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961886" y="5136499"/>
              <a:ext cx="1440000" cy="400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1" b="1" dirty="0">
                  <a:latin typeface="Cambria" panose="02040503050406030204" pitchFamily="18" charset="0"/>
                  <a:ea typeface="Cambria" panose="02040503050406030204" pitchFamily="18" charset="0"/>
                </a:rPr>
                <a:t>Precisión</a:t>
              </a:r>
              <a:endParaRPr lang="es-CL" sz="2001" b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1762539" y="5557844"/>
                  <a:ext cx="1974516" cy="3079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1" b="1" i="1">
                            <a:latin typeface="Cambria Math" panose="02040503050406030204" pitchFamily="18" charset="0"/>
                          </a:rPr>
                          <m:t>𝟕𝟓</m:t>
                        </m:r>
                        <m:r>
                          <a:rPr lang="es-ES" sz="2001" b="1" i="1">
                            <a:latin typeface="Cambria Math" panose="02040503050406030204" pitchFamily="18" charset="0"/>
                          </a:rPr>
                          <m:t>%≤</m:t>
                        </m:r>
                        <m:r>
                          <a:rPr lang="es-ES" sz="2001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r>
                          <a:rPr lang="es-ES" sz="2001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ES" sz="2001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𝟗𝟓</m:t>
                        </m:r>
                        <m:r>
                          <a:rPr lang="es-ES" sz="2001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es-CL" sz="2001" b="1" dirty="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539" y="5557844"/>
                  <a:ext cx="1974516" cy="307905"/>
                </a:xfrm>
                <a:prstGeom prst="rect">
                  <a:avLst/>
                </a:prstGeom>
                <a:blipFill>
                  <a:blip r:embed="rId7"/>
                  <a:stretch>
                    <a:fillRect l="-3086" r="-3086" b="-14000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9454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06F4DA63-A4D9-4483-AB0A-174000DAA6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3136331"/>
              </p:ext>
            </p:extLst>
          </p:nvPr>
        </p:nvGraphicFramePr>
        <p:xfrm>
          <a:off x="-14077" y="-1989136"/>
          <a:ext cx="12123906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C68EF05A-E51B-4819-A2B5-7E18C388B3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6278" y="1439862"/>
            <a:ext cx="1472488" cy="123998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062D8A3-5E89-4F3F-9265-5E152B7BEB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2582" y="1450953"/>
            <a:ext cx="1305107" cy="122889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E97E768-FA1A-46B7-9E7E-C21CB5E330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5512" y="1517638"/>
            <a:ext cx="1514686" cy="130510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3642D63-0F6C-423C-BE96-75E75FFB66B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5955" b="28525"/>
          <a:stretch/>
        </p:blipFill>
        <p:spPr>
          <a:xfrm>
            <a:off x="10480823" y="1517637"/>
            <a:ext cx="1629002" cy="1273274"/>
          </a:xfrm>
          <a:prstGeom prst="rect">
            <a:avLst/>
          </a:prstGeom>
        </p:spPr>
      </p:pic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D1C55D29-A15A-4C29-9B2B-D27B985C33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192" y="1517637"/>
            <a:ext cx="1040956" cy="1040956"/>
          </a:xfrm>
          <a:prstGeom prst="rect">
            <a:avLst/>
          </a:prstGeom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423DAB01-2BBA-4DF2-B294-A223B9F47EA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50000"/>
                    </a14:imgEffect>
                    <a14:imgEffect>
                      <a14:brightnessContrast bright="20000" contrast="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622" y="1582754"/>
            <a:ext cx="975841" cy="97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6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acultad de Ciencias Físicas y Matemáticas">
            <a:extLst>
              <a:ext uri="{FF2B5EF4-FFF2-40B4-BE49-F238E27FC236}">
                <a16:creationId xmlns:a16="http://schemas.microsoft.com/office/drawing/2014/main" id="{CFB11CDB-22C3-449C-8332-55B4B5169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989137"/>
            <a:ext cx="4524375" cy="92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0C0F706-1423-4F8D-AAA2-A101E212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2</a:t>
            </a:fld>
            <a:endParaRPr lang="es-CL"/>
          </a:p>
        </p:txBody>
      </p:sp>
      <p:sp>
        <p:nvSpPr>
          <p:cNvPr id="6" name="Rectángulo 5"/>
          <p:cNvSpPr/>
          <p:nvPr/>
        </p:nvSpPr>
        <p:spPr>
          <a:xfrm>
            <a:off x="699796" y="-654665"/>
            <a:ext cx="10730204" cy="830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CuadroTexto 18"/>
          <p:cNvSpPr txBox="1"/>
          <p:nvPr/>
        </p:nvSpPr>
        <p:spPr>
          <a:xfrm>
            <a:off x="303210" y="2097620"/>
            <a:ext cx="100800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s-ES" sz="1600" b="1" dirty="0">
                <a:latin typeface="Cambria" panose="02040503050406030204" pitchFamily="18" charset="0"/>
                <a:ea typeface="Cambria" panose="02040503050406030204" pitchFamily="18" charset="0"/>
              </a:rPr>
              <a:t>Datos acuífero</a:t>
            </a:r>
            <a:endParaRPr lang="es-CL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1" name="Conector recto 20"/>
          <p:cNvCxnSpPr/>
          <p:nvPr/>
        </p:nvCxnSpPr>
        <p:spPr>
          <a:xfrm>
            <a:off x="1873265" y="2376764"/>
            <a:ext cx="252000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echa derecha 17"/>
          <p:cNvSpPr/>
          <p:nvPr/>
        </p:nvSpPr>
        <p:spPr>
          <a:xfrm>
            <a:off x="1255200" y="2012198"/>
            <a:ext cx="612000" cy="72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2" name="Conector recto 21"/>
          <p:cNvCxnSpPr/>
          <p:nvPr/>
        </p:nvCxnSpPr>
        <p:spPr>
          <a:xfrm>
            <a:off x="2039642" y="1817718"/>
            <a:ext cx="216000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redondeado 14"/>
          <p:cNvSpPr/>
          <p:nvPr/>
        </p:nvSpPr>
        <p:spPr>
          <a:xfrm>
            <a:off x="2246261" y="1529636"/>
            <a:ext cx="1800000" cy="576000"/>
          </a:xfrm>
          <a:prstGeom prst="roundRect">
            <a:avLst>
              <a:gd name="adj" fmla="val 819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s-E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Experto hidrogeológico</a:t>
            </a:r>
            <a:endParaRPr lang="es-CL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3" name="Conector recto 22"/>
          <p:cNvCxnSpPr/>
          <p:nvPr/>
        </p:nvCxnSpPr>
        <p:spPr>
          <a:xfrm>
            <a:off x="2037809" y="2903486"/>
            <a:ext cx="216000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redondeado 16"/>
          <p:cNvSpPr/>
          <p:nvPr/>
        </p:nvSpPr>
        <p:spPr>
          <a:xfrm>
            <a:off x="2246262" y="2619970"/>
            <a:ext cx="1800000" cy="576000"/>
          </a:xfrm>
          <a:prstGeom prst="roundRect">
            <a:avLst>
              <a:gd name="adj" fmla="val 819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1"/>
              </a:lnSpc>
            </a:pPr>
            <a:r>
              <a:rPr lang="es-ES" sz="2001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Métodos estadístico</a:t>
            </a:r>
            <a:endParaRPr lang="es-CL" sz="2001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4" name="Conector recto 23"/>
          <p:cNvCxnSpPr/>
          <p:nvPr/>
        </p:nvCxnSpPr>
        <p:spPr>
          <a:xfrm rot="5400000">
            <a:off x="1506991" y="2360513"/>
            <a:ext cx="1152000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echa derecha 24"/>
          <p:cNvSpPr/>
          <p:nvPr/>
        </p:nvSpPr>
        <p:spPr>
          <a:xfrm>
            <a:off x="4405520" y="2088764"/>
            <a:ext cx="1980000" cy="576000"/>
          </a:xfrm>
          <a:prstGeom prst="rightArrow">
            <a:avLst/>
          </a:prstGeom>
          <a:solidFill>
            <a:srgbClr val="CC3300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CuadroTexto 25"/>
          <p:cNvSpPr txBox="1"/>
          <p:nvPr/>
        </p:nvSpPr>
        <p:spPr>
          <a:xfrm>
            <a:off x="4506239" y="1560086"/>
            <a:ext cx="1666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s-ES" sz="1600" b="1" dirty="0">
                <a:latin typeface="Cambria" panose="02040503050406030204" pitchFamily="18" charset="0"/>
                <a:ea typeface="Cambria" panose="02040503050406030204" pitchFamily="18" charset="0"/>
              </a:rPr>
              <a:t>Anomalías</a:t>
            </a:r>
          </a:p>
          <a:p>
            <a:pPr algn="ctr">
              <a:lnSpc>
                <a:spcPts val="1800"/>
              </a:lnSpc>
            </a:pPr>
            <a:r>
              <a:rPr lang="es-ES" sz="1600" b="1" dirty="0">
                <a:latin typeface="Cambria" panose="02040503050406030204" pitchFamily="18" charset="0"/>
                <a:ea typeface="Cambria" panose="02040503050406030204" pitchFamily="18" charset="0"/>
              </a:rPr>
              <a:t>etiquetadas</a:t>
            </a:r>
            <a:endParaRPr lang="es-CL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660961" y="-876393"/>
            <a:ext cx="7776000" cy="708014"/>
          </a:xfrm>
          <a:prstGeom prst="rect">
            <a:avLst/>
          </a:prstGeom>
          <a:solidFill>
            <a:srgbClr val="A3FA94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s-CL" sz="4001" b="1" dirty="0">
                <a:latin typeface="Cambria" panose="02040503050406030204" pitchFamily="18" charset="0"/>
                <a:ea typeface="Cambria" panose="02040503050406030204" pitchFamily="18" charset="0"/>
              </a:rPr>
              <a:t>Estructura Sistema Experto  (v2)</a:t>
            </a:r>
            <a:endParaRPr lang="es-CL" sz="4001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3168FEF-592A-4489-8FF9-54DD77CD05E9}"/>
              </a:ext>
            </a:extLst>
          </p:cNvPr>
          <p:cNvSpPr txBox="1"/>
          <p:nvPr/>
        </p:nvSpPr>
        <p:spPr>
          <a:xfrm>
            <a:off x="1396609" y="447218"/>
            <a:ext cx="3492000" cy="70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1" b="1" i="1" dirty="0">
                <a:latin typeface="Cambria" panose="02040503050406030204" pitchFamily="18" charset="0"/>
                <a:ea typeface="Cambria" panose="02040503050406030204" pitchFamily="18" charset="0"/>
              </a:rPr>
              <a:t>Preprocesamiento/ Etiquetado Manual</a:t>
            </a:r>
          </a:p>
        </p:txBody>
      </p:sp>
      <p:cxnSp>
        <p:nvCxnSpPr>
          <p:cNvPr id="31" name="Conector recto 30"/>
          <p:cNvCxnSpPr/>
          <p:nvPr/>
        </p:nvCxnSpPr>
        <p:spPr>
          <a:xfrm rot="5400000">
            <a:off x="3642442" y="2407590"/>
            <a:ext cx="1152000" cy="0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4046261" y="1817636"/>
            <a:ext cx="216000" cy="0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4051510" y="2977253"/>
            <a:ext cx="216000" cy="0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4224400" y="2379444"/>
            <a:ext cx="216000" cy="0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2"/>
          <p:cNvSpPr/>
          <p:nvPr/>
        </p:nvSpPr>
        <p:spPr>
          <a:xfrm>
            <a:off x="1882608" y="1335444"/>
            <a:ext cx="2520000" cy="2088000"/>
          </a:xfrm>
          <a:prstGeom prst="roundRect">
            <a:avLst>
              <a:gd name="adj" fmla="val 8198"/>
            </a:avLst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3168FEF-592A-4489-8FF9-54DD77CD05E9}"/>
              </a:ext>
            </a:extLst>
          </p:cNvPr>
          <p:cNvSpPr txBox="1"/>
          <p:nvPr/>
        </p:nvSpPr>
        <p:spPr>
          <a:xfrm>
            <a:off x="6064899" y="10565"/>
            <a:ext cx="3492000" cy="70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1" b="1" i="1" dirty="0">
                <a:latin typeface="Cambria" panose="02040503050406030204" pitchFamily="18" charset="0"/>
                <a:ea typeface="Cambria" panose="02040503050406030204" pitchFamily="18" charset="0"/>
              </a:rPr>
              <a:t>Entrenamiento</a:t>
            </a:r>
          </a:p>
          <a:p>
            <a:pPr algn="ctr"/>
            <a:r>
              <a:rPr lang="es-ES" sz="2001" b="1" i="1" dirty="0">
                <a:latin typeface="Cambria" panose="02040503050406030204" pitchFamily="18" charset="0"/>
                <a:ea typeface="Cambria" panose="02040503050406030204" pitchFamily="18" charset="0"/>
              </a:rPr>
              <a:t>Sistema Experto</a:t>
            </a:r>
            <a:endParaRPr lang="es-CL" sz="2001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8" name="Conector recto 37"/>
          <p:cNvCxnSpPr/>
          <p:nvPr/>
        </p:nvCxnSpPr>
        <p:spPr>
          <a:xfrm>
            <a:off x="6402333" y="2383005"/>
            <a:ext cx="252000" cy="0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6568711" y="1823959"/>
            <a:ext cx="216000" cy="0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redondeado 40"/>
          <p:cNvSpPr/>
          <p:nvPr/>
        </p:nvSpPr>
        <p:spPr>
          <a:xfrm>
            <a:off x="6775329" y="1535875"/>
            <a:ext cx="1800000" cy="576000"/>
          </a:xfrm>
          <a:prstGeom prst="roundRect">
            <a:avLst>
              <a:gd name="adj" fmla="val 819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s-E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LightGBM</a:t>
            </a:r>
            <a:endParaRPr lang="es-CL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2" name="Conector recto 41"/>
          <p:cNvCxnSpPr/>
          <p:nvPr/>
        </p:nvCxnSpPr>
        <p:spPr>
          <a:xfrm>
            <a:off x="6566877" y="2909727"/>
            <a:ext cx="216000" cy="0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>
            <a:cxnSpLocks/>
          </p:cNvCxnSpPr>
          <p:nvPr/>
        </p:nvCxnSpPr>
        <p:spPr>
          <a:xfrm>
            <a:off x="6612058" y="1831590"/>
            <a:ext cx="0" cy="1111164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 rot="5400000">
            <a:off x="8162178" y="2413831"/>
            <a:ext cx="1152000" cy="0"/>
          </a:xfrm>
          <a:prstGeom prst="line">
            <a:avLst/>
          </a:prstGeom>
          <a:ln w="88900">
            <a:solidFill>
              <a:srgbClr val="008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8575329" y="1823875"/>
            <a:ext cx="216000" cy="0"/>
          </a:xfrm>
          <a:prstGeom prst="line">
            <a:avLst/>
          </a:prstGeom>
          <a:ln w="88900">
            <a:solidFill>
              <a:srgbClr val="008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8571246" y="2983494"/>
            <a:ext cx="216000" cy="0"/>
          </a:xfrm>
          <a:prstGeom prst="line">
            <a:avLst/>
          </a:prstGeom>
          <a:ln w="88900">
            <a:solidFill>
              <a:srgbClr val="008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8744138" y="2385683"/>
            <a:ext cx="216000" cy="0"/>
          </a:xfrm>
          <a:prstGeom prst="line">
            <a:avLst/>
          </a:prstGeom>
          <a:ln w="88900">
            <a:solidFill>
              <a:srgbClr val="008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redondeado 48"/>
          <p:cNvSpPr/>
          <p:nvPr/>
        </p:nvSpPr>
        <p:spPr>
          <a:xfrm>
            <a:off x="6411676" y="718448"/>
            <a:ext cx="2520000" cy="3265372"/>
          </a:xfrm>
          <a:prstGeom prst="roundRect">
            <a:avLst>
              <a:gd name="adj" fmla="val 8198"/>
            </a:avLst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Rectángulo redondeado 42"/>
          <p:cNvSpPr/>
          <p:nvPr/>
        </p:nvSpPr>
        <p:spPr>
          <a:xfrm>
            <a:off x="6775331" y="2626209"/>
            <a:ext cx="1800000" cy="576000"/>
          </a:xfrm>
          <a:prstGeom prst="roundRect">
            <a:avLst>
              <a:gd name="adj" fmla="val 819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1"/>
              </a:lnSpc>
            </a:pPr>
            <a:r>
              <a:rPr lang="es-ES" sz="2001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Tabnet</a:t>
            </a:r>
            <a:endParaRPr lang="es-CL" sz="2001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0" name="Flecha derecha 49"/>
          <p:cNvSpPr/>
          <p:nvPr/>
        </p:nvSpPr>
        <p:spPr>
          <a:xfrm>
            <a:off x="8966097" y="2119590"/>
            <a:ext cx="827044" cy="576000"/>
          </a:xfrm>
          <a:prstGeom prst="rightArrow">
            <a:avLst/>
          </a:prstGeom>
          <a:solidFill>
            <a:srgbClr val="008A3E"/>
          </a:solidFill>
          <a:ln>
            <a:solidFill>
              <a:srgbClr val="008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Rectángulo redondeado 50"/>
          <p:cNvSpPr/>
          <p:nvPr/>
        </p:nvSpPr>
        <p:spPr>
          <a:xfrm>
            <a:off x="9818225" y="2026706"/>
            <a:ext cx="2088000" cy="756000"/>
          </a:xfrm>
          <a:prstGeom prst="roundRect">
            <a:avLst>
              <a:gd name="adj" fmla="val 8198"/>
            </a:avLst>
          </a:prstGeom>
          <a:noFill/>
          <a:ln w="50800">
            <a:solidFill>
              <a:srgbClr val="008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3168FEF-592A-4489-8FF9-54DD77CD05E9}"/>
              </a:ext>
            </a:extLst>
          </p:cNvPr>
          <p:cNvSpPr txBox="1"/>
          <p:nvPr/>
        </p:nvSpPr>
        <p:spPr>
          <a:xfrm>
            <a:off x="9864882" y="2080013"/>
            <a:ext cx="2016000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1"/>
              </a:lnSpc>
            </a:pPr>
            <a:r>
              <a:rPr lang="es-ES" sz="2001" b="1" i="1" dirty="0">
                <a:latin typeface="Cambria" panose="02040503050406030204" pitchFamily="18" charset="0"/>
                <a:ea typeface="Cambria" panose="02040503050406030204" pitchFamily="18" charset="0"/>
              </a:rPr>
              <a:t>Sistema Experto</a:t>
            </a:r>
          </a:p>
          <a:p>
            <a:pPr algn="ctr">
              <a:lnSpc>
                <a:spcPts val="2201"/>
              </a:lnSpc>
            </a:pPr>
            <a:r>
              <a:rPr lang="es-ES" sz="2001" b="1" i="1" dirty="0">
                <a:latin typeface="Cambria" panose="02040503050406030204" pitchFamily="18" charset="0"/>
                <a:ea typeface="Cambria" panose="02040503050406030204" pitchFamily="18" charset="0"/>
              </a:rPr>
              <a:t>entrenado</a:t>
            </a:r>
            <a:endParaRPr lang="es-CL" sz="2001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11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1044FA-6CD1-4E34-B9B5-02600EF9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3</a:t>
            </a:fld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1B0BCD1-13B5-4E5E-9135-FBC7E73C668D}"/>
              </a:ext>
            </a:extLst>
          </p:cNvPr>
          <p:cNvSpPr txBox="1"/>
          <p:nvPr/>
        </p:nvSpPr>
        <p:spPr>
          <a:xfrm>
            <a:off x="4280022" y="198615"/>
            <a:ext cx="4455670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1" b="1" dirty="0">
                <a:latin typeface="Cambria" panose="02040503050406030204" pitchFamily="18" charset="0"/>
                <a:ea typeface="Cambria" panose="02040503050406030204" pitchFamily="18" charset="0"/>
              </a:rPr>
              <a:t>Sistema experto</a:t>
            </a:r>
            <a:endParaRPr lang="es-CL" sz="3001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BF9C260-7F63-4DAA-ACA9-F9559CBA7595}"/>
              </a:ext>
            </a:extLst>
          </p:cNvPr>
          <p:cNvSpPr txBox="1"/>
          <p:nvPr/>
        </p:nvSpPr>
        <p:spPr>
          <a:xfrm>
            <a:off x="1199628" y="1699574"/>
            <a:ext cx="2222930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1"/>
              </a:lnSpc>
            </a:pPr>
            <a:r>
              <a:rPr lang="es-ES" sz="2001" b="1" dirty="0">
                <a:latin typeface="Cambria" panose="02040503050406030204" pitchFamily="18" charset="0"/>
                <a:ea typeface="Cambria" panose="02040503050406030204" pitchFamily="18" charset="0"/>
              </a:rPr>
              <a:t>Series de tiempo</a:t>
            </a:r>
          </a:p>
          <a:p>
            <a:pPr algn="ctr">
              <a:lnSpc>
                <a:spcPts val="2201"/>
              </a:lnSpc>
            </a:pPr>
            <a:r>
              <a:rPr lang="es-ES" sz="2001" b="1" dirty="0">
                <a:latin typeface="Cambria" panose="02040503050406030204" pitchFamily="18" charset="0"/>
                <a:ea typeface="Cambria" panose="02040503050406030204" pitchFamily="18" charset="0"/>
              </a:rPr>
              <a:t>hidrogeológicas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93CD4DA-CCDB-45BB-B9C7-69CF1059BDB3}"/>
              </a:ext>
            </a:extLst>
          </p:cNvPr>
          <p:cNvCxnSpPr>
            <a:cxnSpLocks/>
            <a:stCxn id="16" idx="1"/>
            <a:endCxn id="9" idx="1"/>
          </p:cNvCxnSpPr>
          <p:nvPr/>
        </p:nvCxnSpPr>
        <p:spPr>
          <a:xfrm>
            <a:off x="4445634" y="2019960"/>
            <a:ext cx="686939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echa derecha 17">
            <a:extLst>
              <a:ext uri="{FF2B5EF4-FFF2-40B4-BE49-F238E27FC236}">
                <a16:creationId xmlns:a16="http://schemas.microsoft.com/office/drawing/2014/main" id="{2C318DCB-CE3D-4A6B-819E-05AC5D78CC4F}"/>
              </a:ext>
            </a:extLst>
          </p:cNvPr>
          <p:cNvSpPr/>
          <p:nvPr/>
        </p:nvSpPr>
        <p:spPr>
          <a:xfrm>
            <a:off x="3426004" y="1709596"/>
            <a:ext cx="1060874" cy="656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redondeado 15">
            <a:extLst>
              <a:ext uri="{FF2B5EF4-FFF2-40B4-BE49-F238E27FC236}">
                <a16:creationId xmlns:a16="http://schemas.microsoft.com/office/drawing/2014/main" id="{1702CB3B-99A1-4ECB-BF3F-B7CE2372CFC5}"/>
              </a:ext>
            </a:extLst>
          </p:cNvPr>
          <p:cNvSpPr/>
          <p:nvPr/>
        </p:nvSpPr>
        <p:spPr>
          <a:xfrm>
            <a:off x="5132572" y="1731960"/>
            <a:ext cx="2954416" cy="576000"/>
          </a:xfrm>
          <a:prstGeom prst="roundRect">
            <a:avLst>
              <a:gd name="adj" fmla="val 819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1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Modelo 2</a:t>
            </a:r>
            <a:endParaRPr lang="es-CL" sz="2001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A28074D-88FC-495B-A3C2-EB845DD3E84D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643915" y="1244128"/>
            <a:ext cx="488659" cy="4052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redondeado 14">
            <a:extLst>
              <a:ext uri="{FF2B5EF4-FFF2-40B4-BE49-F238E27FC236}">
                <a16:creationId xmlns:a16="http://schemas.microsoft.com/office/drawing/2014/main" id="{7CD6AB75-F80E-4460-B0CC-BACB60DCA544}"/>
              </a:ext>
            </a:extLst>
          </p:cNvPr>
          <p:cNvSpPr/>
          <p:nvPr/>
        </p:nvSpPr>
        <p:spPr>
          <a:xfrm>
            <a:off x="5132572" y="956128"/>
            <a:ext cx="2954416" cy="576000"/>
          </a:xfrm>
          <a:prstGeom prst="roundRect">
            <a:avLst>
              <a:gd name="adj" fmla="val 819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1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Modelo 1</a:t>
            </a:r>
            <a:endParaRPr lang="es-CL" sz="2001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8999F46-46A3-48F0-A6AE-E53CAE4F2F4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30610" y="2795789"/>
            <a:ext cx="401962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6">
            <a:extLst>
              <a:ext uri="{FF2B5EF4-FFF2-40B4-BE49-F238E27FC236}">
                <a16:creationId xmlns:a16="http://schemas.microsoft.com/office/drawing/2014/main" id="{09915D04-6B39-4107-8AC5-F39EE4893601}"/>
              </a:ext>
            </a:extLst>
          </p:cNvPr>
          <p:cNvSpPr/>
          <p:nvPr/>
        </p:nvSpPr>
        <p:spPr>
          <a:xfrm>
            <a:off x="5132575" y="2507789"/>
            <a:ext cx="2954415" cy="576000"/>
          </a:xfrm>
          <a:prstGeom prst="roundRect">
            <a:avLst>
              <a:gd name="adj" fmla="val 819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1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Modelo 3</a:t>
            </a:r>
            <a:endParaRPr lang="es-CL" sz="2001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D860E882-BDB8-400A-A821-F53FE64B2C26}"/>
              </a:ext>
            </a:extLst>
          </p:cNvPr>
          <p:cNvCxnSpPr>
            <a:cxnSpLocks/>
          </p:cNvCxnSpPr>
          <p:nvPr/>
        </p:nvCxnSpPr>
        <p:spPr>
          <a:xfrm>
            <a:off x="4687261" y="1227352"/>
            <a:ext cx="0" cy="162396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echa derecha 24">
            <a:extLst>
              <a:ext uri="{FF2B5EF4-FFF2-40B4-BE49-F238E27FC236}">
                <a16:creationId xmlns:a16="http://schemas.microsoft.com/office/drawing/2014/main" id="{616E85C1-A876-4BC1-BC3F-DD06AB834E5A}"/>
              </a:ext>
            </a:extLst>
          </p:cNvPr>
          <p:cNvSpPr/>
          <p:nvPr/>
        </p:nvSpPr>
        <p:spPr>
          <a:xfrm>
            <a:off x="8812857" y="1609927"/>
            <a:ext cx="1060874" cy="666612"/>
          </a:xfrm>
          <a:prstGeom prst="rightArrow">
            <a:avLst/>
          </a:prstGeom>
          <a:solidFill>
            <a:srgbClr val="CC3300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ángulo redondeado 12">
            <a:extLst>
              <a:ext uri="{FF2B5EF4-FFF2-40B4-BE49-F238E27FC236}">
                <a16:creationId xmlns:a16="http://schemas.microsoft.com/office/drawing/2014/main" id="{5B7FB3B6-9114-4525-B275-80DBA59CA29C}"/>
              </a:ext>
            </a:extLst>
          </p:cNvPr>
          <p:cNvSpPr/>
          <p:nvPr/>
        </p:nvSpPr>
        <p:spPr>
          <a:xfrm>
            <a:off x="4445636" y="795960"/>
            <a:ext cx="4185521" cy="2448000"/>
          </a:xfrm>
          <a:prstGeom prst="roundRect">
            <a:avLst>
              <a:gd name="adj" fmla="val 8198"/>
            </a:avLst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7D94308-A6D9-4B4F-9DC2-E2BBF702B533}"/>
              </a:ext>
            </a:extLst>
          </p:cNvPr>
          <p:cNvSpPr txBox="1"/>
          <p:nvPr/>
        </p:nvSpPr>
        <p:spPr>
          <a:xfrm>
            <a:off x="9452355" y="1902890"/>
            <a:ext cx="2121747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1"/>
              </a:lnSpc>
            </a:pPr>
            <a:r>
              <a:rPr lang="es-ES" sz="2001" b="1" dirty="0">
                <a:latin typeface="Cambria" panose="02040503050406030204" pitchFamily="18" charset="0"/>
                <a:ea typeface="Cambria" panose="02040503050406030204" pitchFamily="18" charset="0"/>
              </a:rPr>
              <a:t>Alarmas anomalías</a:t>
            </a:r>
            <a:endParaRPr lang="es-CL" sz="2001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6" name="Gráfico 35" descr="Sirena contorno">
            <a:extLst>
              <a:ext uri="{FF2B5EF4-FFF2-40B4-BE49-F238E27FC236}">
                <a16:creationId xmlns:a16="http://schemas.microsoft.com/office/drawing/2014/main" id="{A950F131-E763-4E28-A884-01FAC8C51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4188" y="1105561"/>
            <a:ext cx="914400" cy="914400"/>
          </a:xfrm>
          <a:prstGeom prst="rect">
            <a:avLst/>
          </a:prstGeom>
        </p:spPr>
      </p:pic>
      <p:pic>
        <p:nvPicPr>
          <p:cNvPr id="38" name="Gráfico 37" descr="Estadísticas contorno">
            <a:extLst>
              <a:ext uri="{FF2B5EF4-FFF2-40B4-BE49-F238E27FC236}">
                <a16:creationId xmlns:a16="http://schemas.microsoft.com/office/drawing/2014/main" id="{E2C6025B-ACB8-41A3-BDB3-683ADD671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7088" y="873606"/>
            <a:ext cx="914400" cy="914400"/>
          </a:xfrm>
          <a:prstGeom prst="rect">
            <a:avLst/>
          </a:prstGeom>
        </p:spPr>
      </p:pic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C6D07FA0-F090-40DE-9DCC-BDB79871B33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086988" y="2019960"/>
            <a:ext cx="371212" cy="0"/>
          </a:xfrm>
          <a:prstGeom prst="line">
            <a:avLst/>
          </a:prstGeom>
          <a:ln w="889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0915E8A5-86EB-4AA6-A12D-4EA21A8AFD7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086989" y="1244128"/>
            <a:ext cx="414075" cy="0"/>
          </a:xfrm>
          <a:prstGeom prst="line">
            <a:avLst/>
          </a:prstGeom>
          <a:ln w="889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57E74EA-1C20-438F-A126-5BA2D746FAD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086988" y="2795789"/>
            <a:ext cx="414075" cy="0"/>
          </a:xfrm>
          <a:prstGeom prst="line">
            <a:avLst/>
          </a:prstGeom>
          <a:ln w="889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2A902028-9A5D-4D11-A4C7-CD0FA3ACACC9}"/>
              </a:ext>
            </a:extLst>
          </p:cNvPr>
          <p:cNvCxnSpPr>
            <a:cxnSpLocks/>
          </p:cNvCxnSpPr>
          <p:nvPr/>
        </p:nvCxnSpPr>
        <p:spPr>
          <a:xfrm>
            <a:off x="8458200" y="1227352"/>
            <a:ext cx="0" cy="1623960"/>
          </a:xfrm>
          <a:prstGeom prst="line">
            <a:avLst/>
          </a:prstGeom>
          <a:ln w="889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94E8893F-4C0E-4D11-BCDB-48C2C3276E2D}"/>
              </a:ext>
            </a:extLst>
          </p:cNvPr>
          <p:cNvSpPr txBox="1"/>
          <p:nvPr/>
        </p:nvSpPr>
        <p:spPr>
          <a:xfrm>
            <a:off x="8546452" y="1364054"/>
            <a:ext cx="1060026" cy="34477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ts val="2201"/>
              </a:lnSpc>
            </a:pPr>
            <a:r>
              <a:rPr lang="es-CL" sz="1400" b="1" dirty="0">
                <a:latin typeface="Cambria" panose="02040503050406030204" pitchFamily="18" charset="0"/>
                <a:ea typeface="Cambria" panose="02040503050406030204" pitchFamily="18" charset="0"/>
              </a:rPr>
              <a:t>Ensamble</a:t>
            </a:r>
          </a:p>
        </p:txBody>
      </p:sp>
    </p:spTree>
    <p:extLst>
      <p:ext uri="{BB962C8B-B14F-4D97-AF65-F5344CB8AC3E}">
        <p14:creationId xmlns:p14="http://schemas.microsoft.com/office/powerpoint/2010/main" val="22128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acultad de Ciencias Físicas y Matemáticas">
            <a:extLst>
              <a:ext uri="{FF2B5EF4-FFF2-40B4-BE49-F238E27FC236}">
                <a16:creationId xmlns:a16="http://schemas.microsoft.com/office/drawing/2014/main" id="{CFB11CDB-22C3-449C-8332-55B4B5169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989137"/>
            <a:ext cx="4524375" cy="92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0C0F706-1423-4F8D-AAA2-A101E212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4</a:t>
            </a:fld>
            <a:endParaRPr lang="es-CL"/>
          </a:p>
        </p:txBody>
      </p:sp>
      <p:sp>
        <p:nvSpPr>
          <p:cNvPr id="6" name="Rectángulo 5"/>
          <p:cNvSpPr/>
          <p:nvPr/>
        </p:nvSpPr>
        <p:spPr>
          <a:xfrm>
            <a:off x="699796" y="-654665"/>
            <a:ext cx="10730204" cy="830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CuadroTexto 7"/>
          <p:cNvSpPr txBox="1"/>
          <p:nvPr/>
        </p:nvSpPr>
        <p:spPr>
          <a:xfrm>
            <a:off x="4889556" y="-1700071"/>
            <a:ext cx="6840000" cy="631070"/>
          </a:xfrm>
          <a:prstGeom prst="rect">
            <a:avLst/>
          </a:prstGeom>
          <a:solidFill>
            <a:srgbClr val="A3FA94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s-CL" sz="3501" b="1" dirty="0">
                <a:latin typeface="Cambria" panose="02040503050406030204" pitchFamily="18" charset="0"/>
                <a:ea typeface="Cambria" panose="02040503050406030204" pitchFamily="18" charset="0"/>
              </a:rPr>
              <a:t>Resultados Sistema Experto (v2)</a:t>
            </a:r>
            <a:endParaRPr lang="es-CL" sz="3501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5682476" y="-1046855"/>
            <a:ext cx="5148000" cy="369332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latin typeface="Cambria" panose="02040503050406030204" pitchFamily="18" charset="0"/>
                <a:ea typeface="Cambria" panose="02040503050406030204" pitchFamily="18" charset="0"/>
              </a:rPr>
              <a:t>Conjunto de validación = 5760 datos (8 meses)</a:t>
            </a:r>
            <a:endParaRPr lang="es-CL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1" y="-458920"/>
            <a:ext cx="6803813" cy="460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706" y="-47671"/>
            <a:ext cx="4947864" cy="38160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7CE5F46A-8E8A-48C5-AACE-2BD509947FC9}"/>
              </a:ext>
            </a:extLst>
          </p:cNvPr>
          <p:cNvSpPr/>
          <p:nvPr/>
        </p:nvSpPr>
        <p:spPr>
          <a:xfrm>
            <a:off x="7161606" y="896677"/>
            <a:ext cx="4901765" cy="226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11"/>
          <p:cNvSpPr/>
          <p:nvPr/>
        </p:nvSpPr>
        <p:spPr>
          <a:xfrm>
            <a:off x="7161606" y="175043"/>
            <a:ext cx="2543173" cy="721634"/>
          </a:xfrm>
          <a:prstGeom prst="rect">
            <a:avLst/>
          </a:prstGeom>
          <a:solidFill>
            <a:srgbClr val="FF9900">
              <a:alpha val="1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184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DE482-0ECF-437D-874D-6379489D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918" y="-785028"/>
            <a:ext cx="10512000" cy="540000"/>
          </a:xfrm>
          <a:solidFill>
            <a:srgbClr val="33CCFF">
              <a:alpha val="50000"/>
            </a:srgbClr>
          </a:solidFill>
        </p:spPr>
        <p:txBody>
          <a:bodyPr>
            <a:noAutofit/>
          </a:bodyPr>
          <a:lstStyle/>
          <a:p>
            <a:r>
              <a:rPr lang="es-ES" sz="3001" dirty="0">
                <a:latin typeface="Cambria" panose="02040503050406030204" pitchFamily="18" charset="0"/>
                <a:ea typeface="Cambria" panose="02040503050406030204" pitchFamily="18" charset="0"/>
              </a:rPr>
              <a:t>Plataforma web visualización de datos y detección de anomalías</a:t>
            </a:r>
            <a:endParaRPr lang="es-CL" sz="300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D87DD74-BB8C-4627-BD16-CA676C1F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5</a:t>
            </a:fld>
            <a:endParaRPr lang="es-CL"/>
          </a:p>
        </p:txBody>
      </p:sp>
      <p:pic>
        <p:nvPicPr>
          <p:cNvPr id="4" name="Picture 2" descr="Facultad de Ciencias Físicas y Matemáticas">
            <a:extLst>
              <a:ext uri="{FF2B5EF4-FFF2-40B4-BE49-F238E27FC236}">
                <a16:creationId xmlns:a16="http://schemas.microsoft.com/office/drawing/2014/main" id="{CFB11CDB-22C3-449C-8332-55B4B5169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989137"/>
            <a:ext cx="4524375" cy="92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877076" y="5934"/>
            <a:ext cx="10440000" cy="981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42" indent="-457242" algn="just">
              <a:lnSpc>
                <a:spcPts val="3601"/>
              </a:lnSpc>
              <a:spcAft>
                <a:spcPts val="3001"/>
              </a:spcAft>
              <a:buFont typeface="Wingdings" panose="05000000000000000000" pitchFamily="2" charset="2"/>
              <a:buChar char=""/>
            </a:pPr>
            <a:r>
              <a:rPr lang="es-ES" sz="2801" dirty="0">
                <a:latin typeface="Cambria" panose="02040503050406030204" pitchFamily="18" charset="0"/>
                <a:ea typeface="Cambria" panose="02040503050406030204" pitchFamily="18" charset="0"/>
              </a:rPr>
              <a:t>Comprobación de validez de notificaciones obtenidas a la salida del sistema.</a:t>
            </a:r>
          </a:p>
        </p:txBody>
      </p:sp>
      <p:pic>
        <p:nvPicPr>
          <p:cNvPr id="10" name="Imagen 9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791070" y="548113"/>
            <a:ext cx="4320000" cy="3744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455" y="884597"/>
            <a:ext cx="3465777" cy="2348708"/>
          </a:xfrm>
          <a:prstGeom prst="rect">
            <a:avLst/>
          </a:prstGeom>
        </p:spPr>
      </p:pic>
      <p:sp>
        <p:nvSpPr>
          <p:cNvPr id="12" name="Rectángulo redondeado 11"/>
          <p:cNvSpPr/>
          <p:nvPr/>
        </p:nvSpPr>
        <p:spPr>
          <a:xfrm>
            <a:off x="8377357" y="777005"/>
            <a:ext cx="3024000" cy="504000"/>
          </a:xfrm>
          <a:prstGeom prst="roundRect">
            <a:avLst>
              <a:gd name="adj" fmla="val 12266"/>
            </a:avLst>
          </a:prstGeom>
          <a:solidFill>
            <a:srgbClr val="FFFF00">
              <a:alpha val="5000"/>
            </a:srgbClr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CuadroTexto 12"/>
          <p:cNvSpPr txBox="1"/>
          <p:nvPr/>
        </p:nvSpPr>
        <p:spPr>
          <a:xfrm>
            <a:off x="8450421" y="825627"/>
            <a:ext cx="2916084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1" b="1" dirty="0">
                <a:latin typeface="Cambria" panose="02040503050406030204" pitchFamily="18" charset="0"/>
                <a:ea typeface="Cambria" panose="02040503050406030204" pitchFamily="18" charset="0"/>
              </a:rPr>
              <a:t>Diseño plataforma web</a:t>
            </a:r>
            <a:endParaRPr lang="es-CL" sz="2001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8386222" y="1630455"/>
            <a:ext cx="3024000" cy="720000"/>
          </a:xfrm>
          <a:prstGeom prst="roundRect">
            <a:avLst>
              <a:gd name="adj" fmla="val 12266"/>
            </a:avLst>
          </a:prstGeom>
          <a:solidFill>
            <a:schemeClr val="tx2">
              <a:lumMod val="20000"/>
              <a:lumOff val="80000"/>
              <a:alpha val="5000"/>
            </a:schemeClr>
          </a:solidFill>
          <a:ln w="31750">
            <a:solidFill>
              <a:srgbClr val="B749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CuadroTexto 14"/>
          <p:cNvSpPr txBox="1"/>
          <p:nvPr/>
        </p:nvSpPr>
        <p:spPr>
          <a:xfrm>
            <a:off x="8450421" y="1646511"/>
            <a:ext cx="2880000" cy="70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1" b="1" dirty="0">
                <a:latin typeface="Cambria" panose="02040503050406030204" pitchFamily="18" charset="0"/>
                <a:ea typeface="Cambria" panose="02040503050406030204" pitchFamily="18" charset="0"/>
              </a:rPr>
              <a:t>Requerimientos conectividad</a:t>
            </a:r>
            <a:endParaRPr lang="es-CL" sz="2001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8386222" y="2744773"/>
            <a:ext cx="3024000" cy="504000"/>
          </a:xfrm>
          <a:prstGeom prst="roundRect">
            <a:avLst>
              <a:gd name="adj" fmla="val 12266"/>
            </a:avLst>
          </a:prstGeom>
          <a:solidFill>
            <a:srgbClr val="CC6600">
              <a:alpha val="4706"/>
            </a:srgbClr>
          </a:solidFill>
          <a:ln w="3175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CuadroTexto 16"/>
          <p:cNvSpPr txBox="1"/>
          <p:nvPr/>
        </p:nvSpPr>
        <p:spPr>
          <a:xfrm>
            <a:off x="8463154" y="2800544"/>
            <a:ext cx="2880000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1" b="1" dirty="0">
                <a:latin typeface="Cambria" panose="02040503050406030204" pitchFamily="18" charset="0"/>
                <a:ea typeface="Cambria" panose="02040503050406030204" pitchFamily="18" charset="0"/>
              </a:rPr>
              <a:t>Implementación</a:t>
            </a:r>
            <a:endParaRPr lang="es-CL" sz="2001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93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848A87FC-182E-4388-AF91-483040182DD3}"/>
              </a:ext>
            </a:extLst>
          </p:cNvPr>
          <p:cNvSpPr/>
          <p:nvPr/>
        </p:nvSpPr>
        <p:spPr>
          <a:xfrm>
            <a:off x="6096002" y="-330722"/>
            <a:ext cx="3329155" cy="4330009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sp>
        <p:nvSpPr>
          <p:cNvPr id="152" name="Google Shape;152;p4"/>
          <p:cNvSpPr/>
          <p:nvPr/>
        </p:nvSpPr>
        <p:spPr>
          <a:xfrm rot="10800000">
            <a:off x="286025" y="-1583956"/>
            <a:ext cx="1100666" cy="1098906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close/>
              </a:path>
            </a:pathLst>
          </a:custGeom>
          <a:solidFill>
            <a:srgbClr val="374FFF"/>
          </a:solidFill>
          <a:ln>
            <a:noFill/>
          </a:ln>
        </p:spPr>
      </p:sp>
      <p:sp>
        <p:nvSpPr>
          <p:cNvPr id="145" name="Google Shape;145;p4"/>
          <p:cNvSpPr/>
          <p:nvPr/>
        </p:nvSpPr>
        <p:spPr>
          <a:xfrm>
            <a:off x="-1779921" y="-2611497"/>
            <a:ext cx="2616317" cy="2616317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0B0F1E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B0B8D806-279A-4EC6-AFA5-A05CADEB69FA}"/>
              </a:ext>
            </a:extLst>
          </p:cNvPr>
          <p:cNvSpPr/>
          <p:nvPr/>
        </p:nvSpPr>
        <p:spPr>
          <a:xfrm>
            <a:off x="-1779921" y="-2357949"/>
            <a:ext cx="3376979" cy="7226811"/>
          </a:xfrm>
          <a:prstGeom prst="rect">
            <a:avLst/>
          </a:prstGeom>
          <a:solidFill>
            <a:srgbClr val="FFFFFF">
              <a:alpha val="76078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 dirty="0"/>
          </a:p>
        </p:txBody>
      </p:sp>
      <p:sp>
        <p:nvSpPr>
          <p:cNvPr id="147" name="Google Shape;147;p4"/>
          <p:cNvSpPr/>
          <p:nvPr/>
        </p:nvSpPr>
        <p:spPr>
          <a:xfrm>
            <a:off x="2" y="4183063"/>
            <a:ext cx="12192001" cy="685800"/>
          </a:xfrm>
          <a:prstGeom prst="rect">
            <a:avLst/>
          </a:prstGeom>
          <a:solidFill>
            <a:srgbClr val="374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 dirty="0"/>
          </a:p>
        </p:txBody>
      </p:sp>
      <p:sp>
        <p:nvSpPr>
          <p:cNvPr id="151" name="Google Shape;151;p4"/>
          <p:cNvSpPr txBox="1"/>
          <p:nvPr/>
        </p:nvSpPr>
        <p:spPr>
          <a:xfrm>
            <a:off x="3661274" y="3117629"/>
            <a:ext cx="683029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>
              <a:lnSpc>
                <a:spcPct val="150000"/>
              </a:lnSpc>
            </a:pPr>
            <a:endParaRPr sz="120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E2F5AA8-3FB3-4655-A9E7-1CAC549B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3766" y="4404069"/>
            <a:ext cx="1592729" cy="4647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" tIns="30467" rIns="60950" bIns="30467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>
                <a:solidFill>
                  <a:schemeClr val="bg1"/>
                </a:solidFill>
              </a:rPr>
              <a:pPr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Google Shape;97;p24">
            <a:extLst>
              <a:ext uri="{FF2B5EF4-FFF2-40B4-BE49-F238E27FC236}">
                <a16:creationId xmlns:a16="http://schemas.microsoft.com/office/drawing/2014/main" id="{5D44307A-7D80-41DA-AF96-8CF9564C3BCC}"/>
              </a:ext>
            </a:extLst>
          </p:cNvPr>
          <p:cNvSpPr txBox="1"/>
          <p:nvPr/>
        </p:nvSpPr>
        <p:spPr>
          <a:xfrm>
            <a:off x="1762833" y="-1697343"/>
            <a:ext cx="8666338" cy="73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CL" sz="4801" b="1" dirty="0">
                <a:latin typeface="+mj-lt"/>
                <a:ea typeface="Cambria" panose="02040503050406030204" pitchFamily="18" charset="0"/>
              </a:rPr>
              <a:t>Esquema de comunicación</a:t>
            </a:r>
            <a:endParaRPr lang="es-CL" sz="4801" b="1" dirty="0">
              <a:latin typeface="+mj-lt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CB85A4B-6774-428B-882A-B359BC197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35" y="1367637"/>
            <a:ext cx="1570222" cy="2074284"/>
          </a:xfrm>
          <a:prstGeom prst="rect">
            <a:avLst/>
          </a:prstGeom>
        </p:spPr>
      </p:pic>
      <p:sp>
        <p:nvSpPr>
          <p:cNvPr id="18" name="Cilindro 17">
            <a:extLst>
              <a:ext uri="{FF2B5EF4-FFF2-40B4-BE49-F238E27FC236}">
                <a16:creationId xmlns:a16="http://schemas.microsoft.com/office/drawing/2014/main" id="{ABDF2C16-124F-4B3E-AE30-7B392C1081F4}"/>
              </a:ext>
            </a:extLst>
          </p:cNvPr>
          <p:cNvSpPr/>
          <p:nvPr/>
        </p:nvSpPr>
        <p:spPr>
          <a:xfrm>
            <a:off x="6745264" y="667677"/>
            <a:ext cx="1584000" cy="1008000"/>
          </a:xfrm>
          <a:prstGeom prst="can">
            <a:avLst>
              <a:gd name="adj" fmla="val 18048"/>
            </a:avLst>
          </a:prstGeom>
          <a:solidFill>
            <a:srgbClr val="66FF66">
              <a:alpha val="50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A1FABE90-8F36-48D9-95D6-B9FCDAC2D777}"/>
              </a:ext>
            </a:extLst>
          </p:cNvPr>
          <p:cNvSpPr/>
          <p:nvPr/>
        </p:nvSpPr>
        <p:spPr>
          <a:xfrm>
            <a:off x="6437840" y="3161361"/>
            <a:ext cx="2520000" cy="648000"/>
          </a:xfrm>
          <a:prstGeom prst="hexagon">
            <a:avLst/>
          </a:prstGeom>
          <a:solidFill>
            <a:srgbClr val="71E4FF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0" name="Lágrima 19">
            <a:extLst>
              <a:ext uri="{FF2B5EF4-FFF2-40B4-BE49-F238E27FC236}">
                <a16:creationId xmlns:a16="http://schemas.microsoft.com/office/drawing/2014/main" id="{47173BA9-D274-4B52-AC6A-09FA4D7CE9A3}"/>
              </a:ext>
            </a:extLst>
          </p:cNvPr>
          <p:cNvSpPr/>
          <p:nvPr/>
        </p:nvSpPr>
        <p:spPr>
          <a:xfrm rot="7965249">
            <a:off x="1056950" y="694599"/>
            <a:ext cx="444423" cy="394217"/>
          </a:xfrm>
          <a:prstGeom prst="teardrop">
            <a:avLst>
              <a:gd name="adj" fmla="val 135182"/>
            </a:avLst>
          </a:prstGeom>
          <a:solidFill>
            <a:srgbClr val="AC000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BED2AC-9BDC-4253-9464-0704108EA0B0}"/>
              </a:ext>
            </a:extLst>
          </p:cNvPr>
          <p:cNvSpPr txBox="1"/>
          <p:nvPr/>
        </p:nvSpPr>
        <p:spPr>
          <a:xfrm>
            <a:off x="6724630" y="890471"/>
            <a:ext cx="1620000" cy="74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134" dirty="0">
                <a:latin typeface="+mj-lt"/>
                <a:ea typeface="Cambria" panose="02040503050406030204" pitchFamily="18" charset="0"/>
              </a:rPr>
              <a:t>Base de datos</a:t>
            </a:r>
            <a:endParaRPr lang="es-CL" sz="2134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FA55CA4-E1CC-4C6B-A3C7-7022413112BB}"/>
              </a:ext>
            </a:extLst>
          </p:cNvPr>
          <p:cNvSpPr txBox="1"/>
          <p:nvPr/>
        </p:nvSpPr>
        <p:spPr>
          <a:xfrm>
            <a:off x="6616055" y="3274295"/>
            <a:ext cx="226800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1" b="1" dirty="0">
                <a:latin typeface="+mj-lt"/>
                <a:ea typeface="Cambria" panose="02040503050406030204" pitchFamily="18" charset="0"/>
              </a:rPr>
              <a:t>Sistema </a:t>
            </a:r>
            <a:r>
              <a:rPr lang="es-ES" sz="2134" b="1" dirty="0">
                <a:latin typeface="+mj-lt"/>
                <a:ea typeface="Cambria" panose="02040503050406030204" pitchFamily="18" charset="0"/>
              </a:rPr>
              <a:t>Experto</a:t>
            </a:r>
            <a:endParaRPr lang="es-CL" sz="2201" b="1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76166C2-A45D-42B0-B62D-8C588CCCD0E6}"/>
              </a:ext>
            </a:extLst>
          </p:cNvPr>
          <p:cNvSpPr txBox="1"/>
          <p:nvPr/>
        </p:nvSpPr>
        <p:spPr>
          <a:xfrm>
            <a:off x="830253" y="25043"/>
            <a:ext cx="1008000" cy="61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s-ES" sz="2134" dirty="0">
                <a:latin typeface="+mj-lt"/>
                <a:ea typeface="Cambria" panose="02040503050406030204" pitchFamily="18" charset="0"/>
              </a:rPr>
              <a:t>Nodo Sensor</a:t>
            </a:r>
            <a:endParaRPr lang="es-CL" sz="2134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25" name="Flecha derecha 8">
            <a:extLst>
              <a:ext uri="{FF2B5EF4-FFF2-40B4-BE49-F238E27FC236}">
                <a16:creationId xmlns:a16="http://schemas.microsoft.com/office/drawing/2014/main" id="{944197FF-AF72-4D97-9E65-D7F9717E48A0}"/>
              </a:ext>
            </a:extLst>
          </p:cNvPr>
          <p:cNvSpPr/>
          <p:nvPr/>
        </p:nvSpPr>
        <p:spPr>
          <a:xfrm>
            <a:off x="2192297" y="898894"/>
            <a:ext cx="1260000" cy="540000"/>
          </a:xfrm>
          <a:prstGeom prst="rightArrow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6" name="Flecha derecha 54">
            <a:extLst>
              <a:ext uri="{FF2B5EF4-FFF2-40B4-BE49-F238E27FC236}">
                <a16:creationId xmlns:a16="http://schemas.microsoft.com/office/drawing/2014/main" id="{D8409D5C-75AD-4840-9E71-65E1D29DA9B4}"/>
              </a:ext>
            </a:extLst>
          </p:cNvPr>
          <p:cNvSpPr/>
          <p:nvPr/>
        </p:nvSpPr>
        <p:spPr>
          <a:xfrm rot="5400000">
            <a:off x="6857053" y="2259541"/>
            <a:ext cx="1152000" cy="432000"/>
          </a:xfrm>
          <a:prstGeom prst="rightArrow">
            <a:avLst>
              <a:gd name="adj1" fmla="val 50000"/>
              <a:gd name="adj2" fmla="val 77912"/>
            </a:avLst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7" name="Flecha derecha 55">
            <a:extLst>
              <a:ext uri="{FF2B5EF4-FFF2-40B4-BE49-F238E27FC236}">
                <a16:creationId xmlns:a16="http://schemas.microsoft.com/office/drawing/2014/main" id="{98E0DA6E-7B75-4A9D-835F-1FF239A31A3C}"/>
              </a:ext>
            </a:extLst>
          </p:cNvPr>
          <p:cNvSpPr/>
          <p:nvPr/>
        </p:nvSpPr>
        <p:spPr>
          <a:xfrm rot="16200000" flipV="1">
            <a:off x="7337840" y="2258469"/>
            <a:ext cx="1152000" cy="432000"/>
          </a:xfrm>
          <a:prstGeom prst="rightArrow">
            <a:avLst>
              <a:gd name="adj1" fmla="val 50000"/>
              <a:gd name="adj2" fmla="val 77912"/>
            </a:avLst>
          </a:prstGeom>
          <a:solidFill>
            <a:srgbClr val="009BD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8" name="Flecha derecha 56">
            <a:extLst>
              <a:ext uri="{FF2B5EF4-FFF2-40B4-BE49-F238E27FC236}">
                <a16:creationId xmlns:a16="http://schemas.microsoft.com/office/drawing/2014/main" id="{F5018141-386B-402D-B855-156E0FFA854C}"/>
              </a:ext>
            </a:extLst>
          </p:cNvPr>
          <p:cNvSpPr/>
          <p:nvPr/>
        </p:nvSpPr>
        <p:spPr>
          <a:xfrm>
            <a:off x="5214139" y="863218"/>
            <a:ext cx="1396384" cy="575678"/>
          </a:xfrm>
          <a:prstGeom prst="rightArrow">
            <a:avLst>
              <a:gd name="adj1" fmla="val 50000"/>
              <a:gd name="adj2" fmla="val 53024"/>
            </a:avLst>
          </a:prstGeom>
          <a:solidFill>
            <a:schemeClr val="tx1">
              <a:lumMod val="50000"/>
              <a:lumOff val="50000"/>
              <a:alpha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pic>
        <p:nvPicPr>
          <p:cNvPr id="31" name="Gráfico 30" descr="USB con relleno sólido">
            <a:extLst>
              <a:ext uri="{FF2B5EF4-FFF2-40B4-BE49-F238E27FC236}">
                <a16:creationId xmlns:a16="http://schemas.microsoft.com/office/drawing/2014/main" id="{2E23CEA9-BE91-423C-BB95-1B946E52A3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3895" y="518341"/>
            <a:ext cx="808084" cy="372130"/>
          </a:xfrm>
          <a:prstGeom prst="rect">
            <a:avLst/>
          </a:prstGeom>
        </p:spPr>
      </p:pic>
      <p:grpSp>
        <p:nvGrpSpPr>
          <p:cNvPr id="2" name="Gráfico 31" descr="Inalámbrico contorno">
            <a:extLst>
              <a:ext uri="{FF2B5EF4-FFF2-40B4-BE49-F238E27FC236}">
                <a16:creationId xmlns:a16="http://schemas.microsoft.com/office/drawing/2014/main" id="{809B2161-F2CF-4B28-AAE2-8C5A88979FF0}"/>
              </a:ext>
            </a:extLst>
          </p:cNvPr>
          <p:cNvGrpSpPr/>
          <p:nvPr/>
        </p:nvGrpSpPr>
        <p:grpSpPr>
          <a:xfrm rot="5400000">
            <a:off x="5734898" y="528445"/>
            <a:ext cx="301498" cy="301498"/>
            <a:chOff x="8602344" y="3776373"/>
            <a:chExt cx="452249" cy="452249"/>
          </a:xfrm>
          <a:solidFill>
            <a:schemeClr val="tx1"/>
          </a:solidFill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2390B56E-9E51-4A72-96DC-0E7C4C042EFF}"/>
                </a:ext>
              </a:extLst>
            </p:cNvPr>
            <p:cNvSpPr/>
            <p:nvPr/>
          </p:nvSpPr>
          <p:spPr>
            <a:xfrm>
              <a:off x="8941531" y="4115560"/>
              <a:ext cx="105524" cy="105524"/>
            </a:xfrm>
            <a:custGeom>
              <a:avLst/>
              <a:gdLst>
                <a:gd name="connsiteX0" fmla="*/ 0 w 105524"/>
                <a:gd name="connsiteY0" fmla="*/ 52762 h 105524"/>
                <a:gd name="connsiteX1" fmla="*/ 52762 w 105524"/>
                <a:gd name="connsiteY1" fmla="*/ 105525 h 105524"/>
                <a:gd name="connsiteX2" fmla="*/ 105525 w 105524"/>
                <a:gd name="connsiteY2" fmla="*/ 52762 h 105524"/>
                <a:gd name="connsiteX3" fmla="*/ 52762 w 105524"/>
                <a:gd name="connsiteY3" fmla="*/ 0 h 105524"/>
                <a:gd name="connsiteX4" fmla="*/ 0 w 105524"/>
                <a:gd name="connsiteY4" fmla="*/ 52762 h 105524"/>
                <a:gd name="connsiteX5" fmla="*/ 90450 w 105524"/>
                <a:gd name="connsiteY5" fmla="*/ 52762 h 105524"/>
                <a:gd name="connsiteX6" fmla="*/ 52762 w 105524"/>
                <a:gd name="connsiteY6" fmla="*/ 90450 h 105524"/>
                <a:gd name="connsiteX7" fmla="*/ 15075 w 105524"/>
                <a:gd name="connsiteY7" fmla="*/ 52762 h 105524"/>
                <a:gd name="connsiteX8" fmla="*/ 52762 w 105524"/>
                <a:gd name="connsiteY8" fmla="*/ 15075 h 105524"/>
                <a:gd name="connsiteX9" fmla="*/ 90450 w 105524"/>
                <a:gd name="connsiteY9" fmla="*/ 52762 h 10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524" h="105524">
                  <a:moveTo>
                    <a:pt x="0" y="52762"/>
                  </a:moveTo>
                  <a:cubicBezTo>
                    <a:pt x="0" y="81902"/>
                    <a:pt x="23623" y="105525"/>
                    <a:pt x="52762" y="105525"/>
                  </a:cubicBezTo>
                  <a:cubicBezTo>
                    <a:pt x="81902" y="105525"/>
                    <a:pt x="105525" y="81902"/>
                    <a:pt x="105525" y="52762"/>
                  </a:cubicBezTo>
                  <a:cubicBezTo>
                    <a:pt x="105525" y="23623"/>
                    <a:pt x="81902" y="0"/>
                    <a:pt x="52762" y="0"/>
                  </a:cubicBezTo>
                  <a:cubicBezTo>
                    <a:pt x="23636" y="33"/>
                    <a:pt x="33" y="23636"/>
                    <a:pt x="0" y="52762"/>
                  </a:cubicBezTo>
                  <a:close/>
                  <a:moveTo>
                    <a:pt x="90450" y="52762"/>
                  </a:moveTo>
                  <a:cubicBezTo>
                    <a:pt x="90450" y="73576"/>
                    <a:pt x="73576" y="90450"/>
                    <a:pt x="52762" y="90450"/>
                  </a:cubicBezTo>
                  <a:cubicBezTo>
                    <a:pt x="31948" y="90450"/>
                    <a:pt x="15075" y="73576"/>
                    <a:pt x="15075" y="52762"/>
                  </a:cubicBezTo>
                  <a:cubicBezTo>
                    <a:pt x="15075" y="31948"/>
                    <a:pt x="31948" y="15075"/>
                    <a:pt x="52762" y="15075"/>
                  </a:cubicBezTo>
                  <a:cubicBezTo>
                    <a:pt x="73567" y="15100"/>
                    <a:pt x="90425" y="31958"/>
                    <a:pt x="90450" y="52762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107AF22E-40DB-4FCD-ACE2-8AA4C4491716}"/>
                </a:ext>
              </a:extLst>
            </p:cNvPr>
            <p:cNvSpPr/>
            <p:nvPr/>
          </p:nvSpPr>
          <p:spPr>
            <a:xfrm>
              <a:off x="8828469" y="4002498"/>
              <a:ext cx="226124" cy="226124"/>
            </a:xfrm>
            <a:custGeom>
              <a:avLst/>
              <a:gdLst>
                <a:gd name="connsiteX0" fmla="*/ 226125 w 226124"/>
                <a:gd name="connsiteY0" fmla="*/ 15075 h 226124"/>
                <a:gd name="connsiteX1" fmla="*/ 226125 w 226124"/>
                <a:gd name="connsiteY1" fmla="*/ 0 h 226124"/>
                <a:gd name="connsiteX2" fmla="*/ 0 w 226124"/>
                <a:gd name="connsiteY2" fmla="*/ 226125 h 226124"/>
                <a:gd name="connsiteX3" fmla="*/ 15075 w 226124"/>
                <a:gd name="connsiteY3" fmla="*/ 226125 h 226124"/>
                <a:gd name="connsiteX4" fmla="*/ 226125 w 226124"/>
                <a:gd name="connsiteY4" fmla="*/ 15075 h 22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124" h="226124">
                  <a:moveTo>
                    <a:pt x="226125" y="15075"/>
                  </a:moveTo>
                  <a:lnTo>
                    <a:pt x="226125" y="0"/>
                  </a:lnTo>
                  <a:cubicBezTo>
                    <a:pt x="101298" y="141"/>
                    <a:pt x="141" y="101298"/>
                    <a:pt x="0" y="226125"/>
                  </a:cubicBezTo>
                  <a:lnTo>
                    <a:pt x="15075" y="226125"/>
                  </a:lnTo>
                  <a:cubicBezTo>
                    <a:pt x="15208" y="109620"/>
                    <a:pt x="109620" y="15208"/>
                    <a:pt x="226125" y="15075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702B00EE-38FE-43ED-8337-45AFE087799E}"/>
                </a:ext>
              </a:extLst>
            </p:cNvPr>
            <p:cNvSpPr/>
            <p:nvPr/>
          </p:nvSpPr>
          <p:spPr>
            <a:xfrm>
              <a:off x="8715407" y="3889436"/>
              <a:ext cx="339187" cy="339187"/>
            </a:xfrm>
            <a:custGeom>
              <a:avLst/>
              <a:gdLst>
                <a:gd name="connsiteX0" fmla="*/ 339187 w 339187"/>
                <a:gd name="connsiteY0" fmla="*/ 15075 h 339187"/>
                <a:gd name="connsiteX1" fmla="*/ 339187 w 339187"/>
                <a:gd name="connsiteY1" fmla="*/ 0 h 339187"/>
                <a:gd name="connsiteX2" fmla="*/ 0 w 339187"/>
                <a:gd name="connsiteY2" fmla="*/ 339187 h 339187"/>
                <a:gd name="connsiteX3" fmla="*/ 15075 w 339187"/>
                <a:gd name="connsiteY3" fmla="*/ 339187 h 339187"/>
                <a:gd name="connsiteX4" fmla="*/ 339187 w 339187"/>
                <a:gd name="connsiteY4" fmla="*/ 15075 h 33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187" h="339187">
                  <a:moveTo>
                    <a:pt x="339187" y="15075"/>
                  </a:moveTo>
                  <a:lnTo>
                    <a:pt x="339187" y="0"/>
                  </a:lnTo>
                  <a:cubicBezTo>
                    <a:pt x="151947" y="212"/>
                    <a:pt x="212" y="151947"/>
                    <a:pt x="0" y="339187"/>
                  </a:cubicBezTo>
                  <a:lnTo>
                    <a:pt x="15075" y="339187"/>
                  </a:lnTo>
                  <a:cubicBezTo>
                    <a:pt x="15278" y="160270"/>
                    <a:pt x="160270" y="15278"/>
                    <a:pt x="339187" y="15075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D9E4529D-D2A1-4031-ACAB-8A2B6C98D621}"/>
                </a:ext>
              </a:extLst>
            </p:cNvPr>
            <p:cNvSpPr/>
            <p:nvPr/>
          </p:nvSpPr>
          <p:spPr>
            <a:xfrm>
              <a:off x="8602344" y="3776373"/>
              <a:ext cx="452249" cy="452249"/>
            </a:xfrm>
            <a:custGeom>
              <a:avLst/>
              <a:gdLst>
                <a:gd name="connsiteX0" fmla="*/ 452249 w 452249"/>
                <a:gd name="connsiteY0" fmla="*/ 15075 h 452249"/>
                <a:gd name="connsiteX1" fmla="*/ 452249 w 452249"/>
                <a:gd name="connsiteY1" fmla="*/ 0 h 452249"/>
                <a:gd name="connsiteX2" fmla="*/ 0 w 452249"/>
                <a:gd name="connsiteY2" fmla="*/ 452249 h 452249"/>
                <a:gd name="connsiteX3" fmla="*/ 15075 w 452249"/>
                <a:gd name="connsiteY3" fmla="*/ 452249 h 452249"/>
                <a:gd name="connsiteX4" fmla="*/ 452249 w 452249"/>
                <a:gd name="connsiteY4" fmla="*/ 15075 h 45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49" h="452249">
                  <a:moveTo>
                    <a:pt x="452249" y="15075"/>
                  </a:moveTo>
                  <a:lnTo>
                    <a:pt x="452249" y="0"/>
                  </a:lnTo>
                  <a:cubicBezTo>
                    <a:pt x="202596" y="283"/>
                    <a:pt x="283" y="202596"/>
                    <a:pt x="0" y="452249"/>
                  </a:cubicBezTo>
                  <a:lnTo>
                    <a:pt x="15075" y="452249"/>
                  </a:lnTo>
                  <a:cubicBezTo>
                    <a:pt x="15349" y="210919"/>
                    <a:pt x="210919" y="15349"/>
                    <a:pt x="452249" y="15075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</p:grp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35DFA966-E2B6-4145-A60C-C287E728ED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4027" y="2168923"/>
            <a:ext cx="1272955" cy="19869"/>
          </a:xfrm>
          <a:prstGeom prst="bentConnector4">
            <a:avLst>
              <a:gd name="adj1" fmla="val 58026"/>
              <a:gd name="adj2" fmla="val 27183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: angular 34">
            <a:extLst>
              <a:ext uri="{FF2B5EF4-FFF2-40B4-BE49-F238E27FC236}">
                <a16:creationId xmlns:a16="http://schemas.microsoft.com/office/drawing/2014/main" id="{36A2C982-EDA5-4258-9385-A1BDBBAE252F}"/>
              </a:ext>
            </a:extLst>
          </p:cNvPr>
          <p:cNvCxnSpPr>
            <a:cxnSpLocks/>
            <a:stCxn id="45" idx="7"/>
            <a:endCxn id="43" idx="0"/>
          </p:cNvCxnSpPr>
          <p:nvPr/>
        </p:nvCxnSpPr>
        <p:spPr>
          <a:xfrm>
            <a:off x="4233601" y="1286820"/>
            <a:ext cx="4514" cy="215605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0C0CC06-4E5E-45DD-9344-E0D88752E884}"/>
              </a:ext>
            </a:extLst>
          </p:cNvPr>
          <p:cNvSpPr txBox="1"/>
          <p:nvPr/>
        </p:nvSpPr>
        <p:spPr>
          <a:xfrm>
            <a:off x="286256" y="3401358"/>
            <a:ext cx="1874339" cy="332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s-ES" sz="1400" dirty="0">
                <a:latin typeface="+mj-lt"/>
                <a:ea typeface="Cambria" panose="02040503050406030204" pitchFamily="18" charset="0"/>
              </a:rPr>
              <a:t>@ 5500 mAh</a:t>
            </a:r>
            <a:endParaRPr lang="es-CL" sz="1400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7FED2CD-89BF-4877-A9C6-212616853478}"/>
              </a:ext>
            </a:extLst>
          </p:cNvPr>
          <p:cNvSpPr txBox="1"/>
          <p:nvPr/>
        </p:nvSpPr>
        <p:spPr>
          <a:xfrm>
            <a:off x="8587775" y="242464"/>
            <a:ext cx="3371648" cy="7081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2001" b="1" dirty="0">
                <a:latin typeface="+mj-lt"/>
                <a:ea typeface="Cambria" panose="02040503050406030204" pitchFamily="18" charset="0"/>
              </a:rPr>
              <a:t>Tiempo de sensado: </a:t>
            </a:r>
            <a:r>
              <a:rPr lang="es-CL" sz="2001" dirty="0">
                <a:latin typeface="+mj-lt"/>
                <a:ea typeface="Cambria" panose="02040503050406030204" pitchFamily="18" charset="0"/>
              </a:rPr>
              <a:t>tiempo </a:t>
            </a:r>
          </a:p>
          <a:p>
            <a:pPr algn="ctr"/>
            <a:r>
              <a:rPr lang="es-CL" sz="2001" dirty="0">
                <a:latin typeface="+mj-lt"/>
                <a:ea typeface="Cambria" panose="02040503050406030204" pitchFamily="18" charset="0"/>
              </a:rPr>
              <a:t>entre mediciones consecutivas</a:t>
            </a:r>
            <a:endParaRPr lang="es-CL" sz="2001" dirty="0">
              <a:latin typeface="+mj-lt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BAA3052-0BD4-4060-9D9F-122AE476EE0D}"/>
              </a:ext>
            </a:extLst>
          </p:cNvPr>
          <p:cNvSpPr txBox="1"/>
          <p:nvPr/>
        </p:nvSpPr>
        <p:spPr>
          <a:xfrm>
            <a:off x="8587775" y="1027421"/>
            <a:ext cx="3371648" cy="10160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2001" b="1" dirty="0">
                <a:latin typeface="+mj-lt"/>
                <a:ea typeface="Cambria" panose="02040503050406030204" pitchFamily="18" charset="0"/>
              </a:rPr>
              <a:t>Tiempo de envío: </a:t>
            </a:r>
            <a:r>
              <a:rPr lang="es-CL" sz="2001" dirty="0">
                <a:latin typeface="+mj-lt"/>
                <a:ea typeface="Cambria" panose="02040503050406030204" pitchFamily="18" charset="0"/>
              </a:rPr>
              <a:t>tiempo </a:t>
            </a:r>
          </a:p>
          <a:p>
            <a:pPr algn="ctr"/>
            <a:r>
              <a:rPr lang="es-CL" sz="2001" dirty="0">
                <a:latin typeface="+mj-lt"/>
                <a:ea typeface="Cambria" panose="02040503050406030204" pitchFamily="18" charset="0"/>
              </a:rPr>
              <a:t>entre envío de datos desde </a:t>
            </a:r>
          </a:p>
          <a:p>
            <a:pPr algn="ctr"/>
            <a:r>
              <a:rPr lang="es-CL" sz="2001" i="1" dirty="0">
                <a:latin typeface="+mj-lt"/>
                <a:ea typeface="Cambria" panose="02040503050406030204" pitchFamily="18" charset="0"/>
              </a:rPr>
              <a:t>Módulo de comunicaciones</a:t>
            </a:r>
            <a:endParaRPr lang="es-CL" sz="2001" i="1" dirty="0">
              <a:latin typeface="+mj-lt"/>
            </a:endParaRP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1A2094D2-D6CD-4819-99F2-37968944B487}"/>
              </a:ext>
            </a:extLst>
          </p:cNvPr>
          <p:cNvSpPr/>
          <p:nvPr/>
        </p:nvSpPr>
        <p:spPr>
          <a:xfrm>
            <a:off x="482399" y="-169301"/>
            <a:ext cx="1624736" cy="416858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pic>
        <p:nvPicPr>
          <p:cNvPr id="39" name="Gráfico 38" descr="Batería en carga contorno">
            <a:extLst>
              <a:ext uri="{FF2B5EF4-FFF2-40B4-BE49-F238E27FC236}">
                <a16:creationId xmlns:a16="http://schemas.microsoft.com/office/drawing/2014/main" id="{25B81E94-464D-43B8-B70D-844899B863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0858" y="3565612"/>
            <a:ext cx="566658" cy="566658"/>
          </a:xfrm>
          <a:prstGeom prst="rect">
            <a:avLst/>
          </a:prstGeom>
        </p:spPr>
      </p:pic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599A67D9-0319-45FE-B9D7-AFD97337966A}"/>
              </a:ext>
            </a:extLst>
          </p:cNvPr>
          <p:cNvCxnSpPr>
            <a:cxnSpLocks/>
            <a:stCxn id="20" idx="7"/>
          </p:cNvCxnSpPr>
          <p:nvPr/>
        </p:nvCxnSpPr>
        <p:spPr>
          <a:xfrm flipH="1">
            <a:off x="1266483" y="1293161"/>
            <a:ext cx="4409" cy="1730154"/>
          </a:xfrm>
          <a:prstGeom prst="straightConnector1">
            <a:avLst/>
          </a:prstGeom>
          <a:ln w="25400" cap="flat" cmpd="sng" algn="ctr">
            <a:solidFill>
              <a:srgbClr val="C00000">
                <a:alpha val="61000"/>
              </a:srgbClr>
            </a:solidFill>
            <a:prstDash val="solid"/>
            <a:round/>
            <a:headEnd type="non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87885F1B-7DC5-4E14-96DD-94FFE90A3FB4}"/>
              </a:ext>
            </a:extLst>
          </p:cNvPr>
          <p:cNvSpPr/>
          <p:nvPr/>
        </p:nvSpPr>
        <p:spPr>
          <a:xfrm>
            <a:off x="3498904" y="-169301"/>
            <a:ext cx="1624736" cy="245922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5B83B03-1AC1-4743-BF73-47BD86528294}"/>
              </a:ext>
            </a:extLst>
          </p:cNvPr>
          <p:cNvGrpSpPr/>
          <p:nvPr/>
        </p:nvGrpSpPr>
        <p:grpSpPr>
          <a:xfrm>
            <a:off x="3300946" y="1502424"/>
            <a:ext cx="1874339" cy="714072"/>
            <a:chOff x="3311977" y="5345506"/>
            <a:chExt cx="1874338" cy="714072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6CA3D84-19F2-4E90-B22F-D20205199673}"/>
                </a:ext>
              </a:extLst>
            </p:cNvPr>
            <p:cNvSpPr txBox="1"/>
            <p:nvPr/>
          </p:nvSpPr>
          <p:spPr>
            <a:xfrm>
              <a:off x="3311977" y="5345506"/>
              <a:ext cx="1874338" cy="332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1"/>
                </a:lnSpc>
              </a:pPr>
              <a:r>
                <a:rPr lang="es-ES" sz="1400" dirty="0">
                  <a:latin typeface="+mj-lt"/>
                  <a:ea typeface="Cambria" panose="02040503050406030204" pitchFamily="18" charset="0"/>
                </a:rPr>
                <a:t>@ 10000 mAh</a:t>
              </a:r>
              <a:endParaRPr lang="es-CL" sz="1400" dirty="0">
                <a:latin typeface="+mj-lt"/>
                <a:ea typeface="Cambria" panose="02040503050406030204" pitchFamily="18" charset="0"/>
              </a:endParaRPr>
            </a:p>
          </p:txBody>
        </p:sp>
        <p:pic>
          <p:nvPicPr>
            <p:cNvPr id="44" name="Gráfico 43" descr="Batería en carga contorno">
              <a:extLst>
                <a:ext uri="{FF2B5EF4-FFF2-40B4-BE49-F238E27FC236}">
                  <a16:creationId xmlns:a16="http://schemas.microsoft.com/office/drawing/2014/main" id="{08F09B58-5A12-421E-B677-E9A3CA87C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93641" y="5492920"/>
              <a:ext cx="566658" cy="566658"/>
            </a:xfrm>
            <a:prstGeom prst="rect">
              <a:avLst/>
            </a:prstGeom>
          </p:spPr>
        </p:pic>
      </p:grpSp>
      <p:sp>
        <p:nvSpPr>
          <p:cNvPr id="45" name="Lágrima 44">
            <a:extLst>
              <a:ext uri="{FF2B5EF4-FFF2-40B4-BE49-F238E27FC236}">
                <a16:creationId xmlns:a16="http://schemas.microsoft.com/office/drawing/2014/main" id="{7D1A3757-372E-4F94-A41B-932A6120348B}"/>
              </a:ext>
            </a:extLst>
          </p:cNvPr>
          <p:cNvSpPr/>
          <p:nvPr/>
        </p:nvSpPr>
        <p:spPr>
          <a:xfrm rot="7965249">
            <a:off x="4019660" y="688259"/>
            <a:ext cx="444423" cy="394217"/>
          </a:xfrm>
          <a:prstGeom prst="teardrop">
            <a:avLst>
              <a:gd name="adj" fmla="val 135182"/>
            </a:avLst>
          </a:prstGeom>
          <a:solidFill>
            <a:schemeClr val="accent3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B7FF181D-B2E0-42A7-93F9-F442E27E1262}"/>
              </a:ext>
            </a:extLst>
          </p:cNvPr>
          <p:cNvSpPr/>
          <p:nvPr/>
        </p:nvSpPr>
        <p:spPr>
          <a:xfrm>
            <a:off x="4124874" y="724488"/>
            <a:ext cx="238254" cy="302933"/>
          </a:xfrm>
          <a:custGeom>
            <a:avLst/>
            <a:gdLst>
              <a:gd name="connsiteX0" fmla="*/ 461632 w 540331"/>
              <a:gd name="connsiteY0" fmla="*/ 95131 h 675427"/>
              <a:gd name="connsiteX1" fmla="*/ 461632 w 540331"/>
              <a:gd name="connsiteY1" fmla="*/ 389171 h 675427"/>
              <a:gd name="connsiteX2" fmla="*/ 316342 w 540331"/>
              <a:gd name="connsiteY2" fmla="*/ 243880 h 675427"/>
              <a:gd name="connsiteX3" fmla="*/ 461632 w 540331"/>
              <a:gd name="connsiteY3" fmla="*/ 95131 h 675427"/>
              <a:gd name="connsiteX4" fmla="*/ 141648 w 540331"/>
              <a:gd name="connsiteY4" fmla="*/ 69186 h 675427"/>
              <a:gd name="connsiteX5" fmla="*/ 438282 w 540331"/>
              <a:gd name="connsiteY5" fmla="*/ 69186 h 675427"/>
              <a:gd name="connsiteX6" fmla="*/ 292127 w 540331"/>
              <a:gd name="connsiteY6" fmla="*/ 220530 h 675427"/>
              <a:gd name="connsiteX7" fmla="*/ 141648 w 540331"/>
              <a:gd name="connsiteY7" fmla="*/ 69186 h 675427"/>
              <a:gd name="connsiteX8" fmla="*/ 132999 w 540331"/>
              <a:gd name="connsiteY8" fmla="*/ 537921 h 675427"/>
              <a:gd name="connsiteX9" fmla="*/ 101866 w 540331"/>
              <a:gd name="connsiteY9" fmla="*/ 506787 h 675427"/>
              <a:gd name="connsiteX10" fmla="*/ 132999 w 540331"/>
              <a:gd name="connsiteY10" fmla="*/ 439331 h 675427"/>
              <a:gd name="connsiteX11" fmla="*/ 164133 w 540331"/>
              <a:gd name="connsiteY11" fmla="*/ 506787 h 675427"/>
              <a:gd name="connsiteX12" fmla="*/ 132999 w 540331"/>
              <a:gd name="connsiteY12" fmla="*/ 537921 h 675427"/>
              <a:gd name="connsiteX13" fmla="*/ 157214 w 540331"/>
              <a:gd name="connsiteY13" fmla="*/ 563000 h 675427"/>
              <a:gd name="connsiteX14" fmla="*/ 179700 w 540331"/>
              <a:gd name="connsiteY14" fmla="*/ 540515 h 675427"/>
              <a:gd name="connsiteX15" fmla="*/ 219482 w 540331"/>
              <a:gd name="connsiteY15" fmla="*/ 625268 h 675427"/>
              <a:gd name="connsiteX16" fmla="*/ 157214 w 540331"/>
              <a:gd name="connsiteY16" fmla="*/ 563000 h 675427"/>
              <a:gd name="connsiteX17" fmla="*/ 46517 w 540331"/>
              <a:gd name="connsiteY17" fmla="*/ 624403 h 675427"/>
              <a:gd name="connsiteX18" fmla="*/ 86299 w 540331"/>
              <a:gd name="connsiteY18" fmla="*/ 539650 h 675427"/>
              <a:gd name="connsiteX19" fmla="*/ 108784 w 540331"/>
              <a:gd name="connsiteY19" fmla="*/ 562136 h 675427"/>
              <a:gd name="connsiteX20" fmla="*/ 46517 w 540331"/>
              <a:gd name="connsiteY20" fmla="*/ 624403 h 675427"/>
              <a:gd name="connsiteX21" fmla="*/ 132999 w 540331"/>
              <a:gd name="connsiteY21" fmla="*/ 586351 h 675427"/>
              <a:gd name="connsiteX22" fmla="*/ 186618 w 540331"/>
              <a:gd name="connsiteY22" fmla="*/ 639970 h 675427"/>
              <a:gd name="connsiteX23" fmla="*/ 79380 w 540331"/>
              <a:gd name="connsiteY23" fmla="*/ 639970 h 675427"/>
              <a:gd name="connsiteX24" fmla="*/ 132999 w 540331"/>
              <a:gd name="connsiteY24" fmla="*/ 586351 h 675427"/>
              <a:gd name="connsiteX25" fmla="*/ 540331 w 540331"/>
              <a:gd name="connsiteY25" fmla="*/ 468735 h 675427"/>
              <a:gd name="connsiteX26" fmla="*/ 496225 w 540331"/>
              <a:gd name="connsiteY26" fmla="*/ 423764 h 675427"/>
              <a:gd name="connsiteX27" fmla="*/ 496225 w 540331"/>
              <a:gd name="connsiteY27" fmla="*/ 86482 h 675427"/>
              <a:gd name="connsiteX28" fmla="*/ 504874 w 540331"/>
              <a:gd name="connsiteY28" fmla="*/ 77834 h 675427"/>
              <a:gd name="connsiteX29" fmla="*/ 504874 w 540331"/>
              <a:gd name="connsiteY29" fmla="*/ 25945 h 675427"/>
              <a:gd name="connsiteX30" fmla="*/ 452984 w 540331"/>
              <a:gd name="connsiteY30" fmla="*/ 25945 h 675427"/>
              <a:gd name="connsiteX31" fmla="*/ 444336 w 540331"/>
              <a:gd name="connsiteY31" fmla="*/ 34593 h 675427"/>
              <a:gd name="connsiteX32" fmla="*/ 107055 w 540331"/>
              <a:gd name="connsiteY32" fmla="*/ 34593 h 675427"/>
              <a:gd name="connsiteX33" fmla="*/ 71597 w 540331"/>
              <a:gd name="connsiteY33" fmla="*/ 0 h 675427"/>
              <a:gd name="connsiteX34" fmla="*/ 29220 w 540331"/>
              <a:gd name="connsiteY34" fmla="*/ 165181 h 675427"/>
              <a:gd name="connsiteX35" fmla="*/ 115703 w 540331"/>
              <a:gd name="connsiteY35" fmla="*/ 394360 h 675427"/>
              <a:gd name="connsiteX36" fmla="*/ 2411 w 540331"/>
              <a:gd name="connsiteY36" fmla="*/ 638240 h 675427"/>
              <a:gd name="connsiteX37" fmla="*/ 4141 w 540331"/>
              <a:gd name="connsiteY37" fmla="*/ 663320 h 675427"/>
              <a:gd name="connsiteX38" fmla="*/ 25761 w 540331"/>
              <a:gd name="connsiteY38" fmla="*/ 675428 h 675427"/>
              <a:gd name="connsiteX39" fmla="*/ 241102 w 540331"/>
              <a:gd name="connsiteY39" fmla="*/ 675428 h 675427"/>
              <a:gd name="connsiteX40" fmla="*/ 262723 w 540331"/>
              <a:gd name="connsiteY40" fmla="*/ 663320 h 675427"/>
              <a:gd name="connsiteX41" fmla="*/ 264453 w 540331"/>
              <a:gd name="connsiteY41" fmla="*/ 638240 h 675427"/>
              <a:gd name="connsiteX42" fmla="*/ 174511 w 540331"/>
              <a:gd name="connsiteY42" fmla="*/ 446249 h 675427"/>
              <a:gd name="connsiteX43" fmla="*/ 375150 w 540331"/>
              <a:gd name="connsiteY43" fmla="*/ 510246 h 675427"/>
              <a:gd name="connsiteX44" fmla="*/ 540331 w 540331"/>
              <a:gd name="connsiteY44" fmla="*/ 468735 h 67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40331" h="675427">
                <a:moveTo>
                  <a:pt x="461632" y="95131"/>
                </a:moveTo>
                <a:lnTo>
                  <a:pt x="461632" y="389171"/>
                </a:lnTo>
                <a:lnTo>
                  <a:pt x="316342" y="243880"/>
                </a:lnTo>
                <a:lnTo>
                  <a:pt x="461632" y="95131"/>
                </a:lnTo>
                <a:close/>
                <a:moveTo>
                  <a:pt x="141648" y="69186"/>
                </a:moveTo>
                <a:lnTo>
                  <a:pt x="438282" y="69186"/>
                </a:lnTo>
                <a:lnTo>
                  <a:pt x="292127" y="220530"/>
                </a:lnTo>
                <a:lnTo>
                  <a:pt x="141648" y="69186"/>
                </a:lnTo>
                <a:close/>
                <a:moveTo>
                  <a:pt x="132999" y="537921"/>
                </a:moveTo>
                <a:lnTo>
                  <a:pt x="101866" y="506787"/>
                </a:lnTo>
                <a:lnTo>
                  <a:pt x="132999" y="439331"/>
                </a:lnTo>
                <a:lnTo>
                  <a:pt x="164133" y="506787"/>
                </a:lnTo>
                <a:lnTo>
                  <a:pt x="132999" y="537921"/>
                </a:lnTo>
                <a:close/>
                <a:moveTo>
                  <a:pt x="157214" y="563000"/>
                </a:moveTo>
                <a:lnTo>
                  <a:pt x="179700" y="540515"/>
                </a:lnTo>
                <a:lnTo>
                  <a:pt x="219482" y="625268"/>
                </a:lnTo>
                <a:lnTo>
                  <a:pt x="157214" y="563000"/>
                </a:lnTo>
                <a:close/>
                <a:moveTo>
                  <a:pt x="46517" y="624403"/>
                </a:moveTo>
                <a:lnTo>
                  <a:pt x="86299" y="539650"/>
                </a:lnTo>
                <a:lnTo>
                  <a:pt x="108784" y="562136"/>
                </a:lnTo>
                <a:lnTo>
                  <a:pt x="46517" y="624403"/>
                </a:lnTo>
                <a:close/>
                <a:moveTo>
                  <a:pt x="132999" y="586351"/>
                </a:moveTo>
                <a:lnTo>
                  <a:pt x="186618" y="639970"/>
                </a:lnTo>
                <a:lnTo>
                  <a:pt x="79380" y="639970"/>
                </a:lnTo>
                <a:lnTo>
                  <a:pt x="132999" y="586351"/>
                </a:lnTo>
                <a:close/>
                <a:moveTo>
                  <a:pt x="540331" y="468735"/>
                </a:moveTo>
                <a:lnTo>
                  <a:pt x="496225" y="423764"/>
                </a:lnTo>
                <a:lnTo>
                  <a:pt x="496225" y="86482"/>
                </a:lnTo>
                <a:lnTo>
                  <a:pt x="504874" y="77834"/>
                </a:lnTo>
                <a:cubicBezTo>
                  <a:pt x="519576" y="63132"/>
                  <a:pt x="519576" y="40647"/>
                  <a:pt x="504874" y="25945"/>
                </a:cubicBezTo>
                <a:cubicBezTo>
                  <a:pt x="490172" y="11243"/>
                  <a:pt x="467686" y="11243"/>
                  <a:pt x="452984" y="25945"/>
                </a:cubicBezTo>
                <a:lnTo>
                  <a:pt x="444336" y="34593"/>
                </a:lnTo>
                <a:lnTo>
                  <a:pt x="107055" y="34593"/>
                </a:lnTo>
                <a:lnTo>
                  <a:pt x="71597" y="0"/>
                </a:lnTo>
                <a:cubicBezTo>
                  <a:pt x="44787" y="48430"/>
                  <a:pt x="29220" y="105509"/>
                  <a:pt x="29220" y="165181"/>
                </a:cubicBezTo>
                <a:cubicBezTo>
                  <a:pt x="29220" y="253393"/>
                  <a:pt x="62084" y="332957"/>
                  <a:pt x="115703" y="394360"/>
                </a:cubicBezTo>
                <a:lnTo>
                  <a:pt x="2411" y="638240"/>
                </a:lnTo>
                <a:cubicBezTo>
                  <a:pt x="-1048" y="646024"/>
                  <a:pt x="-1048" y="655537"/>
                  <a:pt x="4141" y="663320"/>
                </a:cubicBezTo>
                <a:cubicBezTo>
                  <a:pt x="9329" y="671103"/>
                  <a:pt x="17113" y="675428"/>
                  <a:pt x="25761" y="675428"/>
                </a:cubicBezTo>
                <a:lnTo>
                  <a:pt x="241102" y="675428"/>
                </a:lnTo>
                <a:cubicBezTo>
                  <a:pt x="249751" y="675428"/>
                  <a:pt x="258399" y="671103"/>
                  <a:pt x="262723" y="663320"/>
                </a:cubicBezTo>
                <a:cubicBezTo>
                  <a:pt x="267047" y="655537"/>
                  <a:pt x="267912" y="646888"/>
                  <a:pt x="264453" y="638240"/>
                </a:cubicBezTo>
                <a:lnTo>
                  <a:pt x="174511" y="446249"/>
                </a:lnTo>
                <a:cubicBezTo>
                  <a:pt x="231589" y="486031"/>
                  <a:pt x="300775" y="510246"/>
                  <a:pt x="375150" y="510246"/>
                </a:cubicBezTo>
                <a:cubicBezTo>
                  <a:pt x="434823" y="511111"/>
                  <a:pt x="491036" y="494679"/>
                  <a:pt x="540331" y="468735"/>
                </a:cubicBezTo>
                <a:close/>
              </a:path>
            </a:pathLst>
          </a:custGeom>
          <a:solidFill>
            <a:srgbClr val="000000"/>
          </a:solidFill>
          <a:ln w="8632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s-CL" sz="1400" dirty="0">
              <a:latin typeface="+mj-lt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A7D3D7D-3A76-4259-BB62-2039DAE15543}"/>
              </a:ext>
            </a:extLst>
          </p:cNvPr>
          <p:cNvSpPr txBox="1"/>
          <p:nvPr/>
        </p:nvSpPr>
        <p:spPr>
          <a:xfrm>
            <a:off x="3297327" y="-30044"/>
            <a:ext cx="2039065" cy="613438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s-ES" sz="2134" dirty="0">
                <a:latin typeface="+mj-lt"/>
                <a:ea typeface="Cambria" panose="02040503050406030204" pitchFamily="18" charset="0"/>
              </a:rPr>
              <a:t>Módulo  de comunicaciones</a:t>
            </a:r>
            <a:endParaRPr lang="es-CL" sz="2134" dirty="0">
              <a:latin typeface="+mj-lt"/>
              <a:ea typeface="Cambria" panose="02040503050406030204" pitchFamily="18" charset="0"/>
            </a:endParaRPr>
          </a:p>
        </p:txBody>
      </p:sp>
      <p:pic>
        <p:nvPicPr>
          <p:cNvPr id="52" name="Gráfico 51" descr="Nube con relleno sólido">
            <a:extLst>
              <a:ext uri="{FF2B5EF4-FFF2-40B4-BE49-F238E27FC236}">
                <a16:creationId xmlns:a16="http://schemas.microsoft.com/office/drawing/2014/main" id="{902C7436-3B45-44A2-8281-DF36C97B00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47388" y="-571370"/>
            <a:ext cx="1177852" cy="117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5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000">
        <p159:morph option="byObject"/>
      </p:transition>
    </mc:Choice>
    <mc:Fallback xmlns="">
      <p:transition spd="slow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38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/>
          <p:nvPr/>
        </p:nvSpPr>
        <p:spPr>
          <a:xfrm>
            <a:off x="-1411184" y="3321609"/>
            <a:ext cx="2615845" cy="2615845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sp>
        <p:nvSpPr>
          <p:cNvPr id="125" name="Google Shape;125;p2"/>
          <p:cNvSpPr/>
          <p:nvPr/>
        </p:nvSpPr>
        <p:spPr>
          <a:xfrm>
            <a:off x="582537" y="2984569"/>
            <a:ext cx="1101532" cy="1099769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close/>
              </a:path>
            </a:pathLst>
          </a:custGeom>
          <a:solidFill>
            <a:srgbClr val="374FFF"/>
          </a:solidFill>
          <a:ln>
            <a:noFill/>
          </a:ln>
        </p:spPr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FE30679-AE88-498D-AA8F-0602D0D64BD4}"/>
              </a:ext>
            </a:extLst>
          </p:cNvPr>
          <p:cNvSpPr/>
          <p:nvPr/>
        </p:nvSpPr>
        <p:spPr>
          <a:xfrm>
            <a:off x="-1697334" y="2297022"/>
            <a:ext cx="3900327" cy="6858001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 dirty="0"/>
          </a:p>
        </p:txBody>
      </p:sp>
      <p:sp>
        <p:nvSpPr>
          <p:cNvPr id="116" name="Google Shape;116;p2"/>
          <p:cNvSpPr/>
          <p:nvPr/>
        </p:nvSpPr>
        <p:spPr>
          <a:xfrm>
            <a:off x="2888795" y="-1989139"/>
            <a:ext cx="9293358" cy="6858001"/>
          </a:xfrm>
          <a:prstGeom prst="rect">
            <a:avLst/>
          </a:prstGeom>
          <a:solidFill>
            <a:srgbClr val="FAFD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 dirty="0"/>
          </a:p>
        </p:txBody>
      </p:sp>
      <p:sp>
        <p:nvSpPr>
          <p:cNvPr id="121" name="Google Shape;121;p2"/>
          <p:cNvSpPr txBox="1"/>
          <p:nvPr/>
        </p:nvSpPr>
        <p:spPr>
          <a:xfrm>
            <a:off x="1221888" y="-1705747"/>
            <a:ext cx="9752460" cy="147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MX" sz="4801" b="1" dirty="0">
                <a:solidFill>
                  <a:srgbClr val="0B0F1E"/>
                </a:solidFill>
                <a:latin typeface="+mj-lt"/>
                <a:ea typeface="Roboto"/>
                <a:cs typeface="Roboto"/>
                <a:sym typeface="Roboto"/>
              </a:rPr>
              <a:t>Ajuste dinámico de tiempos de sensado y envío</a:t>
            </a:r>
          </a:p>
        </p:txBody>
      </p:sp>
      <p:sp>
        <p:nvSpPr>
          <p:cNvPr id="118" name="Google Shape;118;p2"/>
          <p:cNvSpPr/>
          <p:nvPr/>
        </p:nvSpPr>
        <p:spPr>
          <a:xfrm>
            <a:off x="2" y="4183063"/>
            <a:ext cx="12192001" cy="685800"/>
          </a:xfrm>
          <a:prstGeom prst="rect">
            <a:avLst/>
          </a:prstGeom>
          <a:solidFill>
            <a:srgbClr val="374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 dirty="0"/>
          </a:p>
        </p:txBody>
      </p:sp>
      <p:sp>
        <p:nvSpPr>
          <p:cNvPr id="17" name="Google Shape;10;p26">
            <a:extLst>
              <a:ext uri="{FF2B5EF4-FFF2-40B4-BE49-F238E27FC236}">
                <a16:creationId xmlns:a16="http://schemas.microsoft.com/office/drawing/2014/main" id="{FF4B510B-3AEB-4F0C-85E9-63941A90825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0261604" y="4301347"/>
            <a:ext cx="1930399" cy="56751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" tIns="30467" rIns="60950" bIns="30467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13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Google Shape;71;p16">
            <a:extLst>
              <a:ext uri="{FF2B5EF4-FFF2-40B4-BE49-F238E27FC236}">
                <a16:creationId xmlns:a16="http://schemas.microsoft.com/office/drawing/2014/main" id="{B6B1B3B2-AD27-465A-B552-3645D475F0E3}"/>
              </a:ext>
            </a:extLst>
          </p:cNvPr>
          <p:cNvSpPr/>
          <p:nvPr/>
        </p:nvSpPr>
        <p:spPr>
          <a:xfrm>
            <a:off x="2326181" y="830712"/>
            <a:ext cx="1407923" cy="741321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60932" rIns="121900" bIns="60932" anchor="ctr" anchorCtr="0">
            <a:noAutofit/>
          </a:bodyPr>
          <a:lstStyle/>
          <a:p>
            <a:pPr algn="ctr"/>
            <a:r>
              <a:rPr lang="es-CL" sz="1867" dirty="0">
                <a:solidFill>
                  <a:schemeClr val="lt1"/>
                </a:solidFill>
                <a:ea typeface="Cambria" panose="02040503050406030204" pitchFamily="18" charset="0"/>
                <a:cs typeface="Calibri"/>
                <a:sym typeface="Calibri"/>
              </a:rPr>
              <a:t>Nodo</a:t>
            </a:r>
            <a:br>
              <a:rPr lang="es-CL" sz="1867" dirty="0">
                <a:solidFill>
                  <a:schemeClr val="lt1"/>
                </a:solidFill>
                <a:ea typeface="Cambria" panose="02040503050406030204" pitchFamily="18" charset="0"/>
                <a:cs typeface="Calibri"/>
                <a:sym typeface="Calibri"/>
              </a:rPr>
            </a:br>
            <a:r>
              <a:rPr lang="es-CL" sz="1867" dirty="0">
                <a:solidFill>
                  <a:schemeClr val="lt1"/>
                </a:solidFill>
                <a:ea typeface="Cambria" panose="02040503050406030204" pitchFamily="18" charset="0"/>
                <a:cs typeface="Calibri"/>
                <a:sym typeface="Calibri"/>
              </a:rPr>
              <a:t>Sensor</a:t>
            </a:r>
            <a:endParaRPr sz="1867" dirty="0">
              <a:solidFill>
                <a:schemeClr val="lt1"/>
              </a:solidFill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16" name="Google Shape;71;p16">
            <a:extLst>
              <a:ext uri="{FF2B5EF4-FFF2-40B4-BE49-F238E27FC236}">
                <a16:creationId xmlns:a16="http://schemas.microsoft.com/office/drawing/2014/main" id="{0E08E07F-5EC5-4871-B762-70CA013E33EE}"/>
              </a:ext>
            </a:extLst>
          </p:cNvPr>
          <p:cNvSpPr/>
          <p:nvPr/>
        </p:nvSpPr>
        <p:spPr>
          <a:xfrm>
            <a:off x="4501217" y="830196"/>
            <a:ext cx="1892138" cy="741321"/>
          </a:xfrm>
          <a:prstGeom prst="flowChartProcess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60932" rIns="121900" bIns="60932" anchor="ctr" anchorCtr="0">
            <a:noAutofit/>
          </a:bodyPr>
          <a:lstStyle/>
          <a:p>
            <a:pPr algn="ctr"/>
            <a:r>
              <a:rPr lang="es-CL" sz="1867" dirty="0">
                <a:solidFill>
                  <a:schemeClr val="lt1"/>
                </a:solidFill>
                <a:ea typeface="Cambria" panose="02040503050406030204" pitchFamily="18" charset="0"/>
                <a:cs typeface="Calibri"/>
                <a:sym typeface="Calibri"/>
              </a:rPr>
              <a:t>Módulo de comunicaciones</a:t>
            </a:r>
            <a:endParaRPr sz="1867" dirty="0">
              <a:solidFill>
                <a:schemeClr val="lt1"/>
              </a:solidFill>
              <a:ea typeface="Cambria" panose="02040503050406030204" pitchFamily="18" charset="0"/>
              <a:cs typeface="Calibri"/>
              <a:sym typeface="Calibri"/>
            </a:endParaRPr>
          </a:p>
        </p:txBody>
      </p:sp>
      <p:cxnSp>
        <p:nvCxnSpPr>
          <p:cNvPr id="18" name="Google Shape;75;p16">
            <a:extLst>
              <a:ext uri="{FF2B5EF4-FFF2-40B4-BE49-F238E27FC236}">
                <a16:creationId xmlns:a16="http://schemas.microsoft.com/office/drawing/2014/main" id="{15E79E93-A5DD-4408-9F1D-F9A2CA3BF786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689566" y="1201372"/>
            <a:ext cx="636613" cy="35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9" name="Google Shape;76;p16">
            <a:extLst>
              <a:ext uri="{FF2B5EF4-FFF2-40B4-BE49-F238E27FC236}">
                <a16:creationId xmlns:a16="http://schemas.microsoft.com/office/drawing/2014/main" id="{EE5B2B79-D785-4426-8E9A-DB71B5074ED1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734102" y="1200855"/>
            <a:ext cx="767114" cy="516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20" name="Grupo 19">
            <a:extLst>
              <a:ext uri="{FF2B5EF4-FFF2-40B4-BE49-F238E27FC236}">
                <a16:creationId xmlns:a16="http://schemas.microsoft.com/office/drawing/2014/main" id="{AF9A6ADF-7DC0-414E-8E47-CD9A2F6E6772}"/>
              </a:ext>
            </a:extLst>
          </p:cNvPr>
          <p:cNvGrpSpPr/>
          <p:nvPr/>
        </p:nvGrpSpPr>
        <p:grpSpPr>
          <a:xfrm>
            <a:off x="8484857" y="-113489"/>
            <a:ext cx="3257544" cy="3966875"/>
            <a:chOff x="8495932" y="1942388"/>
            <a:chExt cx="3257543" cy="4229812"/>
          </a:xfrm>
        </p:grpSpPr>
        <p:sp>
          <p:nvSpPr>
            <p:cNvPr id="21" name="Cilindro 20">
              <a:extLst>
                <a:ext uri="{FF2B5EF4-FFF2-40B4-BE49-F238E27FC236}">
                  <a16:creationId xmlns:a16="http://schemas.microsoft.com/office/drawing/2014/main" id="{D97F91B6-D0EA-4861-8C61-23C06549FA51}"/>
                </a:ext>
              </a:extLst>
            </p:cNvPr>
            <p:cNvSpPr/>
            <p:nvPr/>
          </p:nvSpPr>
          <p:spPr>
            <a:xfrm>
              <a:off x="8643124" y="2950203"/>
              <a:ext cx="1313326" cy="741320"/>
            </a:xfrm>
            <a:prstGeom prst="can">
              <a:avLst>
                <a:gd name="adj" fmla="val 180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867" dirty="0">
                  <a:ea typeface="Cambria" panose="02040503050406030204" pitchFamily="18" charset="0"/>
                </a:rPr>
                <a:t>Base de datos</a:t>
              </a:r>
            </a:p>
          </p:txBody>
        </p:sp>
        <p:sp>
          <p:nvSpPr>
            <p:cNvPr id="22" name="Diagrama de flujo: proceso 21">
              <a:extLst>
                <a:ext uri="{FF2B5EF4-FFF2-40B4-BE49-F238E27FC236}">
                  <a16:creationId xmlns:a16="http://schemas.microsoft.com/office/drawing/2014/main" id="{44C51E00-5D37-4FD3-98F1-DE3D49BBAFFE}"/>
                </a:ext>
              </a:extLst>
            </p:cNvPr>
            <p:cNvSpPr/>
            <p:nvPr/>
          </p:nvSpPr>
          <p:spPr>
            <a:xfrm>
              <a:off x="10281459" y="2865315"/>
              <a:ext cx="1407923" cy="741320"/>
            </a:xfrm>
            <a:prstGeom prst="flowChart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867" dirty="0">
                  <a:ea typeface="Cambria" panose="02040503050406030204" pitchFamily="18" charset="0"/>
                </a:rPr>
                <a:t>Módulo de</a:t>
              </a:r>
              <a:br>
                <a:rPr lang="es-CL" sz="1867" dirty="0">
                  <a:ea typeface="Cambria" panose="02040503050406030204" pitchFamily="18" charset="0"/>
                </a:rPr>
              </a:br>
              <a:r>
                <a:rPr lang="es-CL" sz="1867" dirty="0">
                  <a:ea typeface="Cambria" panose="02040503050406030204" pitchFamily="18" charset="0"/>
                </a:rPr>
                <a:t>detección</a:t>
              </a:r>
            </a:p>
          </p:txBody>
        </p:sp>
        <p:cxnSp>
          <p:nvCxnSpPr>
            <p:cNvPr id="23" name="Google Shape;78;p16">
              <a:extLst>
                <a:ext uri="{FF2B5EF4-FFF2-40B4-BE49-F238E27FC236}">
                  <a16:creationId xmlns:a16="http://schemas.microsoft.com/office/drawing/2014/main" id="{DBAE3AE5-924A-4CB2-B40E-AA62094807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6450" y="3238137"/>
              <a:ext cx="325009" cy="9656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C536F5D7-E6F7-4124-AEA8-4B0FC522B0A1}"/>
                </a:ext>
              </a:extLst>
            </p:cNvPr>
            <p:cNvSpPr/>
            <p:nvPr/>
          </p:nvSpPr>
          <p:spPr>
            <a:xfrm>
              <a:off x="8495932" y="1942388"/>
              <a:ext cx="3257543" cy="4229812"/>
            </a:xfrm>
            <a:prstGeom prst="rect">
              <a:avLst/>
            </a:prstGeom>
            <a:noFill/>
            <a:ln w="28575">
              <a:solidFill>
                <a:schemeClr val="tx1">
                  <a:alpha val="46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867" dirty="0">
                  <a:ea typeface="Cambria" panose="02040503050406030204" pitchFamily="18" charset="0"/>
                </a:rPr>
                <a:t> 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A9150BC8-980E-4CAD-A595-190C60F0BA10}"/>
                </a:ext>
              </a:extLst>
            </p:cNvPr>
            <p:cNvSpPr txBox="1"/>
            <p:nvPr/>
          </p:nvSpPr>
          <p:spPr>
            <a:xfrm>
              <a:off x="8554000" y="2002242"/>
              <a:ext cx="1737932" cy="711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867" dirty="0">
                  <a:ea typeface="Cambria" panose="02040503050406030204" pitchFamily="18" charset="0"/>
                </a:rPr>
                <a:t>Procesamiento en la nube</a:t>
              </a:r>
            </a:p>
          </p:txBody>
        </p: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99597CD-6306-4068-9C76-5766D549ED8A}"/>
              </a:ext>
            </a:extLst>
          </p:cNvPr>
          <p:cNvSpPr txBox="1"/>
          <p:nvPr/>
        </p:nvSpPr>
        <p:spPr>
          <a:xfrm rot="20075820">
            <a:off x="1643075" y="307002"/>
            <a:ext cx="206659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867" dirty="0">
                <a:solidFill>
                  <a:srgbClr val="FF0000"/>
                </a:solidFill>
                <a:ea typeface="Cambria" panose="02040503050406030204" pitchFamily="18" charset="0"/>
              </a:rPr>
              <a:t>Tiempo de sensado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DDAB7DEE-ECB1-40D7-8032-3B49AE904478}"/>
              </a:ext>
            </a:extLst>
          </p:cNvPr>
          <p:cNvSpPr txBox="1">
            <a:spLocks/>
          </p:cNvSpPr>
          <p:nvPr/>
        </p:nvSpPr>
        <p:spPr>
          <a:xfrm>
            <a:off x="1145922" y="-1027095"/>
            <a:ext cx="10031161" cy="792000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CL" sz="4401" dirty="0">
              <a:ea typeface="Cambria" panose="02040503050406030204" pitchFamily="18" charset="0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CC5B7061-11AD-4B5A-9DED-00C64D6AED25}"/>
              </a:ext>
            </a:extLst>
          </p:cNvPr>
          <p:cNvGrpSpPr/>
          <p:nvPr/>
        </p:nvGrpSpPr>
        <p:grpSpPr>
          <a:xfrm>
            <a:off x="5447286" y="1447303"/>
            <a:ext cx="5527061" cy="1874302"/>
            <a:chOff x="5447283" y="3436441"/>
            <a:chExt cx="5527062" cy="1874302"/>
          </a:xfrm>
        </p:grpSpPr>
        <p:cxnSp>
          <p:nvCxnSpPr>
            <p:cNvPr id="30" name="Google Shape;78;p16">
              <a:extLst>
                <a:ext uri="{FF2B5EF4-FFF2-40B4-BE49-F238E27FC236}">
                  <a16:creationId xmlns:a16="http://schemas.microsoft.com/office/drawing/2014/main" id="{162E5607-ACE0-4476-9A16-0892D2DD8B40}"/>
                </a:ext>
              </a:extLst>
            </p:cNvPr>
            <p:cNvCxnSpPr>
              <a:cxnSpLocks/>
              <a:stCxn id="16" idx="2"/>
              <a:endCxn id="22" idx="2"/>
            </p:cNvCxnSpPr>
            <p:nvPr/>
          </p:nvCxnSpPr>
          <p:spPr>
            <a:xfrm rot="5400000" flipH="1" flipV="1">
              <a:off x="8148709" y="735015"/>
              <a:ext cx="124210" cy="5527062"/>
            </a:xfrm>
            <a:prstGeom prst="bentConnector3">
              <a:avLst>
                <a:gd name="adj1" fmla="val -1175645"/>
              </a:avLst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sp>
          <p:nvSpPr>
            <p:cNvPr id="31" name="Diagrama de flujo: datos 30">
              <a:extLst>
                <a:ext uri="{FF2B5EF4-FFF2-40B4-BE49-F238E27FC236}">
                  <a16:creationId xmlns:a16="http://schemas.microsoft.com/office/drawing/2014/main" id="{C5DB2A25-06A1-4C13-87C3-0CD54C8A5975}"/>
                </a:ext>
              </a:extLst>
            </p:cNvPr>
            <p:cNvSpPr/>
            <p:nvPr/>
          </p:nvSpPr>
          <p:spPr>
            <a:xfrm>
              <a:off x="6813633" y="4714600"/>
              <a:ext cx="1502532" cy="596143"/>
            </a:xfrm>
            <a:prstGeom prst="flowChartInputOutput">
              <a:avLst/>
            </a:prstGeom>
            <a:solidFill>
              <a:schemeClr val="accent3"/>
            </a:solidFill>
            <a:ln w="222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867" dirty="0">
                  <a:ea typeface="Cambria" panose="02040503050406030204" pitchFamily="18" charset="0"/>
                </a:rPr>
                <a:t>Ajuste</a:t>
              </a:r>
              <a:br>
                <a:rPr lang="es-CL" sz="1867" dirty="0">
                  <a:ea typeface="Cambria" panose="02040503050406030204" pitchFamily="18" charset="0"/>
                </a:rPr>
              </a:br>
              <a:r>
                <a:rPr lang="es-CL" sz="1867" b="1" dirty="0" err="1">
                  <a:solidFill>
                    <a:srgbClr val="FF0000"/>
                  </a:solidFill>
                  <a:ea typeface="Cambria" panose="02040503050406030204" pitchFamily="18" charset="0"/>
                </a:rPr>
                <a:t>ts</a:t>
              </a:r>
              <a:r>
                <a:rPr lang="es-CL" sz="1867" b="1" dirty="0">
                  <a:solidFill>
                    <a:srgbClr val="FF0000"/>
                  </a:solidFill>
                  <a:ea typeface="Cambria" panose="02040503050406030204" pitchFamily="18" charset="0"/>
                </a:rPr>
                <a:t> y te</a:t>
              </a:r>
            </a:p>
          </p:txBody>
        </p:sp>
      </p:grpSp>
      <p:cxnSp>
        <p:nvCxnSpPr>
          <p:cNvPr id="32" name="Google Shape;78;p16">
            <a:extLst>
              <a:ext uri="{FF2B5EF4-FFF2-40B4-BE49-F238E27FC236}">
                <a16:creationId xmlns:a16="http://schemas.microsoft.com/office/drawing/2014/main" id="{45F51553-DA7A-4D69-89BB-49DA5190D206}"/>
              </a:ext>
            </a:extLst>
          </p:cNvPr>
          <p:cNvCxnSpPr>
            <a:cxnSpLocks/>
          </p:cNvCxnSpPr>
          <p:nvPr/>
        </p:nvCxnSpPr>
        <p:spPr>
          <a:xfrm>
            <a:off x="3734102" y="1414868"/>
            <a:ext cx="767114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sp>
        <p:nvSpPr>
          <p:cNvPr id="33" name="Cerrar llave 32">
            <a:extLst>
              <a:ext uri="{FF2B5EF4-FFF2-40B4-BE49-F238E27FC236}">
                <a16:creationId xmlns:a16="http://schemas.microsoft.com/office/drawing/2014/main" id="{1193C7BD-9AF5-448F-AF7B-3FB36104CBF2}"/>
              </a:ext>
            </a:extLst>
          </p:cNvPr>
          <p:cNvSpPr/>
          <p:nvPr/>
        </p:nvSpPr>
        <p:spPr>
          <a:xfrm rot="5400000">
            <a:off x="1949250" y="1304784"/>
            <a:ext cx="135458" cy="51279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FCE7876D-660A-49B4-AB95-3294897E54AB}"/>
              </a:ext>
            </a:extLst>
          </p:cNvPr>
          <p:cNvGrpSpPr/>
          <p:nvPr/>
        </p:nvGrpSpPr>
        <p:grpSpPr>
          <a:xfrm>
            <a:off x="6393354" y="233227"/>
            <a:ext cx="2238697" cy="1724038"/>
            <a:chOff x="6393352" y="2315787"/>
            <a:chExt cx="2238696" cy="1724038"/>
          </a:xfrm>
        </p:grpSpPr>
        <p:sp>
          <p:nvSpPr>
            <p:cNvPr id="35" name="Diagrama de flujo: datos 34">
              <a:extLst>
                <a:ext uri="{FF2B5EF4-FFF2-40B4-BE49-F238E27FC236}">
                  <a16:creationId xmlns:a16="http://schemas.microsoft.com/office/drawing/2014/main" id="{DC4829AA-8BB3-465C-AD69-2908A8CA4C84}"/>
                </a:ext>
              </a:extLst>
            </p:cNvPr>
            <p:cNvSpPr/>
            <p:nvPr/>
          </p:nvSpPr>
          <p:spPr>
            <a:xfrm>
              <a:off x="6864348" y="2977678"/>
              <a:ext cx="1240077" cy="585439"/>
            </a:xfrm>
            <a:prstGeom prst="flowChartInputOutpu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867" dirty="0">
                  <a:ea typeface="Cambria" panose="02040503050406030204" pitchFamily="18" charset="0"/>
                </a:rPr>
                <a:t>Datos</a:t>
              </a:r>
            </a:p>
          </p:txBody>
        </p:sp>
        <p:cxnSp>
          <p:nvCxnSpPr>
            <p:cNvPr id="36" name="Google Shape;76;p16">
              <a:extLst>
                <a:ext uri="{FF2B5EF4-FFF2-40B4-BE49-F238E27FC236}">
                  <a16:creationId xmlns:a16="http://schemas.microsoft.com/office/drawing/2014/main" id="{F6AE2EF8-7DF5-4B47-B0C3-557C922A8DE3}"/>
                </a:ext>
              </a:extLst>
            </p:cNvPr>
            <p:cNvCxnSpPr>
              <a:cxnSpLocks/>
              <a:stCxn id="16" idx="3"/>
              <a:endCxn id="35" idx="2"/>
            </p:cNvCxnSpPr>
            <p:nvPr/>
          </p:nvCxnSpPr>
          <p:spPr>
            <a:xfrm flipV="1">
              <a:off x="6393352" y="3270398"/>
              <a:ext cx="595004" cy="13019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" name="Google Shape;78;p16">
              <a:extLst>
                <a:ext uri="{FF2B5EF4-FFF2-40B4-BE49-F238E27FC236}">
                  <a16:creationId xmlns:a16="http://schemas.microsoft.com/office/drawing/2014/main" id="{7DFD564C-4A91-4EFD-A8A1-ED2876774A77}"/>
                </a:ext>
              </a:extLst>
            </p:cNvPr>
            <p:cNvCxnSpPr>
              <a:cxnSpLocks/>
              <a:stCxn id="35" idx="5"/>
              <a:endCxn id="21" idx="2"/>
            </p:cNvCxnSpPr>
            <p:nvPr/>
          </p:nvCxnSpPr>
          <p:spPr>
            <a:xfrm flipV="1">
              <a:off x="7980417" y="3261859"/>
              <a:ext cx="651631" cy="8539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8AB3F162-3F9C-4076-B35B-89E5B5D4845C}"/>
                </a:ext>
              </a:extLst>
            </p:cNvPr>
            <p:cNvSpPr txBox="1"/>
            <p:nvPr/>
          </p:nvSpPr>
          <p:spPr>
            <a:xfrm rot="20075820">
              <a:off x="6715210" y="2315787"/>
              <a:ext cx="1798120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867" dirty="0">
                  <a:solidFill>
                    <a:srgbClr val="FF0000"/>
                  </a:solidFill>
                  <a:ea typeface="Cambria" panose="02040503050406030204" pitchFamily="18" charset="0"/>
                </a:rPr>
                <a:t>Tiempo de envío</a:t>
              </a: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D420F969-B332-4323-A4DC-C789BAF748FF}"/>
                </a:ext>
              </a:extLst>
            </p:cNvPr>
            <p:cNvSpPr txBox="1"/>
            <p:nvPr/>
          </p:nvSpPr>
          <p:spPr>
            <a:xfrm>
              <a:off x="7195295" y="3660169"/>
              <a:ext cx="385298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867" b="1" dirty="0">
                  <a:solidFill>
                    <a:srgbClr val="FF0000"/>
                  </a:solidFill>
                  <a:ea typeface="Cambria" panose="02040503050406030204" pitchFamily="18" charset="0"/>
                </a:rPr>
                <a:t>te</a:t>
              </a:r>
            </a:p>
          </p:txBody>
        </p:sp>
        <p:sp>
          <p:nvSpPr>
            <p:cNvPr id="40" name="Cerrar llave 39">
              <a:extLst>
                <a:ext uri="{FF2B5EF4-FFF2-40B4-BE49-F238E27FC236}">
                  <a16:creationId xmlns:a16="http://schemas.microsoft.com/office/drawing/2014/main" id="{8B04D026-42E5-4714-B820-4564469D3A23}"/>
                </a:ext>
              </a:extLst>
            </p:cNvPr>
            <p:cNvSpPr/>
            <p:nvPr/>
          </p:nvSpPr>
          <p:spPr>
            <a:xfrm rot="5400000">
              <a:off x="7321961" y="2807841"/>
              <a:ext cx="86337" cy="1738389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 sz="1867"/>
            </a:p>
          </p:txBody>
        </p:sp>
      </p:grpSp>
      <p:sp>
        <p:nvSpPr>
          <p:cNvPr id="41" name="Diagrama de flujo: conector fuera de página 40">
            <a:extLst>
              <a:ext uri="{FF2B5EF4-FFF2-40B4-BE49-F238E27FC236}">
                <a16:creationId xmlns:a16="http://schemas.microsoft.com/office/drawing/2014/main" id="{200FAE11-F18E-443D-AA7B-842A5E0981FA}"/>
              </a:ext>
            </a:extLst>
          </p:cNvPr>
          <p:cNvSpPr/>
          <p:nvPr/>
        </p:nvSpPr>
        <p:spPr>
          <a:xfrm>
            <a:off x="637388" y="829430"/>
            <a:ext cx="1084287" cy="89628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67" dirty="0"/>
              <a:t>Sensores</a:t>
            </a: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973EF92A-DD33-4F29-945C-FE84B3A74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18" y="1754086"/>
            <a:ext cx="1570222" cy="2074284"/>
          </a:xfrm>
          <a:prstGeom prst="rect">
            <a:avLst/>
          </a:prstGeom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9A6936AD-4896-4357-86D2-B22B79821A61}"/>
              </a:ext>
            </a:extLst>
          </p:cNvPr>
          <p:cNvSpPr txBox="1"/>
          <p:nvPr/>
        </p:nvSpPr>
        <p:spPr>
          <a:xfrm>
            <a:off x="1881376" y="1551304"/>
            <a:ext cx="36420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867" b="1" dirty="0" err="1">
                <a:solidFill>
                  <a:srgbClr val="FF0000"/>
                </a:solidFill>
                <a:ea typeface="Cambria" panose="02040503050406030204" pitchFamily="18" charset="0"/>
              </a:rPr>
              <a:t>ts</a:t>
            </a:r>
            <a:endParaRPr lang="es-CL" sz="1867" b="1" dirty="0">
              <a:solidFill>
                <a:srgbClr val="FF0000"/>
              </a:solidFill>
              <a:ea typeface="Cambria" panose="02040503050406030204" pitchFamily="18" charset="0"/>
            </a:endParaRP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67BE8700-15C0-4BDF-BF1C-D600F54FC9FB}"/>
              </a:ext>
            </a:extLst>
          </p:cNvPr>
          <p:cNvGrpSpPr/>
          <p:nvPr/>
        </p:nvGrpSpPr>
        <p:grpSpPr>
          <a:xfrm>
            <a:off x="2619766" y="1575505"/>
            <a:ext cx="903069" cy="1347973"/>
            <a:chOff x="387849" y="4084818"/>
            <a:chExt cx="1874338" cy="3722370"/>
          </a:xfrm>
        </p:grpSpPr>
        <p:pic>
          <p:nvPicPr>
            <p:cNvPr id="45" name="Gráfico 44" descr="Batería en carga contorno">
              <a:extLst>
                <a:ext uri="{FF2B5EF4-FFF2-40B4-BE49-F238E27FC236}">
                  <a16:creationId xmlns:a16="http://schemas.microsoft.com/office/drawing/2014/main" id="{5E9FA942-A2FE-4DF8-91DB-CE576BAE8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7849" y="4084818"/>
              <a:ext cx="1571687" cy="1571688"/>
            </a:xfrm>
            <a:prstGeom prst="rect">
              <a:avLst/>
            </a:prstGeom>
          </p:spPr>
        </p:pic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0EE44535-33B9-494D-98AE-4A38EBE6AF30}"/>
                </a:ext>
              </a:extLst>
            </p:cNvPr>
            <p:cNvSpPr txBox="1"/>
            <p:nvPr/>
          </p:nvSpPr>
          <p:spPr>
            <a:xfrm>
              <a:off x="387849" y="5427436"/>
              <a:ext cx="1874338" cy="2379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1"/>
                </a:lnSpc>
              </a:pPr>
              <a:r>
                <a:rPr lang="es-ES" sz="1867" dirty="0">
                  <a:ea typeface="Cambria" panose="02040503050406030204" pitchFamily="18" charset="0"/>
                </a:rPr>
                <a:t>@ 5500 mAh</a:t>
              </a:r>
              <a:endParaRPr lang="es-CL" sz="1867" dirty="0">
                <a:ea typeface="Cambria" panose="02040503050406030204" pitchFamily="18" charset="0"/>
              </a:endParaRPr>
            </a:p>
          </p:txBody>
        </p:sp>
      </p:grpSp>
      <p:pic>
        <p:nvPicPr>
          <p:cNvPr id="48" name="Gráfico 47" descr="Nube con relleno sólido">
            <a:extLst>
              <a:ext uri="{FF2B5EF4-FFF2-40B4-BE49-F238E27FC236}">
                <a16:creationId xmlns:a16="http://schemas.microsoft.com/office/drawing/2014/main" id="{23B89411-F93A-493D-9DD1-DFA6BF20EC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28049" y="-408356"/>
            <a:ext cx="1177852" cy="1177852"/>
          </a:xfrm>
          <a:prstGeom prst="rect">
            <a:avLst/>
          </a:prstGeom>
        </p:spPr>
      </p:pic>
      <p:sp>
        <p:nvSpPr>
          <p:cNvPr id="50" name="Hexágono 49">
            <a:extLst>
              <a:ext uri="{FF2B5EF4-FFF2-40B4-BE49-F238E27FC236}">
                <a16:creationId xmlns:a16="http://schemas.microsoft.com/office/drawing/2014/main" id="{661860B1-E5CE-43C6-AF97-E24F7ACF67D3}"/>
              </a:ext>
            </a:extLst>
          </p:cNvPr>
          <p:cNvSpPr/>
          <p:nvPr/>
        </p:nvSpPr>
        <p:spPr>
          <a:xfrm>
            <a:off x="8841400" y="3151920"/>
            <a:ext cx="2520000" cy="648000"/>
          </a:xfrm>
          <a:prstGeom prst="hexagon">
            <a:avLst/>
          </a:prstGeom>
          <a:solidFill>
            <a:srgbClr val="71E4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67" b="1" dirty="0">
                <a:solidFill>
                  <a:schemeClr val="tx1"/>
                </a:solidFill>
                <a:ea typeface="Cambria" panose="02040503050406030204" pitchFamily="18" charset="0"/>
              </a:rPr>
              <a:t>Sistema Experto</a:t>
            </a:r>
            <a:endParaRPr lang="es-CL" sz="1400" dirty="0">
              <a:solidFill>
                <a:schemeClr val="tx1"/>
              </a:solidFill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F8026F97-B50C-4DAA-8200-4FD17C04DA5F}"/>
              </a:ext>
            </a:extLst>
          </p:cNvPr>
          <p:cNvSpPr/>
          <p:nvPr/>
        </p:nvSpPr>
        <p:spPr>
          <a:xfrm>
            <a:off x="299888" y="-114050"/>
            <a:ext cx="8090441" cy="4244294"/>
          </a:xfrm>
          <a:prstGeom prst="rect">
            <a:avLst/>
          </a:prstGeom>
          <a:noFill/>
          <a:ln w="28575">
            <a:solidFill>
              <a:schemeClr val="tx1">
                <a:alpha val="6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ea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5026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10000">
        <p159:morph option="byObject"/>
      </p:transition>
    </mc:Choice>
    <mc:Fallback xmlns="">
      <p:transition spd="slow" advTm="1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117;p2">
            <a:extLst>
              <a:ext uri="{FF2B5EF4-FFF2-40B4-BE49-F238E27FC236}">
                <a16:creationId xmlns:a16="http://schemas.microsoft.com/office/drawing/2014/main" id="{B7131805-568A-4ED2-A7B8-0FC99F1C80F5}"/>
              </a:ext>
            </a:extLst>
          </p:cNvPr>
          <p:cNvSpPr/>
          <p:nvPr/>
        </p:nvSpPr>
        <p:spPr>
          <a:xfrm>
            <a:off x="-1411184" y="3321609"/>
            <a:ext cx="2615845" cy="2615845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sp>
        <p:nvSpPr>
          <p:cNvPr id="88" name="Google Shape;125;p2">
            <a:extLst>
              <a:ext uri="{FF2B5EF4-FFF2-40B4-BE49-F238E27FC236}">
                <a16:creationId xmlns:a16="http://schemas.microsoft.com/office/drawing/2014/main" id="{1036E04D-65FC-4D1B-9735-2957DBA67676}"/>
              </a:ext>
            </a:extLst>
          </p:cNvPr>
          <p:cNvSpPr/>
          <p:nvPr/>
        </p:nvSpPr>
        <p:spPr>
          <a:xfrm>
            <a:off x="582537" y="2984569"/>
            <a:ext cx="1101532" cy="1099769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close/>
              </a:path>
            </a:pathLst>
          </a:custGeom>
          <a:solidFill>
            <a:srgbClr val="374FFF"/>
          </a:solidFill>
          <a:ln>
            <a:noFill/>
          </a:ln>
        </p:spPr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0573408D-D1FA-4B3E-A6D0-17794D525553}"/>
              </a:ext>
            </a:extLst>
          </p:cNvPr>
          <p:cNvSpPr/>
          <p:nvPr/>
        </p:nvSpPr>
        <p:spPr>
          <a:xfrm>
            <a:off x="-1697334" y="2297022"/>
            <a:ext cx="3900327" cy="6858001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 dirty="0"/>
          </a:p>
        </p:txBody>
      </p:sp>
      <p:sp>
        <p:nvSpPr>
          <p:cNvPr id="147" name="Google Shape;147;p4"/>
          <p:cNvSpPr/>
          <p:nvPr/>
        </p:nvSpPr>
        <p:spPr>
          <a:xfrm>
            <a:off x="2" y="4183063"/>
            <a:ext cx="12192001" cy="685800"/>
          </a:xfrm>
          <a:prstGeom prst="rect">
            <a:avLst/>
          </a:prstGeom>
          <a:solidFill>
            <a:srgbClr val="374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E2F5AA8-3FB3-4655-A9E7-1CAC549B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685" y="4404069"/>
            <a:ext cx="1592729" cy="4647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" tIns="30467" rIns="60950" bIns="30467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Google Shape;97;p24">
            <a:extLst>
              <a:ext uri="{FF2B5EF4-FFF2-40B4-BE49-F238E27FC236}">
                <a16:creationId xmlns:a16="http://schemas.microsoft.com/office/drawing/2014/main" id="{5D44307A-7D80-41DA-AF96-8CF9564C3BCC}"/>
              </a:ext>
            </a:extLst>
          </p:cNvPr>
          <p:cNvSpPr txBox="1"/>
          <p:nvPr/>
        </p:nvSpPr>
        <p:spPr>
          <a:xfrm>
            <a:off x="1762833" y="-1697341"/>
            <a:ext cx="8666338" cy="221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CL" sz="4801" b="1" dirty="0">
                <a:latin typeface="+mj-lt"/>
                <a:ea typeface="Cambria" panose="02040503050406030204" pitchFamily="18" charset="0"/>
              </a:rPr>
              <a:t>Módulo de detección</a:t>
            </a:r>
          </a:p>
          <a:p>
            <a:pPr algn="ctr"/>
            <a:r>
              <a:rPr lang="es-CL" sz="4801" b="1" dirty="0">
                <a:latin typeface="+mj-lt"/>
                <a:ea typeface="Cambria" panose="02040503050406030204" pitchFamily="18" charset="0"/>
              </a:rPr>
              <a:t>de anomalías</a:t>
            </a:r>
          </a:p>
          <a:p>
            <a:pPr algn="ctr"/>
            <a:endParaRPr lang="es-CL" sz="4801" b="1" dirty="0">
              <a:latin typeface="+mj-lt"/>
            </a:endParaRPr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5C9CFD8F-09E6-4B8D-934F-887E769CA605}"/>
              </a:ext>
            </a:extLst>
          </p:cNvPr>
          <p:cNvGrpSpPr/>
          <p:nvPr/>
        </p:nvGrpSpPr>
        <p:grpSpPr>
          <a:xfrm>
            <a:off x="292969" y="360600"/>
            <a:ext cx="11355075" cy="2533922"/>
            <a:chOff x="292967" y="2801290"/>
            <a:chExt cx="11355075" cy="2533922"/>
          </a:xfrm>
        </p:grpSpPr>
        <p:sp>
          <p:nvSpPr>
            <p:cNvPr id="58" name="Título 1">
              <a:extLst>
                <a:ext uri="{FF2B5EF4-FFF2-40B4-BE49-F238E27FC236}">
                  <a16:creationId xmlns:a16="http://schemas.microsoft.com/office/drawing/2014/main" id="{DA8A3685-FB40-4AF3-AEBC-883CE47BBD6D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2801290"/>
              <a:ext cx="2973738" cy="533400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1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LightGBM</a:t>
              </a:r>
              <a:r>
                <a:rPr lang="es-ES" sz="2001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 </a:t>
              </a:r>
              <a:r>
                <a:rPr lang="es-ES" sz="2001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Clf</a:t>
              </a:r>
              <a:r>
                <a:rPr lang="es-ES" sz="2001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 (2°)</a:t>
              </a:r>
              <a:endParaRPr lang="es-CL" sz="2001" dirty="0">
                <a:solidFill>
                  <a:schemeClr val="tx1"/>
                </a:solidFill>
                <a:latin typeface="+mn-lt"/>
                <a:ea typeface="Roboto" panose="02000000000000000000" pitchFamily="2" charset="0"/>
              </a:endParaRPr>
            </a:p>
          </p:txBody>
        </p:sp>
        <p:sp>
          <p:nvSpPr>
            <p:cNvPr id="59" name="Título 1">
              <a:extLst>
                <a:ext uri="{FF2B5EF4-FFF2-40B4-BE49-F238E27FC236}">
                  <a16:creationId xmlns:a16="http://schemas.microsoft.com/office/drawing/2014/main" id="{9FD4E578-D750-462F-81E6-DE219D4FE9A4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3468131"/>
              <a:ext cx="2973738" cy="533400"/>
            </a:xfrm>
            <a:prstGeom prst="rect">
              <a:avLst/>
            </a:prstGeom>
            <a:solidFill>
              <a:srgbClr val="33CCFF">
                <a:alpha val="50000"/>
              </a:srgbClr>
            </a:solidFill>
          </p:spPr>
          <p:txBody>
            <a:bodyPr vert="horz" lIns="91441" tIns="45720" rIns="91441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001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XGB </a:t>
              </a:r>
              <a:r>
                <a:rPr lang="es-ES" sz="2001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Clf</a:t>
              </a:r>
              <a:r>
                <a:rPr lang="es-ES" sz="2001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(3°)</a:t>
              </a:r>
              <a:endParaRPr lang="es-CL" sz="2001" dirty="0">
                <a:solidFill>
                  <a:schemeClr val="tx1"/>
                </a:solidFill>
                <a:latin typeface="+mn-lt"/>
                <a:ea typeface="Roboto" panose="02000000000000000000" pitchFamily="2" charset="0"/>
              </a:endParaRPr>
            </a:p>
          </p:txBody>
        </p:sp>
        <p:sp>
          <p:nvSpPr>
            <p:cNvPr id="60" name="Título 1">
              <a:extLst>
                <a:ext uri="{FF2B5EF4-FFF2-40B4-BE49-F238E27FC236}">
                  <a16:creationId xmlns:a16="http://schemas.microsoft.com/office/drawing/2014/main" id="{5EE1AF67-9E03-44E0-B910-E869DB7F769B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4134971"/>
              <a:ext cx="2973738" cy="533400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1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Random</a:t>
              </a:r>
              <a:r>
                <a:rPr lang="es-ES" sz="2001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 Forest </a:t>
              </a:r>
              <a:r>
                <a:rPr lang="es-ES" sz="2001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Clf</a:t>
              </a:r>
              <a:r>
                <a:rPr lang="es-ES" sz="2001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 (4°)</a:t>
              </a:r>
              <a:endParaRPr lang="es-CL" sz="2001" dirty="0">
                <a:solidFill>
                  <a:schemeClr val="tx1"/>
                </a:solidFill>
                <a:latin typeface="+mn-lt"/>
                <a:ea typeface="Roboto" panose="02000000000000000000" pitchFamily="2" charset="0"/>
              </a:endParaRPr>
            </a:p>
          </p:txBody>
        </p:sp>
        <p:sp>
          <p:nvSpPr>
            <p:cNvPr id="61" name="Título 1">
              <a:extLst>
                <a:ext uri="{FF2B5EF4-FFF2-40B4-BE49-F238E27FC236}">
                  <a16:creationId xmlns:a16="http://schemas.microsoft.com/office/drawing/2014/main" id="{CF78D0E2-85AC-4ABF-BBB0-9D87A9716089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4801812"/>
              <a:ext cx="2973738" cy="533400"/>
            </a:xfrm>
            <a:prstGeom prst="rect">
              <a:avLst/>
            </a:prstGeom>
            <a:solidFill>
              <a:srgbClr val="33CCFF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1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Extra </a:t>
              </a:r>
              <a:r>
                <a:rPr lang="es-ES" sz="2001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Trees</a:t>
              </a:r>
              <a:r>
                <a:rPr lang="es-ES" sz="2001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 </a:t>
              </a:r>
              <a:r>
                <a:rPr lang="es-ES" sz="2001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Clf</a:t>
              </a:r>
              <a:r>
                <a:rPr lang="es-ES" sz="2001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(5°)</a:t>
              </a:r>
              <a:endParaRPr lang="es-CL" sz="2001" dirty="0">
                <a:solidFill>
                  <a:schemeClr val="tx1"/>
                </a:solidFill>
                <a:latin typeface="+mn-lt"/>
                <a:ea typeface="Roboto" panose="02000000000000000000" pitchFamily="2" charset="0"/>
              </a:endParaRPr>
            </a:p>
          </p:txBody>
        </p:sp>
        <p:sp>
          <p:nvSpPr>
            <p:cNvPr id="62" name="Título 1">
              <a:extLst>
                <a:ext uri="{FF2B5EF4-FFF2-40B4-BE49-F238E27FC236}">
                  <a16:creationId xmlns:a16="http://schemas.microsoft.com/office/drawing/2014/main" id="{C0C788A2-1EB9-4578-91BA-78B71EF4D155}"/>
                </a:ext>
              </a:extLst>
            </p:cNvPr>
            <p:cNvSpPr txBox="1">
              <a:spLocks/>
            </p:cNvSpPr>
            <p:nvPr/>
          </p:nvSpPr>
          <p:spPr>
            <a:xfrm>
              <a:off x="292967" y="3786387"/>
              <a:ext cx="2006472" cy="5334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1" dirty="0">
                  <a:latin typeface="+mn-lt"/>
                  <a:ea typeface="Roboto" panose="02000000000000000000" pitchFamily="2" charset="0"/>
                </a:rPr>
                <a:t>Datos</a:t>
              </a:r>
              <a:endParaRPr lang="es-CL" sz="2001" dirty="0">
                <a:latin typeface="+mn-lt"/>
                <a:ea typeface="Roboto" panose="02000000000000000000" pitchFamily="2" charset="0"/>
              </a:endParaRPr>
            </a:p>
          </p:txBody>
        </p:sp>
        <p:sp>
          <p:nvSpPr>
            <p:cNvPr id="63" name="Título 1">
              <a:extLst>
                <a:ext uri="{FF2B5EF4-FFF2-40B4-BE49-F238E27FC236}">
                  <a16:creationId xmlns:a16="http://schemas.microsoft.com/office/drawing/2014/main" id="{D2334B0A-8CD4-4A1B-8F3F-DA224BAAC0B5}"/>
                </a:ext>
              </a:extLst>
            </p:cNvPr>
            <p:cNvSpPr txBox="1">
              <a:spLocks/>
            </p:cNvSpPr>
            <p:nvPr/>
          </p:nvSpPr>
          <p:spPr>
            <a:xfrm>
              <a:off x="7259475" y="3837425"/>
              <a:ext cx="2174285" cy="593268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1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CatBoost</a:t>
              </a:r>
              <a:r>
                <a:rPr lang="es-ES" sz="2001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 </a:t>
              </a:r>
              <a:r>
                <a:rPr lang="es-ES" sz="2001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Clf</a:t>
              </a:r>
              <a:endParaRPr lang="es-CL" sz="2001" dirty="0">
                <a:solidFill>
                  <a:schemeClr val="tx1"/>
                </a:solidFill>
                <a:latin typeface="+mn-lt"/>
                <a:ea typeface="Roboto" panose="02000000000000000000" pitchFamily="2" charset="0"/>
              </a:endParaRPr>
            </a:p>
          </p:txBody>
        </p:sp>
        <p:cxnSp>
          <p:nvCxnSpPr>
            <p:cNvPr id="64" name="Conector: angular 63">
              <a:extLst>
                <a:ext uri="{FF2B5EF4-FFF2-40B4-BE49-F238E27FC236}">
                  <a16:creationId xmlns:a16="http://schemas.microsoft.com/office/drawing/2014/main" id="{92B4966C-88E2-40DD-8DF1-C0B660B696EF}"/>
                </a:ext>
              </a:extLst>
            </p:cNvPr>
            <p:cNvCxnSpPr>
              <a:cxnSpLocks/>
              <a:stCxn id="62" idx="3"/>
              <a:endCxn id="58" idx="1"/>
            </p:cNvCxnSpPr>
            <p:nvPr/>
          </p:nvCxnSpPr>
          <p:spPr>
            <a:xfrm flipV="1">
              <a:off x="2299439" y="3067990"/>
              <a:ext cx="998892" cy="985097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: angular 64">
              <a:extLst>
                <a:ext uri="{FF2B5EF4-FFF2-40B4-BE49-F238E27FC236}">
                  <a16:creationId xmlns:a16="http://schemas.microsoft.com/office/drawing/2014/main" id="{9FD73A33-88BD-41B7-80CE-563B2090141E}"/>
                </a:ext>
              </a:extLst>
            </p:cNvPr>
            <p:cNvCxnSpPr>
              <a:cxnSpLocks/>
              <a:stCxn id="62" idx="3"/>
              <a:endCxn id="59" idx="1"/>
            </p:cNvCxnSpPr>
            <p:nvPr/>
          </p:nvCxnSpPr>
          <p:spPr>
            <a:xfrm flipV="1">
              <a:off x="2299439" y="3734831"/>
              <a:ext cx="998892" cy="318256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: angular 65">
              <a:extLst>
                <a:ext uri="{FF2B5EF4-FFF2-40B4-BE49-F238E27FC236}">
                  <a16:creationId xmlns:a16="http://schemas.microsoft.com/office/drawing/2014/main" id="{1AC3190F-68F3-4192-A9DA-1A7F12D8AFBA}"/>
                </a:ext>
              </a:extLst>
            </p:cNvPr>
            <p:cNvCxnSpPr>
              <a:cxnSpLocks/>
              <a:stCxn id="62" idx="3"/>
              <a:endCxn id="60" idx="1"/>
            </p:cNvCxnSpPr>
            <p:nvPr/>
          </p:nvCxnSpPr>
          <p:spPr>
            <a:xfrm>
              <a:off x="2299439" y="4053087"/>
              <a:ext cx="998892" cy="348585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: angular 66">
              <a:extLst>
                <a:ext uri="{FF2B5EF4-FFF2-40B4-BE49-F238E27FC236}">
                  <a16:creationId xmlns:a16="http://schemas.microsoft.com/office/drawing/2014/main" id="{1CA65F5C-B216-47F5-A7CB-E0858DE1A33F}"/>
                </a:ext>
              </a:extLst>
            </p:cNvPr>
            <p:cNvCxnSpPr>
              <a:cxnSpLocks/>
              <a:stCxn id="62" idx="3"/>
              <a:endCxn id="61" idx="1"/>
            </p:cNvCxnSpPr>
            <p:nvPr/>
          </p:nvCxnSpPr>
          <p:spPr>
            <a:xfrm>
              <a:off x="2299439" y="4053087"/>
              <a:ext cx="998892" cy="1015425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: angular 69">
              <a:extLst>
                <a:ext uri="{FF2B5EF4-FFF2-40B4-BE49-F238E27FC236}">
                  <a16:creationId xmlns:a16="http://schemas.microsoft.com/office/drawing/2014/main" id="{6EBF6EC0-0BF8-40D7-B3B4-D2544F869320}"/>
                </a:ext>
              </a:extLst>
            </p:cNvPr>
            <p:cNvCxnSpPr>
              <a:cxnSpLocks/>
              <a:stCxn id="58" idx="3"/>
              <a:endCxn id="63" idx="1"/>
            </p:cNvCxnSpPr>
            <p:nvPr/>
          </p:nvCxnSpPr>
          <p:spPr>
            <a:xfrm>
              <a:off x="6272070" y="3067990"/>
              <a:ext cx="987405" cy="1066069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: angular 70">
              <a:extLst>
                <a:ext uri="{FF2B5EF4-FFF2-40B4-BE49-F238E27FC236}">
                  <a16:creationId xmlns:a16="http://schemas.microsoft.com/office/drawing/2014/main" id="{E04E9EE8-0CA7-4131-BE8C-EACD5A77687E}"/>
                </a:ext>
              </a:extLst>
            </p:cNvPr>
            <p:cNvCxnSpPr>
              <a:cxnSpLocks/>
              <a:stCxn id="59" idx="3"/>
              <a:endCxn id="63" idx="1"/>
            </p:cNvCxnSpPr>
            <p:nvPr/>
          </p:nvCxnSpPr>
          <p:spPr>
            <a:xfrm>
              <a:off x="6272070" y="3734831"/>
              <a:ext cx="987405" cy="399228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: angular 71">
              <a:extLst>
                <a:ext uri="{FF2B5EF4-FFF2-40B4-BE49-F238E27FC236}">
                  <a16:creationId xmlns:a16="http://schemas.microsoft.com/office/drawing/2014/main" id="{9105A29B-D81C-46A8-8A7E-C0E95D1E8D7D}"/>
                </a:ext>
              </a:extLst>
            </p:cNvPr>
            <p:cNvCxnSpPr>
              <a:cxnSpLocks/>
              <a:stCxn id="60" idx="3"/>
              <a:endCxn id="63" idx="1"/>
            </p:cNvCxnSpPr>
            <p:nvPr/>
          </p:nvCxnSpPr>
          <p:spPr>
            <a:xfrm flipV="1">
              <a:off x="6272070" y="4134059"/>
              <a:ext cx="987405" cy="267612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: angular 72">
              <a:extLst>
                <a:ext uri="{FF2B5EF4-FFF2-40B4-BE49-F238E27FC236}">
                  <a16:creationId xmlns:a16="http://schemas.microsoft.com/office/drawing/2014/main" id="{3178E2E8-E1A4-43A5-AC19-E4E0E13D1861}"/>
                </a:ext>
              </a:extLst>
            </p:cNvPr>
            <p:cNvCxnSpPr>
              <a:cxnSpLocks/>
              <a:stCxn id="61" idx="3"/>
              <a:endCxn id="63" idx="1"/>
            </p:cNvCxnSpPr>
            <p:nvPr/>
          </p:nvCxnSpPr>
          <p:spPr>
            <a:xfrm flipV="1">
              <a:off x="6272070" y="4134059"/>
              <a:ext cx="987405" cy="93445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ítulo 1">
              <a:extLst>
                <a:ext uri="{FF2B5EF4-FFF2-40B4-BE49-F238E27FC236}">
                  <a16:creationId xmlns:a16="http://schemas.microsoft.com/office/drawing/2014/main" id="{9EFC7A47-4D40-4EFC-812C-69F8E61FEA57}"/>
                </a:ext>
              </a:extLst>
            </p:cNvPr>
            <p:cNvSpPr txBox="1">
              <a:spLocks/>
            </p:cNvSpPr>
            <p:nvPr/>
          </p:nvSpPr>
          <p:spPr>
            <a:xfrm>
              <a:off x="9867585" y="3866814"/>
              <a:ext cx="1780457" cy="5334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1" dirty="0">
                  <a:latin typeface="+mn-lt"/>
                  <a:ea typeface="Roboto" panose="02000000000000000000" pitchFamily="2" charset="0"/>
                </a:rPr>
                <a:t>Etiqueta final</a:t>
              </a:r>
              <a:endParaRPr lang="es-CL" sz="2001" dirty="0">
                <a:latin typeface="+mn-lt"/>
                <a:ea typeface="Roboto" panose="02000000000000000000" pitchFamily="2" charset="0"/>
              </a:endParaRPr>
            </a:p>
          </p:txBody>
        </p: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D2272B6F-4A2A-4AB6-BEA4-3FDB497612E8}"/>
                </a:ext>
              </a:extLst>
            </p:cNvPr>
            <p:cNvCxnSpPr>
              <a:cxnSpLocks/>
              <a:stCxn id="63" idx="3"/>
              <a:endCxn id="74" idx="1"/>
            </p:cNvCxnSpPr>
            <p:nvPr/>
          </p:nvCxnSpPr>
          <p:spPr>
            <a:xfrm flipV="1">
              <a:off x="9433760" y="4133514"/>
              <a:ext cx="433825" cy="545"/>
            </a:xfrm>
            <a:prstGeom prst="line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Gráfico 75" descr="Nube con relleno sólido">
            <a:extLst>
              <a:ext uri="{FF2B5EF4-FFF2-40B4-BE49-F238E27FC236}">
                <a16:creationId xmlns:a16="http://schemas.microsoft.com/office/drawing/2014/main" id="{82F817A8-D1D7-4893-8C7F-A0CD56BF9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1061" y="-431879"/>
            <a:ext cx="1177852" cy="1177852"/>
          </a:xfrm>
          <a:prstGeom prst="rect">
            <a:avLst/>
          </a:prstGeom>
        </p:spPr>
      </p:pic>
      <p:sp>
        <p:nvSpPr>
          <p:cNvPr id="77" name="CuadroTexto 76">
            <a:extLst>
              <a:ext uri="{FF2B5EF4-FFF2-40B4-BE49-F238E27FC236}">
                <a16:creationId xmlns:a16="http://schemas.microsoft.com/office/drawing/2014/main" id="{401437D4-1CBA-49C1-8883-D6C41E07B925}"/>
              </a:ext>
            </a:extLst>
          </p:cNvPr>
          <p:cNvSpPr txBox="1"/>
          <p:nvPr/>
        </p:nvSpPr>
        <p:spPr>
          <a:xfrm>
            <a:off x="9270516" y="-181507"/>
            <a:ext cx="1737932" cy="70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1" dirty="0">
                <a:ea typeface="Cambria" panose="02040503050406030204" pitchFamily="18" charset="0"/>
              </a:rPr>
              <a:t>Procesamiento en la nube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5E9CA212-8434-457D-9C72-519C393EFDE7}"/>
              </a:ext>
            </a:extLst>
          </p:cNvPr>
          <p:cNvSpPr/>
          <p:nvPr/>
        </p:nvSpPr>
        <p:spPr>
          <a:xfrm>
            <a:off x="199507" y="-346937"/>
            <a:ext cx="11789294" cy="4229810"/>
          </a:xfrm>
          <a:prstGeom prst="rect">
            <a:avLst/>
          </a:prstGeom>
          <a:noFill/>
          <a:ln w="28575">
            <a:solidFill>
              <a:schemeClr val="tx1">
                <a:alpha val="6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ea typeface="Cambria" panose="02040503050406030204" pitchFamily="18" charset="0"/>
              </a:rPr>
              <a:t> 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90BCBD62-CF64-4949-8673-39C83754FD98}"/>
              </a:ext>
            </a:extLst>
          </p:cNvPr>
          <p:cNvSpPr txBox="1"/>
          <p:nvPr/>
        </p:nvSpPr>
        <p:spPr>
          <a:xfrm>
            <a:off x="3114343" y="-310937"/>
            <a:ext cx="5756125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134" dirty="0">
                <a:ea typeface="Cambria" panose="02040503050406030204" pitchFamily="18" charset="0"/>
              </a:rPr>
              <a:t>Estrategia de apilamiento y ensamble de modelos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9715B93B-963A-4678-8552-35AF4F6FA725}"/>
              </a:ext>
            </a:extLst>
          </p:cNvPr>
          <p:cNvSpPr txBox="1"/>
          <p:nvPr/>
        </p:nvSpPr>
        <p:spPr>
          <a:xfrm>
            <a:off x="7529970" y="1990003"/>
            <a:ext cx="1737932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867" dirty="0">
                <a:ea typeface="Cambria" panose="02040503050406030204" pitchFamily="18" charset="0"/>
              </a:rPr>
              <a:t>1° lugar</a:t>
            </a:r>
          </a:p>
          <a:p>
            <a:pPr algn="ctr"/>
            <a:r>
              <a:rPr lang="es-CL" sz="1867" dirty="0">
                <a:ea typeface="Cambria" panose="02040503050406030204" pitchFamily="18" charset="0"/>
              </a:rPr>
              <a:t>Metamodelo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4A35F662-8993-4118-860B-8283111ACD1C}"/>
              </a:ext>
            </a:extLst>
          </p:cNvPr>
          <p:cNvSpPr txBox="1"/>
          <p:nvPr/>
        </p:nvSpPr>
        <p:spPr>
          <a:xfrm>
            <a:off x="6826940" y="839022"/>
            <a:ext cx="1121879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67" dirty="0">
                <a:ea typeface="Roboto" panose="02000000000000000000" pitchFamily="2" charset="0"/>
              </a:rPr>
              <a:t>Etiquetas</a:t>
            </a:r>
            <a:endParaRPr lang="es-CL" sz="1867" dirty="0">
              <a:ea typeface="Roboto" panose="02000000000000000000" pitchFamily="2" charset="0"/>
            </a:endParaRPr>
          </a:p>
        </p:txBody>
      </p:sp>
      <p:sp>
        <p:nvSpPr>
          <p:cNvPr id="84" name="Hexágono 83">
            <a:extLst>
              <a:ext uri="{FF2B5EF4-FFF2-40B4-BE49-F238E27FC236}">
                <a16:creationId xmlns:a16="http://schemas.microsoft.com/office/drawing/2014/main" id="{65B60EC8-C134-490B-8DD7-4AB5C0322F45}"/>
              </a:ext>
            </a:extLst>
          </p:cNvPr>
          <p:cNvSpPr/>
          <p:nvPr/>
        </p:nvSpPr>
        <p:spPr>
          <a:xfrm>
            <a:off x="419945" y="2953270"/>
            <a:ext cx="2520000" cy="648000"/>
          </a:xfrm>
          <a:prstGeom prst="hexagon">
            <a:avLst/>
          </a:prstGeom>
          <a:solidFill>
            <a:srgbClr val="71E4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134" b="1" dirty="0">
                <a:solidFill>
                  <a:schemeClr val="tx1"/>
                </a:solidFill>
                <a:ea typeface="Cambria" panose="02040503050406030204" pitchFamily="18" charset="0"/>
              </a:rPr>
              <a:t>Sistema Experto</a:t>
            </a:r>
            <a:endParaRPr lang="es-CL" sz="1600" dirty="0">
              <a:solidFill>
                <a:schemeClr val="tx1"/>
              </a:solidFill>
            </a:endParaRPr>
          </a:p>
        </p:txBody>
      </p:sp>
      <p:sp>
        <p:nvSpPr>
          <p:cNvPr id="85" name="Diagrama de flujo: proceso 84">
            <a:extLst>
              <a:ext uri="{FF2B5EF4-FFF2-40B4-BE49-F238E27FC236}">
                <a16:creationId xmlns:a16="http://schemas.microsoft.com/office/drawing/2014/main" id="{43B2EFD9-8E36-4644-8578-36E91DFFCE94}"/>
              </a:ext>
            </a:extLst>
          </p:cNvPr>
          <p:cNvSpPr/>
          <p:nvPr/>
        </p:nvSpPr>
        <p:spPr>
          <a:xfrm>
            <a:off x="479593" y="-160801"/>
            <a:ext cx="1407923" cy="695237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134" dirty="0">
                <a:ea typeface="Cambria" panose="02040503050406030204" pitchFamily="18" charset="0"/>
              </a:rPr>
              <a:t>Módulo de</a:t>
            </a:r>
            <a:br>
              <a:rPr lang="es-CL" sz="2134" dirty="0">
                <a:ea typeface="Cambria" panose="02040503050406030204" pitchFamily="18" charset="0"/>
              </a:rPr>
            </a:br>
            <a:r>
              <a:rPr lang="es-CL" sz="2134" dirty="0">
                <a:ea typeface="Cambria" panose="02040503050406030204" pitchFamily="18" charset="0"/>
              </a:rPr>
              <a:t>detección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55E8927-D5E4-4CE6-B3A3-06B015CBD3DA}"/>
              </a:ext>
            </a:extLst>
          </p:cNvPr>
          <p:cNvSpPr txBox="1"/>
          <p:nvPr/>
        </p:nvSpPr>
        <p:spPr>
          <a:xfrm>
            <a:off x="98195" y="4181975"/>
            <a:ext cx="10150704" cy="749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67" dirty="0">
                <a:solidFill>
                  <a:schemeClr val="bg1"/>
                </a:solidFill>
                <a:latin typeface="+mj-lt"/>
              </a:rPr>
              <a:t>[1]	Y. Kim, H. K. Kim, H. Kim, and J. B. Hong, “Do Many Models Make Light Work? Evaluating Ensemble Solutions for Improved Rumor Detection,” </a:t>
            </a:r>
            <a:r>
              <a:rPr lang="en-US" sz="1067" i="1" dirty="0">
                <a:solidFill>
                  <a:schemeClr val="bg1"/>
                </a:solidFill>
                <a:latin typeface="+mj-lt"/>
              </a:rPr>
              <a:t>IEEE Access</a:t>
            </a:r>
            <a:r>
              <a:rPr lang="en-US" sz="1067" dirty="0">
                <a:solidFill>
                  <a:schemeClr val="bg1"/>
                </a:solidFill>
                <a:latin typeface="+mj-lt"/>
              </a:rPr>
              <a:t>, vol. 8, pp. 150709–150724, 2020, </a:t>
            </a:r>
            <a:r>
              <a:rPr lang="en-US" sz="1067" dirty="0" err="1">
                <a:solidFill>
                  <a:schemeClr val="bg1"/>
                </a:solidFill>
                <a:latin typeface="+mj-lt"/>
              </a:rPr>
              <a:t>doi</a:t>
            </a:r>
            <a:r>
              <a:rPr lang="en-US" sz="1067" dirty="0">
                <a:solidFill>
                  <a:schemeClr val="bg1"/>
                </a:solidFill>
                <a:latin typeface="+mj-lt"/>
              </a:rPr>
              <a:t>: 10.1109/ACCESS.2020.3016664.</a:t>
            </a:r>
          </a:p>
          <a:p>
            <a:r>
              <a:rPr lang="en-US" sz="1067" dirty="0">
                <a:solidFill>
                  <a:schemeClr val="bg1"/>
                </a:solidFill>
                <a:latin typeface="+mj-lt"/>
              </a:rPr>
              <a:t>[2]	Z. Ouyang, X. Sun, J. Chen, D. Yue, and T. Zhang, “Multi-View Stacking Ensemble for Power Consumption Anomaly Detection in the Context of Industrial Internet of Things,” </a:t>
            </a:r>
            <a:r>
              <a:rPr lang="en-US" sz="1067" i="1" dirty="0">
                <a:solidFill>
                  <a:schemeClr val="bg1"/>
                </a:solidFill>
                <a:latin typeface="+mj-lt"/>
              </a:rPr>
              <a:t>IEEE Access</a:t>
            </a:r>
            <a:r>
              <a:rPr lang="en-US" sz="1067" dirty="0">
                <a:solidFill>
                  <a:schemeClr val="bg1"/>
                </a:solidFill>
                <a:latin typeface="+mj-lt"/>
              </a:rPr>
              <a:t>, vol. 6, pp. 9623–9631, Feb. 2018, </a:t>
            </a:r>
            <a:r>
              <a:rPr lang="en-US" sz="1067" dirty="0" err="1">
                <a:solidFill>
                  <a:schemeClr val="bg1"/>
                </a:solidFill>
                <a:latin typeface="+mj-lt"/>
              </a:rPr>
              <a:t>doi</a:t>
            </a:r>
            <a:r>
              <a:rPr lang="en-US" sz="1067" dirty="0">
                <a:solidFill>
                  <a:schemeClr val="bg1"/>
                </a:solidFill>
                <a:latin typeface="+mj-lt"/>
              </a:rPr>
              <a:t>: 10.1109/ACCESS.2018.2805908.</a:t>
            </a:r>
          </a:p>
        </p:txBody>
      </p:sp>
    </p:spTree>
    <p:extLst>
      <p:ext uri="{BB962C8B-B14F-4D97-AF65-F5344CB8AC3E}">
        <p14:creationId xmlns:p14="http://schemas.microsoft.com/office/powerpoint/2010/main" val="1976081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000">
        <p159:morph option="byObject"/>
      </p:transition>
    </mc:Choice>
    <mc:Fallback xmlns="">
      <p:transition spd="slow" advTm="1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117;p2">
            <a:extLst>
              <a:ext uri="{FF2B5EF4-FFF2-40B4-BE49-F238E27FC236}">
                <a16:creationId xmlns:a16="http://schemas.microsoft.com/office/drawing/2014/main" id="{B7131805-568A-4ED2-A7B8-0FC99F1C80F5}"/>
              </a:ext>
            </a:extLst>
          </p:cNvPr>
          <p:cNvSpPr/>
          <p:nvPr/>
        </p:nvSpPr>
        <p:spPr>
          <a:xfrm>
            <a:off x="-1411184" y="3321609"/>
            <a:ext cx="2615845" cy="2615845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sp>
        <p:nvSpPr>
          <p:cNvPr id="88" name="Google Shape;125;p2">
            <a:extLst>
              <a:ext uri="{FF2B5EF4-FFF2-40B4-BE49-F238E27FC236}">
                <a16:creationId xmlns:a16="http://schemas.microsoft.com/office/drawing/2014/main" id="{1036E04D-65FC-4D1B-9735-2957DBA67676}"/>
              </a:ext>
            </a:extLst>
          </p:cNvPr>
          <p:cNvSpPr/>
          <p:nvPr/>
        </p:nvSpPr>
        <p:spPr>
          <a:xfrm>
            <a:off x="582537" y="2984569"/>
            <a:ext cx="1101532" cy="1099769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close/>
              </a:path>
            </a:pathLst>
          </a:custGeom>
          <a:solidFill>
            <a:srgbClr val="374FFF"/>
          </a:solidFill>
          <a:ln>
            <a:noFill/>
          </a:ln>
        </p:spPr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0573408D-D1FA-4B3E-A6D0-17794D525553}"/>
              </a:ext>
            </a:extLst>
          </p:cNvPr>
          <p:cNvSpPr/>
          <p:nvPr/>
        </p:nvSpPr>
        <p:spPr>
          <a:xfrm>
            <a:off x="-1697334" y="2297022"/>
            <a:ext cx="3900327" cy="6858001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 dirty="0"/>
          </a:p>
        </p:txBody>
      </p:sp>
      <p:sp>
        <p:nvSpPr>
          <p:cNvPr id="147" name="Google Shape;147;p4"/>
          <p:cNvSpPr/>
          <p:nvPr/>
        </p:nvSpPr>
        <p:spPr>
          <a:xfrm>
            <a:off x="2" y="4183063"/>
            <a:ext cx="12192001" cy="685800"/>
          </a:xfrm>
          <a:prstGeom prst="rect">
            <a:avLst/>
          </a:prstGeom>
          <a:solidFill>
            <a:srgbClr val="374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E2F5AA8-3FB3-4655-A9E7-1CAC549B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685" y="4404069"/>
            <a:ext cx="1592729" cy="4647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" tIns="30467" rIns="60950" bIns="30467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Google Shape;97;p24">
            <a:extLst>
              <a:ext uri="{FF2B5EF4-FFF2-40B4-BE49-F238E27FC236}">
                <a16:creationId xmlns:a16="http://schemas.microsoft.com/office/drawing/2014/main" id="{5D44307A-7D80-41DA-AF96-8CF9564C3BCC}"/>
              </a:ext>
            </a:extLst>
          </p:cNvPr>
          <p:cNvSpPr txBox="1"/>
          <p:nvPr/>
        </p:nvSpPr>
        <p:spPr>
          <a:xfrm>
            <a:off x="1762833" y="-1697341"/>
            <a:ext cx="8666338" cy="221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CL" sz="4801" b="1" dirty="0">
                <a:latin typeface="+mj-lt"/>
                <a:ea typeface="Cambria" panose="02040503050406030204" pitchFamily="18" charset="0"/>
              </a:rPr>
              <a:t>Módulo de detección</a:t>
            </a:r>
          </a:p>
          <a:p>
            <a:pPr algn="ctr"/>
            <a:r>
              <a:rPr lang="es-CL" sz="4801" b="1" dirty="0">
                <a:latin typeface="+mj-lt"/>
                <a:ea typeface="Cambria" panose="02040503050406030204" pitchFamily="18" charset="0"/>
              </a:rPr>
              <a:t>de anomalías</a:t>
            </a:r>
          </a:p>
          <a:p>
            <a:pPr algn="ctr"/>
            <a:endParaRPr lang="es-CL" sz="4801" b="1" dirty="0">
              <a:latin typeface="+mj-lt"/>
            </a:endParaRPr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5C9CFD8F-09E6-4B8D-934F-887E769CA605}"/>
              </a:ext>
            </a:extLst>
          </p:cNvPr>
          <p:cNvGrpSpPr/>
          <p:nvPr/>
        </p:nvGrpSpPr>
        <p:grpSpPr>
          <a:xfrm>
            <a:off x="292969" y="360600"/>
            <a:ext cx="11355075" cy="2533922"/>
            <a:chOff x="292967" y="2801290"/>
            <a:chExt cx="11355075" cy="2533922"/>
          </a:xfrm>
        </p:grpSpPr>
        <p:sp>
          <p:nvSpPr>
            <p:cNvPr id="58" name="Título 1">
              <a:extLst>
                <a:ext uri="{FF2B5EF4-FFF2-40B4-BE49-F238E27FC236}">
                  <a16:creationId xmlns:a16="http://schemas.microsoft.com/office/drawing/2014/main" id="{DA8A3685-FB40-4AF3-AEBC-883CE47BBD6D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2801290"/>
              <a:ext cx="2973738" cy="533400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1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LightGBM</a:t>
              </a:r>
              <a:r>
                <a:rPr lang="es-ES" sz="2001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 </a:t>
              </a:r>
              <a:r>
                <a:rPr lang="es-ES" sz="2001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Clf</a:t>
              </a:r>
              <a:r>
                <a:rPr lang="es-ES" sz="2001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 (2°)</a:t>
              </a:r>
              <a:endParaRPr lang="es-CL" sz="2001" dirty="0">
                <a:solidFill>
                  <a:schemeClr val="tx1"/>
                </a:solidFill>
                <a:latin typeface="+mn-lt"/>
                <a:ea typeface="Roboto" panose="02000000000000000000" pitchFamily="2" charset="0"/>
              </a:endParaRPr>
            </a:p>
          </p:txBody>
        </p:sp>
        <p:sp>
          <p:nvSpPr>
            <p:cNvPr id="59" name="Título 1">
              <a:extLst>
                <a:ext uri="{FF2B5EF4-FFF2-40B4-BE49-F238E27FC236}">
                  <a16:creationId xmlns:a16="http://schemas.microsoft.com/office/drawing/2014/main" id="{9FD4E578-D750-462F-81E6-DE219D4FE9A4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3468131"/>
              <a:ext cx="2973738" cy="533400"/>
            </a:xfrm>
            <a:prstGeom prst="rect">
              <a:avLst/>
            </a:prstGeom>
            <a:solidFill>
              <a:srgbClr val="33CCFF">
                <a:alpha val="50000"/>
              </a:srgbClr>
            </a:solidFill>
          </p:spPr>
          <p:txBody>
            <a:bodyPr vert="horz" lIns="91441" tIns="45720" rIns="91441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001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XGB </a:t>
              </a:r>
              <a:r>
                <a:rPr lang="es-ES" sz="2001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Clf</a:t>
              </a:r>
              <a:r>
                <a:rPr lang="es-ES" sz="2001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(3°)</a:t>
              </a:r>
              <a:endParaRPr lang="es-CL" sz="2001" dirty="0">
                <a:solidFill>
                  <a:schemeClr val="tx1"/>
                </a:solidFill>
                <a:latin typeface="+mn-lt"/>
                <a:ea typeface="Roboto" panose="02000000000000000000" pitchFamily="2" charset="0"/>
              </a:endParaRPr>
            </a:p>
          </p:txBody>
        </p:sp>
        <p:sp>
          <p:nvSpPr>
            <p:cNvPr id="60" name="Título 1">
              <a:extLst>
                <a:ext uri="{FF2B5EF4-FFF2-40B4-BE49-F238E27FC236}">
                  <a16:creationId xmlns:a16="http://schemas.microsoft.com/office/drawing/2014/main" id="{5EE1AF67-9E03-44E0-B910-E869DB7F769B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4134971"/>
              <a:ext cx="2973738" cy="533400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1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Random</a:t>
              </a:r>
              <a:r>
                <a:rPr lang="es-ES" sz="2001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 Forest </a:t>
              </a:r>
              <a:r>
                <a:rPr lang="es-ES" sz="2001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Clf</a:t>
              </a:r>
              <a:r>
                <a:rPr lang="es-ES" sz="2001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 (4°)</a:t>
              </a:r>
              <a:endParaRPr lang="es-CL" sz="2001" dirty="0">
                <a:solidFill>
                  <a:schemeClr val="tx1"/>
                </a:solidFill>
                <a:latin typeface="+mn-lt"/>
                <a:ea typeface="Roboto" panose="02000000000000000000" pitchFamily="2" charset="0"/>
              </a:endParaRPr>
            </a:p>
          </p:txBody>
        </p:sp>
        <p:sp>
          <p:nvSpPr>
            <p:cNvPr id="61" name="Título 1">
              <a:extLst>
                <a:ext uri="{FF2B5EF4-FFF2-40B4-BE49-F238E27FC236}">
                  <a16:creationId xmlns:a16="http://schemas.microsoft.com/office/drawing/2014/main" id="{CF78D0E2-85AC-4ABF-BBB0-9D87A9716089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4801812"/>
              <a:ext cx="2973738" cy="533400"/>
            </a:xfrm>
            <a:prstGeom prst="rect">
              <a:avLst/>
            </a:prstGeom>
            <a:solidFill>
              <a:srgbClr val="33CCFF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1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Extra </a:t>
              </a:r>
              <a:r>
                <a:rPr lang="es-ES" sz="2001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Trees</a:t>
              </a:r>
              <a:r>
                <a:rPr lang="es-ES" sz="2001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 </a:t>
              </a:r>
              <a:r>
                <a:rPr lang="es-ES" sz="2001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Clf</a:t>
              </a:r>
              <a:r>
                <a:rPr lang="es-ES" sz="2001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(5°)</a:t>
              </a:r>
              <a:endParaRPr lang="es-CL" sz="2001" dirty="0">
                <a:solidFill>
                  <a:schemeClr val="tx1"/>
                </a:solidFill>
                <a:latin typeface="+mn-lt"/>
                <a:ea typeface="Roboto" panose="02000000000000000000" pitchFamily="2" charset="0"/>
              </a:endParaRPr>
            </a:p>
          </p:txBody>
        </p:sp>
        <p:sp>
          <p:nvSpPr>
            <p:cNvPr id="62" name="Título 1">
              <a:extLst>
                <a:ext uri="{FF2B5EF4-FFF2-40B4-BE49-F238E27FC236}">
                  <a16:creationId xmlns:a16="http://schemas.microsoft.com/office/drawing/2014/main" id="{C0C788A2-1EB9-4578-91BA-78B71EF4D155}"/>
                </a:ext>
              </a:extLst>
            </p:cNvPr>
            <p:cNvSpPr txBox="1">
              <a:spLocks/>
            </p:cNvSpPr>
            <p:nvPr/>
          </p:nvSpPr>
          <p:spPr>
            <a:xfrm>
              <a:off x="292967" y="3786387"/>
              <a:ext cx="2006472" cy="5334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1" dirty="0">
                  <a:latin typeface="+mn-lt"/>
                  <a:ea typeface="Roboto" panose="02000000000000000000" pitchFamily="2" charset="0"/>
                </a:rPr>
                <a:t>Datos</a:t>
              </a:r>
              <a:endParaRPr lang="es-CL" sz="2001" dirty="0">
                <a:latin typeface="+mn-lt"/>
                <a:ea typeface="Roboto" panose="02000000000000000000" pitchFamily="2" charset="0"/>
              </a:endParaRPr>
            </a:p>
          </p:txBody>
        </p:sp>
        <p:sp>
          <p:nvSpPr>
            <p:cNvPr id="63" name="Título 1">
              <a:extLst>
                <a:ext uri="{FF2B5EF4-FFF2-40B4-BE49-F238E27FC236}">
                  <a16:creationId xmlns:a16="http://schemas.microsoft.com/office/drawing/2014/main" id="{D2334B0A-8CD4-4A1B-8F3F-DA224BAAC0B5}"/>
                </a:ext>
              </a:extLst>
            </p:cNvPr>
            <p:cNvSpPr txBox="1">
              <a:spLocks/>
            </p:cNvSpPr>
            <p:nvPr/>
          </p:nvSpPr>
          <p:spPr>
            <a:xfrm>
              <a:off x="7259475" y="3837425"/>
              <a:ext cx="2174285" cy="593268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1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CatBoost</a:t>
              </a:r>
              <a:r>
                <a:rPr lang="es-ES" sz="2001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 </a:t>
              </a:r>
              <a:r>
                <a:rPr lang="es-ES" sz="2001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Clf</a:t>
              </a:r>
              <a:endParaRPr lang="es-CL" sz="2001" dirty="0">
                <a:solidFill>
                  <a:schemeClr val="tx1"/>
                </a:solidFill>
                <a:latin typeface="+mn-lt"/>
                <a:ea typeface="Roboto" panose="02000000000000000000" pitchFamily="2" charset="0"/>
              </a:endParaRPr>
            </a:p>
          </p:txBody>
        </p:sp>
        <p:cxnSp>
          <p:nvCxnSpPr>
            <p:cNvPr id="64" name="Conector: angular 63">
              <a:extLst>
                <a:ext uri="{FF2B5EF4-FFF2-40B4-BE49-F238E27FC236}">
                  <a16:creationId xmlns:a16="http://schemas.microsoft.com/office/drawing/2014/main" id="{92B4966C-88E2-40DD-8DF1-C0B660B696EF}"/>
                </a:ext>
              </a:extLst>
            </p:cNvPr>
            <p:cNvCxnSpPr>
              <a:cxnSpLocks/>
              <a:stCxn id="62" idx="3"/>
              <a:endCxn id="58" idx="1"/>
            </p:cNvCxnSpPr>
            <p:nvPr/>
          </p:nvCxnSpPr>
          <p:spPr>
            <a:xfrm flipV="1">
              <a:off x="2299439" y="3067990"/>
              <a:ext cx="998892" cy="985097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: angular 64">
              <a:extLst>
                <a:ext uri="{FF2B5EF4-FFF2-40B4-BE49-F238E27FC236}">
                  <a16:creationId xmlns:a16="http://schemas.microsoft.com/office/drawing/2014/main" id="{9FD73A33-88BD-41B7-80CE-563B2090141E}"/>
                </a:ext>
              </a:extLst>
            </p:cNvPr>
            <p:cNvCxnSpPr>
              <a:cxnSpLocks/>
              <a:stCxn id="62" idx="3"/>
              <a:endCxn id="59" idx="1"/>
            </p:cNvCxnSpPr>
            <p:nvPr/>
          </p:nvCxnSpPr>
          <p:spPr>
            <a:xfrm flipV="1">
              <a:off x="2299439" y="3734831"/>
              <a:ext cx="998892" cy="318256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: angular 65">
              <a:extLst>
                <a:ext uri="{FF2B5EF4-FFF2-40B4-BE49-F238E27FC236}">
                  <a16:creationId xmlns:a16="http://schemas.microsoft.com/office/drawing/2014/main" id="{1AC3190F-68F3-4192-A9DA-1A7F12D8AFBA}"/>
                </a:ext>
              </a:extLst>
            </p:cNvPr>
            <p:cNvCxnSpPr>
              <a:cxnSpLocks/>
              <a:stCxn id="62" idx="3"/>
              <a:endCxn id="60" idx="1"/>
            </p:cNvCxnSpPr>
            <p:nvPr/>
          </p:nvCxnSpPr>
          <p:spPr>
            <a:xfrm>
              <a:off x="2299439" y="4053087"/>
              <a:ext cx="998892" cy="348585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: angular 66">
              <a:extLst>
                <a:ext uri="{FF2B5EF4-FFF2-40B4-BE49-F238E27FC236}">
                  <a16:creationId xmlns:a16="http://schemas.microsoft.com/office/drawing/2014/main" id="{1CA65F5C-B216-47F5-A7CB-E0858DE1A33F}"/>
                </a:ext>
              </a:extLst>
            </p:cNvPr>
            <p:cNvCxnSpPr>
              <a:cxnSpLocks/>
              <a:stCxn id="62" idx="3"/>
              <a:endCxn id="61" idx="1"/>
            </p:cNvCxnSpPr>
            <p:nvPr/>
          </p:nvCxnSpPr>
          <p:spPr>
            <a:xfrm>
              <a:off x="2299439" y="4053087"/>
              <a:ext cx="998892" cy="1015425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: angular 69">
              <a:extLst>
                <a:ext uri="{FF2B5EF4-FFF2-40B4-BE49-F238E27FC236}">
                  <a16:creationId xmlns:a16="http://schemas.microsoft.com/office/drawing/2014/main" id="{6EBF6EC0-0BF8-40D7-B3B4-D2544F869320}"/>
                </a:ext>
              </a:extLst>
            </p:cNvPr>
            <p:cNvCxnSpPr>
              <a:cxnSpLocks/>
              <a:stCxn id="58" idx="3"/>
              <a:endCxn id="63" idx="1"/>
            </p:cNvCxnSpPr>
            <p:nvPr/>
          </p:nvCxnSpPr>
          <p:spPr>
            <a:xfrm>
              <a:off x="6272070" y="3067990"/>
              <a:ext cx="987405" cy="1066069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: angular 70">
              <a:extLst>
                <a:ext uri="{FF2B5EF4-FFF2-40B4-BE49-F238E27FC236}">
                  <a16:creationId xmlns:a16="http://schemas.microsoft.com/office/drawing/2014/main" id="{E04E9EE8-0CA7-4131-BE8C-EACD5A77687E}"/>
                </a:ext>
              </a:extLst>
            </p:cNvPr>
            <p:cNvCxnSpPr>
              <a:cxnSpLocks/>
              <a:stCxn id="59" idx="3"/>
              <a:endCxn id="63" idx="1"/>
            </p:cNvCxnSpPr>
            <p:nvPr/>
          </p:nvCxnSpPr>
          <p:spPr>
            <a:xfrm>
              <a:off x="6272070" y="3734831"/>
              <a:ext cx="987405" cy="399228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: angular 71">
              <a:extLst>
                <a:ext uri="{FF2B5EF4-FFF2-40B4-BE49-F238E27FC236}">
                  <a16:creationId xmlns:a16="http://schemas.microsoft.com/office/drawing/2014/main" id="{9105A29B-D81C-46A8-8A7E-C0E95D1E8D7D}"/>
                </a:ext>
              </a:extLst>
            </p:cNvPr>
            <p:cNvCxnSpPr>
              <a:cxnSpLocks/>
              <a:stCxn id="60" idx="3"/>
              <a:endCxn id="63" idx="1"/>
            </p:cNvCxnSpPr>
            <p:nvPr/>
          </p:nvCxnSpPr>
          <p:spPr>
            <a:xfrm flipV="1">
              <a:off x="6272070" y="4134059"/>
              <a:ext cx="987405" cy="267612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: angular 72">
              <a:extLst>
                <a:ext uri="{FF2B5EF4-FFF2-40B4-BE49-F238E27FC236}">
                  <a16:creationId xmlns:a16="http://schemas.microsoft.com/office/drawing/2014/main" id="{3178E2E8-E1A4-43A5-AC19-E4E0E13D1861}"/>
                </a:ext>
              </a:extLst>
            </p:cNvPr>
            <p:cNvCxnSpPr>
              <a:cxnSpLocks/>
              <a:stCxn id="61" idx="3"/>
              <a:endCxn id="63" idx="1"/>
            </p:cNvCxnSpPr>
            <p:nvPr/>
          </p:nvCxnSpPr>
          <p:spPr>
            <a:xfrm flipV="1">
              <a:off x="6272070" y="4134059"/>
              <a:ext cx="987405" cy="93445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ítulo 1">
              <a:extLst>
                <a:ext uri="{FF2B5EF4-FFF2-40B4-BE49-F238E27FC236}">
                  <a16:creationId xmlns:a16="http://schemas.microsoft.com/office/drawing/2014/main" id="{9EFC7A47-4D40-4EFC-812C-69F8E61FEA57}"/>
                </a:ext>
              </a:extLst>
            </p:cNvPr>
            <p:cNvSpPr txBox="1">
              <a:spLocks/>
            </p:cNvSpPr>
            <p:nvPr/>
          </p:nvSpPr>
          <p:spPr>
            <a:xfrm>
              <a:off x="9867585" y="3866814"/>
              <a:ext cx="1780457" cy="5334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1" dirty="0">
                  <a:latin typeface="+mn-lt"/>
                  <a:ea typeface="Roboto" panose="02000000000000000000" pitchFamily="2" charset="0"/>
                </a:rPr>
                <a:t>Etiqueta final</a:t>
              </a:r>
              <a:endParaRPr lang="es-CL" sz="2001" dirty="0">
                <a:latin typeface="+mn-lt"/>
                <a:ea typeface="Roboto" panose="02000000000000000000" pitchFamily="2" charset="0"/>
              </a:endParaRPr>
            </a:p>
          </p:txBody>
        </p: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D2272B6F-4A2A-4AB6-BEA4-3FDB497612E8}"/>
                </a:ext>
              </a:extLst>
            </p:cNvPr>
            <p:cNvCxnSpPr>
              <a:cxnSpLocks/>
              <a:stCxn id="63" idx="3"/>
              <a:endCxn id="74" idx="1"/>
            </p:cNvCxnSpPr>
            <p:nvPr/>
          </p:nvCxnSpPr>
          <p:spPr>
            <a:xfrm flipV="1">
              <a:off x="9433760" y="4133514"/>
              <a:ext cx="433825" cy="545"/>
            </a:xfrm>
            <a:prstGeom prst="line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Gráfico 75" descr="Nube con relleno sólido">
            <a:extLst>
              <a:ext uri="{FF2B5EF4-FFF2-40B4-BE49-F238E27FC236}">
                <a16:creationId xmlns:a16="http://schemas.microsoft.com/office/drawing/2014/main" id="{82F817A8-D1D7-4893-8C7F-A0CD56BF9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1061" y="-431879"/>
            <a:ext cx="1177852" cy="1177852"/>
          </a:xfrm>
          <a:prstGeom prst="rect">
            <a:avLst/>
          </a:prstGeom>
        </p:spPr>
      </p:pic>
      <p:sp>
        <p:nvSpPr>
          <p:cNvPr id="77" name="CuadroTexto 76">
            <a:extLst>
              <a:ext uri="{FF2B5EF4-FFF2-40B4-BE49-F238E27FC236}">
                <a16:creationId xmlns:a16="http://schemas.microsoft.com/office/drawing/2014/main" id="{401437D4-1CBA-49C1-8883-D6C41E07B925}"/>
              </a:ext>
            </a:extLst>
          </p:cNvPr>
          <p:cNvSpPr txBox="1"/>
          <p:nvPr/>
        </p:nvSpPr>
        <p:spPr>
          <a:xfrm>
            <a:off x="9270516" y="-181507"/>
            <a:ext cx="1737932" cy="70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1" dirty="0">
                <a:ea typeface="Cambria" panose="02040503050406030204" pitchFamily="18" charset="0"/>
              </a:rPr>
              <a:t>Procesamiento en la nube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5E9CA212-8434-457D-9C72-519C393EFDE7}"/>
              </a:ext>
            </a:extLst>
          </p:cNvPr>
          <p:cNvSpPr/>
          <p:nvPr/>
        </p:nvSpPr>
        <p:spPr>
          <a:xfrm>
            <a:off x="199507" y="-346937"/>
            <a:ext cx="11789294" cy="4229810"/>
          </a:xfrm>
          <a:prstGeom prst="rect">
            <a:avLst/>
          </a:prstGeom>
          <a:noFill/>
          <a:ln w="28575">
            <a:solidFill>
              <a:schemeClr val="tx1">
                <a:alpha val="6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ea typeface="Cambria" panose="02040503050406030204" pitchFamily="18" charset="0"/>
              </a:rPr>
              <a:t> 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90BCBD62-CF64-4949-8673-39C83754FD98}"/>
              </a:ext>
            </a:extLst>
          </p:cNvPr>
          <p:cNvSpPr txBox="1"/>
          <p:nvPr/>
        </p:nvSpPr>
        <p:spPr>
          <a:xfrm>
            <a:off x="3114343" y="-310937"/>
            <a:ext cx="5756125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134" dirty="0">
                <a:ea typeface="Cambria" panose="02040503050406030204" pitchFamily="18" charset="0"/>
              </a:rPr>
              <a:t>Estrategia de apilamiento y ensamble de modelos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9715B93B-963A-4678-8552-35AF4F6FA725}"/>
              </a:ext>
            </a:extLst>
          </p:cNvPr>
          <p:cNvSpPr txBox="1"/>
          <p:nvPr/>
        </p:nvSpPr>
        <p:spPr>
          <a:xfrm>
            <a:off x="7529970" y="1990003"/>
            <a:ext cx="1737932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867" dirty="0">
                <a:ea typeface="Cambria" panose="02040503050406030204" pitchFamily="18" charset="0"/>
              </a:rPr>
              <a:t>1° lugar</a:t>
            </a:r>
          </a:p>
          <a:p>
            <a:pPr algn="ctr"/>
            <a:r>
              <a:rPr lang="es-CL" sz="1867" dirty="0">
                <a:ea typeface="Cambria" panose="02040503050406030204" pitchFamily="18" charset="0"/>
              </a:rPr>
              <a:t>Metamodelo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4A35F662-8993-4118-860B-8283111ACD1C}"/>
              </a:ext>
            </a:extLst>
          </p:cNvPr>
          <p:cNvSpPr txBox="1"/>
          <p:nvPr/>
        </p:nvSpPr>
        <p:spPr>
          <a:xfrm>
            <a:off x="6826940" y="839022"/>
            <a:ext cx="1121879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67" dirty="0">
                <a:ea typeface="Roboto" panose="02000000000000000000" pitchFamily="2" charset="0"/>
              </a:rPr>
              <a:t>Etiquetas</a:t>
            </a:r>
            <a:endParaRPr lang="es-CL" sz="1867" dirty="0">
              <a:ea typeface="Roboto" panose="02000000000000000000" pitchFamily="2" charset="0"/>
            </a:endParaRPr>
          </a:p>
        </p:txBody>
      </p:sp>
      <p:sp>
        <p:nvSpPr>
          <p:cNvPr id="84" name="Hexágono 83">
            <a:extLst>
              <a:ext uri="{FF2B5EF4-FFF2-40B4-BE49-F238E27FC236}">
                <a16:creationId xmlns:a16="http://schemas.microsoft.com/office/drawing/2014/main" id="{65B60EC8-C134-490B-8DD7-4AB5C0322F45}"/>
              </a:ext>
            </a:extLst>
          </p:cNvPr>
          <p:cNvSpPr/>
          <p:nvPr/>
        </p:nvSpPr>
        <p:spPr>
          <a:xfrm>
            <a:off x="419945" y="2953270"/>
            <a:ext cx="2520000" cy="648000"/>
          </a:xfrm>
          <a:prstGeom prst="hexagon">
            <a:avLst/>
          </a:prstGeom>
          <a:solidFill>
            <a:srgbClr val="71E4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134" b="1" dirty="0">
                <a:solidFill>
                  <a:schemeClr val="tx1"/>
                </a:solidFill>
                <a:ea typeface="Cambria" panose="02040503050406030204" pitchFamily="18" charset="0"/>
              </a:rPr>
              <a:t>Sistema Experto</a:t>
            </a:r>
            <a:endParaRPr lang="es-CL" sz="1600" dirty="0">
              <a:solidFill>
                <a:schemeClr val="tx1"/>
              </a:solidFill>
            </a:endParaRPr>
          </a:p>
        </p:txBody>
      </p:sp>
      <p:sp>
        <p:nvSpPr>
          <p:cNvPr id="85" name="Diagrama de flujo: proceso 84">
            <a:extLst>
              <a:ext uri="{FF2B5EF4-FFF2-40B4-BE49-F238E27FC236}">
                <a16:creationId xmlns:a16="http://schemas.microsoft.com/office/drawing/2014/main" id="{43B2EFD9-8E36-4644-8578-36E91DFFCE94}"/>
              </a:ext>
            </a:extLst>
          </p:cNvPr>
          <p:cNvSpPr/>
          <p:nvPr/>
        </p:nvSpPr>
        <p:spPr>
          <a:xfrm>
            <a:off x="479593" y="-160801"/>
            <a:ext cx="1407923" cy="695237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134" dirty="0">
                <a:ea typeface="Cambria" panose="02040503050406030204" pitchFamily="18" charset="0"/>
              </a:rPr>
              <a:t>Módulo de</a:t>
            </a:r>
            <a:br>
              <a:rPr lang="es-CL" sz="2134" dirty="0">
                <a:ea typeface="Cambria" panose="02040503050406030204" pitchFamily="18" charset="0"/>
              </a:rPr>
            </a:br>
            <a:r>
              <a:rPr lang="es-CL" sz="2134" dirty="0">
                <a:ea typeface="Cambria" panose="02040503050406030204" pitchFamily="18" charset="0"/>
              </a:rPr>
              <a:t>detección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55E8927-D5E4-4CE6-B3A3-06B015CBD3DA}"/>
              </a:ext>
            </a:extLst>
          </p:cNvPr>
          <p:cNvSpPr txBox="1"/>
          <p:nvPr/>
        </p:nvSpPr>
        <p:spPr>
          <a:xfrm>
            <a:off x="98195" y="4181975"/>
            <a:ext cx="10150704" cy="749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67" dirty="0">
                <a:solidFill>
                  <a:schemeClr val="bg1"/>
                </a:solidFill>
                <a:latin typeface="+mj-lt"/>
              </a:rPr>
              <a:t>[1]	Y. Kim, H. K. Kim, H. Kim, and J. B. Hong, “Do Many Models Make Light Work? Evaluating Ensemble Solutions for Improved Rumor Detection,” </a:t>
            </a:r>
            <a:r>
              <a:rPr lang="en-US" sz="1067" i="1" dirty="0">
                <a:solidFill>
                  <a:schemeClr val="bg1"/>
                </a:solidFill>
                <a:latin typeface="+mj-lt"/>
              </a:rPr>
              <a:t>IEEE Access</a:t>
            </a:r>
            <a:r>
              <a:rPr lang="en-US" sz="1067" dirty="0">
                <a:solidFill>
                  <a:schemeClr val="bg1"/>
                </a:solidFill>
                <a:latin typeface="+mj-lt"/>
              </a:rPr>
              <a:t>, vol. 8, pp. 150709–150724, 2020, </a:t>
            </a:r>
            <a:r>
              <a:rPr lang="en-US" sz="1067" dirty="0" err="1">
                <a:solidFill>
                  <a:schemeClr val="bg1"/>
                </a:solidFill>
                <a:latin typeface="+mj-lt"/>
              </a:rPr>
              <a:t>doi</a:t>
            </a:r>
            <a:r>
              <a:rPr lang="en-US" sz="1067" dirty="0">
                <a:solidFill>
                  <a:schemeClr val="bg1"/>
                </a:solidFill>
                <a:latin typeface="+mj-lt"/>
              </a:rPr>
              <a:t>: 10.1109/ACCESS.2020.3016664.</a:t>
            </a:r>
          </a:p>
          <a:p>
            <a:r>
              <a:rPr lang="en-US" sz="1067" dirty="0">
                <a:solidFill>
                  <a:schemeClr val="bg1"/>
                </a:solidFill>
                <a:latin typeface="+mj-lt"/>
              </a:rPr>
              <a:t>[2]	Z. Ouyang, X. Sun, J. Chen, D. Yue, and T. Zhang, “Multi-View Stacking Ensemble for Power Consumption Anomaly Detection in the Context of Industrial Internet of Things,” </a:t>
            </a:r>
            <a:r>
              <a:rPr lang="en-US" sz="1067" i="1" dirty="0">
                <a:solidFill>
                  <a:schemeClr val="bg1"/>
                </a:solidFill>
                <a:latin typeface="+mj-lt"/>
              </a:rPr>
              <a:t>IEEE Access</a:t>
            </a:r>
            <a:r>
              <a:rPr lang="en-US" sz="1067" dirty="0">
                <a:solidFill>
                  <a:schemeClr val="bg1"/>
                </a:solidFill>
                <a:latin typeface="+mj-lt"/>
              </a:rPr>
              <a:t>, vol. 6, pp. 9623–9631, Feb. 2018, </a:t>
            </a:r>
            <a:r>
              <a:rPr lang="en-US" sz="1067" dirty="0" err="1">
                <a:solidFill>
                  <a:schemeClr val="bg1"/>
                </a:solidFill>
                <a:latin typeface="+mj-lt"/>
              </a:rPr>
              <a:t>doi</a:t>
            </a:r>
            <a:r>
              <a:rPr lang="en-US" sz="1067" dirty="0">
                <a:solidFill>
                  <a:schemeClr val="bg1"/>
                </a:solidFill>
                <a:latin typeface="+mj-lt"/>
              </a:rPr>
              <a:t>: 10.1109/ACCESS.2018.2805908.</a:t>
            </a:r>
          </a:p>
        </p:txBody>
      </p:sp>
    </p:spTree>
    <p:extLst>
      <p:ext uri="{BB962C8B-B14F-4D97-AF65-F5344CB8AC3E}">
        <p14:creationId xmlns:p14="http://schemas.microsoft.com/office/powerpoint/2010/main" val="3613946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000">
        <p159:morph option="byObject"/>
      </p:transition>
    </mc:Choice>
    <mc:Fallback xmlns="">
      <p:transition spd="slow" advTm="12000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16189</TotalTime>
  <Words>762</Words>
  <Application>Microsoft Office PowerPoint</Application>
  <PresentationFormat>Personalizado</PresentationFormat>
  <Paragraphs>141</Paragraphs>
  <Slides>10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Cambria Math</vt:lpstr>
      <vt:lpstr>Wingdings</vt:lpstr>
      <vt:lpstr>Tema de Office</vt:lpstr>
      <vt:lpstr>Entregable</vt:lpstr>
      <vt:lpstr>Presentación de PowerPoint</vt:lpstr>
      <vt:lpstr>Presentación de PowerPoint</vt:lpstr>
      <vt:lpstr>Presentación de PowerPoint</vt:lpstr>
      <vt:lpstr>Plataforma web visualización de datos y detección de anomalías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Máquina de Inducción</dc:title>
  <dc:creator>Maximiliano Jones</dc:creator>
  <cp:lastModifiedBy>Maximiliano Jones</cp:lastModifiedBy>
  <cp:revision>388</cp:revision>
  <dcterms:created xsi:type="dcterms:W3CDTF">2019-09-30T00:56:30Z</dcterms:created>
  <dcterms:modified xsi:type="dcterms:W3CDTF">2022-10-03T00:26:59Z</dcterms:modified>
</cp:coreProperties>
</file>