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70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86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6T09:48:29.601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第十二周</a:t>
            </a:r>
            <a:r>
              <a:rPr lang="zh-CN" altLang="en-US"/>
              <a:t>作业讲解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43270" y="3644900"/>
            <a:ext cx="5548630" cy="1655445"/>
          </a:xfrm>
        </p:spPr>
        <p:txBody>
          <a:bodyPr/>
          <a:p>
            <a:r>
              <a:rPr lang="en-US" altLang="zh-CN"/>
              <a:t>20221126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第二题</a:t>
            </a:r>
            <a:r>
              <a:rPr lang="en-US" altLang="zh-CN"/>
              <a:t>——</a:t>
            </a:r>
            <a:r>
              <a:rPr lang="zh-CN" altLang="en-US"/>
              <a:t>题目简述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核心任务：对每个点选择权值最大的边对应的</a:t>
            </a:r>
            <a:r>
              <a:rPr lang="zh-CN" altLang="en-US"/>
              <a:t>点</a:t>
            </a:r>
            <a:endParaRPr lang="zh-CN" altLang="en-US"/>
          </a:p>
          <a:p>
            <a:r>
              <a:rPr lang="zh-CN" altLang="en-US"/>
              <a:t>特殊</a:t>
            </a:r>
            <a:r>
              <a:rPr lang="zh-CN" altLang="en-US"/>
              <a:t>要求</a:t>
            </a:r>
            <a:endParaRPr lang="zh-CN" altLang="en-US"/>
          </a:p>
          <a:p>
            <a:pPr lvl="1"/>
            <a:r>
              <a:rPr lang="zh-CN" altLang="en-US"/>
              <a:t>权值相同优先编号</a:t>
            </a:r>
            <a:r>
              <a:rPr lang="zh-CN" altLang="en-US"/>
              <a:t>最小</a:t>
            </a:r>
            <a:endParaRPr lang="zh-CN" altLang="en-US"/>
          </a:p>
          <a:p>
            <a:pPr lvl="1"/>
            <a:r>
              <a:rPr lang="zh-CN" altLang="en-US"/>
              <a:t>没对建图格式有要求</a:t>
            </a:r>
            <a:r>
              <a:rPr lang="en-US" altLang="zh-CN"/>
              <a:t>(</a:t>
            </a:r>
            <a:r>
              <a:rPr lang="zh-CN" altLang="en-US"/>
              <a:t>邻接矩阵、邻接表都可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zh-CN" altLang="en-US"/>
              <a:t>邻接矩阵</a:t>
            </a:r>
            <a:r>
              <a:rPr lang="en-US" altLang="zh-CN"/>
              <a:t>(</a:t>
            </a:r>
            <a:r>
              <a:rPr lang="zh-CN" altLang="en-US"/>
              <a:t>无权值时用</a:t>
            </a:r>
            <a:r>
              <a:rPr lang="en-US" altLang="zh-CN"/>
              <a:t>1/0</a:t>
            </a:r>
            <a:r>
              <a:rPr lang="zh-CN" altLang="en-US"/>
              <a:t>，有权值是用权值</a:t>
            </a:r>
            <a:r>
              <a:rPr lang="en-US" altLang="zh-CN"/>
              <a:t>/0)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460" y="1336675"/>
            <a:ext cx="5934075" cy="5182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第三题</a:t>
            </a:r>
            <a:r>
              <a:rPr lang="en-US" altLang="zh-CN"/>
              <a:t>——</a:t>
            </a:r>
            <a:r>
              <a:rPr lang="zh-CN" altLang="en-US"/>
              <a:t>题目简述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核心任务：邻接表结构的无向图进行</a:t>
            </a:r>
            <a:r>
              <a:rPr lang="en-US" altLang="zh-CN"/>
              <a:t>DFS</a:t>
            </a:r>
            <a:endParaRPr lang="en-US" altLang="zh-CN"/>
          </a:p>
          <a:p>
            <a:r>
              <a:rPr lang="zh-CN" altLang="en-US"/>
              <a:t>特殊</a:t>
            </a:r>
            <a:r>
              <a:rPr lang="zh-CN" altLang="en-US"/>
              <a:t>条件</a:t>
            </a:r>
            <a:endParaRPr lang="zh-CN" altLang="en-US"/>
          </a:p>
          <a:p>
            <a:pPr marL="457200" lvl="2"/>
            <a:r>
              <a:rPr lang="zh-CN" altLang="en-US">
                <a:sym typeface="+mn-ea"/>
              </a:rPr>
              <a:t>各边按第一个顶点编号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升序</a:t>
            </a:r>
            <a:r>
              <a:rPr lang="zh-CN" altLang="en-US">
                <a:sym typeface="+mn-ea"/>
              </a:rPr>
              <a:t>输入，第一个顶点相同时按照第二个顶点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降序</a:t>
            </a:r>
            <a:r>
              <a:rPr lang="zh-CN" altLang="en-US">
                <a:sym typeface="+mn-ea"/>
              </a:rPr>
              <a:t>输入</a:t>
            </a:r>
            <a:endParaRPr lang="zh-CN" altLang="en-US">
              <a:sym typeface="+mn-ea"/>
            </a:endParaRPr>
          </a:p>
          <a:p>
            <a:pPr marL="457200" lvl="2"/>
            <a:r>
              <a:rPr lang="zh-CN" altLang="en-US">
                <a:sym typeface="+mn-ea"/>
              </a:rPr>
              <a:t>没有要求优先访问编号最小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随便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！！！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1615440"/>
            <a:ext cx="5867400" cy="267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4763770"/>
            <a:ext cx="472440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代码</a:t>
            </a:r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085" y="2585085"/>
            <a:ext cx="5206365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BFS</a:t>
            </a:r>
            <a:r>
              <a:rPr lang="zh-CN" altLang="en-US"/>
              <a:t>代码</a:t>
            </a:r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非递归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990" y="2118995"/>
            <a:ext cx="4905375" cy="4058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知识分享</a:t>
            </a:r>
            <a:r>
              <a:rPr lang="en-US" altLang="zh-CN"/>
              <a:t>——</a:t>
            </a:r>
            <a:r>
              <a:rPr lang="zh-CN" altLang="en-US"/>
              <a:t>问问题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问什么样的</a:t>
            </a:r>
            <a:r>
              <a:rPr lang="zh-CN" altLang="en-US"/>
              <a:t>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环境：大多数问题在网上存在开源</a:t>
            </a:r>
            <a:r>
              <a:rPr lang="zh-CN" altLang="en-US"/>
              <a:t>资料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几类：</a:t>
            </a:r>
            <a:endParaRPr lang="zh-CN" altLang="en-US"/>
          </a:p>
          <a:p>
            <a:pPr lvl="1"/>
            <a:r>
              <a:rPr lang="zh-CN" altLang="en-US"/>
              <a:t>搜索不到</a:t>
            </a:r>
            <a:r>
              <a:rPr lang="zh-CN" altLang="en-US"/>
              <a:t>的</a:t>
            </a:r>
            <a:endParaRPr lang="zh-CN" altLang="en-US"/>
          </a:p>
          <a:p>
            <a:pPr lvl="1"/>
            <a:r>
              <a:rPr lang="zh-CN" altLang="en-US"/>
              <a:t>搜得到，但是搜了</a:t>
            </a:r>
            <a:r>
              <a:rPr lang="zh-CN" altLang="en-US">
                <a:solidFill>
                  <a:srgbClr val="FF0000"/>
                </a:solidFill>
              </a:rPr>
              <a:t>很长时间</a:t>
            </a:r>
            <a:r>
              <a:rPr lang="zh-CN" altLang="en-US"/>
              <a:t>没有</a:t>
            </a:r>
            <a:r>
              <a:rPr lang="zh-CN" altLang="en-US"/>
              <a:t>满意的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怎么去</a:t>
            </a:r>
            <a:r>
              <a:rPr lang="zh-CN" altLang="en-US"/>
              <a:t>问问题？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原则</a:t>
            </a:r>
            <a:endParaRPr lang="zh-CN" altLang="en-US"/>
          </a:p>
          <a:p>
            <a:pPr lvl="1"/>
            <a:r>
              <a:rPr lang="zh-CN" altLang="en-US"/>
              <a:t>对问题有清晰的描述</a:t>
            </a:r>
            <a:r>
              <a:rPr lang="en-US" altLang="zh-CN"/>
              <a:t>(</a:t>
            </a:r>
            <a:r>
              <a:rPr lang="zh-CN" altLang="en-US"/>
              <a:t>你的目的、你遇到的问题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展现你的工作</a:t>
            </a:r>
            <a:r>
              <a:rPr lang="zh-CN" altLang="en-US"/>
              <a:t>量</a:t>
            </a:r>
            <a:endParaRPr lang="zh-CN" altLang="en-US"/>
          </a:p>
          <a:p>
            <a:pPr lvl="1"/>
            <a:r>
              <a:rPr lang="zh-CN" altLang="en-US"/>
              <a:t>保持</a:t>
            </a:r>
            <a:r>
              <a:rPr lang="zh-CN" altLang="en-US"/>
              <a:t>礼貌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针对咱们的课程</a:t>
            </a:r>
            <a:r>
              <a:rPr lang="zh-CN" altLang="en-US"/>
              <a:t>代码？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逻辑问题</a:t>
            </a:r>
            <a:endParaRPr lang="zh-CN" altLang="en-US"/>
          </a:p>
          <a:p>
            <a:r>
              <a:rPr lang="zh-CN" altLang="en-US"/>
              <a:t>优先</a:t>
            </a:r>
            <a:r>
              <a:rPr lang="zh-CN" altLang="en-US"/>
              <a:t>自己，鼓励求助</a:t>
            </a:r>
            <a:r>
              <a:rPr lang="en-US" altLang="zh-CN"/>
              <a:t>(</a:t>
            </a:r>
            <a:r>
              <a:rPr lang="zh-CN" altLang="en-US"/>
              <a:t>思维定式、旁观者清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求助之前，提前保证内容：</a:t>
            </a:r>
            <a:endParaRPr lang="zh-CN" altLang="en-US"/>
          </a:p>
          <a:p>
            <a:pPr lvl="1"/>
            <a:r>
              <a:rPr lang="zh-CN" altLang="en-US"/>
              <a:t>基础正确</a:t>
            </a:r>
            <a:endParaRPr lang="zh-CN" altLang="en-US"/>
          </a:p>
          <a:p>
            <a:pPr lvl="2"/>
            <a:r>
              <a:rPr lang="zh-CN" altLang="en-US"/>
              <a:t>树</a:t>
            </a:r>
            <a:r>
              <a:rPr lang="en-US" altLang="zh-CN"/>
              <a:t> </a:t>
            </a:r>
            <a:r>
              <a:rPr lang="zh-CN" altLang="en-US"/>
              <a:t>栈和队列</a:t>
            </a:r>
            <a:r>
              <a:rPr lang="en-US" altLang="zh-CN"/>
              <a:t>(</a:t>
            </a:r>
            <a:r>
              <a:rPr lang="zh-CN" altLang="en-US"/>
              <a:t>保证正确，成功建立，输出</a:t>
            </a:r>
            <a:r>
              <a:rPr lang="en-US" altLang="zh-CN"/>
              <a:t>)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清晰</a:t>
            </a:r>
            <a:r>
              <a:rPr lang="zh-CN" altLang="en-US">
                <a:solidFill>
                  <a:schemeClr val="tx1"/>
                </a:solidFill>
              </a:rPr>
              <a:t>表述</a:t>
            </a:r>
            <a:endParaRPr lang="zh-CN" altLang="en-US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目的？用了哪种方法？哪</a:t>
            </a:r>
            <a:r>
              <a:rPr lang="zh-CN" altLang="en-US">
                <a:solidFill>
                  <a:schemeClr val="tx1"/>
                </a:solidFill>
              </a:rPr>
              <a:t>一模块出现了</a:t>
            </a:r>
            <a:r>
              <a:rPr lang="zh-CN" altLang="en-US">
                <a:solidFill>
                  <a:schemeClr val="tx1"/>
                </a:solidFill>
              </a:rPr>
              <a:t>疑问？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图的重点内容</a:t>
            </a:r>
            <a:r>
              <a:rPr lang="zh-CN" altLang="en-US"/>
              <a:t>回顾</a:t>
            </a:r>
            <a:endParaRPr lang="zh-CN" altLang="en-US"/>
          </a:p>
          <a:p>
            <a:r>
              <a:rPr lang="zh-CN" altLang="en-US"/>
              <a:t>作业讲解</a:t>
            </a:r>
            <a:endParaRPr lang="zh-CN" altLang="en-US"/>
          </a:p>
          <a:p>
            <a:r>
              <a:rPr lang="zh-CN" altLang="en-US"/>
              <a:t>知识</a:t>
            </a:r>
            <a:r>
              <a:rPr lang="zh-CN" altLang="en-US"/>
              <a:t>分享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针对在</a:t>
            </a:r>
            <a:r>
              <a:rPr lang="zh-CN" altLang="en-US"/>
              <a:t>网络上？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5335" cy="435165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网络：包括但不限于</a:t>
            </a:r>
            <a:r>
              <a:rPr lang="en-US" altLang="zh-CN">
                <a:solidFill>
                  <a:schemeClr val="tx1"/>
                </a:solidFill>
              </a:rPr>
              <a:t>github,</a:t>
            </a:r>
            <a:r>
              <a:rPr lang="zh-CN" altLang="en-US">
                <a:solidFill>
                  <a:schemeClr val="tx1"/>
                </a:solidFill>
              </a:rPr>
              <a:t>各个</a:t>
            </a:r>
            <a:r>
              <a:rPr lang="zh-CN" altLang="en-US">
                <a:solidFill>
                  <a:schemeClr val="tx1"/>
                </a:solidFill>
              </a:rPr>
              <a:t>论坛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问题性质：复现执行</a:t>
            </a:r>
            <a:r>
              <a:rPr lang="zh-CN" altLang="en-US">
                <a:solidFill>
                  <a:schemeClr val="tx1"/>
                </a:solidFill>
              </a:rPr>
              <a:t>时代码报了</a:t>
            </a:r>
            <a:r>
              <a:rPr lang="en-US" altLang="zh-CN">
                <a:solidFill>
                  <a:schemeClr val="tx1"/>
                </a:solidFill>
              </a:rPr>
              <a:t>xxx</a:t>
            </a:r>
            <a:r>
              <a:rPr lang="zh-CN" altLang="en-US">
                <a:solidFill>
                  <a:schemeClr val="tx1"/>
                </a:solidFill>
              </a:rPr>
              <a:t>错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需要做的</a:t>
            </a:r>
            <a:r>
              <a:rPr lang="zh-CN" altLang="en-US">
                <a:solidFill>
                  <a:schemeClr val="tx1"/>
                </a:solidFill>
              </a:rPr>
              <a:t>事情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清晰描述自己的目的、遇到的</a:t>
            </a:r>
            <a:r>
              <a:rPr lang="zh-CN" altLang="en-US">
                <a:solidFill>
                  <a:schemeClr val="tx1"/>
                </a:solidFill>
              </a:rPr>
              <a:t>问题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描述自己的本机环境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不同版本之间有补丁，直接影响回答者思考的出发点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附上完整报错</a:t>
            </a:r>
            <a:r>
              <a:rPr lang="zh-CN" altLang="en-US">
                <a:solidFill>
                  <a:schemeClr val="tx1"/>
                </a:solidFill>
              </a:rPr>
              <a:t>信息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提供信息详细且</a:t>
            </a:r>
            <a:r>
              <a:rPr lang="zh-CN" altLang="en-US">
                <a:solidFill>
                  <a:schemeClr val="tx1"/>
                </a:solidFill>
              </a:rPr>
              <a:t>精炼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附带上</a:t>
            </a:r>
            <a:r>
              <a:rPr lang="zh-CN" altLang="en-US">
                <a:solidFill>
                  <a:schemeClr val="tx1"/>
                </a:solidFill>
              </a:rPr>
              <a:t>联系方式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5335" cy="113411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内存泄漏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注释、</a:t>
            </a:r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75995" y="42856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课程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4502785"/>
            <a:ext cx="10935335" cy="113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75995" y="2959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上机考试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重点内容回顾</a:t>
            </a:r>
            <a:r>
              <a:rPr lang="en-US" altLang="zh-CN"/>
              <a:t>——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015"/>
          </a:xfrm>
        </p:spPr>
        <p:txBody>
          <a:bodyPr/>
          <a:p>
            <a:r>
              <a:rPr lang="zh-CN" altLang="en-US"/>
              <a:t>建图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邻接表</a:t>
            </a:r>
            <a:r>
              <a:rPr lang="en-US" altLang="zh-CN"/>
              <a:t>(</a:t>
            </a:r>
            <a:r>
              <a:rPr lang="zh-CN" altLang="en-US"/>
              <a:t>链表，边占比少</a:t>
            </a:r>
            <a:r>
              <a:rPr lang="en-US" altLang="zh-CN"/>
              <a:t>——</a:t>
            </a:r>
            <a:r>
              <a:rPr lang="zh-CN" altLang="en-US"/>
              <a:t>稀疏图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邻接矩阵</a:t>
            </a:r>
            <a:r>
              <a:rPr lang="en-US" altLang="zh-CN"/>
              <a:t>(</a:t>
            </a:r>
            <a:r>
              <a:rPr lang="zh-CN" altLang="en-US"/>
              <a:t>二维数组，边占比多</a:t>
            </a:r>
            <a:r>
              <a:rPr lang="en-US" altLang="zh-CN"/>
              <a:t>——</a:t>
            </a:r>
            <a:r>
              <a:rPr lang="zh-CN" altLang="en-US"/>
              <a:t>稠密图</a:t>
            </a:r>
            <a:r>
              <a:rPr lang="en-US" altLang="zh-CN"/>
              <a:t>)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建图</a:t>
            </a:r>
            <a:r>
              <a:rPr lang="zh-CN" altLang="en-US">
                <a:solidFill>
                  <a:schemeClr val="tx1"/>
                </a:solidFill>
              </a:rPr>
              <a:t>种类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有向图、</a:t>
            </a:r>
            <a:r>
              <a:rPr lang="zh-CN" altLang="en-US">
                <a:solidFill>
                  <a:schemeClr val="tx1"/>
                </a:solidFill>
              </a:rPr>
              <a:t>无向图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区别：添加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/2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zh-CN" altLang="en-US">
                <a:solidFill>
                  <a:schemeClr val="tx1"/>
                </a:solidFill>
              </a:rPr>
              <a:t>点</a:t>
            </a: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关键内容：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图的遍历</a:t>
            </a:r>
            <a:r>
              <a:rPr lang="en-US" altLang="zh-CN">
                <a:solidFill>
                  <a:schemeClr val="tx1"/>
                </a:solidFill>
              </a:rPr>
              <a:t>(DFS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BFS)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最短路径</a:t>
            </a:r>
            <a:r>
              <a:rPr lang="en-US" altLang="zh-CN">
                <a:solidFill>
                  <a:schemeClr val="tx1"/>
                </a:solidFill>
              </a:rPr>
              <a:t>(Dijkstra</a:t>
            </a:r>
            <a:r>
              <a:rPr lang="zh-CN" altLang="en-US">
                <a:solidFill>
                  <a:schemeClr val="tx1"/>
                </a:solidFill>
              </a:rPr>
              <a:t>算法、Floyd算法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最小生成树</a:t>
            </a:r>
            <a:r>
              <a:rPr lang="en-US" altLang="zh-CN">
                <a:solidFill>
                  <a:schemeClr val="tx1"/>
                </a:solidFill>
              </a:rPr>
              <a:t>(prim</a:t>
            </a:r>
            <a:r>
              <a:rPr lang="zh-CN" altLang="en-US">
                <a:solidFill>
                  <a:schemeClr val="tx1"/>
                </a:solidFill>
              </a:rPr>
              <a:t>算法、Kruskal算法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拓扑排序算法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08595" y="2316480"/>
            <a:ext cx="3904615" cy="48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m=n²/logn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为边数，</a:t>
            </a:r>
            <a:r>
              <a:rPr lang="en-US" altLang="zh-CN"/>
              <a:t>n</a:t>
            </a:r>
            <a:r>
              <a:rPr lang="zh-CN" altLang="en-US"/>
              <a:t>为</a:t>
            </a:r>
            <a:r>
              <a:rPr lang="zh-CN" altLang="en-US"/>
              <a:t>点数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图和树的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树是第五章、图是</a:t>
            </a:r>
            <a:r>
              <a:rPr lang="zh-CN" altLang="en-US"/>
              <a:t>第六章</a:t>
            </a:r>
            <a:endParaRPr lang="zh-CN" altLang="en-US"/>
          </a:p>
          <a:p>
            <a:r>
              <a:rPr lang="zh-CN" altLang="en-US"/>
              <a:t>树是一种特殊</a:t>
            </a:r>
            <a:r>
              <a:rPr lang="zh-CN" altLang="en-US"/>
              <a:t>的图</a:t>
            </a:r>
            <a:endParaRPr lang="zh-CN" altLang="en-US"/>
          </a:p>
          <a:p>
            <a:r>
              <a:rPr lang="zh-CN" altLang="en-US"/>
              <a:t>图多个前驱多个后继、树一个前驱多个</a:t>
            </a:r>
            <a:r>
              <a:rPr lang="zh-CN" altLang="en-US"/>
              <a:t>后继</a:t>
            </a:r>
            <a:endParaRPr lang="zh-CN" altLang="en-US"/>
          </a:p>
          <a:p>
            <a:r>
              <a:rPr lang="zh-CN" altLang="en-US"/>
              <a:t>图遍历的时候要有</a:t>
            </a:r>
            <a:r>
              <a:rPr lang="en-US" altLang="zh-CN"/>
              <a:t>visited</a:t>
            </a:r>
            <a:r>
              <a:rPr lang="zh-CN" altLang="en-US"/>
              <a:t>数组，判断是否</a:t>
            </a:r>
            <a:r>
              <a:rPr lang="zh-CN" altLang="en-US"/>
              <a:t>遍历过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、</a:t>
            </a:r>
            <a:r>
              <a:rPr lang="en-US" altLang="zh-CN"/>
              <a:t>BFS</a:t>
            </a:r>
            <a:r>
              <a:rPr lang="zh-CN" altLang="en-US"/>
              <a:t>实现基础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DFS——</a:t>
            </a:r>
            <a:r>
              <a:rPr lang="zh-CN" altLang="en-US"/>
              <a:t>栈</a:t>
            </a:r>
            <a:endParaRPr lang="zh-CN" altLang="en-US"/>
          </a:p>
          <a:p>
            <a:r>
              <a:rPr lang="en-US" altLang="zh-CN"/>
              <a:t>BFS——</a:t>
            </a:r>
            <a:r>
              <a:rPr lang="zh-CN" altLang="en-US"/>
              <a:t>队列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1475" y="4029710"/>
            <a:ext cx="417195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第一题</a:t>
            </a:r>
            <a:r>
              <a:rPr lang="en-US" altLang="zh-CN"/>
              <a:t>——</a:t>
            </a:r>
            <a:r>
              <a:rPr lang="zh-CN" altLang="en-US"/>
              <a:t>题目简述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核心任务：邻接表结构的</a:t>
            </a:r>
            <a:r>
              <a:rPr lang="zh-CN" altLang="en-US"/>
              <a:t>无向图进行广度优先</a:t>
            </a:r>
            <a:r>
              <a:rPr lang="zh-CN" altLang="en-US"/>
              <a:t>遍历</a:t>
            </a:r>
            <a:endParaRPr lang="zh-CN" altLang="en-US"/>
          </a:p>
          <a:p>
            <a:r>
              <a:rPr lang="zh-CN" altLang="en-US"/>
              <a:t>特殊</a:t>
            </a:r>
            <a:r>
              <a:rPr lang="zh-CN" altLang="en-US"/>
              <a:t>条件：</a:t>
            </a:r>
            <a:endParaRPr lang="zh-CN" altLang="en-US"/>
          </a:p>
          <a:p>
            <a:pPr lvl="1"/>
            <a:r>
              <a:rPr lang="zh-CN" altLang="en-US"/>
              <a:t>多个待访问优先编号</a:t>
            </a:r>
            <a:r>
              <a:rPr lang="zh-CN" altLang="en-US"/>
              <a:t>最小</a:t>
            </a:r>
            <a:endParaRPr lang="zh-CN" altLang="en-US"/>
          </a:p>
          <a:p>
            <a:pPr lvl="1"/>
            <a:r>
              <a:rPr lang="en-US" altLang="zh-CN"/>
              <a:t>0</a:t>
            </a:r>
            <a:r>
              <a:rPr lang="zh-CN" altLang="en-US"/>
              <a:t>为遍历</a:t>
            </a:r>
            <a:r>
              <a:rPr lang="zh-CN" altLang="en-US"/>
              <a:t>起点</a:t>
            </a:r>
            <a:endParaRPr lang="zh-CN" altLang="en-US"/>
          </a:p>
          <a:p>
            <a:pPr lvl="1"/>
            <a:r>
              <a:rPr lang="zh-CN" altLang="en-US"/>
              <a:t>各边按第一个顶点编号</a:t>
            </a:r>
            <a:r>
              <a:rPr lang="zh-CN" altLang="en-US">
                <a:solidFill>
                  <a:srgbClr val="FF0000"/>
                </a:solidFill>
              </a:rPr>
              <a:t>升序</a:t>
            </a:r>
            <a:r>
              <a:rPr lang="zh-CN" altLang="en-US"/>
              <a:t>输入，第一个顶点相同时按照第二个顶点</a:t>
            </a:r>
            <a:r>
              <a:rPr lang="zh-CN" altLang="en-US">
                <a:solidFill>
                  <a:srgbClr val="FF0000"/>
                </a:solidFill>
              </a:rPr>
              <a:t>降序</a:t>
            </a:r>
            <a:r>
              <a:rPr lang="zh-CN" altLang="en-US"/>
              <a:t>输入</a:t>
            </a:r>
            <a:endParaRPr lang="zh-CN" altLang="en-US"/>
          </a:p>
          <a:p>
            <a:pPr lvl="1"/>
            <a:r>
              <a:rPr lang="zh-CN" altLang="en-US"/>
              <a:t>头插法</a:t>
            </a:r>
            <a:endParaRPr lang="zh-CN" altLang="en-US"/>
          </a:p>
          <a:p>
            <a:r>
              <a:rPr lang="zh-CN" altLang="en-US"/>
              <a:t>输出要求：</a:t>
            </a:r>
            <a:endParaRPr lang="zh-CN" altLang="en-US"/>
          </a:p>
          <a:p>
            <a:pPr lvl="1"/>
            <a:r>
              <a:rPr lang="en-US" altLang="zh-CN"/>
              <a:t>BFS</a:t>
            </a:r>
            <a:r>
              <a:rPr lang="zh-CN" altLang="en-US"/>
              <a:t>的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zh-CN" altLang="en-US"/>
              <a:t>连通分量的</a:t>
            </a:r>
            <a:r>
              <a:rPr lang="zh-CN" altLang="en-US"/>
              <a:t>个数</a:t>
            </a:r>
            <a:endParaRPr lang="zh-CN" altLang="en-US"/>
          </a:p>
          <a:p>
            <a:pPr lvl="1"/>
            <a:r>
              <a:rPr lang="zh-CN" altLang="en-US"/>
              <a:t>边的</a:t>
            </a:r>
            <a:r>
              <a:rPr lang="zh-CN" altLang="en-US"/>
              <a:t>数目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03250" y="774065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3250" y="6196330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3250" y="5433060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03250" y="1548765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03250" y="2273935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03250" y="3098165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03250" y="3922395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03250" y="4594860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03250" y="0"/>
            <a:ext cx="938530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855" y="704215"/>
            <a:ext cx="1718310" cy="267398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306955" y="0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10" y="4406900"/>
            <a:ext cx="4171950" cy="158115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988435" y="0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2306955" y="774065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988435" y="774065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306955" y="1548130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3988435" y="1548130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5527675" y="1548130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306955" y="2322195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988435" y="2322195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306955" y="3076575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2306955" y="3870325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988435" y="3870325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2306955" y="4605020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988435" y="4605020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2306955" y="5418455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2306955" y="6153150"/>
            <a:ext cx="916305" cy="51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605270" y="396240"/>
            <a:ext cx="3029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每次选择链表中未被访问的最小值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211185" y="1891665"/>
            <a:ext cx="8788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7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BFS</a:t>
            </a:r>
            <a:r>
              <a:rPr lang="zh-CN" altLang="en-US"/>
              <a:t>核心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081530"/>
            <a:ext cx="5640705" cy="3886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计算联通</a:t>
            </a:r>
            <a:r>
              <a:rPr lang="zh-CN" altLang="en-US"/>
              <a:t>分量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580" y="2336800"/>
            <a:ext cx="7042150" cy="3282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JlNzk3MDg2ZGI3ZTNjNjMyYzAwN2M5YTA4ZDA5OTQifQ=="/>
  <p:tag name="KSO_WPP_MARK_KEY" val="70bedf30-5405-4cfd-9bbc-14edbb6a7ed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宽屏</PresentationFormat>
  <Paragraphs>187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第十二周作业讲解</vt:lpstr>
      <vt:lpstr>整体结构</vt:lpstr>
      <vt:lpstr>重点内容回顾——图</vt:lpstr>
      <vt:lpstr>图和树的区别</vt:lpstr>
      <vt:lpstr>DFS、BFS实现基础数据结构</vt:lpstr>
      <vt:lpstr>第一题——题目简述</vt:lpstr>
      <vt:lpstr>PowerPoint 演示文稿</vt:lpstr>
      <vt:lpstr>BFS核心</vt:lpstr>
      <vt:lpstr>计算联通分量</vt:lpstr>
      <vt:lpstr>第二题——题目简述</vt:lpstr>
      <vt:lpstr>核心代码</vt:lpstr>
      <vt:lpstr>第三题——题目简述</vt:lpstr>
      <vt:lpstr>核心代码</vt:lpstr>
      <vt:lpstr>DFS代码模板</vt:lpstr>
      <vt:lpstr>BFS代码模板</vt:lpstr>
      <vt:lpstr>知识分享——问问题</vt:lpstr>
      <vt:lpstr>问什么样的问题？</vt:lpstr>
      <vt:lpstr>怎么去问问题？</vt:lpstr>
      <vt:lpstr>针对咱们的课程代码？</vt:lpstr>
      <vt:lpstr>针对在网络上？</vt:lpstr>
      <vt:lpstr>整体问题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gls</dc:creator>
  <cp:lastModifiedBy>32%</cp:lastModifiedBy>
  <cp:revision>5</cp:revision>
  <dcterms:created xsi:type="dcterms:W3CDTF">2022-11-26T01:40:00Z</dcterms:created>
  <dcterms:modified xsi:type="dcterms:W3CDTF">2022-11-26T07:10:38Z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8D71D8C4B6C448C59BE9C69D0A79D67B</vt:lpwstr>
  </property>
  <property fmtid="{D5CDD505-2E9C-101B-9397-08002B2CF9AE}" pid="3" name="KSOProductBuildVer">
    <vt:lpwstr>2052-11.1.0.12763</vt:lpwstr>
  </property>
</Properties>
</file>