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7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3.svg" ContentType="image/svg"/>
  <Override PartName="/ppt/media/image6.png" ContentType="image/png"/>
  <Override PartName="/ppt/media/image2.png" ContentType="image/png"/>
  <Override PartName="/ppt/media/image4.jpeg" ContentType="image/jpeg"/>
  <Override PartName="/ppt/media/image5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Relationship Id="rId24" Type="http://schemas.openxmlformats.org/officeDocument/2006/relationships/slide" Target="slides/slide10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2D51E9-A33B-4F92-B8A6-D24756DEC2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2FD968D-63FF-42C1-A0BD-889F37DFC3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9858495-131C-4479-AA37-C9CDF575C0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F32D5B1-D0AD-496F-B658-AA9362B77F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E3DABA94-FD0F-4B8E-9561-36D6813AED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081A6517-496A-415A-9427-C1CAF0B1B79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63ACD0-D85F-4374-8768-FACB2842E9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FE6D17-034C-47E3-BAEF-069DA1E794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8CA01E-F96E-4179-A7CB-F8030D2DB6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7E8D771-0664-43C6-8435-0AFEDE33EF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CC22705-8B63-429E-8FEA-718BF0C42F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2C6A82D-85E2-4486-BEED-77BC9A8BEF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20EB640-B460-4192-B1D3-D6E585C1B2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B073EF3-390A-49C7-B388-D22CC0C525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svg"/><Relationship Id="rId16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C81FD18-8564-40EF-8D1C-86CB6EE441B8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228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34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5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6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7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8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9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0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dt" idx="28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ftr" idx="29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sldNum" idx="30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BE8A0C6-E72D-4C04-B1ED-A81DED0C8EFF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8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249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0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1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2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3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54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55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6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7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8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9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0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1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dt" idx="3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ftr" idx="3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6" name="PlaceHolder 5"/>
          <p:cNvSpPr>
            <a:spLocks noGrp="1"/>
          </p:cNvSpPr>
          <p:nvPr>
            <p:ph type="sldNum" idx="3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C990C2D-37E9-450A-A0EA-0ABF522C399C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8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270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71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72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73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74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75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76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7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8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9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0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1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2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dt" idx="3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ftr" idx="3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7" name="PlaceHolder 5"/>
          <p:cNvSpPr>
            <a:spLocks noGrp="1"/>
          </p:cNvSpPr>
          <p:nvPr>
            <p:ph type="sldNum" idx="3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4AFD03C-81BF-4DD2-B51C-56BF83D86159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8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291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93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94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97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8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9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0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1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2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3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dt" idx="3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 type="ftr" idx="3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8" name="PlaceHolder 5"/>
          <p:cNvSpPr>
            <a:spLocks noGrp="1"/>
          </p:cNvSpPr>
          <p:nvPr>
            <p:ph type="sldNum" idx="3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4422CA9-6BF4-4051-A4F9-173464552B23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"/>
          <p:cNvGrpSpPr/>
          <p:nvPr/>
        </p:nvGrpSpPr>
        <p:grpSpPr>
          <a:xfrm>
            <a:off x="8540280" y="5065920"/>
            <a:ext cx="1280520" cy="914760"/>
            <a:chOff x="8540280" y="5065920"/>
            <a:chExt cx="1280520" cy="914760"/>
          </a:xfrm>
        </p:grpSpPr>
        <p:grpSp>
          <p:nvGrpSpPr>
            <p:cNvPr id="30" name=""/>
            <p:cNvGrpSpPr/>
            <p:nvPr/>
          </p:nvGrpSpPr>
          <p:grpSpPr>
            <a:xfrm>
              <a:off x="8540280" y="5065920"/>
              <a:ext cx="1280520" cy="914760"/>
              <a:chOff x="8540280" y="5065920"/>
              <a:chExt cx="1280520" cy="914760"/>
            </a:xfrm>
          </p:grpSpPr>
          <p:sp>
            <p:nvSpPr>
              <p:cNvPr id="31" name=""/>
              <p:cNvSpPr/>
              <p:nvPr/>
            </p:nvSpPr>
            <p:spPr>
              <a:xfrm flipV="1" rot="21598800">
                <a:off x="9637560" y="5431680"/>
                <a:ext cx="182880" cy="18288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2" name=""/>
              <p:cNvSpPr/>
              <p:nvPr/>
            </p:nvSpPr>
            <p:spPr>
              <a:xfrm flipV="1" rot="21598800">
                <a:off x="9271800" y="5431680"/>
                <a:ext cx="182880" cy="18288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3" name=""/>
              <p:cNvSpPr/>
              <p:nvPr/>
            </p:nvSpPr>
            <p:spPr>
              <a:xfrm flipV="1" rot="21598800">
                <a:off x="8906400" y="5431680"/>
                <a:ext cx="182880" cy="18288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4" name=""/>
              <p:cNvSpPr/>
              <p:nvPr/>
            </p:nvSpPr>
            <p:spPr>
              <a:xfrm flipV="1" rot="21598800">
                <a:off x="8540280" y="5432040"/>
                <a:ext cx="182880" cy="18288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5" name=""/>
              <p:cNvSpPr/>
              <p:nvPr/>
            </p:nvSpPr>
            <p:spPr>
              <a:xfrm flipV="1" rot="21598800">
                <a:off x="8540280" y="5065920"/>
                <a:ext cx="182880" cy="18288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6" name=""/>
              <p:cNvSpPr/>
              <p:nvPr/>
            </p:nvSpPr>
            <p:spPr>
              <a:xfrm flipV="1" rot="21598800">
                <a:off x="8906040" y="5065920"/>
                <a:ext cx="182880" cy="18288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7" name=""/>
              <p:cNvSpPr/>
              <p:nvPr/>
            </p:nvSpPr>
            <p:spPr>
              <a:xfrm flipV="1" rot="21598800">
                <a:off x="9271800" y="5066280"/>
                <a:ext cx="182880" cy="18288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8" name=""/>
              <p:cNvSpPr/>
              <p:nvPr/>
            </p:nvSpPr>
            <p:spPr>
              <a:xfrm flipV="1" rot="21598800">
                <a:off x="9637920" y="5065920"/>
                <a:ext cx="182880" cy="18288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39" name=""/>
              <p:cNvSpPr/>
              <p:nvPr/>
            </p:nvSpPr>
            <p:spPr>
              <a:xfrm flipV="1" rot="21598800">
                <a:off x="9637560" y="5797440"/>
                <a:ext cx="182880" cy="18288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0" name=""/>
              <p:cNvSpPr/>
              <p:nvPr/>
            </p:nvSpPr>
            <p:spPr>
              <a:xfrm flipV="1" rot="21598800">
                <a:off x="9272160" y="5797800"/>
                <a:ext cx="182880" cy="18288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1" name=""/>
              <p:cNvSpPr/>
              <p:nvPr/>
            </p:nvSpPr>
            <p:spPr>
              <a:xfrm flipV="1" rot="21598800">
                <a:off x="8906040" y="5797440"/>
                <a:ext cx="182880" cy="18288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  <p:sp>
            <p:nvSpPr>
              <p:cNvPr id="42" name=""/>
              <p:cNvSpPr/>
              <p:nvPr/>
            </p:nvSpPr>
            <p:spPr>
              <a:xfrm flipV="1" rot="21598800">
                <a:off x="8540280" y="5797440"/>
                <a:ext cx="182880" cy="18288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822" sy="74822" algn="ctr"/>
              </a:blipFill>
              <a:ln w="0">
                <a:noFill/>
              </a:ln>
              <a:effectLst>
                <a:outerShdw dist="103350" dir="2700000" blurRad="0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endParaRPr b="0" lang="en-US" sz="1800" spc="-1" strike="noStrike">
                  <a:solidFill>
                    <a:srgbClr val="000000"/>
                  </a:solidFill>
                  <a:latin typeface="Noto Sans"/>
                </a:endParaRPr>
              </a:p>
            </p:txBody>
          </p:sp>
        </p:grpSp>
      </p:grpSp>
      <p:sp>
        <p:nvSpPr>
          <p:cNvPr id="43" name="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5" name="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4349520" y="792360"/>
            <a:ext cx="5526000" cy="414540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49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0CBFB71D-6AF2-46D4-8388-7C45940787F3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55" name="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6" name="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7" name="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8" name="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9" name="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0" name="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61" name="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en-US" sz="44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A215FBC5-A7F8-49BE-A274-F78AA6FD8B85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8" name="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rect l="0" t="0" r="r" b="b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9" name="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rect l="0" t="0" r="r" b="b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0" name="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rect l="0" t="0" r="r" b="b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2" name="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3" name="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E811A053-56A0-46FE-9549-72696CFD9CA9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3" name="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4" name="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95" name=""/>
          <p:cNvGrpSpPr/>
          <p:nvPr/>
        </p:nvGrpSpPr>
        <p:grpSpPr>
          <a:xfrm>
            <a:off x="3918240" y="1132200"/>
            <a:ext cx="2433600" cy="4339080"/>
            <a:chOff x="3918240" y="1132200"/>
            <a:chExt cx="2433600" cy="4339080"/>
          </a:xfrm>
        </p:grpSpPr>
        <p:sp>
          <p:nvSpPr>
            <p:cNvPr id="96" name=""/>
            <p:cNvSpPr/>
            <p:nvPr/>
          </p:nvSpPr>
          <p:spPr>
            <a:xfrm flipH="1" flipV="1" rot="5330400">
              <a:off x="4853880" y="37346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 flipV="1" rot="5330400">
              <a:off x="4023360" y="26964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 flipV="1" rot="5330400">
              <a:off x="4920480" y="2432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 flipV="1" rot="5330400">
              <a:off x="3977280" y="1338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0" name=""/>
            <p:cNvSpPr/>
            <p:nvPr/>
          </p:nvSpPr>
          <p:spPr>
            <a:xfrm flipH="1" flipV="1" rot="5330400">
              <a:off x="4911480" y="11005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01" name=""/>
            <p:cNvSpPr/>
            <p:nvPr/>
          </p:nvSpPr>
          <p:spPr>
            <a:xfrm flipH="1" flipV="1" rot="5330400">
              <a:off x="4032000" y="4038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488BE6F-6939-4579-A4F9-F9D7B0454715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2" name="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4" name="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rect l="0" t="0" r="r" b="b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5" name="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6" name="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rect l="0" t="0" r="r" b="b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7" name="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8" name="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2D20559D-3C5B-4E63-A96C-454C9B1A4889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"/>
          <p:cNvGrpSpPr/>
          <p:nvPr/>
        </p:nvGrpSpPr>
        <p:grpSpPr>
          <a:xfrm>
            <a:off x="2982960" y="1585440"/>
            <a:ext cx="5982480" cy="3150000"/>
            <a:chOff x="2982960" y="1585440"/>
            <a:chExt cx="5982480" cy="3150000"/>
          </a:xfrm>
        </p:grpSpPr>
        <p:sp>
          <p:nvSpPr>
            <p:cNvPr id="127" name="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8" name="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9" name=""/>
            <p:cNvSpPr txBox="1"/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en-US" sz="80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0" name="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en-US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en-US" sz="72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32" name="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33" name="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4" name="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flipH="1" rot="16242000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flipH="1" rot="16242000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flipH="1">
              <a:off x="-25092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4" name="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8" name="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9" name="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3" name="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4" name="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5" name="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6" name="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167" name="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rect l="0" t="0" r="r" b="b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8" name="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9" name="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218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8EFE665E-BA27-4F31-A900-E5784B9D621E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8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78" name="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179" name=""/>
          <p:cNvGrpSpPr/>
          <p:nvPr/>
        </p:nvGrpSpPr>
        <p:grpSpPr>
          <a:xfrm>
            <a:off x="-147600" y="-300600"/>
            <a:ext cx="915840" cy="1281240"/>
            <a:chOff x="-147600" y="-300600"/>
            <a:chExt cx="915840" cy="1281240"/>
          </a:xfrm>
        </p:grpSpPr>
        <p:sp>
          <p:nvSpPr>
            <p:cNvPr id="180" name=""/>
            <p:cNvSpPr/>
            <p:nvPr/>
          </p:nvSpPr>
          <p:spPr>
            <a:xfrm flipV="1" rot="5395800">
              <a:off x="219240" y="79668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flipV="1" rot="5395800">
              <a:off x="218880" y="4309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2" name=""/>
            <p:cNvSpPr/>
            <p:nvPr/>
          </p:nvSpPr>
          <p:spPr>
            <a:xfrm flipV="1" rot="5395800">
              <a:off x="218520" y="655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V="1" rot="5395800">
              <a:off x="217800" y="-30024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4" name=""/>
            <p:cNvSpPr/>
            <p:nvPr/>
          </p:nvSpPr>
          <p:spPr>
            <a:xfrm flipV="1" rot="5395800">
              <a:off x="583920" y="-30060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flipV="1" rot="5395800">
              <a:off x="584280" y="6480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V="1" rot="5395800">
              <a:off x="584280" y="43056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V="1" rot="5395800">
              <a:off x="585000" y="79668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flipV="1" rot="5395800">
              <a:off x="-146160" y="79704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9" name=""/>
            <p:cNvSpPr/>
            <p:nvPr/>
          </p:nvSpPr>
          <p:spPr>
            <a:xfrm flipV="1" rot="5395800">
              <a:off x="-146880" y="43164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0" name=""/>
            <p:cNvSpPr/>
            <p:nvPr/>
          </p:nvSpPr>
          <p:spPr>
            <a:xfrm flipV="1" rot="5395800">
              <a:off x="-146880" y="6552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1" name=""/>
            <p:cNvSpPr/>
            <p:nvPr/>
          </p:nvSpPr>
          <p:spPr>
            <a:xfrm flipV="1" rot="5395800">
              <a:off x="-147240" y="-29988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92" name=""/>
          <p:cNvGrpSpPr/>
          <p:nvPr/>
        </p:nvGrpSpPr>
        <p:grpSpPr>
          <a:xfrm>
            <a:off x="9545040" y="4641480"/>
            <a:ext cx="915840" cy="1281240"/>
            <a:chOff x="9545040" y="4641480"/>
            <a:chExt cx="915840" cy="1281240"/>
          </a:xfrm>
        </p:grpSpPr>
        <p:sp>
          <p:nvSpPr>
            <p:cNvPr id="193" name=""/>
            <p:cNvSpPr/>
            <p:nvPr/>
          </p:nvSpPr>
          <p:spPr>
            <a:xfrm flipV="1" rot="5395800">
              <a:off x="9911880" y="57387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4" name=""/>
            <p:cNvSpPr/>
            <p:nvPr/>
          </p:nvSpPr>
          <p:spPr>
            <a:xfrm flipV="1" rot="5395800">
              <a:off x="9911520" y="537300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5" name=""/>
            <p:cNvSpPr/>
            <p:nvPr/>
          </p:nvSpPr>
          <p:spPr>
            <a:xfrm flipV="1" rot="5395800">
              <a:off x="9911160" y="500760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6" name=""/>
            <p:cNvSpPr/>
            <p:nvPr/>
          </p:nvSpPr>
          <p:spPr>
            <a:xfrm flipV="1" rot="5395800">
              <a:off x="9910440" y="4641480"/>
              <a:ext cx="182880" cy="182880"/>
            </a:xfrm>
            <a:prstGeom prst="ellipse">
              <a:avLst/>
            </a:prstGeom>
            <a:blipFill rotWithShape="0">
              <a:blip r:embed="rId1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7" name=""/>
            <p:cNvSpPr/>
            <p:nvPr/>
          </p:nvSpPr>
          <p:spPr>
            <a:xfrm flipV="1" rot="5395800">
              <a:off x="10276560" y="4641120"/>
              <a:ext cx="182880" cy="182880"/>
            </a:xfrm>
            <a:prstGeom prst="ellipse">
              <a:avLst/>
            </a:prstGeom>
            <a:blipFill rotWithShape="0">
              <a:blip r:embed="rId1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8" name=""/>
            <p:cNvSpPr/>
            <p:nvPr/>
          </p:nvSpPr>
          <p:spPr>
            <a:xfrm flipV="1" rot="5395800">
              <a:off x="10276920" y="5006880"/>
              <a:ext cx="182880" cy="182880"/>
            </a:xfrm>
            <a:prstGeom prst="ellipse">
              <a:avLst/>
            </a:prstGeom>
            <a:blipFill rotWithShape="0">
              <a:blip r:embed="rId1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9" name=""/>
            <p:cNvSpPr/>
            <p:nvPr/>
          </p:nvSpPr>
          <p:spPr>
            <a:xfrm flipV="1" rot="5395800">
              <a:off x="10276920" y="5372640"/>
              <a:ext cx="182880" cy="182880"/>
            </a:xfrm>
            <a:prstGeom prst="ellipse">
              <a:avLst/>
            </a:prstGeom>
            <a:blipFill rotWithShape="0">
              <a:blip r:embed="rId2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0" name=""/>
            <p:cNvSpPr/>
            <p:nvPr/>
          </p:nvSpPr>
          <p:spPr>
            <a:xfrm flipV="1" rot="5395800">
              <a:off x="10277640" y="5738760"/>
              <a:ext cx="182880" cy="182880"/>
            </a:xfrm>
            <a:prstGeom prst="ellipse">
              <a:avLst/>
            </a:prstGeom>
            <a:blipFill rotWithShape="0">
              <a:blip r:embed="rId2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1" name=""/>
            <p:cNvSpPr/>
            <p:nvPr/>
          </p:nvSpPr>
          <p:spPr>
            <a:xfrm flipV="1" rot="5395800">
              <a:off x="9546120" y="5739120"/>
              <a:ext cx="182880" cy="182880"/>
            </a:xfrm>
            <a:prstGeom prst="ellipse">
              <a:avLst/>
            </a:prstGeom>
            <a:blipFill rotWithShape="0">
              <a:blip r:embed="rId2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2" name=""/>
            <p:cNvSpPr/>
            <p:nvPr/>
          </p:nvSpPr>
          <p:spPr>
            <a:xfrm flipV="1" rot="5395800">
              <a:off x="9545400" y="5373720"/>
              <a:ext cx="182880" cy="182880"/>
            </a:xfrm>
            <a:prstGeom prst="ellipse">
              <a:avLst/>
            </a:prstGeom>
            <a:blipFill rotWithShape="0">
              <a:blip r:embed="rId2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3" name=""/>
            <p:cNvSpPr/>
            <p:nvPr/>
          </p:nvSpPr>
          <p:spPr>
            <a:xfrm flipV="1" rot="5395800">
              <a:off x="9545400" y="5007600"/>
              <a:ext cx="182880" cy="182880"/>
            </a:xfrm>
            <a:prstGeom prst="ellipse">
              <a:avLst/>
            </a:prstGeom>
            <a:blipFill rotWithShape="0">
              <a:blip r:embed="rId2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04" name=""/>
            <p:cNvSpPr/>
            <p:nvPr/>
          </p:nvSpPr>
          <p:spPr>
            <a:xfrm flipV="1" rot="5395800">
              <a:off x="9545040" y="4641840"/>
              <a:ext cx="182880" cy="182880"/>
            </a:xfrm>
            <a:prstGeom prst="ellipse">
              <a:avLst/>
            </a:prstGeom>
            <a:blipFill rotWithShape="0">
              <a:blip r:embed="rId2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5" name="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B59C776-D739-47E8-83E6-C6D8E1E5F85F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6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 rot="18876000">
            <a:off x="8646120" y="-40572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4" name=""/>
          <p:cNvSpPr/>
          <p:nvPr/>
        </p:nvSpPr>
        <p:spPr>
          <a:xfrm rot="18876000">
            <a:off x="8666280" y="3983040"/>
            <a:ext cx="2895480" cy="289548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5" name=""/>
          <p:cNvSpPr/>
          <p:nvPr/>
        </p:nvSpPr>
        <p:spPr>
          <a:xfrm rot="18964800">
            <a:off x="994320" y="591588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6" name=""/>
          <p:cNvSpPr/>
          <p:nvPr/>
        </p:nvSpPr>
        <p:spPr>
          <a:xfrm rot="18964800">
            <a:off x="-1296720" y="551376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7" name=""/>
          <p:cNvSpPr/>
          <p:nvPr/>
        </p:nvSpPr>
        <p:spPr>
          <a:xfrm rot="18964800">
            <a:off x="3682080" y="339480"/>
            <a:ext cx="3457800" cy="9223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8" name=""/>
          <p:cNvSpPr/>
          <p:nvPr/>
        </p:nvSpPr>
        <p:spPr>
          <a:xfrm rot="18964800">
            <a:off x="1446120" y="-758520"/>
            <a:ext cx="2588760" cy="73152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19" name=""/>
          <p:cNvSpPr/>
          <p:nvPr/>
        </p:nvSpPr>
        <p:spPr>
          <a:xfrm rot="18964800">
            <a:off x="-727200" y="3295080"/>
            <a:ext cx="2588760" cy="51300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dt" idx="25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ftr" idx="26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B28F1EA-A781-48E0-91E4-EE57F9E6E48A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"/>
          <p:cNvSpPr txBox="1"/>
          <p:nvPr/>
        </p:nvSpPr>
        <p:spPr>
          <a:xfrm>
            <a:off x="7315200" y="4629240"/>
            <a:ext cx="2377440" cy="494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Daneshkar Academy</a:t>
            </a:r>
            <a:endParaRPr b="0" lang="en-US" sz="13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</a:pPr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18 Jul 2025</a:t>
            </a:r>
            <a:endParaRPr b="0" lang="en-US" sz="105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2" name="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600200" y="4233600"/>
            <a:ext cx="5295600" cy="7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1" lang="en-US" sz="4000" spc="-1" strike="noStrike">
                <a:solidFill>
                  <a:srgbClr val="000000"/>
                </a:solidFill>
                <a:latin typeface="Noto Sans"/>
              </a:rPr>
              <a:t>Tennis Data Analysis</a:t>
            </a:r>
            <a:endParaRPr b="1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ubTitle"/>
          </p:nvPr>
        </p:nvSpPr>
        <p:spPr>
          <a:xfrm>
            <a:off x="1600200" y="4994280"/>
            <a:ext cx="529560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Noto Sans"/>
              </a:rPr>
              <a:t>Banafsheh Veisi, PhD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143000" y="4343400"/>
            <a:ext cx="70866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Distribution of tennis tournament matches by ground surface type, highlighting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</a:rPr>
              <a:t>outdoor hard-court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 as the most common playing surface.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1600200" y="228600"/>
            <a:ext cx="6782040" cy="406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"/>
          <p:cNvSpPr txBox="1"/>
          <p:nvPr/>
        </p:nvSpPr>
        <p:spPr>
          <a:xfrm>
            <a:off x="1143000" y="2894040"/>
            <a:ext cx="8229600" cy="190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3. Which player has the highest number of wins?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5. How many sets are typically played in a tennis match?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7. What is the average number of aces per match?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14. What is the most common type of surface used in tournaments?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6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1346760" y="773640"/>
            <a:ext cx="8254440" cy="16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Noto Sans"/>
              </a:rPr>
              <a:t>In this report, these questions from the Tennis Data Analysis Project have been answered:</a:t>
            </a:r>
            <a:endParaRPr b="1" lang="en-US" sz="20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"/>
          <p:cNvSpPr txBox="1"/>
          <p:nvPr/>
        </p:nvSpPr>
        <p:spPr>
          <a:xfrm>
            <a:off x="1179000" y="2092320"/>
            <a:ext cx="7772400" cy="334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Statistical Dominance in Competitive Performance: A Two-Month Analysis of Match Wins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The performance analysis of tournament participants over the two-month observation period reveals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</a:rPr>
              <a:t>Dmitry Popko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 demonstrated marked competitive superiority, accumulating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</a:rPr>
              <a:t>28 match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 victories. 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This performance establishes a 21.7% win differential over the second-ranked participant, Clément Chidekh (23 wins), and a 40.0% advantage over third-ranked Jaime Faria (20 wins).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The effect size (Cohen's d = 1.47) between first and second place indicates a large magnitude of difference in competitive outcomes. 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9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2286000" y="457200"/>
            <a:ext cx="7254000" cy="9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Noto Sans"/>
              </a:rPr>
              <a:t>3. Which player has the highest number of wins?</a:t>
            </a:r>
            <a:br>
              <a:rPr sz="2000"/>
            </a:br>
            <a:endParaRPr b="1" lang="en-US" sz="20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"/>
          <p:cNvSpPr txBox="1"/>
          <p:nvPr/>
        </p:nvSpPr>
        <p:spPr>
          <a:xfrm>
            <a:off x="1828800" y="4343400"/>
            <a:ext cx="6400800" cy="914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Top 3 players by match wins over a two-month period.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</a:rPr>
              <a:t>Dmitry Popko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 leads with 28 victories.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2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1"/>
          <a:stretch/>
        </p:blipFill>
        <p:spPr>
          <a:xfrm>
            <a:off x="864720" y="221040"/>
            <a:ext cx="7931880" cy="396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"/>
          <p:cNvSpPr txBox="1"/>
          <p:nvPr/>
        </p:nvSpPr>
        <p:spPr>
          <a:xfrm>
            <a:off x="1371600" y="1371600"/>
            <a:ext cx="8001000" cy="380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In professional tennis, matches are typically played as a best-of-three sets format, meaning the first player to win two sets wins the match. As a result, a match can be completed in either 2 or 3 sets.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We analyzed a dataset containing thousands of tennis matches, and here’s what we found: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📊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Number of Matches by Sets Played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	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1 Set: 17 matches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	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2 Sets: 7,680 matches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	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3 Sets: 3,392 matches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5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2057400" y="468000"/>
            <a:ext cx="74826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Noto Sans"/>
              </a:rPr>
              <a:t>5. How many sets are typically played in a tennis match?</a:t>
            </a:r>
            <a:br>
              <a:rPr sz="2000"/>
            </a:br>
            <a:endParaRPr b="1" lang="en-US" sz="20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328" name="" descr=""/>
          <p:cNvPicPr/>
          <p:nvPr/>
        </p:nvPicPr>
        <p:blipFill>
          <a:blip r:embed="rId1"/>
          <a:stretch/>
        </p:blipFill>
        <p:spPr>
          <a:xfrm>
            <a:off x="2286000" y="70560"/>
            <a:ext cx="6172200" cy="3857400"/>
          </a:xfrm>
          <a:prstGeom prst="rect">
            <a:avLst/>
          </a:prstGeom>
          <a:ln w="0">
            <a:noFill/>
          </a:ln>
        </p:spPr>
      </p:pic>
      <p:sp>
        <p:nvSpPr>
          <p:cNvPr id="329" name=""/>
          <p:cNvSpPr txBox="1"/>
          <p:nvPr/>
        </p:nvSpPr>
        <p:spPr>
          <a:xfrm>
            <a:off x="1143000" y="3927960"/>
            <a:ext cx="7543800" cy="149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The small number of 1-set matches likely represents incomplete matches (due to injury, retirement, or weather interruptions) and can be excluded from statistical averages.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The ratio of 2-set to 3-set matches could also indicate competitiveness in the dataset — a higher proportion of 3-set matches would suggest more evenly matched players.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"/>
          <p:cNvSpPr txBox="1"/>
          <p:nvPr/>
        </p:nvSpPr>
        <p:spPr>
          <a:xfrm>
            <a:off x="1097280" y="2514600"/>
            <a:ext cx="7589520" cy="2845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We analyzed match statistics to find the average number of aces per match. By filtering the data to include only total-match ("ALL" period) ace stats for both home and away players, we calculated: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All players average: 2.73 aces per match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Home players: 2.76 aces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per match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  <a:ea typeface="Noto Sans CJK SC"/>
              </a:rPr>
              <a:t>Away players: 2.71 aces 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per match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1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371600" y="468000"/>
            <a:ext cx="81684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Noto Sans"/>
              </a:rPr>
              <a:t>7. What is the average number of aces per match?</a:t>
            </a:r>
            <a:br>
              <a:rPr sz="2000"/>
            </a:br>
            <a:endParaRPr b="1" lang="en-US" sz="20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1828800" y="1371600"/>
            <a:ext cx="676656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In tennis, an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</a:rPr>
              <a:t>ace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 is a serve that lands in the service box and is not touched by the opponent — it's a point won immediately on serve.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 txBox="1"/>
          <p:nvPr/>
        </p:nvSpPr>
        <p:spPr>
          <a:xfrm>
            <a:off x="1097280" y="4343400"/>
            <a:ext cx="7589520" cy="1016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This shows that players, on average, hit around 2–3 aces per match, with very little difference between home and away sides.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5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336" name="" descr=""/>
          <p:cNvPicPr/>
          <p:nvPr/>
        </p:nvPicPr>
        <p:blipFill>
          <a:blip r:embed="rId1"/>
          <a:stretch/>
        </p:blipFill>
        <p:spPr>
          <a:xfrm>
            <a:off x="1143000" y="228600"/>
            <a:ext cx="8001000" cy="4000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"/>
          <p:cNvSpPr/>
          <p:nvPr/>
        </p:nvSpPr>
        <p:spPr>
          <a:xfrm>
            <a:off x="914400" y="2835000"/>
            <a:ext cx="91440" cy="164592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1600200" y="468000"/>
            <a:ext cx="79398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Noto Sans"/>
              </a:rPr>
              <a:t>14. What is the most common type of surface used in tournaments? </a:t>
            </a:r>
            <a:endParaRPr b="1" lang="en-US" sz="2000" spc="-1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143000" y="2286000"/>
            <a:ext cx="7086600" cy="267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Analyzing the surfaces used in tennis tournaments, the data clearly shows that the most common surface type is the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</a:rPr>
              <a:t>outdoor hard-court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 With 16,959 matches played on this surface, it significantly outnumbers other types. 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Also</a:t>
            </a:r>
            <a:r>
              <a:rPr b="0" i="1" lang="en-US" sz="1400" spc="-1" strike="noStrike">
                <a:solidFill>
                  <a:srgbClr val="333333"/>
                </a:solidFill>
                <a:latin typeface="Noto Sans"/>
              </a:rPr>
              <a:t> </a:t>
            </a:r>
            <a:r>
              <a:rPr b="1" lang="en-US" sz="1400" spc="-1" strike="noStrike">
                <a:solidFill>
                  <a:srgbClr val="333333"/>
                </a:solidFill>
                <a:latin typeface="Noto Sans"/>
              </a:rPr>
              <a:t>red clay courts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 come in second with 11,856 matches, followed by “</a:t>
            </a:r>
            <a:r>
              <a:rPr b="0" i="1" lang="en-US" sz="1400" spc="-1" strike="noStrike">
                <a:solidFill>
                  <a:srgbClr val="333333"/>
                </a:solidFill>
                <a:latin typeface="Noto Sans"/>
              </a:rPr>
              <a:t>indoor hard-courts”</a:t>
            </a:r>
            <a:r>
              <a:rPr b="0" lang="en-US" sz="1400" spc="-1" strike="noStrike">
                <a:solidFill>
                  <a:srgbClr val="333333"/>
                </a:solidFill>
                <a:latin typeface="Noto Sans"/>
              </a:rPr>
              <a:t> at 4,741 matches. Other surfaces such as indoor red clay, grass, carpet, synthetic, and green clay make up much smaller portions of the tournament matches.</a:t>
            </a:r>
            <a:endParaRPr b="0" lang="en-U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2025-07-18T22:41:27Z</dcterms:created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en-US</dc:language>
  <cp:lastModifiedBy/>
  <dcterms:modified xsi:type="dcterms:W3CDTF">2025-07-20T02:01:24Z</dcterms:modified>
  <cp:revision>74</cp:revision>
  <dc:subject/>
  <dc:title>Grey Elegant</dc:title>
</cp:coreProperties>
</file>