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B7752-A524-4BCE-A6B9-BE394310A6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2126BDA-04F5-42F6-91BB-E31476E1E9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7B1E4C5-06B7-4625-AF03-773F6E3D95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DD469D1-7A70-413A-9537-0EB28451E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6EE3A7E-C34D-43D9-BE91-C2CF1DCD00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7433035-3B59-4804-9D00-92000C0B4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49AC8F8-DED6-4122-9AB3-3FAD74716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4FA6FD6-D448-475E-AFD9-D7383EE81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3B2DC0F-5361-45BA-B41B-F1F0D980B8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25EA50-095D-40BB-B8C9-B51A719CF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850D5-8143-4A34-AA26-309A58BBDE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2E8044-30FC-4DD8-A77D-88049446D2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502C6F0-6BF9-49D2-BF33-A1A356382E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F12B4F0-8240-400F-AA63-7CED4D458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3733293-14FD-420D-BE50-B652F5DE8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3202A8C-3BD7-4FC3-90A9-ADE26BF1EE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4FBC926-58D1-45E2-8169-09B3CCD42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BB4D4A-3A37-4E96-A20E-8B483678EE6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 rot="18876000">
            <a:off x="8645760" y="-40500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 rot="18876000">
            <a:off x="8665920" y="398304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 rot="18964800">
            <a:off x="993600" y="591588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 rot="18964800">
            <a:off x="-1296720" y="551376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 rot="18964800">
            <a:off x="3681720" y="339480"/>
            <a:ext cx="3457080" cy="921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rot="18964800">
            <a:off x="1445400" y="-75780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 rot="18964800">
            <a:off x="-726840" y="3295080"/>
            <a:ext cx="258804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08C949-CAF5-4D10-B929-74A061D0A00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53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59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3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4AB9A5-C349-4D93-B99B-83655615BB00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74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80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1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7D1718-C8EB-4776-BD9B-55D6C3034A9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95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01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9D0F51-7925-4805-8131-43E5373A08C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8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16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2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B36A45-FCF2-4E7B-B14B-74BC6AD9AB2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37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43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5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7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8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9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048B0C-9B90-476D-8ED8-7E8E453C1CF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8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58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9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0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2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3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64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5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6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ftr" idx="4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sldNum" idx="4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ADA2C0-9B4B-447D-B820-DB079F45380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dt" idx="4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8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79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0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1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2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3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4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85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7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0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ftr" idx="4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sldNum" idx="5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B35A7D-27DF-4344-94C1-16339A388B4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dt" idx="5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2343C-8703-4E27-B479-4FD0F7CE14E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200"/>
            <a:ext cx="1279800" cy="914040"/>
            <a:chOff x="8540280" y="5065200"/>
            <a:chExt cx="1279800" cy="91404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200"/>
              <a:ext cx="1279800" cy="914040"/>
              <a:chOff x="8540280" y="5065200"/>
              <a:chExt cx="1279800" cy="91404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160" cy="18216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160" cy="18216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160" cy="18216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160" cy="18216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160" cy="18216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160" cy="18216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160" cy="18216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160" cy="18216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160" cy="18216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160" cy="18216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160" cy="18216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160" cy="18216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360" cy="2925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360" cy="1187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360" cy="639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280" cy="414468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722132-1DE8-4109-8AE8-6CD56F73447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80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6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AB8936-CB4E-42E9-83F7-8703BB5AA7A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E7B8F9-8F4F-4EDC-BC0B-26D7CE3AEF0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20" name=""/>
          <p:cNvGrpSpPr/>
          <p:nvPr/>
        </p:nvGrpSpPr>
        <p:grpSpPr>
          <a:xfrm>
            <a:off x="3917520" y="1130040"/>
            <a:ext cx="2432880" cy="4338360"/>
            <a:chOff x="3917520" y="1130040"/>
            <a:chExt cx="2432880" cy="4338360"/>
          </a:xfrm>
        </p:grpSpPr>
        <p:sp>
          <p:nvSpPr>
            <p:cNvPr id="121" name=""/>
            <p:cNvSpPr/>
            <p:nvPr/>
          </p:nvSpPr>
          <p:spPr>
            <a:xfrm flipH="1" flipV="1" rot="5330400">
              <a:off x="4853160" y="37324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 flipV="1" rot="5330400">
              <a:off x="4022640" y="26942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 flipV="1" rot="5330400">
              <a:off x="4919760" y="24300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 flipV="1" rot="5330400">
              <a:off x="3976560" y="13363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 flipV="1" rot="5330400">
              <a:off x="4910760" y="109836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 flipV="1" rot="5330400">
              <a:off x="4031280" y="40366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2F4F6-D32F-45CF-9346-69F7DA85476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F07A32-3D9B-4556-BBD6-17DE40CF4E0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"/>
          <p:cNvGrpSpPr/>
          <p:nvPr/>
        </p:nvGrpSpPr>
        <p:grpSpPr>
          <a:xfrm>
            <a:off x="2982960" y="1585440"/>
            <a:ext cx="5981760" cy="3149280"/>
            <a:chOff x="2982960" y="1585440"/>
            <a:chExt cx="5981760" cy="3149280"/>
          </a:xfrm>
        </p:grpSpPr>
        <p:sp>
          <p:nvSpPr>
            <p:cNvPr id="152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3844800" y="176832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157" name=""/>
          <p:cNvGrpSpPr/>
          <p:nvPr/>
        </p:nvGrpSpPr>
        <p:grpSpPr>
          <a:xfrm>
            <a:off x="-2092680" y="-402120"/>
            <a:ext cx="4944600" cy="8520840"/>
            <a:chOff x="-2092680" y="-402120"/>
            <a:chExt cx="4944600" cy="8520840"/>
          </a:xfrm>
        </p:grpSpPr>
        <p:sp>
          <p:nvSpPr>
            <p:cNvPr id="158" name=""/>
            <p:cNvSpPr/>
            <p:nvPr/>
          </p:nvSpPr>
          <p:spPr>
            <a:xfrm>
              <a:off x="-893160" y="4486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rot="5358000">
              <a:off x="-896040" y="5152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1584720" y="44938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-22370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rot="5358000">
              <a:off x="-89568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-1561680" y="51627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-25236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4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rot="5358000">
              <a:off x="-244440" y="58244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427320" y="58539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-236880" y="6494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rot="5358000">
              <a:off x="-928440" y="6501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rot="5358000">
              <a:off x="-245880" y="719712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rot="5358000">
              <a:off x="427320" y="651780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1103400" y="6530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92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014D40-937C-4726-A784-5022CACB480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204" name=""/>
          <p:cNvGrpSpPr/>
          <p:nvPr/>
        </p:nvGrpSpPr>
        <p:grpSpPr>
          <a:xfrm>
            <a:off x="-146880" y="-300600"/>
            <a:ext cx="914400" cy="1279800"/>
            <a:chOff x="-146880" y="-300600"/>
            <a:chExt cx="914400" cy="1279800"/>
          </a:xfrm>
        </p:grpSpPr>
        <p:sp>
          <p:nvSpPr>
            <p:cNvPr id="205" name=""/>
            <p:cNvSpPr/>
            <p:nvPr/>
          </p:nvSpPr>
          <p:spPr>
            <a:xfrm flipV="1" rot="5395800">
              <a:off x="219240" y="79596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flipV="1" rot="5395800">
              <a:off x="218880" y="43020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 flipV="1" rot="5395800">
              <a:off x="218520" y="6480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flipV="1" rot="5395800">
              <a:off x="217800" y="-30024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flipV="1" rot="5395800">
              <a:off x="583920" y="-30060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flipV="1" rot="5395800">
              <a:off x="584280" y="6408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flipV="1" rot="5395800">
              <a:off x="584280" y="42984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flipV="1" rot="5395800">
              <a:off x="585000" y="79596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flipV="1" rot="5395800">
              <a:off x="-145440" y="79632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 flipV="1" rot="5395800">
              <a:off x="-146160" y="43092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flipV="1" rot="5395800">
              <a:off x="-146160" y="6480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flipV="1" rot="5395800">
              <a:off x="-146520" y="-29988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17" name=""/>
          <p:cNvGrpSpPr/>
          <p:nvPr/>
        </p:nvGrpSpPr>
        <p:grpSpPr>
          <a:xfrm>
            <a:off x="9545040" y="4640760"/>
            <a:ext cx="915120" cy="1280520"/>
            <a:chOff x="9545040" y="4640760"/>
            <a:chExt cx="915120" cy="1280520"/>
          </a:xfrm>
        </p:grpSpPr>
        <p:sp>
          <p:nvSpPr>
            <p:cNvPr id="218" name=""/>
            <p:cNvSpPr/>
            <p:nvPr/>
          </p:nvSpPr>
          <p:spPr>
            <a:xfrm flipV="1" rot="5395800">
              <a:off x="9911880" y="57380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V="1" rot="5395800">
              <a:off x="9911520" y="537228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V="1" rot="5395800">
              <a:off x="9911160" y="500688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V="1" rot="5395800">
              <a:off x="9910440" y="4640760"/>
              <a:ext cx="182160" cy="182160"/>
            </a:xfrm>
            <a:prstGeom prst="ellipse">
              <a:avLst/>
            </a:prstGeom>
            <a:blipFill rotWithShape="0">
              <a:blip r:embed="rId1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V="1" rot="5395800">
              <a:off x="10276560" y="4640400"/>
              <a:ext cx="182160" cy="182160"/>
            </a:xfrm>
            <a:prstGeom prst="ellipse">
              <a:avLst/>
            </a:prstGeom>
            <a:blipFill rotWithShape="0">
              <a:blip r:embed="rId1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flipV="1" rot="5395800">
              <a:off x="10276920" y="5006160"/>
              <a:ext cx="182160" cy="182160"/>
            </a:xfrm>
            <a:prstGeom prst="ellipse">
              <a:avLst/>
            </a:prstGeom>
            <a:blipFill rotWithShape="0">
              <a:blip r:embed="rId1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flipV="1" rot="5395800">
              <a:off x="10276920" y="5371920"/>
              <a:ext cx="182160" cy="182160"/>
            </a:xfrm>
            <a:prstGeom prst="ellipse">
              <a:avLst/>
            </a:prstGeom>
            <a:blipFill rotWithShape="0">
              <a:blip r:embed="rId2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flipV="1" rot="5395800">
              <a:off x="10277640" y="5738040"/>
              <a:ext cx="182160" cy="182160"/>
            </a:xfrm>
            <a:prstGeom prst="ellipse">
              <a:avLst/>
            </a:prstGeom>
            <a:blipFill rotWithShape="0">
              <a:blip r:embed="rId2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 flipV="1" rot="5395800">
              <a:off x="9546120" y="5738400"/>
              <a:ext cx="182160" cy="182160"/>
            </a:xfrm>
            <a:prstGeom prst="ellipse">
              <a:avLst/>
            </a:prstGeom>
            <a:blipFill rotWithShape="0">
              <a:blip r:embed="rId2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 flipV="1" rot="5395800">
              <a:off x="9545400" y="5373000"/>
              <a:ext cx="182160" cy="182160"/>
            </a:xfrm>
            <a:prstGeom prst="ellipse">
              <a:avLst/>
            </a:prstGeom>
            <a:blipFill rotWithShape="0">
              <a:blip r:embed="rId2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 flipV="1" rot="5395800">
              <a:off x="9545400" y="5006880"/>
              <a:ext cx="182160" cy="182160"/>
            </a:xfrm>
            <a:prstGeom prst="ellipse">
              <a:avLst/>
            </a:prstGeom>
            <a:blipFill rotWithShape="0">
              <a:blip r:embed="rId2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 flipV="1" rot="5395800">
              <a:off x="9545040" y="4641120"/>
              <a:ext cx="182160" cy="182160"/>
            </a:xfrm>
            <a:prstGeom prst="ellipse">
              <a:avLst/>
            </a:prstGeom>
            <a:blipFill rotWithShape="0">
              <a:blip r:embed="rId2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0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69CCB6-CC09-4E2F-907C-EBD86D3B7CE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7315200" y="4629240"/>
            <a:ext cx="237672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Daneshkar Academy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18 Jul 2025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600200" y="4230360"/>
            <a:ext cx="52948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Tennis Data Analysis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1600200" y="4994280"/>
            <a:ext cx="529488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Fatemeh Mohamadi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1143000" y="2894040"/>
            <a:ext cx="800028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1. How many tennis players are included in the dataset?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13. What is the distribution of left-handed versus right-handed players?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15. How many distinct countries are represented in the dataset?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845748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In this report, these questions from the Tennis Data Analysis Project have been answered: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"/>
          <p:cNvSpPr/>
          <p:nvPr/>
        </p:nvSpPr>
        <p:spPr>
          <a:xfrm>
            <a:off x="1371600" y="1596960"/>
            <a:ext cx="822888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00" spc="-1" strike="noStrike">
                <a:solidFill>
                  <a:srgbClr val="333333"/>
                </a:solidFill>
                <a:latin typeface="Noto Sans"/>
                <a:ea typeface="DejaVu Sans"/>
              </a:rPr>
              <a:t>This analysis reveals a comprehensive view of professional tennis participation, identifying </a:t>
            </a:r>
            <a:r>
              <a:rPr b="1" lang="en-US" sz="1600" spc="-1" strike="noStrike">
                <a:solidFill>
                  <a:srgbClr val="333333"/>
                </a:solidFill>
                <a:latin typeface="Noto Sans"/>
                <a:ea typeface="DejaVu Sans"/>
              </a:rPr>
              <a:t>2,644 unique players</a:t>
            </a:r>
            <a:r>
              <a:rPr b="0" lang="en-US" sz="1600" spc="-1" strike="noStrike">
                <a:solidFill>
                  <a:srgbClr val="333333"/>
                </a:solidFill>
                <a:latin typeface="Noto Sans"/>
                <a:ea typeface="DejaVu Sans"/>
              </a:rPr>
              <a:t> with complete tracking - no missing data obscures the picture.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2057400" y="468000"/>
            <a:ext cx="74818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1. How many tennis players are included in the dataset?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1083600" y="2971800"/>
            <a:ext cx="7831080" cy="16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data highlights one extraordinary outlier: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Player 250934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, who appears in 55 matches – dwarfing their peers.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most striking is their lopsided 50 home vs. 5 away appearances, a 10:1 ratio that suggests either tournament seeding advantages or potential regional bias.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"/>
          <p:cNvSpPr/>
          <p:nvPr/>
        </p:nvSpPr>
        <p:spPr>
          <a:xfrm>
            <a:off x="1005840" y="4340160"/>
            <a:ext cx="745164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This dataset tracks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2,644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unique tennis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players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during a home-heavy tournament period, as seen in the top performer's lopsided 50 home versus just 5 away matches. The visualization highlights how playing frequency and location varied significantly across competitors.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8000280" cy="395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"/>
          <p:cNvSpPr/>
          <p:nvPr/>
        </p:nvSpPr>
        <p:spPr>
          <a:xfrm>
            <a:off x="1143000" y="1414440"/>
            <a:ext cx="8396280" cy="40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distribution of right-handed versus left-handed players in professional tennis using a dataset of over 2,600 players records.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Right-handed players dominate: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* 43.4% of players are right-handed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* Only 5.7% of players are left-handed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* 50.9% of records lack handedness information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✅ 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If we exclude missing data, the adjusted distribution would be: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* Right-handed: 88.4%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~ (21,600 players out of 24,443)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* Left-handed: 11.6%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2057400" y="468000"/>
            <a:ext cx="74818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13. What is the distribution of left-handed versus right-handed players?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"/>
          <p:cNvSpPr/>
          <p:nvPr/>
        </p:nvSpPr>
        <p:spPr>
          <a:xfrm>
            <a:off x="1143000" y="4198320"/>
            <a:ext cx="70858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When excluding missing data,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88.4%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of pro tennis players are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right-handed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, while left-handers make up 11.6%.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Right-handed players are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~7.6x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more common than left-handed ones.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2743560" y="114480"/>
            <a:ext cx="4799520" cy="39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1143000" y="2126160"/>
            <a:ext cx="777168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Our analysis reveals that professional tennis players come from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101 distinct countries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, demonstrating the sport’s global reach. A small portion of players (14 entries) lack country data, but the vast majority are properly classified.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The dataset includes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225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 players from the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USA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, making it the most represented nation, followed by 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Italy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 with 205 players and 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France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 with 202 players.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While the top five nations account for 33.7% of all players. Despite this concentration, the player distribution remains relatively even, with a Gini coefficient of just 0.037.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057400" y="468000"/>
            <a:ext cx="74818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15. How many distinct countries are represented in the dataset?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43000" y="4303080"/>
            <a:ext cx="77716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Out of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101 distinct countries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, the US with 225 players has the highest number of players.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Top 5 countries contain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33.7%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of all players.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1371600" y="228600"/>
            <a:ext cx="685728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2025-07-18T22:41:27Z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2025-07-20T16:59:09Z</dcterms:modified>
  <cp:revision>67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