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279b0c84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279b0c84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279b0c84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279b0c84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279b0c84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279b0c84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279b0c84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279b0c84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279b0c84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279b0c84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279b0c84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279b0c84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279b0c84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279b0c84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279b0c84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279b0c84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279b0c84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279b0c84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279b0c84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279b0c84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53775" y="1155300"/>
            <a:ext cx="57990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600"/>
              <a:t>Venta de Helados</a:t>
            </a:r>
            <a:endParaRPr sz="4600"/>
          </a:p>
        </p:txBody>
      </p:sp>
      <p:sp>
        <p:nvSpPr>
          <p:cNvPr id="135" name="Google Shape;135;p13"/>
          <p:cNvSpPr txBox="1"/>
          <p:nvPr>
            <p:ph idx="1" type="subTitle"/>
          </p:nvPr>
        </p:nvSpPr>
        <p:spPr>
          <a:xfrm>
            <a:off x="4173800" y="3195675"/>
            <a:ext cx="4024200" cy="11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Integrantes:</a:t>
            </a:r>
            <a:endParaRPr/>
          </a:p>
          <a:p>
            <a:pPr indent="-311150" lvl="0" marL="457200" rtl="0" algn="l">
              <a:spcBef>
                <a:spcPts val="0"/>
              </a:spcBef>
              <a:spcAft>
                <a:spcPts val="0"/>
              </a:spcAft>
              <a:buSzPts val="1300"/>
              <a:buChar char="●"/>
            </a:pPr>
            <a:r>
              <a:rPr lang="es"/>
              <a:t>José Maximiliano Díaz Méndez</a:t>
            </a:r>
            <a:endParaRPr/>
          </a:p>
          <a:p>
            <a:pPr indent="-311150" lvl="0" marL="457200" rtl="0" algn="l">
              <a:spcBef>
                <a:spcPts val="0"/>
              </a:spcBef>
              <a:spcAft>
                <a:spcPts val="0"/>
              </a:spcAft>
              <a:buSzPts val="1300"/>
              <a:buChar char="●"/>
            </a:pPr>
            <a:r>
              <a:rPr lang="es"/>
              <a:t>Barajas Zavala Ulises</a:t>
            </a:r>
            <a:endParaRPr/>
          </a:p>
        </p:txBody>
      </p:sp>
      <p:sp>
        <p:nvSpPr>
          <p:cNvPr id="136" name="Google Shape;136;p13"/>
          <p:cNvSpPr txBox="1"/>
          <p:nvPr/>
        </p:nvSpPr>
        <p:spPr>
          <a:xfrm>
            <a:off x="3277750" y="1934550"/>
            <a:ext cx="37167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latin typeface="Lato"/>
                <a:ea typeface="Lato"/>
                <a:cs typeface="Lato"/>
                <a:sym typeface="Lato"/>
              </a:rPr>
              <a:t>Aplicación</a:t>
            </a:r>
            <a:r>
              <a:rPr lang="es" sz="1300">
                <a:solidFill>
                  <a:schemeClr val="lt1"/>
                </a:solidFill>
                <a:latin typeface="Lato"/>
                <a:ea typeface="Lato"/>
                <a:cs typeface="Lato"/>
                <a:sym typeface="Lato"/>
              </a:rPr>
              <a:t> de microservicios.</a:t>
            </a:r>
            <a:endParaRPr sz="1300">
              <a:solidFill>
                <a:schemeClr val="lt1"/>
              </a:solidFill>
              <a:latin typeface="Lato"/>
              <a:ea typeface="Lato"/>
              <a:cs typeface="Lato"/>
              <a:sym typeface="Lato"/>
            </a:endParaRPr>
          </a:p>
        </p:txBody>
      </p:sp>
      <p:cxnSp>
        <p:nvCxnSpPr>
          <p:cNvPr id="137" name="Google Shape;137;p13"/>
          <p:cNvCxnSpPr/>
          <p:nvPr/>
        </p:nvCxnSpPr>
        <p:spPr>
          <a:xfrm flipH="1" rot="10800000">
            <a:off x="3277750" y="1934550"/>
            <a:ext cx="5184900" cy="1020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nvSpPr>
        <p:spPr>
          <a:xfrm>
            <a:off x="1788525" y="954025"/>
            <a:ext cx="374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Los s</a:t>
            </a:r>
            <a:r>
              <a:rPr lang="es">
                <a:solidFill>
                  <a:schemeClr val="lt1"/>
                </a:solidFill>
                <a:latin typeface="Lato"/>
                <a:ea typeface="Lato"/>
                <a:cs typeface="Lato"/>
                <a:sym typeface="Lato"/>
              </a:rPr>
              <a:t>ervicios (crud-service y auth-service) son una abstracción que define un conjunto de pods y una política para acceder a ellos</a:t>
            </a:r>
            <a:endParaRPr>
              <a:solidFill>
                <a:schemeClr val="lt1"/>
              </a:solidFill>
              <a:latin typeface="Lato"/>
              <a:ea typeface="Lato"/>
              <a:cs typeface="Lato"/>
              <a:sym typeface="Lato"/>
            </a:endParaRPr>
          </a:p>
        </p:txBody>
      </p:sp>
      <p:pic>
        <p:nvPicPr>
          <p:cNvPr id="205" name="Google Shape;205;p22"/>
          <p:cNvPicPr preferRelativeResize="0"/>
          <p:nvPr/>
        </p:nvPicPr>
        <p:blipFill>
          <a:blip r:embed="rId3">
            <a:alphaModFix/>
          </a:blip>
          <a:stretch>
            <a:fillRect/>
          </a:stretch>
        </p:blipFill>
        <p:spPr>
          <a:xfrm>
            <a:off x="7659575" y="0"/>
            <a:ext cx="1484433" cy="5143500"/>
          </a:xfrm>
          <a:prstGeom prst="rect">
            <a:avLst/>
          </a:prstGeom>
          <a:noFill/>
          <a:ln>
            <a:noFill/>
          </a:ln>
        </p:spPr>
      </p:pic>
      <p:sp>
        <p:nvSpPr>
          <p:cNvPr id="206" name="Google Shape;206;p22"/>
          <p:cNvSpPr txBox="1"/>
          <p:nvPr/>
        </p:nvSpPr>
        <p:spPr>
          <a:xfrm>
            <a:off x="1693125" y="283800"/>
            <a:ext cx="39405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solidFill>
                  <a:schemeClr val="lt1"/>
                </a:solidFill>
                <a:latin typeface="Comfortaa"/>
                <a:ea typeface="Comfortaa"/>
                <a:cs typeface="Comfortaa"/>
                <a:sym typeface="Comfortaa"/>
              </a:rPr>
              <a:t>Servicios</a:t>
            </a:r>
            <a:endParaRPr sz="3000">
              <a:solidFill>
                <a:schemeClr val="lt1"/>
              </a:solidFill>
              <a:latin typeface="Comfortaa"/>
              <a:ea typeface="Comfortaa"/>
              <a:cs typeface="Comfortaa"/>
              <a:sym typeface="Comfortaa"/>
            </a:endParaRPr>
          </a:p>
        </p:txBody>
      </p:sp>
      <p:sp>
        <p:nvSpPr>
          <p:cNvPr id="207" name="Google Shape;207;p22"/>
          <p:cNvSpPr txBox="1"/>
          <p:nvPr/>
        </p:nvSpPr>
        <p:spPr>
          <a:xfrm>
            <a:off x="1863200" y="1911150"/>
            <a:ext cx="4467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En este caso definen dos servicios de tipo </a:t>
            </a:r>
            <a:r>
              <a:rPr b="1" lang="es">
                <a:solidFill>
                  <a:schemeClr val="lt1"/>
                </a:solidFill>
                <a:latin typeface="Lato"/>
                <a:ea typeface="Lato"/>
                <a:cs typeface="Lato"/>
                <a:sym typeface="Lato"/>
              </a:rPr>
              <a:t>ClusterIP</a:t>
            </a:r>
            <a:r>
              <a:rPr lang="es">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s">
                <a:solidFill>
                  <a:schemeClr val="lt1"/>
                </a:solidFill>
                <a:latin typeface="Lato"/>
                <a:ea typeface="Lato"/>
                <a:cs typeface="Lato"/>
                <a:sym typeface="Lato"/>
              </a:rPr>
              <a:t>Lo que significa que solo son accesibles dentro del clúster, cada servicio tiene un selector que coincide con las etiquetas de los pods a los que está dirigido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s">
                <a:solidFill>
                  <a:schemeClr val="lt1"/>
                </a:solidFill>
                <a:latin typeface="Lato"/>
                <a:ea typeface="Lato"/>
                <a:cs typeface="Lato"/>
                <a:sym typeface="Lato"/>
              </a:rPr>
              <a:t> Además, se especifica el puerto de destino (targetPort) que el servicio utilizará para enrutar el tráfico a los pods seleccionados.</a:t>
            </a:r>
            <a:endParaRPr>
              <a:solidFill>
                <a:schemeClr val="lt1"/>
              </a:solidFill>
              <a:latin typeface="Lato"/>
              <a:ea typeface="Lato"/>
              <a:cs typeface="Lato"/>
              <a:sym typeface="Lato"/>
            </a:endParaRPr>
          </a:p>
        </p:txBody>
      </p:sp>
      <p:sp>
        <p:nvSpPr>
          <p:cNvPr id="208" name="Google Shape;208;p22"/>
          <p:cNvSpPr txBox="1"/>
          <p:nvPr/>
        </p:nvSpPr>
        <p:spPr>
          <a:xfrm>
            <a:off x="1501550" y="3210575"/>
            <a:ext cx="51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crud-server para crud-service  </a:t>
            </a:r>
            <a:r>
              <a:rPr b="1" lang="es">
                <a:solidFill>
                  <a:schemeClr val="lt1"/>
                </a:solidFill>
                <a:latin typeface="Lato"/>
                <a:ea typeface="Lato"/>
                <a:cs typeface="Lato"/>
                <a:sym typeface="Lato"/>
              </a:rPr>
              <a:t>&lt;-&gt;</a:t>
            </a:r>
            <a:r>
              <a:rPr lang="es">
                <a:solidFill>
                  <a:schemeClr val="lt1"/>
                </a:solidFill>
                <a:latin typeface="Lato"/>
                <a:ea typeface="Lato"/>
                <a:cs typeface="Lato"/>
                <a:sym typeface="Lato"/>
              </a:rPr>
              <a:t>  auth-server para auth-service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13987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800">
                <a:latin typeface="Comfortaa"/>
                <a:ea typeface="Comfortaa"/>
                <a:cs typeface="Comfortaa"/>
                <a:sym typeface="Comfortaa"/>
              </a:rPr>
              <a:t>Ingress</a:t>
            </a:r>
            <a:endParaRPr sz="2800">
              <a:latin typeface="Comfortaa"/>
              <a:ea typeface="Comfortaa"/>
              <a:cs typeface="Comfortaa"/>
              <a:sym typeface="Comfortaa"/>
            </a:endParaRPr>
          </a:p>
        </p:txBody>
      </p:sp>
      <p:sp>
        <p:nvSpPr>
          <p:cNvPr id="214" name="Google Shape;214;p23"/>
          <p:cNvSpPr txBox="1"/>
          <p:nvPr>
            <p:ph idx="1" type="body"/>
          </p:nvPr>
        </p:nvSpPr>
        <p:spPr>
          <a:xfrm>
            <a:off x="1139875" y="1003425"/>
            <a:ext cx="3216300" cy="37149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s"/>
              <a:t>Un Ingress en Kubernetes es una colección de reglas que permiten el enrutamiento del tráfico externo hacia los servicios dentro del clúster. </a:t>
            </a:r>
            <a:endParaRPr/>
          </a:p>
          <a:p>
            <a:pPr indent="0" lvl="0" marL="0" rtl="0" algn="just">
              <a:spcBef>
                <a:spcPts val="1200"/>
              </a:spcBef>
              <a:spcAft>
                <a:spcPts val="0"/>
              </a:spcAft>
              <a:buNone/>
            </a:pPr>
            <a:r>
              <a:rPr lang="es"/>
              <a:t>En este caso, se utiliza un Ingress para enrutar el tráfico HTTP entrante a los servicios crud-service y auth-service en función de las rutas especificadas. </a:t>
            </a:r>
            <a:endParaRPr/>
          </a:p>
          <a:p>
            <a:pPr indent="0" lvl="0" marL="0" rtl="0" algn="just">
              <a:spcBef>
                <a:spcPts val="1200"/>
              </a:spcBef>
              <a:spcAft>
                <a:spcPts val="0"/>
              </a:spcAft>
              <a:buNone/>
            </a:pPr>
            <a:r>
              <a:rPr lang="es"/>
              <a:t>Por ejemplo, todas las solicitudes con la ruta /api/crud se </a:t>
            </a:r>
            <a:r>
              <a:rPr lang="es"/>
              <a:t>enrutan</a:t>
            </a:r>
            <a:r>
              <a:rPr lang="es"/>
              <a:t> al servicio crud-service, mientras que todas las solicitudes con la ruta /api/auth se </a:t>
            </a:r>
            <a:r>
              <a:rPr lang="es"/>
              <a:t>enrutan</a:t>
            </a:r>
            <a:r>
              <a:rPr lang="es"/>
              <a:t> al servicio auth-service.</a:t>
            </a:r>
            <a:endParaRPr/>
          </a:p>
          <a:p>
            <a:pPr indent="0" lvl="0" marL="0" rtl="0" algn="just">
              <a:spcBef>
                <a:spcPts val="1200"/>
              </a:spcBef>
              <a:spcAft>
                <a:spcPts val="1200"/>
              </a:spcAft>
              <a:buNone/>
            </a:pPr>
            <a:r>
              <a:rPr lang="es"/>
              <a:t> Las anotaciones proporcionan información adicional sobre cómo se debe manejar este Ingress, como la clase del controlador de Ingress (nginx en este caso).</a:t>
            </a:r>
            <a:endParaRPr/>
          </a:p>
        </p:txBody>
      </p:sp>
      <p:pic>
        <p:nvPicPr>
          <p:cNvPr id="215" name="Google Shape;215;p23"/>
          <p:cNvPicPr preferRelativeResize="0"/>
          <p:nvPr/>
        </p:nvPicPr>
        <p:blipFill>
          <a:blip r:embed="rId3">
            <a:alphaModFix/>
          </a:blip>
          <a:stretch>
            <a:fillRect/>
          </a:stretch>
        </p:blipFill>
        <p:spPr>
          <a:xfrm>
            <a:off x="4356175" y="1003375"/>
            <a:ext cx="4787825" cy="37149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3183750" y="584525"/>
            <a:ext cx="2776500" cy="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latin typeface="Comfortaa"/>
                <a:ea typeface="Comfortaa"/>
                <a:cs typeface="Comfortaa"/>
                <a:sym typeface="Comfortaa"/>
              </a:rPr>
              <a:t>Descripción</a:t>
            </a:r>
            <a:endParaRPr sz="3000">
              <a:latin typeface="Comfortaa"/>
              <a:ea typeface="Comfortaa"/>
              <a:cs typeface="Comfortaa"/>
              <a:sym typeface="Comfortaa"/>
            </a:endParaRPr>
          </a:p>
        </p:txBody>
      </p:sp>
      <p:sp>
        <p:nvSpPr>
          <p:cNvPr id="143" name="Google Shape;143;p14"/>
          <p:cNvSpPr txBox="1"/>
          <p:nvPr>
            <p:ph idx="1" type="body"/>
          </p:nvPr>
        </p:nvSpPr>
        <p:spPr>
          <a:xfrm>
            <a:off x="1297500" y="1443125"/>
            <a:ext cx="334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600"/>
              <a:t>Este proyecto consta de un punto de venta de una </a:t>
            </a:r>
            <a:r>
              <a:rPr lang="es" sz="1600"/>
              <a:t>heladería</a:t>
            </a:r>
            <a:r>
              <a:rPr lang="es" sz="1600"/>
              <a:t> en el que se divide en 2 servicios la funcionalidad del servidor para ser </a:t>
            </a:r>
            <a:r>
              <a:rPr lang="es" sz="1600"/>
              <a:t>adaptada</a:t>
            </a:r>
            <a:r>
              <a:rPr lang="es" sz="1600"/>
              <a:t> a una arquitectura de microservicios, a </a:t>
            </a:r>
            <a:r>
              <a:rPr lang="es" sz="1600"/>
              <a:t>través</a:t>
            </a:r>
            <a:r>
              <a:rPr lang="es" sz="1600"/>
              <a:t> del uso de un cluster de kubernetes.</a:t>
            </a:r>
            <a:endParaRPr sz="1600"/>
          </a:p>
        </p:txBody>
      </p:sp>
      <p:pic>
        <p:nvPicPr>
          <p:cNvPr id="144" name="Google Shape;144;p14"/>
          <p:cNvPicPr preferRelativeResize="0"/>
          <p:nvPr/>
        </p:nvPicPr>
        <p:blipFill>
          <a:blip r:embed="rId3">
            <a:alphaModFix/>
          </a:blip>
          <a:stretch>
            <a:fillRect/>
          </a:stretch>
        </p:blipFill>
        <p:spPr>
          <a:xfrm>
            <a:off x="4997925" y="1541387"/>
            <a:ext cx="3108000" cy="2060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000">
                <a:latin typeface="Comfortaa"/>
                <a:ea typeface="Comfortaa"/>
                <a:cs typeface="Comfortaa"/>
                <a:sym typeface="Comfortaa"/>
              </a:rPr>
              <a:t>Servicios</a:t>
            </a:r>
            <a:endParaRPr sz="4000">
              <a:latin typeface="Comfortaa"/>
              <a:ea typeface="Comfortaa"/>
              <a:cs typeface="Comfortaa"/>
              <a:sym typeface="Comfortaa"/>
            </a:endParaRPr>
          </a:p>
        </p:txBody>
      </p:sp>
      <p:sp>
        <p:nvSpPr>
          <p:cNvPr id="150" name="Google Shape;150;p15"/>
          <p:cNvSpPr txBox="1"/>
          <p:nvPr>
            <p:ph idx="1" type="body"/>
          </p:nvPr>
        </p:nvSpPr>
        <p:spPr>
          <a:xfrm>
            <a:off x="1487375" y="1412750"/>
            <a:ext cx="6444600" cy="1100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s" sz="1800">
                <a:latin typeface="Comfortaa"/>
                <a:ea typeface="Comfortaa"/>
                <a:cs typeface="Comfortaa"/>
                <a:sym typeface="Comfortaa"/>
              </a:rPr>
              <a:t>CRUD:</a:t>
            </a:r>
            <a:r>
              <a:rPr lang="es" sz="1600"/>
              <a:t>	Esta parte se ocupa de hacer las llamadas a la Base de Datos, todas la llamadas relacionadas al CRUD, ya sea la de crear registros, leer, modificar y eliminar.</a:t>
            </a:r>
            <a:endParaRPr sz="1600"/>
          </a:p>
        </p:txBody>
      </p:sp>
      <p:sp>
        <p:nvSpPr>
          <p:cNvPr id="151" name="Google Shape;151;p15"/>
          <p:cNvSpPr/>
          <p:nvPr/>
        </p:nvSpPr>
        <p:spPr>
          <a:xfrm>
            <a:off x="1131950" y="1512288"/>
            <a:ext cx="312600" cy="292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 name="Google Shape;152;p15"/>
          <p:cNvSpPr txBox="1"/>
          <p:nvPr>
            <p:ph idx="1" type="body"/>
          </p:nvPr>
        </p:nvSpPr>
        <p:spPr>
          <a:xfrm>
            <a:off x="1487375" y="2513450"/>
            <a:ext cx="6361800" cy="18471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s" sz="1800">
                <a:latin typeface="Comfortaa"/>
                <a:ea typeface="Comfortaa"/>
                <a:cs typeface="Comfortaa"/>
                <a:sym typeface="Comfortaa"/>
              </a:rPr>
              <a:t>Auth</a:t>
            </a:r>
            <a:r>
              <a:rPr b="1" lang="es" sz="1800">
                <a:latin typeface="Comfortaa"/>
                <a:ea typeface="Comfortaa"/>
                <a:cs typeface="Comfortaa"/>
                <a:sym typeface="Comfortaa"/>
              </a:rPr>
              <a:t>:</a:t>
            </a:r>
            <a:r>
              <a:rPr lang="es" sz="1600"/>
              <a:t>	Esta parte se ocupa de autenticar las llamadas que se hacen desde la web app, para agregar seguridad y privacidad, de modo que nadie </a:t>
            </a:r>
            <a:r>
              <a:rPr lang="es" sz="1600"/>
              <a:t>más</a:t>
            </a:r>
            <a:r>
              <a:rPr lang="es" sz="1600"/>
              <a:t> que la web-app puedan hacer solicitudes al CRUD.</a:t>
            </a:r>
            <a:endParaRPr sz="1600"/>
          </a:p>
          <a:p>
            <a:pPr indent="0" lvl="0" marL="0" rtl="0" algn="just">
              <a:spcBef>
                <a:spcPts val="1200"/>
              </a:spcBef>
              <a:spcAft>
                <a:spcPts val="1200"/>
              </a:spcAft>
              <a:buNone/>
            </a:pPr>
            <a:r>
              <a:rPr lang="es" sz="1600"/>
              <a:t>Esto a </a:t>
            </a:r>
            <a:r>
              <a:rPr lang="es" sz="1600"/>
              <a:t>través</a:t>
            </a:r>
            <a:r>
              <a:rPr lang="es" sz="1600"/>
              <a:t> de un token que se entrega a la web-app, este token tiene una </a:t>
            </a:r>
            <a:r>
              <a:rPr lang="es" sz="1600"/>
              <a:t>duración</a:t>
            </a:r>
            <a:r>
              <a:rPr lang="es" sz="1600"/>
              <a:t> de </a:t>
            </a:r>
            <a:r>
              <a:rPr lang="es" sz="1600"/>
              <a:t>24 hrs</a:t>
            </a:r>
            <a:r>
              <a:rPr lang="es" sz="1600"/>
              <a:t> y el CRUD confirma este token con auth cada que CRUD </a:t>
            </a:r>
            <a:r>
              <a:rPr lang="es" sz="1600"/>
              <a:t>interactúa</a:t>
            </a:r>
            <a:r>
              <a:rPr lang="es" sz="1600"/>
              <a:t> con la base de datos.</a:t>
            </a:r>
            <a:endParaRPr sz="1600"/>
          </a:p>
        </p:txBody>
      </p:sp>
      <p:sp>
        <p:nvSpPr>
          <p:cNvPr id="153" name="Google Shape;153;p15"/>
          <p:cNvSpPr/>
          <p:nvPr/>
        </p:nvSpPr>
        <p:spPr>
          <a:xfrm>
            <a:off x="1131950" y="2620024"/>
            <a:ext cx="312600" cy="30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 name="Google Shape;154;p15"/>
          <p:cNvSpPr txBox="1"/>
          <p:nvPr>
            <p:ph idx="1" type="body"/>
          </p:nvPr>
        </p:nvSpPr>
        <p:spPr>
          <a:xfrm>
            <a:off x="1131950" y="4496800"/>
            <a:ext cx="7220700" cy="47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s" sz="1500"/>
              <a:t>Estos servicios utilizan una </a:t>
            </a:r>
            <a:r>
              <a:rPr b="1" i="1" lang="es" sz="1500"/>
              <a:t>réplica</a:t>
            </a:r>
            <a:r>
              <a:rPr i="1" lang="es" sz="1500"/>
              <a:t> para garantizar la consistencia de los servicios en la app</a:t>
            </a:r>
            <a:endParaRPr i="1"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4000">
                <a:latin typeface="Comfortaa"/>
                <a:ea typeface="Comfortaa"/>
                <a:cs typeface="Comfortaa"/>
                <a:sym typeface="Comfortaa"/>
              </a:rPr>
              <a:t>WEB - APP</a:t>
            </a:r>
            <a:endParaRPr b="1" sz="4000">
              <a:latin typeface="Comfortaa"/>
              <a:ea typeface="Comfortaa"/>
              <a:cs typeface="Comfortaa"/>
              <a:sym typeface="Comfortaa"/>
            </a:endParaRPr>
          </a:p>
        </p:txBody>
      </p:sp>
      <p:sp>
        <p:nvSpPr>
          <p:cNvPr id="160" name="Google Shape;160;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La web - app creada usando Vue.js, un framework de JavaScript utilizado para construir </a:t>
            </a:r>
            <a:r>
              <a:rPr b="1" lang="es" sz="1600"/>
              <a:t>interfaces de usuario y aplicaciones de una sola página</a:t>
            </a:r>
            <a:r>
              <a:rPr lang="es" sz="1600"/>
              <a:t> (SPA).</a:t>
            </a:r>
            <a:endParaRPr sz="1600"/>
          </a:p>
          <a:p>
            <a:pPr indent="0" lvl="0" marL="0" rtl="0" algn="l">
              <a:spcBef>
                <a:spcPts val="1200"/>
              </a:spcBef>
              <a:spcAft>
                <a:spcPts val="0"/>
              </a:spcAft>
              <a:buNone/>
            </a:pPr>
            <a:r>
              <a:rPr lang="es" sz="1600"/>
              <a:t>También</a:t>
            </a:r>
            <a:r>
              <a:rPr lang="es" sz="1600"/>
              <a:t> fue envuelto en electron.js, un framework de código abierto que permite desarrollar aplicaciones de escritorio multiplataforma utilizando tecnologías web como HTML, CSS y JavaScript.</a:t>
            </a:r>
            <a:endParaRPr sz="1600"/>
          </a:p>
          <a:p>
            <a:pPr indent="0" lvl="0" marL="0" rtl="0" algn="l">
              <a:spcBef>
                <a:spcPts val="1200"/>
              </a:spcBef>
              <a:spcAft>
                <a:spcPts val="1200"/>
              </a:spcAft>
              <a:buNone/>
            </a:pPr>
            <a:r>
              <a:rPr lang="es" sz="1600"/>
              <a:t>Con esto en mente la parte de la web app no cuenta como un servicio ya que es una app en </a:t>
            </a:r>
            <a:r>
              <a:rPr lang="es" sz="1600"/>
              <a:t>sí</a:t>
            </a:r>
            <a:r>
              <a:rPr lang="es" sz="1600"/>
              <a:t> mismo que se comunica con los servicios antes descritos.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p:nvPr/>
        </p:nvSpPr>
        <p:spPr>
          <a:xfrm>
            <a:off x="739100" y="499475"/>
            <a:ext cx="7466400" cy="4235400"/>
          </a:xfrm>
          <a:prstGeom prst="roundRect">
            <a:avLst>
              <a:gd fmla="val 9794"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66" name="Google Shape;166;p17"/>
          <p:cNvPicPr preferRelativeResize="0"/>
          <p:nvPr/>
        </p:nvPicPr>
        <p:blipFill>
          <a:blip r:embed="rId3">
            <a:alphaModFix/>
          </a:blip>
          <a:stretch>
            <a:fillRect/>
          </a:stretch>
        </p:blipFill>
        <p:spPr>
          <a:xfrm>
            <a:off x="690600" y="460225"/>
            <a:ext cx="7309651" cy="4313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Como se hace esto?</a:t>
            </a:r>
            <a:endParaRPr/>
          </a:p>
        </p:txBody>
      </p:sp>
      <p:sp>
        <p:nvSpPr>
          <p:cNvPr id="172" name="Google Shape;172;p18"/>
          <p:cNvSpPr txBox="1"/>
          <p:nvPr>
            <p:ph idx="1" type="body"/>
          </p:nvPr>
        </p:nvSpPr>
        <p:spPr>
          <a:xfrm>
            <a:off x="1297500" y="1003800"/>
            <a:ext cx="7038900" cy="3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Para que esto funcione se necesita un </a:t>
            </a:r>
            <a:r>
              <a:rPr lang="es" sz="1500"/>
              <a:t>clúster</a:t>
            </a:r>
            <a:r>
              <a:rPr lang="es" sz="1500"/>
              <a:t> funcional de Kubernetes en el que agregar los pods, los pods son la unidad más pequeña y básica de cómputo. </a:t>
            </a:r>
            <a:endParaRPr sz="1500"/>
          </a:p>
          <a:p>
            <a:pPr indent="0" lvl="0" marL="0" rtl="0" algn="l">
              <a:spcBef>
                <a:spcPts val="1200"/>
              </a:spcBef>
              <a:spcAft>
                <a:spcPts val="0"/>
              </a:spcAft>
              <a:buNone/>
            </a:pPr>
            <a:r>
              <a:rPr lang="es" sz="1500"/>
              <a:t>Representa una instancia de una aplicación en ejecución, que puede contener uno o más contenedores Docker que comparten almacenamiento y red, y una especificación de cómo ejecutar los contenedores. </a:t>
            </a:r>
            <a:endParaRPr sz="1500"/>
          </a:p>
          <a:p>
            <a:pPr indent="0" lvl="0" marL="0" rtl="0" algn="l">
              <a:spcBef>
                <a:spcPts val="1200"/>
              </a:spcBef>
              <a:spcAft>
                <a:spcPts val="0"/>
              </a:spcAft>
              <a:buNone/>
            </a:pPr>
            <a:r>
              <a:rPr lang="es" sz="1500"/>
              <a:t>Existe software que genera un cluster de forma local de forma virtual, ejecutando en un solo nodo todos los nodos necesarios para que un cluster funcione de modo que solo se necesite agregar los pods al mismo, para agregar los pods </a:t>
            </a:r>
            <a:r>
              <a:rPr lang="es" sz="1500"/>
              <a:t>será</a:t>
            </a:r>
            <a:r>
              <a:rPr lang="es" sz="1500"/>
              <a:t> necesario un manifiesto en .yaml, </a:t>
            </a:r>
            <a:r>
              <a:rPr lang="es" sz="1500">
                <a:solidFill>
                  <a:srgbClr val="ECECEC"/>
                </a:solidFill>
                <a:highlight>
                  <a:srgbClr val="212121"/>
                </a:highlight>
                <a:latin typeface="Roboto"/>
                <a:ea typeface="Roboto"/>
                <a:cs typeface="Roboto"/>
                <a:sym typeface="Roboto"/>
              </a:rPr>
              <a:t>es un archivo de configuración que describe el estado deseado de los recursos de la aplicación o servicio que se van a implementar en un clúster de Kubernetes. </a:t>
            </a:r>
            <a:endParaRPr sz="1500">
              <a:solidFill>
                <a:srgbClr val="ECECEC"/>
              </a:solidFill>
              <a:highlight>
                <a:srgbClr val="212121"/>
              </a:highlight>
              <a:latin typeface="Roboto"/>
              <a:ea typeface="Roboto"/>
              <a:cs typeface="Roboto"/>
              <a:sym typeface="Roboto"/>
            </a:endParaRPr>
          </a:p>
          <a:p>
            <a:pPr indent="0" lvl="0" marL="0" rtl="0" algn="l">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Manifiesto</a:t>
            </a:r>
            <a:endParaRPr/>
          </a:p>
        </p:txBody>
      </p:sp>
      <p:sp>
        <p:nvSpPr>
          <p:cNvPr id="178" name="Google Shape;178;p19"/>
          <p:cNvSpPr txBox="1"/>
          <p:nvPr>
            <p:ph idx="1" type="body"/>
          </p:nvPr>
        </p:nvSpPr>
        <p:spPr>
          <a:xfrm>
            <a:off x="1297500" y="947475"/>
            <a:ext cx="7216500" cy="114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323"/>
              <a:t>El manifiesto YAML contiene información sobre los recursos de Kubernetes que se van a crear, modificar o eliminar, como pods, servicios, volúmenes, despliegues, réplicas, configuraciones, secretos, entre otros. Algunos de los campos comunes que se encuentran en un manifiesto YAML son:</a:t>
            </a:r>
            <a:endParaRPr/>
          </a:p>
        </p:txBody>
      </p:sp>
      <p:sp>
        <p:nvSpPr>
          <p:cNvPr id="179" name="Google Shape;179;p19"/>
          <p:cNvSpPr txBox="1"/>
          <p:nvPr/>
        </p:nvSpPr>
        <p:spPr>
          <a:xfrm>
            <a:off x="1145700" y="2040800"/>
            <a:ext cx="7127700" cy="643500"/>
          </a:xfrm>
          <a:prstGeom prst="rect">
            <a:avLst/>
          </a:prstGeom>
          <a:noFill/>
          <a:ln>
            <a:noFill/>
          </a:ln>
        </p:spPr>
        <p:txBody>
          <a:bodyPr anchorCtr="0" anchor="t" bIns="91425" lIns="91425" spcFirstLastPara="1" rIns="91425" wrap="square" tIns="91425">
            <a:spAutoFit/>
          </a:bodyPr>
          <a:lstStyle/>
          <a:p>
            <a:pPr indent="-316642" lvl="0" marL="457200" rtl="0" algn="l">
              <a:lnSpc>
                <a:spcPct val="115000"/>
              </a:lnSpc>
              <a:spcBef>
                <a:spcPts val="0"/>
              </a:spcBef>
              <a:spcAft>
                <a:spcPts val="0"/>
              </a:spcAft>
              <a:buClr>
                <a:schemeClr val="lt1"/>
              </a:buClr>
              <a:buSzPts val="1386"/>
              <a:buFont typeface="Lato"/>
              <a:buChar char="●"/>
            </a:pPr>
            <a:r>
              <a:rPr b="1" lang="es" sz="1386">
                <a:solidFill>
                  <a:schemeClr val="lt1"/>
                </a:solidFill>
                <a:latin typeface="Lato"/>
                <a:ea typeface="Lato"/>
                <a:cs typeface="Lato"/>
                <a:sym typeface="Lato"/>
              </a:rPr>
              <a:t>apiVersion:</a:t>
            </a:r>
            <a:r>
              <a:rPr lang="es" sz="1386">
                <a:solidFill>
                  <a:schemeClr val="lt1"/>
                </a:solidFill>
                <a:latin typeface="Lato"/>
                <a:ea typeface="Lato"/>
                <a:cs typeface="Lato"/>
                <a:sym typeface="Lato"/>
              </a:rPr>
              <a:t> Indica la versión de la API de Kubernetes que se utilizará para crear el recurso.</a:t>
            </a:r>
            <a:endParaRPr sz="500"/>
          </a:p>
        </p:txBody>
      </p:sp>
      <p:sp>
        <p:nvSpPr>
          <p:cNvPr id="180" name="Google Shape;180;p19"/>
          <p:cNvSpPr txBox="1"/>
          <p:nvPr/>
        </p:nvSpPr>
        <p:spPr>
          <a:xfrm>
            <a:off x="1145700" y="4136075"/>
            <a:ext cx="7216500" cy="643500"/>
          </a:xfrm>
          <a:prstGeom prst="rect">
            <a:avLst/>
          </a:prstGeom>
          <a:noFill/>
          <a:ln>
            <a:noFill/>
          </a:ln>
        </p:spPr>
        <p:txBody>
          <a:bodyPr anchorCtr="0" anchor="t" bIns="91425" lIns="91425" spcFirstLastPara="1" rIns="91425" wrap="square" tIns="91425">
            <a:spAutoFit/>
          </a:bodyPr>
          <a:lstStyle/>
          <a:p>
            <a:pPr indent="-316642" lvl="0" marL="457200" rtl="0" algn="l">
              <a:lnSpc>
                <a:spcPct val="115000"/>
              </a:lnSpc>
              <a:spcBef>
                <a:spcPts val="0"/>
              </a:spcBef>
              <a:spcAft>
                <a:spcPts val="0"/>
              </a:spcAft>
              <a:buClr>
                <a:schemeClr val="lt1"/>
              </a:buClr>
              <a:buSzPts val="1386"/>
              <a:buFont typeface="Lato"/>
              <a:buChar char="●"/>
            </a:pPr>
            <a:r>
              <a:rPr b="1" lang="es" sz="1386">
                <a:solidFill>
                  <a:schemeClr val="lt1"/>
                </a:solidFill>
                <a:latin typeface="Lato"/>
                <a:ea typeface="Lato"/>
                <a:cs typeface="Lato"/>
                <a:sym typeface="Lato"/>
              </a:rPr>
              <a:t>kind:</a:t>
            </a:r>
            <a:r>
              <a:rPr lang="es" sz="1386">
                <a:solidFill>
                  <a:schemeClr val="lt1"/>
                </a:solidFill>
                <a:latin typeface="Lato"/>
                <a:ea typeface="Lato"/>
                <a:cs typeface="Lato"/>
                <a:sym typeface="Lato"/>
              </a:rPr>
              <a:t> Especifica el tipo de recurso de Kubernetes que se está definiendo en el manifiesto (por ejemplo, Pod, Service, Deployment, etc.).</a:t>
            </a:r>
            <a:endParaRPr sz="500"/>
          </a:p>
        </p:txBody>
      </p:sp>
      <p:sp>
        <p:nvSpPr>
          <p:cNvPr id="181" name="Google Shape;181;p19"/>
          <p:cNvSpPr txBox="1"/>
          <p:nvPr/>
        </p:nvSpPr>
        <p:spPr>
          <a:xfrm>
            <a:off x="1145700" y="3389450"/>
            <a:ext cx="7038900" cy="643500"/>
          </a:xfrm>
          <a:prstGeom prst="rect">
            <a:avLst/>
          </a:prstGeom>
          <a:noFill/>
          <a:ln>
            <a:noFill/>
          </a:ln>
        </p:spPr>
        <p:txBody>
          <a:bodyPr anchorCtr="0" anchor="t" bIns="91425" lIns="91425" spcFirstLastPara="1" rIns="91425" wrap="square" tIns="91425">
            <a:spAutoFit/>
          </a:bodyPr>
          <a:lstStyle/>
          <a:p>
            <a:pPr indent="-316642" lvl="0" marL="457200" rtl="0" algn="l">
              <a:lnSpc>
                <a:spcPct val="115000"/>
              </a:lnSpc>
              <a:spcBef>
                <a:spcPts val="0"/>
              </a:spcBef>
              <a:spcAft>
                <a:spcPts val="0"/>
              </a:spcAft>
              <a:buClr>
                <a:schemeClr val="lt1"/>
              </a:buClr>
              <a:buSzPts val="1386"/>
              <a:buFont typeface="Lato"/>
              <a:buChar char="●"/>
            </a:pPr>
            <a:r>
              <a:rPr b="1" lang="es" sz="1386">
                <a:solidFill>
                  <a:schemeClr val="lt1"/>
                </a:solidFill>
                <a:latin typeface="Lato"/>
                <a:ea typeface="Lato"/>
                <a:cs typeface="Lato"/>
                <a:sym typeface="Lato"/>
              </a:rPr>
              <a:t>metadata:</a:t>
            </a:r>
            <a:r>
              <a:rPr lang="es" sz="1386">
                <a:solidFill>
                  <a:schemeClr val="lt1"/>
                </a:solidFill>
                <a:latin typeface="Lato"/>
                <a:ea typeface="Lato"/>
                <a:cs typeface="Lato"/>
                <a:sym typeface="Lato"/>
              </a:rPr>
              <a:t> Contiene metadatos sobre el recurso, como su nombre, espacio de nombres (namespace), etiquetas (labels), entre otros.</a:t>
            </a:r>
            <a:endParaRPr sz="500"/>
          </a:p>
        </p:txBody>
      </p:sp>
      <p:sp>
        <p:nvSpPr>
          <p:cNvPr id="182" name="Google Shape;182;p19"/>
          <p:cNvSpPr txBox="1"/>
          <p:nvPr/>
        </p:nvSpPr>
        <p:spPr>
          <a:xfrm>
            <a:off x="1145700" y="2715125"/>
            <a:ext cx="6922800" cy="643500"/>
          </a:xfrm>
          <a:prstGeom prst="rect">
            <a:avLst/>
          </a:prstGeom>
          <a:noFill/>
          <a:ln>
            <a:noFill/>
          </a:ln>
        </p:spPr>
        <p:txBody>
          <a:bodyPr anchorCtr="0" anchor="t" bIns="91425" lIns="91425" spcFirstLastPara="1" rIns="91425" wrap="square" tIns="91425">
            <a:spAutoFit/>
          </a:bodyPr>
          <a:lstStyle/>
          <a:p>
            <a:pPr indent="-316642" lvl="0" marL="457200" rtl="0" algn="l">
              <a:lnSpc>
                <a:spcPct val="115000"/>
              </a:lnSpc>
              <a:spcBef>
                <a:spcPts val="0"/>
              </a:spcBef>
              <a:spcAft>
                <a:spcPts val="0"/>
              </a:spcAft>
              <a:buClr>
                <a:schemeClr val="lt1"/>
              </a:buClr>
              <a:buSzPts val="1386"/>
              <a:buFont typeface="Lato"/>
              <a:buChar char="●"/>
            </a:pPr>
            <a:r>
              <a:rPr b="1" lang="es" sz="1386">
                <a:solidFill>
                  <a:schemeClr val="lt1"/>
                </a:solidFill>
                <a:latin typeface="Lato"/>
                <a:ea typeface="Lato"/>
                <a:cs typeface="Lato"/>
                <a:sym typeface="Lato"/>
              </a:rPr>
              <a:t>spec:</a:t>
            </a:r>
            <a:r>
              <a:rPr lang="es" sz="1386">
                <a:solidFill>
                  <a:schemeClr val="lt1"/>
                </a:solidFill>
                <a:latin typeface="Lato"/>
                <a:ea typeface="Lato"/>
                <a:cs typeface="Lato"/>
                <a:sym typeface="Lato"/>
              </a:rPr>
              <a:t> Describe las especificaciones del recurso, como la configuración del pod, las reglas de red para el servicio, la estrategia de despliegue para un deployment, etc.</a:t>
            </a:r>
            <a:endParaRPr sz="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idx="1" type="body"/>
          </p:nvPr>
        </p:nvSpPr>
        <p:spPr>
          <a:xfrm>
            <a:off x="1095825" y="3570825"/>
            <a:ext cx="7043100" cy="123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s" sz="2200"/>
              <a:t>Este manifiesto crea un pod llamado "mi-pod" que contiene un único contenedor basado en la imagen de nginx, que escucha en el puerto 80.</a:t>
            </a:r>
            <a:endParaRPr sz="2200"/>
          </a:p>
        </p:txBody>
      </p:sp>
      <p:pic>
        <p:nvPicPr>
          <p:cNvPr id="188" name="Google Shape;188;p20"/>
          <p:cNvPicPr preferRelativeResize="0"/>
          <p:nvPr/>
        </p:nvPicPr>
        <p:blipFill>
          <a:blip r:embed="rId3">
            <a:alphaModFix/>
          </a:blip>
          <a:stretch>
            <a:fillRect/>
          </a:stretch>
        </p:blipFill>
        <p:spPr>
          <a:xfrm>
            <a:off x="2843200" y="343688"/>
            <a:ext cx="3457575" cy="309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1"/>
          <p:cNvPicPr preferRelativeResize="0"/>
          <p:nvPr/>
        </p:nvPicPr>
        <p:blipFill>
          <a:blip r:embed="rId3">
            <a:alphaModFix/>
          </a:blip>
          <a:stretch>
            <a:fillRect/>
          </a:stretch>
        </p:blipFill>
        <p:spPr>
          <a:xfrm>
            <a:off x="0" y="0"/>
            <a:ext cx="3993448" cy="5143500"/>
          </a:xfrm>
          <a:prstGeom prst="rect">
            <a:avLst/>
          </a:prstGeom>
          <a:noFill/>
          <a:ln>
            <a:noFill/>
          </a:ln>
        </p:spPr>
      </p:pic>
      <p:pic>
        <p:nvPicPr>
          <p:cNvPr id="194" name="Google Shape;194;p21"/>
          <p:cNvPicPr preferRelativeResize="0"/>
          <p:nvPr/>
        </p:nvPicPr>
        <p:blipFill>
          <a:blip r:embed="rId4">
            <a:alphaModFix/>
          </a:blip>
          <a:stretch>
            <a:fillRect/>
          </a:stretch>
        </p:blipFill>
        <p:spPr>
          <a:xfrm>
            <a:off x="6432250" y="0"/>
            <a:ext cx="2711746" cy="5143499"/>
          </a:xfrm>
          <a:prstGeom prst="rect">
            <a:avLst/>
          </a:prstGeom>
          <a:noFill/>
          <a:ln>
            <a:noFill/>
          </a:ln>
        </p:spPr>
      </p:pic>
      <p:sp>
        <p:nvSpPr>
          <p:cNvPr id="195" name="Google Shape;195;p21"/>
          <p:cNvSpPr txBox="1"/>
          <p:nvPr/>
        </p:nvSpPr>
        <p:spPr>
          <a:xfrm>
            <a:off x="4624775" y="1846675"/>
            <a:ext cx="10950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lt1"/>
                </a:solidFill>
                <a:latin typeface="Comfortaa"/>
                <a:ea typeface="Comfortaa"/>
                <a:cs typeface="Comfortaa"/>
                <a:sym typeface="Comfortaa"/>
              </a:rPr>
              <a:t>CRUD</a:t>
            </a:r>
            <a:endParaRPr sz="2400">
              <a:solidFill>
                <a:schemeClr val="lt1"/>
              </a:solidFill>
              <a:latin typeface="Comfortaa"/>
              <a:ea typeface="Comfortaa"/>
              <a:cs typeface="Comfortaa"/>
              <a:sym typeface="Comfortaa"/>
            </a:endParaRPr>
          </a:p>
        </p:txBody>
      </p:sp>
      <p:sp>
        <p:nvSpPr>
          <p:cNvPr id="196" name="Google Shape;196;p21"/>
          <p:cNvSpPr txBox="1"/>
          <p:nvPr/>
        </p:nvSpPr>
        <p:spPr>
          <a:xfrm>
            <a:off x="4732650" y="2335350"/>
            <a:ext cx="10950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chemeClr val="lt1"/>
                </a:solidFill>
                <a:latin typeface="Comfortaa"/>
                <a:ea typeface="Comfortaa"/>
                <a:cs typeface="Comfortaa"/>
                <a:sym typeface="Comfortaa"/>
              </a:rPr>
              <a:t>AUTH</a:t>
            </a:r>
            <a:endParaRPr sz="2400">
              <a:solidFill>
                <a:schemeClr val="lt1"/>
              </a:solidFill>
              <a:latin typeface="Comfortaa"/>
              <a:ea typeface="Comfortaa"/>
              <a:cs typeface="Comfortaa"/>
              <a:sym typeface="Comfortaa"/>
            </a:endParaRPr>
          </a:p>
        </p:txBody>
      </p:sp>
      <p:cxnSp>
        <p:nvCxnSpPr>
          <p:cNvPr id="197" name="Google Shape;197;p21"/>
          <p:cNvCxnSpPr>
            <a:stCxn id="195" idx="1"/>
            <a:endCxn id="193" idx="3"/>
          </p:cNvCxnSpPr>
          <p:nvPr/>
        </p:nvCxnSpPr>
        <p:spPr>
          <a:xfrm flipH="1">
            <a:off x="3993575" y="2083075"/>
            <a:ext cx="631200" cy="4887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1"/>
          <p:cNvCxnSpPr>
            <a:stCxn id="196" idx="3"/>
            <a:endCxn id="194" idx="1"/>
          </p:cNvCxnSpPr>
          <p:nvPr/>
        </p:nvCxnSpPr>
        <p:spPr>
          <a:xfrm>
            <a:off x="5827650" y="2571750"/>
            <a:ext cx="604500" cy="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21"/>
          <p:cNvSpPr txBox="1"/>
          <p:nvPr/>
        </p:nvSpPr>
        <p:spPr>
          <a:xfrm>
            <a:off x="4072100" y="1069750"/>
            <a:ext cx="22815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lt1"/>
                </a:solidFill>
                <a:latin typeface="Comfortaa"/>
                <a:ea typeface="Comfortaa"/>
                <a:cs typeface="Comfortaa"/>
                <a:sym typeface="Comfortaa"/>
              </a:rPr>
              <a:t>Deployments</a:t>
            </a:r>
            <a:endParaRPr b="1" sz="2400">
              <a:solidFill>
                <a:schemeClr val="lt1"/>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