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smtClean="0"/>
              <a:t>HEALTHCARE ACCESS</a:t>
            </a:r>
            <a:endParaRPr lang="en-US" sz="3600" b="1" dirty="0"/>
          </a:p>
        </p:txBody>
      </p:sp>
      <p:sp>
        <p:nvSpPr>
          <p:cNvPr id="3" name="Subtitle 2"/>
          <p:cNvSpPr>
            <a:spLocks noGrp="1"/>
          </p:cNvSpPr>
          <p:nvPr>
            <p:ph type="subTitle" idx="1"/>
          </p:nvPr>
        </p:nvSpPr>
        <p:spPr/>
        <p:txBody>
          <a:bodyPr/>
          <a:lstStyle/>
          <a:p>
            <a:r>
              <a:rPr lang="en-US" dirty="0" smtClean="0"/>
              <a:t>Challenge in modern society in africa</a:t>
            </a:r>
            <a:endParaRPr lang="en-US" dirty="0"/>
          </a:p>
        </p:txBody>
      </p:sp>
    </p:spTree>
    <p:extLst>
      <p:ext uri="{BB962C8B-B14F-4D97-AF65-F5344CB8AC3E}">
        <p14:creationId xmlns:p14="http://schemas.microsoft.com/office/powerpoint/2010/main" val="10400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4. Complementary Role in Modern Healthcare</a:t>
            </a:r>
            <a:r>
              <a:rPr lang="en-US" dirty="0"/>
              <a:t/>
            </a:r>
            <a:br>
              <a:rPr lang="en-US" dirty="0"/>
            </a:br>
            <a:r>
              <a:rPr lang="en-US" dirty="0"/>
              <a:t>Natural remedies can complement modern healthcare, especially in managing chronic conditions and symptoms</a:t>
            </a:r>
            <a:r>
              <a:rPr lang="en-US" dirty="0" smtClean="0"/>
              <a:t>.</a:t>
            </a:r>
          </a:p>
          <a:p>
            <a:r>
              <a:rPr lang="en-US" dirty="0" smtClean="0"/>
              <a:t> </a:t>
            </a:r>
            <a:r>
              <a:rPr lang="en-US" dirty="0"/>
              <a:t>Herbal treatments may be used alongside conventional medications for conditions like diabetes and hypertension, potentially offering fewer side effects. </a:t>
            </a:r>
            <a:endParaRPr lang="en-US" dirty="0" smtClean="0"/>
          </a:p>
          <a:p>
            <a:r>
              <a:rPr lang="en-US" dirty="0" smtClean="0"/>
              <a:t>However</a:t>
            </a:r>
            <a:r>
              <a:rPr lang="en-US" dirty="0"/>
              <a:t>, it's crucial that natural remedies are supported by scientific research and integrated into modern practices to ensure safety and effectiveness. </a:t>
            </a:r>
            <a:r>
              <a:rPr lang="en-US" dirty="0" smtClean="0"/>
              <a:t>Further </a:t>
            </a:r>
            <a:r>
              <a:rPr lang="en-US" dirty="0"/>
              <a:t>research and standardized guidelines are needed to optimize their use.</a:t>
            </a:r>
          </a:p>
        </p:txBody>
      </p:sp>
    </p:spTree>
    <p:extLst>
      <p:ext uri="{BB962C8B-B14F-4D97-AF65-F5344CB8AC3E}">
        <p14:creationId xmlns:p14="http://schemas.microsoft.com/office/powerpoint/2010/main" val="191411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Healing</a:t>
            </a:r>
          </a:p>
        </p:txBody>
      </p:sp>
      <p:sp>
        <p:nvSpPr>
          <p:cNvPr id="3" name="Content Placeholder 2"/>
          <p:cNvSpPr>
            <a:spLocks noGrp="1"/>
          </p:cNvSpPr>
          <p:nvPr>
            <p:ph idx="1"/>
          </p:nvPr>
        </p:nvSpPr>
        <p:spPr/>
        <p:txBody>
          <a:bodyPr>
            <a:normAutofit/>
          </a:bodyPr>
          <a:lstStyle/>
          <a:p>
            <a:pPr marL="0" indent="0">
              <a:buNone/>
            </a:pPr>
            <a:r>
              <a:rPr lang="en-US" b="1" u="sng" dirty="0"/>
              <a:t>The Role of Electronic Access to Healthcare</a:t>
            </a:r>
          </a:p>
          <a:p>
            <a:r>
              <a:rPr lang="en-US" dirty="0"/>
              <a:t>In addressing the challenges of medical access in Africa, electronic access to healthcare—known as e-health—presents a promising solution</a:t>
            </a:r>
            <a:r>
              <a:rPr lang="en-US" dirty="0" smtClean="0"/>
              <a:t>.</a:t>
            </a:r>
          </a:p>
          <a:p>
            <a:r>
              <a:rPr lang="en-US" dirty="0" smtClean="0"/>
              <a:t> </a:t>
            </a:r>
            <a:r>
              <a:rPr lang="en-US" dirty="0"/>
              <a:t>E-health includes various technologies such as telemedicine, mobile health (m-health) applications, electronic health records (EHRs), and online health information platforms</a:t>
            </a:r>
            <a:r>
              <a:rPr lang="en-US" dirty="0" smtClean="0"/>
              <a:t>.</a:t>
            </a:r>
          </a:p>
        </p:txBody>
      </p:sp>
    </p:spTree>
    <p:extLst>
      <p:ext uri="{BB962C8B-B14F-4D97-AF65-F5344CB8AC3E}">
        <p14:creationId xmlns:p14="http://schemas.microsoft.com/office/powerpoint/2010/main" val="186734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E-Health Technologies…</a:t>
            </a:r>
            <a:endParaRPr lang="en-US" dirty="0"/>
          </a:p>
        </p:txBody>
      </p:sp>
      <p:sp>
        <p:nvSpPr>
          <p:cNvPr id="3" name="Content Placeholder 2"/>
          <p:cNvSpPr>
            <a:spLocks noGrp="1"/>
          </p:cNvSpPr>
          <p:nvPr>
            <p:ph idx="1"/>
          </p:nvPr>
        </p:nvSpPr>
        <p:spPr/>
        <p:txBody>
          <a:bodyPr/>
          <a:lstStyle/>
          <a:p>
            <a:pPr marL="0" indent="0">
              <a:buNone/>
            </a:pPr>
            <a:r>
              <a:rPr lang="en-US" b="1" dirty="0" smtClean="0"/>
              <a:t>1.Telemedicine</a:t>
            </a:r>
          </a:p>
          <a:p>
            <a:r>
              <a:rPr lang="en-US" dirty="0" smtClean="0"/>
              <a:t>Telemedicine </a:t>
            </a:r>
            <a:r>
              <a:rPr lang="en-US" dirty="0"/>
              <a:t>uses telecommunications technology to deliver medical care remotely, which is especially beneficial for rural areas with limited healthcare access.</a:t>
            </a:r>
          </a:p>
          <a:p>
            <a:r>
              <a:rPr lang="en-US" dirty="0"/>
              <a:t> Patients can consult doctors and specialists via mobile phones or computers, reducing the need for long-distance travel and providing timely medical advice. For instance, patients in remote villages can connect with urban healthcare providers for diagnoses, treatment recommendations, and even remote monitoring of chronic conditions.</a:t>
            </a:r>
            <a:endParaRPr lang="en-US" dirty="0"/>
          </a:p>
        </p:txBody>
      </p:sp>
    </p:spTree>
    <p:extLst>
      <p:ext uri="{BB962C8B-B14F-4D97-AF65-F5344CB8AC3E}">
        <p14:creationId xmlns:p14="http://schemas.microsoft.com/office/powerpoint/2010/main" val="226195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a:t>2. Mobile Health (M-Health) </a:t>
            </a:r>
            <a:r>
              <a:rPr lang="en-US" b="1" dirty="0" smtClean="0"/>
              <a:t>Applications</a:t>
            </a:r>
          </a:p>
          <a:p>
            <a:r>
              <a:rPr lang="en-US" dirty="0" smtClean="0"/>
              <a:t>M-health </a:t>
            </a:r>
            <a:r>
              <a:rPr lang="en-US" dirty="0"/>
              <a:t>applications are mobile-based tools that offer health information, track health indicators, and facilitate communication between patients and healthcare providers. </a:t>
            </a:r>
            <a:endParaRPr lang="en-US" dirty="0" smtClean="0"/>
          </a:p>
          <a:p>
            <a:r>
              <a:rPr lang="en-US" dirty="0" smtClean="0"/>
              <a:t>With </a:t>
            </a:r>
            <a:r>
              <a:rPr lang="en-US" dirty="0"/>
              <a:t>high mobile phone penetration in Africa, these apps can reach many people, including those in underserved areas. They can provide medication reminders, disease management tips, and mental health support</a:t>
            </a:r>
            <a:r>
              <a:rPr lang="en-US" dirty="0" smtClean="0"/>
              <a:t>.</a:t>
            </a:r>
          </a:p>
          <a:p>
            <a:r>
              <a:rPr lang="en-US" dirty="0" smtClean="0"/>
              <a:t> </a:t>
            </a:r>
            <a:r>
              <a:rPr lang="en-US" dirty="0"/>
              <a:t>For example, an m-health app can assist pregnant women with prenatal care information and connect them with healthcare providers, potentially reducing maternal and infant mortality rates.</a:t>
            </a:r>
          </a:p>
        </p:txBody>
      </p:sp>
    </p:spTree>
    <p:extLst>
      <p:ext uri="{BB962C8B-B14F-4D97-AF65-F5344CB8AC3E}">
        <p14:creationId xmlns:p14="http://schemas.microsoft.com/office/powerpoint/2010/main" val="1247964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3. Electronic Health Records (EHRs</a:t>
            </a:r>
            <a:r>
              <a:rPr lang="en-US" b="1" dirty="0" smtClean="0"/>
              <a:t>)</a:t>
            </a:r>
            <a:endParaRPr lang="en-US" dirty="0" smtClean="0"/>
          </a:p>
          <a:p>
            <a:r>
              <a:rPr lang="en-US" dirty="0" smtClean="0"/>
              <a:t>EHRs </a:t>
            </a:r>
            <a:r>
              <a:rPr lang="en-US" dirty="0"/>
              <a:t>are digital versions of patients' medical histories, accessible and updatable by healthcare providers in real-time. </a:t>
            </a:r>
            <a:endParaRPr lang="en-US" dirty="0" smtClean="0"/>
          </a:p>
          <a:p>
            <a:r>
              <a:rPr lang="en-US" dirty="0" smtClean="0"/>
              <a:t>EHRs </a:t>
            </a:r>
            <a:r>
              <a:rPr lang="en-US" dirty="0"/>
              <a:t>enhance care quality by providing accurate, up-to-date information about a patient’s health status and treatment history. </a:t>
            </a:r>
            <a:endParaRPr lang="en-US" dirty="0" smtClean="0"/>
          </a:p>
          <a:p>
            <a:r>
              <a:rPr lang="en-US" dirty="0" smtClean="0"/>
              <a:t>In </a:t>
            </a:r>
            <a:r>
              <a:rPr lang="en-US" dirty="0"/>
              <a:t>regions still relying on paper records, EHRs can streamline healthcare processes, reduce errors, and improve coordination among healthcare providers, such as preventing duplicate tests and conflicting treatments.</a:t>
            </a:r>
          </a:p>
        </p:txBody>
      </p:sp>
    </p:spTree>
    <p:extLst>
      <p:ext uri="{BB962C8B-B14F-4D97-AF65-F5344CB8AC3E}">
        <p14:creationId xmlns:p14="http://schemas.microsoft.com/office/powerpoint/2010/main" val="236002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4. Online Health Information </a:t>
            </a:r>
            <a:r>
              <a:rPr lang="en-US" b="1" dirty="0" smtClean="0"/>
              <a:t>Platforms</a:t>
            </a:r>
          </a:p>
          <a:p>
            <a:r>
              <a:rPr lang="en-US" dirty="0" smtClean="0"/>
              <a:t>Online </a:t>
            </a:r>
            <a:r>
              <a:rPr lang="en-US" dirty="0"/>
              <a:t>health information platforms offer reliable health information, helping individuals make informed health decisions and seek appropriate care</a:t>
            </a:r>
            <a:r>
              <a:rPr lang="en-US" dirty="0" smtClean="0"/>
              <a:t>.</a:t>
            </a:r>
          </a:p>
          <a:p>
            <a:r>
              <a:rPr lang="en-US" dirty="0" smtClean="0"/>
              <a:t> </a:t>
            </a:r>
            <a:r>
              <a:rPr lang="en-US" dirty="0"/>
              <a:t>As internet access grows in Africa, these platforms can disseminate valuable information on various health topics, including disease prevention, nutrition, mental health, and sexual health, to a broad audience.</a:t>
            </a:r>
          </a:p>
        </p:txBody>
      </p:sp>
    </p:spTree>
    <p:extLst>
      <p:ext uri="{BB962C8B-B14F-4D97-AF65-F5344CB8AC3E}">
        <p14:creationId xmlns:p14="http://schemas.microsoft.com/office/powerpoint/2010/main" val="2779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Addressing the challenges of medical access in Africa requires a combined approach that integrates both traditional and modern solutions</a:t>
            </a:r>
            <a:r>
              <a:rPr lang="en-US" dirty="0" smtClean="0"/>
              <a:t>.</a:t>
            </a:r>
          </a:p>
          <a:p>
            <a:r>
              <a:rPr lang="en-US" dirty="0" smtClean="0"/>
              <a:t> </a:t>
            </a:r>
            <a:r>
              <a:rPr lang="en-US" dirty="0"/>
              <a:t>Natural remedies, deeply embedded in African culture, offer an affordable and culturally relevant alternative or complement to conventional healthcare, especially in areas with limited medical infrastructure</a:t>
            </a:r>
            <a:r>
              <a:rPr lang="en-US" dirty="0" smtClean="0"/>
              <a:t>.</a:t>
            </a:r>
          </a:p>
          <a:p>
            <a:r>
              <a:rPr lang="en-US" dirty="0" smtClean="0"/>
              <a:t> </a:t>
            </a:r>
            <a:r>
              <a:rPr lang="en-US" dirty="0"/>
              <a:t>Concurrently, electronic access to healthcare through telemedicine, m-health applications, EHRs, and online platforms can significantly enhance accessibility and efficiency in healthcare delivery. </a:t>
            </a:r>
          </a:p>
        </p:txBody>
      </p:sp>
    </p:spTree>
    <p:extLst>
      <p:ext uri="{BB962C8B-B14F-4D97-AF65-F5344CB8AC3E}">
        <p14:creationId xmlns:p14="http://schemas.microsoft.com/office/powerpoint/2010/main" val="396486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b="1" dirty="0" smtClean="0"/>
              <a:t>THANK YOU</a:t>
            </a:r>
            <a:endParaRPr lang="en-US" sz="6000" b="1" dirty="0"/>
          </a:p>
        </p:txBody>
      </p:sp>
    </p:spTree>
    <p:extLst>
      <p:ext uri="{BB962C8B-B14F-4D97-AF65-F5344CB8AC3E}">
        <p14:creationId xmlns:p14="http://schemas.microsoft.com/office/powerpoint/2010/main" val="58394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Access to healthcare is a critical issue in modern African society. Despite advancements in medical technology and infrastructure, many Africans still face significant barriers to receiving adequate care. </a:t>
            </a:r>
            <a:endParaRPr lang="en-US" dirty="0" smtClean="0"/>
          </a:p>
          <a:p>
            <a:r>
              <a:rPr lang="en-US" dirty="0" smtClean="0"/>
              <a:t>These </a:t>
            </a:r>
            <a:r>
              <a:rPr lang="en-US" dirty="0"/>
              <a:t>challenges include geographical obstacles, economic limitations, inadequate healthcare facilities, and a shortage of medical professionals. To address these issues, there is increasing interest in integrating local natural remedies with modern healthcare practices and utilizing electronic healthcare solutions. </a:t>
            </a:r>
            <a:endParaRPr lang="en-US" dirty="0" smtClean="0"/>
          </a:p>
          <a:p>
            <a:r>
              <a:rPr lang="en-US" dirty="0" smtClean="0"/>
              <a:t>This </a:t>
            </a:r>
            <a:r>
              <a:rPr lang="en-US" dirty="0"/>
              <a:t>presentation will explore the complexities of healthcare access in Africa, examine the potential of natural remedies, and discuss the role of electronic healthcare in enhancing medical delivery.</a:t>
            </a:r>
          </a:p>
        </p:txBody>
      </p:sp>
    </p:spTree>
    <p:extLst>
      <p:ext uri="{BB962C8B-B14F-4D97-AF65-F5344CB8AC3E}">
        <p14:creationId xmlns:p14="http://schemas.microsoft.com/office/powerpoint/2010/main" val="1413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to Medical Access</a:t>
            </a:r>
            <a:endParaRPr lang="en-US" dirty="0"/>
          </a:p>
        </p:txBody>
      </p:sp>
      <p:sp>
        <p:nvSpPr>
          <p:cNvPr id="3" name="Content Placeholder 2"/>
          <p:cNvSpPr>
            <a:spLocks noGrp="1"/>
          </p:cNvSpPr>
          <p:nvPr>
            <p:ph idx="1"/>
          </p:nvPr>
        </p:nvSpPr>
        <p:spPr/>
        <p:txBody>
          <a:bodyPr/>
          <a:lstStyle/>
          <a:p>
            <a:pPr marL="0" indent="0">
              <a:buNone/>
            </a:pPr>
            <a:r>
              <a:rPr lang="en-US" b="1" dirty="0" smtClean="0"/>
              <a:t>  1.Geographical Barriers</a:t>
            </a:r>
          </a:p>
          <a:p>
            <a:r>
              <a:rPr lang="en-US" dirty="0" smtClean="0"/>
              <a:t>Africa’s </a:t>
            </a:r>
            <a:r>
              <a:rPr lang="en-US" dirty="0"/>
              <a:t>vast and diverse geography creates significant obstacles to healthcare access. Isolated rural communities are often located far from urban centers where medical facilities are concentrated. </a:t>
            </a:r>
            <a:endParaRPr lang="en-US" dirty="0" smtClean="0"/>
          </a:p>
          <a:p>
            <a:r>
              <a:rPr lang="en-US" dirty="0" smtClean="0"/>
              <a:t>Poor </a:t>
            </a:r>
            <a:r>
              <a:rPr lang="en-US" dirty="0"/>
              <a:t>transportation infrastructure and unreliable access to roads, especially during the rainy season, make it difficult for residents to reach healthcare services, leading to delays and physical exhaustion for those seeking care.</a:t>
            </a:r>
          </a:p>
        </p:txBody>
      </p:sp>
    </p:spTree>
    <p:extLst>
      <p:ext uri="{BB962C8B-B14F-4D97-AF65-F5344CB8AC3E}">
        <p14:creationId xmlns:p14="http://schemas.microsoft.com/office/powerpoint/2010/main" val="313133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530348"/>
            <a:ext cx="8825659" cy="3513836"/>
          </a:xfrm>
        </p:spPr>
        <p:txBody>
          <a:bodyPr>
            <a:normAutofit fontScale="92500" lnSpcReduction="10000"/>
          </a:bodyPr>
          <a:lstStyle/>
          <a:p>
            <a:pPr marL="0" indent="0">
              <a:buNone/>
            </a:pPr>
            <a:r>
              <a:rPr lang="en-US" b="1" dirty="0" smtClean="0"/>
              <a:t>2.Economic Constraints</a:t>
            </a:r>
          </a:p>
          <a:p>
            <a:r>
              <a:rPr lang="en-US" dirty="0" smtClean="0"/>
              <a:t>Economic </a:t>
            </a:r>
            <a:r>
              <a:rPr lang="en-US" dirty="0"/>
              <a:t>challenges greatly impact healthcare access in </a:t>
            </a:r>
            <a:r>
              <a:rPr lang="en-US" dirty="0" smtClean="0"/>
              <a:t>Africa. Many </a:t>
            </a:r>
            <a:r>
              <a:rPr lang="en-US" dirty="0"/>
              <a:t>people live below the poverty line, struggling to afford medical expenses, including treatment, medication, and transportation. </a:t>
            </a:r>
            <a:endParaRPr lang="en-US" dirty="0" smtClean="0"/>
          </a:p>
          <a:p>
            <a:r>
              <a:rPr lang="en-US" dirty="0" smtClean="0"/>
              <a:t>The </a:t>
            </a:r>
            <a:r>
              <a:rPr lang="en-US" dirty="0"/>
              <a:t>absence of widespread health insurance forces individuals to pay out-of-pocket, which can delay treatment and exacerbate medical conditions, sometimes resulting in preventable deaths</a:t>
            </a:r>
            <a:r>
              <a:rPr lang="en-US" dirty="0" smtClean="0"/>
              <a:t>.</a:t>
            </a:r>
          </a:p>
          <a:p>
            <a:pPr marL="0" indent="0">
              <a:buNone/>
            </a:pPr>
            <a:r>
              <a:rPr lang="en-US" b="1" dirty="0" smtClean="0"/>
              <a:t>3.Limited </a:t>
            </a:r>
            <a:r>
              <a:rPr lang="en-US" b="1" dirty="0"/>
              <a:t>Healthcare </a:t>
            </a:r>
            <a:r>
              <a:rPr lang="en-US" b="1" dirty="0" smtClean="0"/>
              <a:t>Infrastructure</a:t>
            </a:r>
          </a:p>
          <a:p>
            <a:r>
              <a:rPr lang="en-US" dirty="0" smtClean="0"/>
              <a:t>The </a:t>
            </a:r>
            <a:r>
              <a:rPr lang="en-US" dirty="0"/>
              <a:t>healthcare infrastructure in Africa is often inadequate, with a shortage of facilities and essential medical supplies, particularly in rural areas. Many clinics and hospitals lack the necessary </a:t>
            </a:r>
            <a:r>
              <a:rPr lang="en-US" dirty="0" smtClean="0"/>
              <a:t>resources, doctors, equipment </a:t>
            </a:r>
            <a:r>
              <a:rPr lang="en-US" dirty="0"/>
              <a:t>to provide quality care. </a:t>
            </a:r>
          </a:p>
        </p:txBody>
      </p:sp>
    </p:spTree>
    <p:extLst>
      <p:ext uri="{BB962C8B-B14F-4D97-AF65-F5344CB8AC3E}">
        <p14:creationId xmlns:p14="http://schemas.microsoft.com/office/powerpoint/2010/main" val="254524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752344"/>
            <a:ext cx="8825659" cy="3267456"/>
          </a:xfrm>
        </p:spPr>
        <p:txBody>
          <a:bodyPr/>
          <a:lstStyle/>
          <a:p>
            <a:pPr marL="0" indent="0">
              <a:buNone/>
            </a:pPr>
            <a:r>
              <a:rPr lang="en-US" b="1" dirty="0" smtClean="0"/>
              <a:t>4.Lack </a:t>
            </a:r>
            <a:r>
              <a:rPr lang="en-US" b="1" dirty="0"/>
              <a:t>of Awareness and </a:t>
            </a:r>
            <a:r>
              <a:rPr lang="en-US" b="1" dirty="0" smtClean="0"/>
              <a:t>Education</a:t>
            </a:r>
          </a:p>
          <a:p>
            <a:r>
              <a:rPr lang="en-US" dirty="0" smtClean="0"/>
              <a:t>Limited </a:t>
            </a:r>
            <a:r>
              <a:rPr lang="en-US" dirty="0"/>
              <a:t>health awareness and education contribute to inadequate healthcare access. Many people, especially in rural regions, lack knowledge about basic health practices and the importance of early medical intervention</a:t>
            </a:r>
            <a:r>
              <a:rPr lang="en-US" dirty="0" smtClean="0"/>
              <a:t>.</a:t>
            </a:r>
          </a:p>
          <a:p>
            <a:r>
              <a:rPr lang="en-US" dirty="0" smtClean="0"/>
              <a:t> </a:t>
            </a:r>
            <a:r>
              <a:rPr lang="en-US" dirty="0"/>
              <a:t>Cultural beliefs and reliance on traditional healers can also delay the use of conventional medical treatments, particularly for urgent or specialized conditions.</a:t>
            </a:r>
          </a:p>
        </p:txBody>
      </p:sp>
    </p:spTree>
    <p:extLst>
      <p:ext uri="{BB962C8B-B14F-4D97-AF65-F5344CB8AC3E}">
        <p14:creationId xmlns:p14="http://schemas.microsoft.com/office/powerpoint/2010/main" val="398080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Remedies a Solution…</a:t>
            </a:r>
            <a:endParaRPr lang="en-US" dirty="0"/>
          </a:p>
        </p:txBody>
      </p:sp>
      <p:sp>
        <p:nvSpPr>
          <p:cNvPr id="3" name="Content Placeholder 2"/>
          <p:cNvSpPr>
            <a:spLocks noGrp="1"/>
          </p:cNvSpPr>
          <p:nvPr>
            <p:ph idx="1"/>
          </p:nvPr>
        </p:nvSpPr>
        <p:spPr/>
        <p:txBody>
          <a:bodyPr/>
          <a:lstStyle/>
          <a:p>
            <a:r>
              <a:rPr lang="en-US" dirty="0"/>
              <a:t>Given the challenges of medical access in Africa, there is growing interest in exploring locally available natural remedies as an alternative or complementary solution to conventional healthcare. </a:t>
            </a:r>
            <a:endParaRPr lang="en-US" dirty="0" smtClean="0"/>
          </a:p>
          <a:p>
            <a:r>
              <a:rPr lang="en-US" dirty="0" smtClean="0"/>
              <a:t>Natural </a:t>
            </a:r>
            <a:r>
              <a:rPr lang="en-US" dirty="0"/>
              <a:t>remedies, including medicinal plants, herbs, and traditional healing practices, have long been utilized in African communities to treat a range of ailments. This approach offers several benefits that align with the needs and resources of many African populations.</a:t>
            </a:r>
          </a:p>
        </p:txBody>
      </p:sp>
    </p:spTree>
    <p:extLst>
      <p:ext uri="{BB962C8B-B14F-4D97-AF65-F5344CB8AC3E}">
        <p14:creationId xmlns:p14="http://schemas.microsoft.com/office/powerpoint/2010/main" val="349885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Natural Remedies</a:t>
            </a:r>
            <a:endParaRPr lang="en-US" dirty="0"/>
          </a:p>
        </p:txBody>
      </p:sp>
      <p:sp>
        <p:nvSpPr>
          <p:cNvPr id="3" name="Content Placeholder 2"/>
          <p:cNvSpPr>
            <a:spLocks noGrp="1"/>
          </p:cNvSpPr>
          <p:nvPr>
            <p:ph idx="1"/>
          </p:nvPr>
        </p:nvSpPr>
        <p:spPr/>
        <p:txBody>
          <a:bodyPr/>
          <a:lstStyle/>
          <a:p>
            <a:r>
              <a:rPr lang="en-US" b="1" dirty="0"/>
              <a:t>1. Cultural Relevance and Acceptance</a:t>
            </a:r>
            <a:r>
              <a:rPr lang="en-US" dirty="0"/>
              <a:t/>
            </a:r>
            <a:br>
              <a:rPr lang="en-US" dirty="0"/>
            </a:br>
            <a:r>
              <a:rPr lang="en-US" dirty="0"/>
              <a:t>Natural remedies are deeply embedded in African culture, with traditional medicine practices and knowledge of medicinal plants passed down through generations</a:t>
            </a:r>
            <a:r>
              <a:rPr lang="en-US" dirty="0" smtClean="0"/>
              <a:t>.</a:t>
            </a:r>
          </a:p>
          <a:p>
            <a:r>
              <a:rPr lang="en-US" dirty="0" smtClean="0"/>
              <a:t> </a:t>
            </a:r>
            <a:r>
              <a:rPr lang="en-US" dirty="0"/>
              <a:t>This cultural relevance makes natural remedies a familiar and trusted option, especially in rural areas where modern medical facilities are scarce. Traditional healers, respected for their knowledge and understanding of both spiritual and physical health aspects, play a crucial role in this context</a:t>
            </a:r>
            <a:r>
              <a:rPr lang="en-US" dirty="0" smtClean="0"/>
              <a:t>.</a:t>
            </a:r>
          </a:p>
          <a:p>
            <a:r>
              <a:rPr lang="en-US" dirty="0" smtClean="0"/>
              <a:t> </a:t>
            </a:r>
            <a:r>
              <a:rPr lang="en-US" dirty="0"/>
              <a:t>Integrating natural remedies with modern healthcare can create a more holistic and culturally sensitive approach to health.</a:t>
            </a:r>
          </a:p>
        </p:txBody>
      </p:sp>
    </p:spTree>
    <p:extLst>
      <p:ext uri="{BB962C8B-B14F-4D97-AF65-F5344CB8AC3E}">
        <p14:creationId xmlns:p14="http://schemas.microsoft.com/office/powerpoint/2010/main" val="259122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2. Affordability and Accessibility</a:t>
            </a:r>
            <a:r>
              <a:rPr lang="en-US" dirty="0"/>
              <a:t/>
            </a:r>
            <a:br>
              <a:rPr lang="en-US" dirty="0"/>
            </a:br>
            <a:r>
              <a:rPr lang="en-US" dirty="0"/>
              <a:t>Natural remedies often offer a more affordable and accessible alternative to conventional treatments</a:t>
            </a:r>
            <a:r>
              <a:rPr lang="en-US" dirty="0" smtClean="0"/>
              <a:t>.</a:t>
            </a:r>
          </a:p>
          <a:p>
            <a:r>
              <a:rPr lang="en-US" dirty="0" smtClean="0"/>
              <a:t> </a:t>
            </a:r>
            <a:r>
              <a:rPr lang="en-US" dirty="0"/>
              <a:t>Medicinal plants and herbs are readily available in local environments, and traditional healers generally charge lower fees than modern healthcare providers</a:t>
            </a:r>
            <a:r>
              <a:rPr lang="en-US" dirty="0" smtClean="0"/>
              <a:t>.</a:t>
            </a:r>
          </a:p>
          <a:p>
            <a:r>
              <a:rPr lang="en-US" dirty="0" smtClean="0"/>
              <a:t> </a:t>
            </a:r>
            <a:r>
              <a:rPr lang="en-US" dirty="0"/>
              <a:t>Remedies such as herbal teas and plant-based treatments for common ailments are widespread and cost-effective, making them a practical choice for those in poverty or in areas with limited medical resources.</a:t>
            </a:r>
          </a:p>
        </p:txBody>
      </p:sp>
    </p:spTree>
    <p:extLst>
      <p:ext uri="{BB962C8B-B14F-4D97-AF65-F5344CB8AC3E}">
        <p14:creationId xmlns:p14="http://schemas.microsoft.com/office/powerpoint/2010/main" val="93619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3. Preservation of Biodiversity and Traditional Knowledge</a:t>
            </a:r>
            <a:r>
              <a:rPr lang="en-US" dirty="0"/>
              <a:t/>
            </a:r>
            <a:br>
              <a:rPr lang="en-US" dirty="0"/>
            </a:br>
            <a:r>
              <a:rPr lang="en-US" dirty="0"/>
              <a:t>Using natural remedies supports the conservation of biodiversity and the preservation of traditional knowledge. </a:t>
            </a:r>
            <a:endParaRPr lang="en-US" dirty="0" smtClean="0"/>
          </a:p>
          <a:p>
            <a:r>
              <a:rPr lang="en-US" dirty="0" smtClean="0"/>
              <a:t>Africa's </a:t>
            </a:r>
            <a:r>
              <a:rPr lang="en-US" dirty="0"/>
              <a:t>rich array of medicinal plants, many of which have been used for centuries, can be conserved through sustainable harvesting and cultivation practices</a:t>
            </a:r>
            <a:r>
              <a:rPr lang="en-US" dirty="0" smtClean="0"/>
              <a:t>.</a:t>
            </a:r>
          </a:p>
          <a:p>
            <a:r>
              <a:rPr lang="en-US" dirty="0" smtClean="0"/>
              <a:t> </a:t>
            </a:r>
            <a:r>
              <a:rPr lang="en-US" dirty="0"/>
              <a:t>Promoting these plants also creates economic opportunities for local communities, offering alternative income sources and reducing dependence on expensive imported medications.</a:t>
            </a:r>
          </a:p>
        </p:txBody>
      </p:sp>
    </p:spTree>
    <p:extLst>
      <p:ext uri="{BB962C8B-B14F-4D97-AF65-F5344CB8AC3E}">
        <p14:creationId xmlns:p14="http://schemas.microsoft.com/office/powerpoint/2010/main" val="1821643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28</TotalTime>
  <Words>918</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HEALTHCARE ACCESS</vt:lpstr>
      <vt:lpstr>Introduction</vt:lpstr>
      <vt:lpstr>Challenges to Medical Access</vt:lpstr>
      <vt:lpstr>PowerPoint Presentation</vt:lpstr>
      <vt:lpstr>PowerPoint Presentation</vt:lpstr>
      <vt:lpstr>Natural Remedies a Solution…</vt:lpstr>
      <vt:lpstr>Advantages of Natural Remedies</vt:lpstr>
      <vt:lpstr>PowerPoint Presentation</vt:lpstr>
      <vt:lpstr>PowerPoint Presentation</vt:lpstr>
      <vt:lpstr>PowerPoint Presentation</vt:lpstr>
      <vt:lpstr>Digital Healing</vt:lpstr>
      <vt:lpstr>E-Health Technologies…</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ACCESS</dc:title>
  <dc:creator>USER</dc:creator>
  <cp:lastModifiedBy>USER</cp:lastModifiedBy>
  <cp:revision>4</cp:revision>
  <dcterms:created xsi:type="dcterms:W3CDTF">2024-08-22T22:56:12Z</dcterms:created>
  <dcterms:modified xsi:type="dcterms:W3CDTF">2024-08-22T23:25:03Z</dcterms:modified>
</cp:coreProperties>
</file>