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295400"/>
            <a:ext cx="3995928" cy="1895856"/>
          </a:xfrm>
        </p:spPr>
        <p:txBody>
          <a:bodyPr/>
          <a:lstStyle/>
          <a:p>
            <a:pPr algn="ctr"/>
            <a:r>
              <a:rPr lang="en-US" sz="2800" b="1" dirty="0" smtClean="0"/>
              <a:t>INTERNET OF THINGS</a:t>
            </a:r>
            <a:endParaRPr lang="en-US" sz="28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7216" y="1116960"/>
            <a:ext cx="5980176" cy="4642368"/>
          </a:xfrm>
        </p:spPr>
      </p:pic>
      <p:sp>
        <p:nvSpPr>
          <p:cNvPr id="4" name="Text Placeholder 3"/>
          <p:cNvSpPr>
            <a:spLocks noGrp="1"/>
          </p:cNvSpPr>
          <p:nvPr>
            <p:ph type="body" sz="half" idx="2"/>
          </p:nvPr>
        </p:nvSpPr>
        <p:spPr>
          <a:xfrm>
            <a:off x="685800" y="3438144"/>
            <a:ext cx="3675888" cy="2581656"/>
          </a:xfrm>
        </p:spPr>
        <p:txBody>
          <a:bodyPr>
            <a:normAutofit/>
          </a:bodyPr>
          <a:lstStyle/>
          <a:p>
            <a:pPr algn="ctr"/>
            <a:r>
              <a:rPr lang="en-US" sz="1800" dirty="0" smtClean="0"/>
              <a:t>AN INNOVATION IN MY FIELD</a:t>
            </a:r>
            <a:endParaRPr lang="en-US" sz="1800" dirty="0"/>
          </a:p>
        </p:txBody>
      </p:sp>
    </p:spTree>
    <p:extLst>
      <p:ext uri="{BB962C8B-B14F-4D97-AF65-F5344CB8AC3E}">
        <p14:creationId xmlns:p14="http://schemas.microsoft.com/office/powerpoint/2010/main" val="1885463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IOT</a:t>
            </a:r>
            <a:endParaRPr lang="en-US" dirty="0"/>
          </a:p>
        </p:txBody>
      </p:sp>
      <p:sp>
        <p:nvSpPr>
          <p:cNvPr id="3" name="Content Placeholder 2"/>
          <p:cNvSpPr>
            <a:spLocks noGrp="1"/>
          </p:cNvSpPr>
          <p:nvPr>
            <p:ph idx="1"/>
          </p:nvPr>
        </p:nvSpPr>
        <p:spPr/>
        <p:txBody>
          <a:bodyPr>
            <a:normAutofit lnSpcReduction="10000"/>
          </a:bodyPr>
          <a:lstStyle/>
          <a:p>
            <a:r>
              <a:rPr lang="en-US" b="1" dirty="0"/>
              <a:t>Increased Efficiency and </a:t>
            </a:r>
            <a:r>
              <a:rPr lang="en-US" b="1" dirty="0" smtClean="0"/>
              <a:t>Automation-</a:t>
            </a:r>
            <a:r>
              <a:rPr lang="en-US" dirty="0" smtClean="0"/>
              <a:t>IoT </a:t>
            </a:r>
            <a:r>
              <a:rPr lang="en-US" dirty="0"/>
              <a:t>automates processes, reducing the need for human intervention and boosting operational efficiency. </a:t>
            </a:r>
            <a:endParaRPr lang="en-US" dirty="0" smtClean="0"/>
          </a:p>
          <a:p>
            <a:r>
              <a:rPr lang="en-US" b="1" dirty="0"/>
              <a:t>Data-Driven </a:t>
            </a:r>
            <a:r>
              <a:rPr lang="en-US" b="1" dirty="0" smtClean="0"/>
              <a:t>Decision-Making-</a:t>
            </a:r>
            <a:r>
              <a:rPr lang="en-US" dirty="0" smtClean="0"/>
              <a:t>IoT </a:t>
            </a:r>
            <a:r>
              <a:rPr lang="en-US" dirty="0"/>
              <a:t>generates vast data, enabling informed decision-making across </a:t>
            </a:r>
            <a:r>
              <a:rPr lang="en-US" dirty="0" smtClean="0"/>
              <a:t>industries e.g. In </a:t>
            </a:r>
            <a:r>
              <a:rPr lang="en-US" dirty="0"/>
              <a:t>healthcare, IoT data allows for early disease detection, improving outcomes</a:t>
            </a:r>
            <a:r>
              <a:rPr lang="en-US" dirty="0" smtClean="0"/>
              <a:t>.</a:t>
            </a:r>
          </a:p>
          <a:p>
            <a:r>
              <a:rPr lang="en-US" b="1" dirty="0"/>
              <a:t>Cost Savings and Resource </a:t>
            </a:r>
            <a:r>
              <a:rPr lang="en-US" b="1" dirty="0" smtClean="0"/>
              <a:t>Optimization</a:t>
            </a:r>
            <a:r>
              <a:rPr lang="en-US" dirty="0" smtClean="0"/>
              <a:t>- IOT reduces </a:t>
            </a:r>
            <a:r>
              <a:rPr lang="en-US" dirty="0"/>
              <a:t>costs by optimizing resource use and minimizing waste. It enhances energy management, cuts utility bills, and improves production efficiency. </a:t>
            </a:r>
            <a:endParaRPr lang="en-US" dirty="0" smtClean="0"/>
          </a:p>
          <a:p>
            <a:r>
              <a:rPr lang="en-US" b="1" dirty="0"/>
              <a:t>Enhanced Convenience and User Experience</a:t>
            </a:r>
            <a:r>
              <a:rPr lang="en-US" dirty="0"/>
              <a:t> IoT offers convenience through remote control and </a:t>
            </a:r>
            <a:r>
              <a:rPr lang="en-US" dirty="0" smtClean="0"/>
              <a:t>automation e.g. Smart </a:t>
            </a:r>
            <a:r>
              <a:rPr lang="en-US" dirty="0"/>
              <a:t>home devices provide control over home environments via </a:t>
            </a:r>
            <a:r>
              <a:rPr lang="en-US" dirty="0" smtClean="0"/>
              <a:t>smartphones</a:t>
            </a:r>
            <a:endParaRPr lang="en-US" dirty="0"/>
          </a:p>
          <a:p>
            <a:endParaRPr lang="en-US" dirty="0"/>
          </a:p>
          <a:p>
            <a:endParaRPr lang="en-US" dirty="0"/>
          </a:p>
        </p:txBody>
      </p:sp>
    </p:spTree>
    <p:extLst>
      <p:ext uri="{BB962C8B-B14F-4D97-AF65-F5344CB8AC3E}">
        <p14:creationId xmlns:p14="http://schemas.microsoft.com/office/powerpoint/2010/main" val="382458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IOT</a:t>
            </a:r>
            <a:endParaRPr lang="en-US" dirty="0"/>
          </a:p>
        </p:txBody>
      </p:sp>
      <p:sp>
        <p:nvSpPr>
          <p:cNvPr id="3" name="Content Placeholder 2"/>
          <p:cNvSpPr>
            <a:spLocks noGrp="1"/>
          </p:cNvSpPr>
          <p:nvPr>
            <p:ph idx="1"/>
          </p:nvPr>
        </p:nvSpPr>
        <p:spPr>
          <a:xfrm>
            <a:off x="1154954" y="2530348"/>
            <a:ext cx="8825659" cy="3605276"/>
          </a:xfrm>
        </p:spPr>
        <p:txBody>
          <a:bodyPr>
            <a:normAutofit/>
          </a:bodyPr>
          <a:lstStyle/>
          <a:p>
            <a:r>
              <a:rPr lang="en-US" b="1" dirty="0"/>
              <a:t>Security and </a:t>
            </a:r>
            <a:r>
              <a:rPr lang="en-US" b="1" dirty="0" smtClean="0"/>
              <a:t>Privacy-</a:t>
            </a:r>
            <a:r>
              <a:rPr lang="en-US" sz="1600" dirty="0" smtClean="0"/>
              <a:t>IoT </a:t>
            </a:r>
            <a:r>
              <a:rPr lang="en-US" sz="1600" dirty="0"/>
              <a:t>devices are vulnerable to cyberattacks due to their constant internet connectivity, which can lead to data theft and system </a:t>
            </a:r>
            <a:r>
              <a:rPr lang="en-US" sz="1600" dirty="0" smtClean="0"/>
              <a:t>breaches and the </a:t>
            </a:r>
            <a:r>
              <a:rPr lang="en-US" sz="1600" dirty="0"/>
              <a:t>extensive data collected by these devices, including personal information, raises significant privacy concerns</a:t>
            </a:r>
            <a:r>
              <a:rPr lang="en-US" sz="1600" dirty="0" smtClean="0"/>
              <a:t>.</a:t>
            </a:r>
          </a:p>
          <a:p>
            <a:r>
              <a:rPr lang="en-US" b="1" dirty="0"/>
              <a:t>Interoperability and </a:t>
            </a:r>
            <a:r>
              <a:rPr lang="en-US" b="1" dirty="0" smtClean="0"/>
              <a:t>Compatibility-</a:t>
            </a:r>
            <a:r>
              <a:rPr lang="en-US" sz="1600" dirty="0" smtClean="0"/>
              <a:t>Integrating IoT devices from various manufacturers can be challenging due </a:t>
            </a:r>
            <a:r>
              <a:rPr lang="en-US" sz="1600" dirty="0"/>
              <a:t>to differing communication protocols and </a:t>
            </a:r>
            <a:r>
              <a:rPr lang="en-US" sz="1600" dirty="0" smtClean="0"/>
              <a:t>standards.</a:t>
            </a:r>
          </a:p>
          <a:p>
            <a:r>
              <a:rPr lang="en-US" b="1" dirty="0"/>
              <a:t>Complexity </a:t>
            </a:r>
            <a:r>
              <a:rPr lang="en-US" b="1" dirty="0" smtClean="0"/>
              <a:t>-</a:t>
            </a:r>
            <a:r>
              <a:rPr lang="en-US" sz="1600" dirty="0" smtClean="0"/>
              <a:t>Managing </a:t>
            </a:r>
            <a:r>
              <a:rPr lang="en-US" sz="1600" dirty="0"/>
              <a:t>IoT systems is complex, requiring specialized skills and infrastructure. As networks grow, tasks like device provisioning and network monitoring become increasingly </a:t>
            </a:r>
            <a:r>
              <a:rPr lang="en-US" sz="1600" dirty="0" smtClean="0"/>
              <a:t>difficult.</a:t>
            </a:r>
          </a:p>
          <a:p>
            <a:r>
              <a:rPr lang="en-US" sz="1600" b="1" dirty="0"/>
              <a:t>Power Consumption and Battery Life</a:t>
            </a:r>
            <a:r>
              <a:rPr lang="en-US" sz="1600" dirty="0"/>
              <a:t> IoT devices often rely on batteries, and increasing power demands can shorten battery life, especially in remote locations. </a:t>
            </a:r>
            <a:endParaRPr lang="en-US" sz="1700" dirty="0"/>
          </a:p>
        </p:txBody>
      </p:sp>
    </p:spTree>
    <p:extLst>
      <p:ext uri="{BB962C8B-B14F-4D97-AF65-F5344CB8AC3E}">
        <p14:creationId xmlns:p14="http://schemas.microsoft.com/office/powerpoint/2010/main" val="192259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improve…</a:t>
            </a:r>
            <a:endParaRPr lang="en-US" dirty="0"/>
          </a:p>
        </p:txBody>
      </p:sp>
      <p:sp>
        <p:nvSpPr>
          <p:cNvPr id="3" name="Content Placeholder 2"/>
          <p:cNvSpPr>
            <a:spLocks noGrp="1"/>
          </p:cNvSpPr>
          <p:nvPr>
            <p:ph idx="1"/>
          </p:nvPr>
        </p:nvSpPr>
        <p:spPr>
          <a:xfrm>
            <a:off x="1154954" y="2603500"/>
            <a:ext cx="9168622" cy="3416300"/>
          </a:xfrm>
        </p:spPr>
        <p:txBody>
          <a:bodyPr>
            <a:normAutofit fontScale="92500" lnSpcReduction="20000"/>
          </a:bodyPr>
          <a:lstStyle/>
          <a:p>
            <a:r>
              <a:rPr lang="en-US" b="1" dirty="0"/>
              <a:t>Standardization and </a:t>
            </a:r>
            <a:r>
              <a:rPr lang="en-US" b="1" dirty="0" smtClean="0"/>
              <a:t>Interoperability</a:t>
            </a:r>
            <a:r>
              <a:rPr lang="en-US" dirty="0" smtClean="0"/>
              <a:t>-</a:t>
            </a:r>
            <a:r>
              <a:rPr lang="en-US" sz="1700" dirty="0" smtClean="0"/>
              <a:t>The </a:t>
            </a:r>
            <a:r>
              <a:rPr lang="en-US" sz="1700" dirty="0"/>
              <a:t>IoT industry needs standardized protocols and frameworks to ensure seamless communication between devices from different </a:t>
            </a:r>
            <a:r>
              <a:rPr lang="en-US" sz="1700" dirty="0" smtClean="0"/>
              <a:t>manufacturers.</a:t>
            </a:r>
          </a:p>
          <a:p>
            <a:r>
              <a:rPr lang="en-US" b="1" dirty="0"/>
              <a:t>Security </a:t>
            </a:r>
            <a:r>
              <a:rPr lang="en-US" b="1" dirty="0" smtClean="0"/>
              <a:t>Enhancements-</a:t>
            </a:r>
            <a:r>
              <a:rPr lang="en-US" sz="1700" dirty="0" smtClean="0"/>
              <a:t>Improved </a:t>
            </a:r>
            <a:r>
              <a:rPr lang="en-US" sz="1700" dirty="0"/>
              <a:t>security measures, including encryption and secure communication, are essential as the number of connected devices grows</a:t>
            </a:r>
            <a:r>
              <a:rPr lang="en-US" dirty="0"/>
              <a:t>. </a:t>
            </a:r>
            <a:endParaRPr lang="en-US" dirty="0" smtClean="0"/>
          </a:p>
          <a:p>
            <a:r>
              <a:rPr lang="en-US" b="1" dirty="0" smtClean="0"/>
              <a:t>Power </a:t>
            </a:r>
            <a:r>
              <a:rPr lang="en-US" b="1" dirty="0"/>
              <a:t>Efficiency and </a:t>
            </a:r>
            <a:r>
              <a:rPr lang="en-US" b="1" dirty="0" smtClean="0"/>
              <a:t>Sustainability</a:t>
            </a:r>
            <a:r>
              <a:rPr lang="en-US" dirty="0" smtClean="0"/>
              <a:t>-</a:t>
            </a:r>
            <a:r>
              <a:rPr lang="en-US" sz="1700" dirty="0" smtClean="0"/>
              <a:t>Advanced </a:t>
            </a:r>
            <a:r>
              <a:rPr lang="en-US" sz="1700" dirty="0"/>
              <a:t>power management and energy harvesting technologies are necessary to improve battery life and reduce power </a:t>
            </a:r>
            <a:r>
              <a:rPr lang="en-US" sz="1700" dirty="0" smtClean="0"/>
              <a:t>consumption</a:t>
            </a:r>
          </a:p>
          <a:p>
            <a:r>
              <a:rPr lang="en-US" b="1" dirty="0"/>
              <a:t>Scalability and Network </a:t>
            </a:r>
            <a:r>
              <a:rPr lang="en-US" b="1" dirty="0" smtClean="0"/>
              <a:t>Management-</a:t>
            </a:r>
            <a:r>
              <a:rPr lang="en-US" sz="1700" dirty="0" smtClean="0"/>
              <a:t>To </a:t>
            </a:r>
            <a:r>
              <a:rPr lang="en-US" sz="1700" dirty="0"/>
              <a:t>manage the growing complexity of IoT networks, advanced tools and platforms are needed for device provisioning, firmware updates, and real-time </a:t>
            </a:r>
            <a:r>
              <a:rPr lang="en-US" sz="1700" dirty="0" smtClean="0"/>
              <a:t>monitoring</a:t>
            </a:r>
          </a:p>
          <a:p>
            <a:pPr marL="0" indent="0">
              <a:buNone/>
            </a:pPr>
            <a:r>
              <a:rPr lang="en-US" dirty="0" smtClean="0"/>
              <a:t>Scalable </a:t>
            </a:r>
            <a:r>
              <a:rPr lang="en-US" dirty="0"/>
              <a:t>data processing and analytics solutions, such as edge computing and AI-driven </a:t>
            </a:r>
            <a:r>
              <a:rPr lang="en-US" dirty="0" smtClean="0"/>
              <a:t>analytics</a:t>
            </a:r>
            <a:r>
              <a:rPr lang="en-US" dirty="0"/>
              <a:t>, are essential for handling vast amounts of data.</a:t>
            </a:r>
          </a:p>
        </p:txBody>
      </p:sp>
    </p:spTree>
    <p:extLst>
      <p:ext uri="{BB962C8B-B14F-4D97-AF65-F5344CB8AC3E}">
        <p14:creationId xmlns:p14="http://schemas.microsoft.com/office/powerpoint/2010/main" val="220227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Internet of Things (IoT) is set to revolutionize various sectors—healthcare, agriculture, transportation, and retail—by enabling new technologies and business models</a:t>
            </a:r>
            <a:r>
              <a:rPr lang="en-US" dirty="0" smtClean="0"/>
              <a:t>.</a:t>
            </a:r>
          </a:p>
          <a:p>
            <a:r>
              <a:rPr lang="en-US" dirty="0" smtClean="0"/>
              <a:t> </a:t>
            </a:r>
            <a:r>
              <a:rPr lang="en-US" dirty="0"/>
              <a:t>It offers transformative benefits like increased efficiency, data-driven decision-making, cost savings, and enhanced convenience. </a:t>
            </a:r>
            <a:endParaRPr lang="en-US" dirty="0" smtClean="0"/>
          </a:p>
          <a:p>
            <a:r>
              <a:rPr lang="en-US" dirty="0" smtClean="0"/>
              <a:t>However</a:t>
            </a:r>
            <a:r>
              <a:rPr lang="en-US" dirty="0"/>
              <a:t>, to fully realize IoT's potential, challenges such as standardization, security, power efficiency, and scalability must be addressed</a:t>
            </a:r>
            <a:r>
              <a:rPr lang="en-US" dirty="0" smtClean="0"/>
              <a:t>.</a:t>
            </a:r>
          </a:p>
          <a:p>
            <a:r>
              <a:rPr lang="en-US" dirty="0" smtClean="0"/>
              <a:t> </a:t>
            </a:r>
            <a:r>
              <a:rPr lang="en-US" dirty="0"/>
              <a:t>Future success depends on ongoing innovation and collaboration among stakeholders to ensure IoT's development benefits all.</a:t>
            </a:r>
          </a:p>
        </p:txBody>
      </p:sp>
    </p:spTree>
    <p:extLst>
      <p:ext uri="{BB962C8B-B14F-4D97-AF65-F5344CB8AC3E}">
        <p14:creationId xmlns:p14="http://schemas.microsoft.com/office/powerpoint/2010/main" val="255125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434" y="1401403"/>
            <a:ext cx="8825660" cy="1822514"/>
          </a:xfrm>
        </p:spPr>
        <p:txBody>
          <a:bodyPr/>
          <a:lstStyle/>
          <a:p>
            <a:pPr algn="ctr"/>
            <a:r>
              <a:rPr lang="en-US" sz="6000" b="1" dirty="0" smtClean="0"/>
              <a:t>Thank You</a:t>
            </a:r>
            <a:endParaRPr lang="en-US" sz="6000" b="1" dirty="0"/>
          </a:p>
        </p:txBody>
      </p:sp>
      <p:sp>
        <p:nvSpPr>
          <p:cNvPr id="3" name="Text Placeholder 2"/>
          <p:cNvSpPr>
            <a:spLocks noGrp="1"/>
          </p:cNvSpPr>
          <p:nvPr>
            <p:ph type="body" idx="1"/>
          </p:nvPr>
        </p:nvSpPr>
        <p:spPr>
          <a:xfrm>
            <a:off x="1356122" y="6990927"/>
            <a:ext cx="8825659" cy="860400"/>
          </a:xfrm>
        </p:spPr>
        <p:txBody>
          <a:bodyPr/>
          <a:lstStyle/>
          <a:p>
            <a:endParaRPr lang="en-US"/>
          </a:p>
        </p:txBody>
      </p:sp>
    </p:spTree>
    <p:extLst>
      <p:ext uri="{BB962C8B-B14F-4D97-AF65-F5344CB8AC3E}">
        <p14:creationId xmlns:p14="http://schemas.microsoft.com/office/powerpoint/2010/main" val="16264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IOT</a:t>
            </a:r>
            <a:endParaRPr lang="en-US" dirty="0"/>
          </a:p>
        </p:txBody>
      </p:sp>
      <p:sp>
        <p:nvSpPr>
          <p:cNvPr id="3" name="Content Placeholder 2"/>
          <p:cNvSpPr>
            <a:spLocks noGrp="1"/>
          </p:cNvSpPr>
          <p:nvPr>
            <p:ph idx="1"/>
          </p:nvPr>
        </p:nvSpPr>
        <p:spPr/>
        <p:txBody>
          <a:bodyPr>
            <a:normAutofit lnSpcReduction="10000"/>
          </a:bodyPr>
          <a:lstStyle/>
          <a:p>
            <a:r>
              <a:rPr lang="en-US" dirty="0"/>
              <a:t>The Internet of Things (IoT) is one of the most significant and transformative innovations in the Information Technology (IT) field. </a:t>
            </a:r>
            <a:endParaRPr lang="en-US" dirty="0" smtClean="0"/>
          </a:p>
          <a:p>
            <a:r>
              <a:rPr lang="en-US" dirty="0" smtClean="0"/>
              <a:t>It </a:t>
            </a:r>
            <a:r>
              <a:rPr lang="en-US" dirty="0"/>
              <a:t>represents the culmination of decades of technological advancements and is fundamentally changing the way we interact with the world around us</a:t>
            </a:r>
            <a:r>
              <a:rPr lang="en-US" dirty="0" smtClean="0"/>
              <a:t>.</a:t>
            </a:r>
          </a:p>
          <a:p>
            <a:r>
              <a:rPr lang="en-US" dirty="0" smtClean="0"/>
              <a:t> </a:t>
            </a:r>
            <a:r>
              <a:rPr lang="en-US" dirty="0"/>
              <a:t>IoT refers to the concept of connecting everyday objects—ranging from household appliances to industrial machines—over the internet, allowing them to collect, exchange, and act on data. </a:t>
            </a:r>
            <a:endParaRPr lang="en-US" dirty="0" smtClean="0"/>
          </a:p>
          <a:p>
            <a:r>
              <a:rPr lang="en-US" dirty="0" smtClean="0"/>
              <a:t>This </a:t>
            </a:r>
            <a:r>
              <a:rPr lang="en-US" dirty="0"/>
              <a:t>seemingly simple idea has far-reaching implications, from creating smarter homes and cities to revolutionizing industries and healthcare systems.</a:t>
            </a:r>
          </a:p>
        </p:txBody>
      </p:sp>
    </p:spTree>
    <p:extLst>
      <p:ext uri="{BB962C8B-B14F-4D97-AF65-F5344CB8AC3E}">
        <p14:creationId xmlns:p14="http://schemas.microsoft.com/office/powerpoint/2010/main" val="126031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beginnings of IOT</a:t>
            </a:r>
            <a:endParaRPr lang="en-US" dirty="0"/>
          </a:p>
        </p:txBody>
      </p:sp>
      <p:sp>
        <p:nvSpPr>
          <p:cNvPr id="3" name="Content Placeholder 2"/>
          <p:cNvSpPr>
            <a:spLocks noGrp="1"/>
          </p:cNvSpPr>
          <p:nvPr>
            <p:ph idx="1"/>
          </p:nvPr>
        </p:nvSpPr>
        <p:spPr/>
        <p:txBody>
          <a:bodyPr/>
          <a:lstStyle/>
          <a:p>
            <a:r>
              <a:rPr lang="en-US" dirty="0"/>
              <a:t>The Internet of Things (IoT) emerged from early computing and networking concepts but gained momentum in the 21st century as wireless communication, data processing, and sensor technology advanced. </a:t>
            </a:r>
            <a:endParaRPr lang="en-US" dirty="0" smtClean="0"/>
          </a:p>
          <a:p>
            <a:r>
              <a:rPr lang="en-US" dirty="0" smtClean="0"/>
              <a:t>Today</a:t>
            </a:r>
            <a:r>
              <a:rPr lang="en-US" dirty="0"/>
              <a:t>, IoT is at the forefront of digital transformation, driving innovation across numerous sectors and reshaping the global economy. </a:t>
            </a:r>
            <a:endParaRPr lang="en-US" dirty="0" smtClean="0"/>
          </a:p>
          <a:p>
            <a:r>
              <a:rPr lang="en-US" dirty="0" smtClean="0"/>
              <a:t>Its </a:t>
            </a:r>
            <a:r>
              <a:rPr lang="en-US" dirty="0"/>
              <a:t>impact is felt in industries ranging from manufacturing to healthcare, as it enables smarter operations, enhances efficiency, and opens up new opportunities for growth and development.</a:t>
            </a:r>
          </a:p>
        </p:txBody>
      </p:sp>
    </p:spTree>
    <p:extLst>
      <p:ext uri="{BB962C8B-B14F-4D97-AF65-F5344CB8AC3E}">
        <p14:creationId xmlns:p14="http://schemas.microsoft.com/office/powerpoint/2010/main" val="132102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IOT?</a:t>
            </a:r>
            <a:endParaRPr lang="en-US" dirty="0"/>
          </a:p>
        </p:txBody>
      </p:sp>
      <p:sp>
        <p:nvSpPr>
          <p:cNvPr id="3" name="Content Placeholder 2"/>
          <p:cNvSpPr>
            <a:spLocks noGrp="1"/>
          </p:cNvSpPr>
          <p:nvPr>
            <p:ph idx="1"/>
          </p:nvPr>
        </p:nvSpPr>
        <p:spPr/>
        <p:txBody>
          <a:bodyPr/>
          <a:lstStyle/>
          <a:p>
            <a:r>
              <a:rPr lang="en-US" dirty="0" smtClean="0"/>
              <a:t>IoT </a:t>
            </a:r>
            <a:r>
              <a:rPr lang="en-US" dirty="0"/>
              <a:t>has rapidly evolved, with key developments propelling the technology to new levels. </a:t>
            </a:r>
            <a:endParaRPr lang="en-US" dirty="0" smtClean="0"/>
          </a:p>
          <a:p>
            <a:r>
              <a:rPr lang="en-US" dirty="0" smtClean="0"/>
              <a:t>These </a:t>
            </a:r>
            <a:r>
              <a:rPr lang="en-US" dirty="0"/>
              <a:t>advancements are making IoT devices smarter, more efficient, and increasingly adopted across various sectors</a:t>
            </a:r>
            <a:r>
              <a:rPr lang="en-US" dirty="0" smtClean="0"/>
              <a:t>.</a:t>
            </a:r>
          </a:p>
          <a:p>
            <a:r>
              <a:rPr lang="en-US" dirty="0" smtClean="0"/>
              <a:t> </a:t>
            </a:r>
            <a:r>
              <a:rPr lang="en-US" dirty="0"/>
              <a:t>Notable recent innovations include enhanced AI integration, improved security protocols, the rise of edge computing, and the expansion of 5G networks, all of which are driving IoT's growth and </a:t>
            </a:r>
            <a:r>
              <a:rPr lang="en-US" dirty="0" smtClean="0"/>
              <a:t>impact. </a:t>
            </a:r>
          </a:p>
          <a:p>
            <a:pPr marL="0" indent="0">
              <a:buNone/>
            </a:pPr>
            <a:r>
              <a:rPr lang="en-US" dirty="0" smtClean="0"/>
              <a:t>All these will be discussed in depth as we learn about this great innovation in the Information Technology field.</a:t>
            </a:r>
            <a:endParaRPr lang="en-US" dirty="0"/>
          </a:p>
        </p:txBody>
      </p:sp>
    </p:spTree>
    <p:extLst>
      <p:ext uri="{BB962C8B-B14F-4D97-AF65-F5344CB8AC3E}">
        <p14:creationId xmlns:p14="http://schemas.microsoft.com/office/powerpoint/2010/main" val="275335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1.Edge Computing</a:t>
            </a:r>
            <a:endParaRPr lang="en-US" dirty="0"/>
          </a:p>
        </p:txBody>
      </p:sp>
      <p:sp>
        <p:nvSpPr>
          <p:cNvPr id="3" name="Content Placeholder 2"/>
          <p:cNvSpPr>
            <a:spLocks noGrp="1"/>
          </p:cNvSpPr>
          <p:nvPr>
            <p:ph idx="1"/>
          </p:nvPr>
        </p:nvSpPr>
        <p:spPr/>
        <p:txBody>
          <a:bodyPr/>
          <a:lstStyle/>
          <a:p>
            <a:pPr marL="0" indent="0">
              <a:buNone/>
            </a:pPr>
            <a:r>
              <a:rPr lang="en-US" b="1" dirty="0" smtClean="0"/>
              <a:t> </a:t>
            </a:r>
            <a:r>
              <a:rPr lang="en-US" b="1" dirty="0"/>
              <a:t>Enhancing Real-Time Processing and Decision-Making</a:t>
            </a:r>
            <a:endParaRPr lang="en-US" dirty="0"/>
          </a:p>
          <a:p>
            <a:r>
              <a:rPr lang="en-US" dirty="0"/>
              <a:t>Edge computing is a pivotal advancement in the IoT ecosystem, bringing data processing closer to the source rather than relying on centralized cloud servers. </a:t>
            </a:r>
            <a:endParaRPr lang="en-US" dirty="0" smtClean="0"/>
          </a:p>
          <a:p>
            <a:r>
              <a:rPr lang="en-US" dirty="0" smtClean="0"/>
              <a:t>This </a:t>
            </a:r>
            <a:r>
              <a:rPr lang="en-US" dirty="0"/>
              <a:t>approach reduces latency and enables real-time decision-making, which is crucial for applications like industrial automation where immediate responses are necessary</a:t>
            </a:r>
            <a:r>
              <a:rPr lang="en-US" dirty="0" smtClean="0"/>
              <a:t>.</a:t>
            </a:r>
          </a:p>
          <a:p>
            <a:r>
              <a:rPr lang="en-US" dirty="0" smtClean="0"/>
              <a:t> </a:t>
            </a:r>
            <a:r>
              <a:rPr lang="en-US" dirty="0"/>
              <a:t>By processing data locally, edge computing enhances efficiency, improves reliability, and minimizes the risk of data loss, making IoT devices more effective in handling time-sensitive tasks.</a:t>
            </a:r>
          </a:p>
        </p:txBody>
      </p:sp>
    </p:spTree>
    <p:extLst>
      <p:ext uri="{BB962C8B-B14F-4D97-AF65-F5344CB8AC3E}">
        <p14:creationId xmlns:p14="http://schemas.microsoft.com/office/powerpoint/2010/main" val="407022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2.5G Connectivity</a:t>
            </a:r>
            <a:endParaRPr lang="en-US" dirty="0"/>
          </a:p>
        </p:txBody>
      </p:sp>
      <p:sp>
        <p:nvSpPr>
          <p:cNvPr id="3" name="Content Placeholder 2"/>
          <p:cNvSpPr>
            <a:spLocks noGrp="1"/>
          </p:cNvSpPr>
          <p:nvPr>
            <p:ph idx="1"/>
          </p:nvPr>
        </p:nvSpPr>
        <p:spPr/>
        <p:txBody>
          <a:bodyPr/>
          <a:lstStyle/>
          <a:p>
            <a:pPr marL="0" indent="0">
              <a:buNone/>
            </a:pPr>
            <a:r>
              <a:rPr lang="en-US" b="1" dirty="0" smtClean="0"/>
              <a:t>Unlocking </a:t>
            </a:r>
            <a:r>
              <a:rPr lang="en-US" b="1" dirty="0"/>
              <a:t>New Possibilities for IoT</a:t>
            </a:r>
            <a:endParaRPr lang="en-US" dirty="0"/>
          </a:p>
          <a:p>
            <a:r>
              <a:rPr lang="en-US" dirty="0"/>
              <a:t>The rollout of 5G networks is a transformative milestone for IoT, offering faster data speeds, lower latency, and the capacity to connect a vast number of devices simultaneously</a:t>
            </a:r>
            <a:r>
              <a:rPr lang="en-US" dirty="0" smtClean="0"/>
              <a:t>.</a:t>
            </a:r>
          </a:p>
          <a:p>
            <a:r>
              <a:rPr lang="en-US" dirty="0" smtClean="0"/>
              <a:t> </a:t>
            </a:r>
            <a:r>
              <a:rPr lang="en-US" dirty="0"/>
              <a:t>These enhancements are vital for real-time IoT applications such as autonomous vehicles, remote surgery, and smart cities</a:t>
            </a:r>
            <a:r>
              <a:rPr lang="en-US" dirty="0" smtClean="0"/>
              <a:t>.</a:t>
            </a:r>
          </a:p>
          <a:p>
            <a:r>
              <a:rPr lang="en-US" dirty="0" smtClean="0"/>
              <a:t> </a:t>
            </a:r>
            <a:r>
              <a:rPr lang="en-US" dirty="0"/>
              <a:t>With 5G, IoT devices can transmit large amounts of data instantaneously, enabling smarter resource management and significantly improving the quality of life in urban environments.</a:t>
            </a:r>
          </a:p>
        </p:txBody>
      </p:sp>
    </p:spTree>
    <p:extLst>
      <p:ext uri="{BB962C8B-B14F-4D97-AF65-F5344CB8AC3E}">
        <p14:creationId xmlns:p14="http://schemas.microsoft.com/office/powerpoint/2010/main" val="209564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3.AI Integration</a:t>
            </a:r>
            <a:endParaRPr lang="en-US" dirty="0"/>
          </a:p>
        </p:txBody>
      </p:sp>
      <p:sp>
        <p:nvSpPr>
          <p:cNvPr id="3" name="Content Placeholder 2"/>
          <p:cNvSpPr>
            <a:spLocks noGrp="1"/>
          </p:cNvSpPr>
          <p:nvPr>
            <p:ph idx="1"/>
          </p:nvPr>
        </p:nvSpPr>
        <p:spPr/>
        <p:txBody>
          <a:bodyPr/>
          <a:lstStyle/>
          <a:p>
            <a:pPr marL="0" indent="0">
              <a:buNone/>
            </a:pPr>
            <a:r>
              <a:rPr lang="en-US" b="1" dirty="0" smtClean="0"/>
              <a:t>Making </a:t>
            </a:r>
            <a:r>
              <a:rPr lang="en-US" b="1" dirty="0"/>
              <a:t>IoT Devices Smarter</a:t>
            </a:r>
            <a:endParaRPr lang="en-US" dirty="0"/>
          </a:p>
          <a:p>
            <a:r>
              <a:rPr lang="en-US" dirty="0"/>
              <a:t>The integration of Artificial Intelligence (AI) with IoT is propelling the next wave of technological innovation. </a:t>
            </a:r>
            <a:endParaRPr lang="en-US" dirty="0" smtClean="0"/>
          </a:p>
          <a:p>
            <a:r>
              <a:rPr lang="en-US" dirty="0" smtClean="0"/>
              <a:t>AI </a:t>
            </a:r>
            <a:r>
              <a:rPr lang="en-US" dirty="0"/>
              <a:t>allows IoT devices to autonomously analyze data, recognize patterns, and make decisions without human intervention. </a:t>
            </a:r>
            <a:endParaRPr lang="en-US" dirty="0" smtClean="0"/>
          </a:p>
          <a:p>
            <a:r>
              <a:rPr lang="en-US" dirty="0" smtClean="0"/>
              <a:t>This </a:t>
            </a:r>
            <a:r>
              <a:rPr lang="en-US" dirty="0"/>
              <a:t>capability is particularly valuable in sectors like healthcare, where AI-powered IoT devices can continuously monitor patients and alert healthcare providers in case of emergencies</a:t>
            </a:r>
            <a:r>
              <a:rPr lang="en-US" dirty="0" smtClean="0"/>
              <a:t>.</a:t>
            </a:r>
          </a:p>
          <a:p>
            <a:r>
              <a:rPr lang="en-US" dirty="0" smtClean="0"/>
              <a:t> </a:t>
            </a:r>
            <a:r>
              <a:rPr lang="en-US" dirty="0"/>
              <a:t>In industrial settings, AI enhances predictive maintenance, reducing downtime and boosting productivity.</a:t>
            </a:r>
          </a:p>
        </p:txBody>
      </p:sp>
    </p:spTree>
    <p:extLst>
      <p:ext uri="{BB962C8B-B14F-4D97-AF65-F5344CB8AC3E}">
        <p14:creationId xmlns:p14="http://schemas.microsoft.com/office/powerpoint/2010/main" val="159558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IOT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Arial Rounded MT Bold" panose="020F0704030504030204" pitchFamily="34" charset="0"/>
              </a:rPr>
              <a:t>The applications of IoT are vast and varied, spanning multiple sectors and </a:t>
            </a:r>
            <a:r>
              <a:rPr lang="en-US" dirty="0" smtClean="0">
                <a:latin typeface="Arial Rounded MT Bold" panose="020F0704030504030204" pitchFamily="34" charset="0"/>
              </a:rPr>
              <a:t>industries. </a:t>
            </a:r>
            <a:r>
              <a:rPr lang="en-US" dirty="0">
                <a:latin typeface="Arial Rounded MT Bold" panose="020F0704030504030204" pitchFamily="34" charset="0"/>
              </a:rPr>
              <a:t>Below are some of the most prominent uses of IoT</a:t>
            </a:r>
            <a:r>
              <a:rPr lang="en-US" dirty="0" smtClean="0">
                <a:latin typeface="Arial Rounded MT Bold" panose="020F0704030504030204" pitchFamily="34" charset="0"/>
              </a:rPr>
              <a:t>:</a:t>
            </a:r>
          </a:p>
          <a:p>
            <a:pPr>
              <a:buFont typeface="Arial" panose="020B0604020202020204" pitchFamily="34" charset="0"/>
              <a:buChar char="•"/>
            </a:pPr>
            <a:r>
              <a:rPr lang="en-US" dirty="0"/>
              <a:t>Healthcare: IoT is transforming healthcare by enabling real-time monitoring and personalized care through wearable devices and smart medical systems</a:t>
            </a:r>
            <a:r>
              <a:rPr lang="en-US" dirty="0" smtClean="0"/>
              <a:t>.</a:t>
            </a:r>
          </a:p>
          <a:p>
            <a:pPr>
              <a:buFont typeface="Arial" panose="020B0604020202020204" pitchFamily="34" charset="0"/>
              <a:buChar char="•"/>
            </a:pPr>
            <a:r>
              <a:rPr lang="en-US" dirty="0" smtClean="0"/>
              <a:t>Agriculture: </a:t>
            </a:r>
            <a:r>
              <a:rPr lang="en-US" dirty="0"/>
              <a:t>IoT enables precision farming, optimizing the use of resources like water, fertilizers, and pesticides through real-time data from sensors. This technology improves crop yields, reduces waste, and enhances the sustainability of farming practices</a:t>
            </a:r>
            <a:r>
              <a:rPr lang="en-US" dirty="0" smtClean="0"/>
              <a:t>.</a:t>
            </a:r>
          </a:p>
          <a:p>
            <a:pPr>
              <a:buFont typeface="Arial" panose="020B0604020202020204" pitchFamily="34" charset="0"/>
              <a:buChar char="•"/>
            </a:pPr>
            <a:r>
              <a:rPr lang="en-US" dirty="0" smtClean="0"/>
              <a:t>Home automation: offers </a:t>
            </a:r>
            <a:r>
              <a:rPr lang="en-US" dirty="0"/>
              <a:t>remote control and automation of home systems, such as lighting, heating, and security. These smart home devices provide convenience, energy savings, and enhanced security, making everyday life more efficient and comfortable.</a:t>
            </a:r>
            <a:endParaRPr lang="en-US" dirty="0"/>
          </a:p>
        </p:txBody>
      </p:sp>
    </p:spTree>
    <p:extLst>
      <p:ext uri="{BB962C8B-B14F-4D97-AF65-F5344CB8AC3E}">
        <p14:creationId xmlns:p14="http://schemas.microsoft.com/office/powerpoint/2010/main" val="349289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Transportation: IOT enables </a:t>
            </a:r>
            <a:r>
              <a:rPr lang="en-US" dirty="0"/>
              <a:t>real-time tracking, optimizing routes, and paving the way for autonomous vehicles. Smart traffic management and connected vehicle systems reduce congestion, improve safety, and enhance the overall transportation experience</a:t>
            </a:r>
            <a:r>
              <a:rPr lang="en-US" dirty="0" smtClean="0"/>
              <a:t>.</a:t>
            </a:r>
          </a:p>
          <a:p>
            <a:pPr>
              <a:buFont typeface="Arial" panose="020B0604020202020204" pitchFamily="34" charset="0"/>
              <a:buChar char="•"/>
            </a:pPr>
            <a:r>
              <a:rPr lang="en-US" dirty="0" smtClean="0"/>
              <a:t>Retail: </a:t>
            </a:r>
            <a:r>
              <a:rPr lang="en-US" dirty="0"/>
              <a:t>IoT enhances shopping experiences by using smart shelves and personalized promotions. These technologies streamline inventory management, improve supply chain efficiency, and create a more tailored shopping experience for consumers.</a:t>
            </a:r>
          </a:p>
        </p:txBody>
      </p:sp>
    </p:spTree>
    <p:extLst>
      <p:ext uri="{BB962C8B-B14F-4D97-AF65-F5344CB8AC3E}">
        <p14:creationId xmlns:p14="http://schemas.microsoft.com/office/powerpoint/2010/main" val="1709361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103</TotalTime>
  <Words>1202</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Century Gothic</vt:lpstr>
      <vt:lpstr>Wingdings 3</vt:lpstr>
      <vt:lpstr>Ion Boardroom</vt:lpstr>
      <vt:lpstr>INTERNET OF THINGS</vt:lpstr>
      <vt:lpstr>What is IOT</vt:lpstr>
      <vt:lpstr>The beginnings of IOT</vt:lpstr>
      <vt:lpstr>What’s New in IOT?</vt:lpstr>
      <vt:lpstr>1.Edge Computing</vt:lpstr>
      <vt:lpstr>2.5G Connectivity</vt:lpstr>
      <vt:lpstr>3.AI Integration</vt:lpstr>
      <vt:lpstr>Uses of IOT</vt:lpstr>
      <vt:lpstr>More uses…</vt:lpstr>
      <vt:lpstr>Advantages of IOT</vt:lpstr>
      <vt:lpstr>Disadvantages of IOT</vt:lpstr>
      <vt:lpstr>What should we improve…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USER</dc:creator>
  <cp:lastModifiedBy>USER</cp:lastModifiedBy>
  <cp:revision>7</cp:revision>
  <dcterms:created xsi:type="dcterms:W3CDTF">2024-08-22T21:10:56Z</dcterms:created>
  <dcterms:modified xsi:type="dcterms:W3CDTF">2024-08-22T22:54:09Z</dcterms:modified>
</cp:coreProperties>
</file>