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RESPECT TO ELDERS</a:t>
            </a:r>
            <a:endParaRPr lang="en-US" dirty="0"/>
          </a:p>
        </p:txBody>
      </p:sp>
      <p:sp>
        <p:nvSpPr>
          <p:cNvPr id="3" name="Subtitle 2"/>
          <p:cNvSpPr>
            <a:spLocks noGrp="1"/>
          </p:cNvSpPr>
          <p:nvPr>
            <p:ph type="subTitle" idx="1"/>
          </p:nvPr>
        </p:nvSpPr>
        <p:spPr/>
        <p:txBody>
          <a:bodyPr/>
          <a:lstStyle/>
          <a:p>
            <a:r>
              <a:rPr lang="en-US" dirty="0" smtClean="0"/>
              <a:t>AN ASPECT OF AFRICAN CULTURE</a:t>
            </a:r>
            <a:endParaRPr lang="en-US" dirty="0"/>
          </a:p>
        </p:txBody>
      </p:sp>
    </p:spTree>
    <p:extLst>
      <p:ext uri="{BB962C8B-B14F-4D97-AF65-F5344CB8AC3E}">
        <p14:creationId xmlns:p14="http://schemas.microsoft.com/office/powerpoint/2010/main" val="183233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more clearly…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Contemporary Role of Respecting Elders</a:t>
            </a:r>
            <a:endParaRPr lang="en-US" dirty="0"/>
          </a:p>
          <a:p>
            <a:r>
              <a:rPr lang="en-US" dirty="0"/>
              <a:t>Today, the tradition of respecting elders persists but faces new challenges due to modernization, urbanization, and globalization. In rural and traditional communities, elders continue to influence decision-making and conflict resolution</a:t>
            </a:r>
            <a:r>
              <a:rPr lang="en-US" dirty="0" smtClean="0"/>
              <a:t>.</a:t>
            </a:r>
          </a:p>
          <a:p>
            <a:r>
              <a:rPr lang="en-US" dirty="0" smtClean="0"/>
              <a:t> </a:t>
            </a:r>
            <a:r>
              <a:rPr lang="en-US" dirty="0"/>
              <a:t>However, urban settings and younger generations increasingly challenge their authority due to rapid changes and global cultural influences</a:t>
            </a:r>
            <a:r>
              <a:rPr lang="en-US" dirty="0" smtClean="0"/>
              <a:t>.</a:t>
            </a:r>
          </a:p>
          <a:p>
            <a:r>
              <a:rPr lang="en-US" dirty="0" smtClean="0"/>
              <a:t> </a:t>
            </a:r>
            <a:r>
              <a:rPr lang="en-US" dirty="0"/>
              <a:t>The role of elders in education has shifted with the rise of formal education systems and digital </a:t>
            </a:r>
            <a:r>
              <a:rPr lang="en-US" dirty="0" smtClean="0"/>
              <a:t>media, many </a:t>
            </a:r>
            <a:r>
              <a:rPr lang="en-US" dirty="0"/>
              <a:t>knowledge sources. Despite these changes, respect for elders remains a cornerstone of African culture, offering continuity and stability amidst a changing world. Elders are still valued for their wisdom and guidance in family, community, and traditional matters.</a:t>
            </a:r>
          </a:p>
        </p:txBody>
      </p:sp>
    </p:spTree>
    <p:extLst>
      <p:ext uri="{BB962C8B-B14F-4D97-AF65-F5344CB8AC3E}">
        <p14:creationId xmlns:p14="http://schemas.microsoft.com/office/powerpoint/2010/main" val="200228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AWARENESS</a:t>
            </a:r>
            <a:endParaRPr lang="en-US" dirty="0"/>
          </a:p>
        </p:txBody>
      </p:sp>
      <p:sp>
        <p:nvSpPr>
          <p:cNvPr id="3" name="Content Placeholder 2"/>
          <p:cNvSpPr>
            <a:spLocks noGrp="1"/>
          </p:cNvSpPr>
          <p:nvPr>
            <p:ph idx="1"/>
          </p:nvPr>
        </p:nvSpPr>
        <p:spPr/>
        <p:txBody>
          <a:bodyPr/>
          <a:lstStyle/>
          <a:p>
            <a:pPr marL="0" indent="0">
              <a:buNone/>
            </a:pPr>
            <a:r>
              <a:rPr lang="en-US" b="1" dirty="0"/>
              <a:t>Gendered Dynamics of Respect</a:t>
            </a:r>
            <a:endParaRPr lang="en-US" dirty="0"/>
          </a:p>
          <a:p>
            <a:r>
              <a:rPr lang="en-US" dirty="0"/>
              <a:t>In traditional African societies, respect for elders often reflects broader patriarchal structures, with elder men typically holding more authority than elder women. This gendered distribution of power results in elder men being recognized as primary authority figures, while elder women often occupy more informal or supportive roles</a:t>
            </a:r>
            <a:r>
              <a:rPr lang="en-US" dirty="0" smtClean="0"/>
              <a:t>.</a:t>
            </a:r>
          </a:p>
          <a:p>
            <a:r>
              <a:rPr lang="en-US" dirty="0" smtClean="0"/>
              <a:t> </a:t>
            </a:r>
            <a:r>
              <a:rPr lang="en-US" dirty="0"/>
              <a:t>Despite their crucial contributions as caregivers and educators, elder women’s roles may be undervalued compared to the public roles of elder men. This disparity perpetuates gender inequalities, limiting women's opportunities for leadership and influence within the community.</a:t>
            </a:r>
          </a:p>
          <a:p>
            <a:endParaRPr lang="en-US" dirty="0"/>
          </a:p>
        </p:txBody>
      </p:sp>
    </p:spTree>
    <p:extLst>
      <p:ext uri="{BB962C8B-B14F-4D97-AF65-F5344CB8AC3E}">
        <p14:creationId xmlns:p14="http://schemas.microsoft.com/office/powerpoint/2010/main" val="421082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changed…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Evolving Gender Roles and Respect</a:t>
            </a:r>
            <a:endParaRPr lang="en-US" dirty="0"/>
          </a:p>
          <a:p>
            <a:r>
              <a:rPr lang="en-US" dirty="0"/>
              <a:t>As African societies progress, there is a growing recognition of gender equality and the need to value contributions from both men and women. </a:t>
            </a:r>
            <a:endParaRPr lang="en-US" dirty="0" smtClean="0"/>
          </a:p>
          <a:p>
            <a:r>
              <a:rPr lang="en-US" dirty="0" smtClean="0"/>
              <a:t>Efforts </a:t>
            </a:r>
            <a:r>
              <a:rPr lang="en-US" dirty="0"/>
              <a:t>are being made to include elder women in traditional councils and decision-making bodies, promoting gender balance and acknowledging their roles in leadership</a:t>
            </a:r>
            <a:r>
              <a:rPr lang="en-US" dirty="0" smtClean="0"/>
              <a:t>.</a:t>
            </a:r>
          </a:p>
          <a:p>
            <a:r>
              <a:rPr lang="en-US" dirty="0" smtClean="0"/>
              <a:t> </a:t>
            </a:r>
            <a:r>
              <a:rPr lang="en-US" dirty="0"/>
              <a:t>This shift also influences younger generations, who are increasingly challenging traditional gender norms and advocating for more equitable relationships between men and </a:t>
            </a:r>
            <a:r>
              <a:rPr lang="en-US" dirty="0" err="1" smtClean="0"/>
              <a:t>women.These</a:t>
            </a:r>
            <a:r>
              <a:rPr lang="en-US" dirty="0" smtClean="0"/>
              <a:t> </a:t>
            </a:r>
            <a:r>
              <a:rPr lang="en-US" dirty="0"/>
              <a:t>changes reflect broader societal shifts and global movements for gender equality, fostering a more inclusive approach to respecting elders.</a:t>
            </a:r>
          </a:p>
        </p:txBody>
      </p:sp>
    </p:spTree>
    <p:extLst>
      <p:ext uri="{BB962C8B-B14F-4D97-AF65-F5344CB8AC3E}">
        <p14:creationId xmlns:p14="http://schemas.microsoft.com/office/powerpoint/2010/main" val="280591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Future holds…</a:t>
            </a:r>
            <a:endParaRPr lang="en-US" dirty="0"/>
          </a:p>
        </p:txBody>
      </p:sp>
      <p:sp>
        <p:nvSpPr>
          <p:cNvPr id="3" name="Content Placeholder 2"/>
          <p:cNvSpPr>
            <a:spLocks noGrp="1"/>
          </p:cNvSpPr>
          <p:nvPr>
            <p:ph idx="1"/>
          </p:nvPr>
        </p:nvSpPr>
        <p:spPr/>
        <p:txBody>
          <a:bodyPr/>
          <a:lstStyle/>
          <a:p>
            <a:pPr marL="0" indent="0">
              <a:buNone/>
            </a:pPr>
            <a:r>
              <a:rPr lang="en-US" b="1" dirty="0"/>
              <a:t>Embracing Change While Honoring Tradition</a:t>
            </a:r>
            <a:endParaRPr lang="en-US" dirty="0"/>
          </a:p>
          <a:p>
            <a:r>
              <a:rPr lang="en-US" dirty="0"/>
              <a:t>The tradition of respecting elders in African culture will evolve as societies adapt to modernization and globalization. Balancing the preservation of cultural values with the need for progress will be crucial. </a:t>
            </a:r>
            <a:endParaRPr lang="en-US" dirty="0" smtClean="0"/>
          </a:p>
          <a:p>
            <a:r>
              <a:rPr lang="en-US" dirty="0" smtClean="0"/>
              <a:t>Communities </a:t>
            </a:r>
            <a:r>
              <a:rPr lang="en-US" dirty="0"/>
              <a:t>may need to reassess traditional hierarchies and structures to ensure they stay relevant and responsive to contemporary needs, while continuing to honor the wisdom and contributions of elders.</a:t>
            </a:r>
          </a:p>
        </p:txBody>
      </p:sp>
    </p:spTree>
    <p:extLst>
      <p:ext uri="{BB962C8B-B14F-4D97-AF65-F5344CB8AC3E}">
        <p14:creationId xmlns:p14="http://schemas.microsoft.com/office/powerpoint/2010/main" val="95834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Redefining Respect</a:t>
            </a:r>
            <a:endParaRPr lang="en-US" dirty="0"/>
          </a:p>
        </p:txBody>
      </p:sp>
      <p:sp>
        <p:nvSpPr>
          <p:cNvPr id="3" name="Content Placeholder 2"/>
          <p:cNvSpPr>
            <a:spLocks noGrp="1"/>
          </p:cNvSpPr>
          <p:nvPr>
            <p:ph idx="1"/>
          </p:nvPr>
        </p:nvSpPr>
        <p:spPr/>
        <p:txBody>
          <a:bodyPr/>
          <a:lstStyle/>
          <a:p>
            <a:pPr marL="0" indent="0">
              <a:buNone/>
            </a:pPr>
            <a:r>
              <a:rPr lang="en-US" b="1" dirty="0"/>
              <a:t>Promoting Gender Equality</a:t>
            </a:r>
            <a:endParaRPr lang="en-US" dirty="0"/>
          </a:p>
          <a:p>
            <a:r>
              <a:rPr lang="en-US" dirty="0"/>
              <a:t>With increasing awareness of gender issues, there is an opportunity to redefine respect for elders in a way that promotes gender equality. </a:t>
            </a:r>
            <a:endParaRPr lang="en-US" dirty="0" smtClean="0"/>
          </a:p>
          <a:p>
            <a:r>
              <a:rPr lang="en-US" dirty="0" smtClean="0"/>
              <a:t>Creating </a:t>
            </a:r>
            <a:r>
              <a:rPr lang="en-US" dirty="0"/>
              <a:t>inclusive spaces for elder women and recognizing their contributions equally to those of elder men can help address gender disparities. </a:t>
            </a:r>
            <a:endParaRPr lang="en-US" dirty="0" smtClean="0"/>
          </a:p>
          <a:p>
            <a:r>
              <a:rPr lang="en-US" dirty="0" smtClean="0"/>
              <a:t>This </a:t>
            </a:r>
            <a:r>
              <a:rPr lang="en-US" dirty="0"/>
              <a:t>shift will enable African societies to build on their cultural strengths while fostering greater equity and justice.</a:t>
            </a:r>
          </a:p>
        </p:txBody>
      </p:sp>
    </p:spTree>
    <p:extLst>
      <p:ext uri="{BB962C8B-B14F-4D97-AF65-F5344CB8AC3E}">
        <p14:creationId xmlns:p14="http://schemas.microsoft.com/office/powerpoint/2010/main" val="98128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Respect</a:t>
            </a:r>
            <a:endParaRPr lang="en-US" dirty="0"/>
          </a:p>
        </p:txBody>
      </p:sp>
      <p:sp>
        <p:nvSpPr>
          <p:cNvPr id="3" name="Content Placeholder 2"/>
          <p:cNvSpPr>
            <a:spLocks noGrp="1"/>
          </p:cNvSpPr>
          <p:nvPr>
            <p:ph idx="1"/>
          </p:nvPr>
        </p:nvSpPr>
        <p:spPr/>
        <p:txBody>
          <a:bodyPr/>
          <a:lstStyle/>
          <a:p>
            <a:pPr marL="0" indent="0">
              <a:buNone/>
            </a:pPr>
            <a:r>
              <a:rPr lang="en-US" b="1" dirty="0"/>
              <a:t>Leveraging Technology and Education</a:t>
            </a:r>
            <a:endParaRPr lang="en-US" dirty="0"/>
          </a:p>
          <a:p>
            <a:r>
              <a:rPr lang="en-US" dirty="0"/>
              <a:t>Technology and education will play significant roles in shaping the future of respecting elders. </a:t>
            </a:r>
            <a:endParaRPr lang="en-US" dirty="0" smtClean="0"/>
          </a:p>
          <a:p>
            <a:r>
              <a:rPr lang="en-US" dirty="0" smtClean="0"/>
              <a:t>As </a:t>
            </a:r>
            <a:r>
              <a:rPr lang="en-US" dirty="0"/>
              <a:t>digital tools expand access to information, younger generations gain new learning methods, which could challenge the traditional authority of elders</a:t>
            </a:r>
            <a:r>
              <a:rPr lang="en-US" dirty="0" smtClean="0"/>
              <a:t>.</a:t>
            </a:r>
          </a:p>
          <a:p>
            <a:r>
              <a:rPr lang="en-US" dirty="0" smtClean="0"/>
              <a:t> </a:t>
            </a:r>
            <a:r>
              <a:rPr lang="en-US" dirty="0"/>
              <a:t>However, technology also offers opportunities for elders to share their wisdom more widely and engage with younger people. Integrating respect for elders into education systems can ensure that this tradition remains valued in modern society.</a:t>
            </a:r>
          </a:p>
        </p:txBody>
      </p:sp>
    </p:spTree>
    <p:extLst>
      <p:ext uri="{BB962C8B-B14F-4D97-AF65-F5344CB8AC3E}">
        <p14:creationId xmlns:p14="http://schemas.microsoft.com/office/powerpoint/2010/main" val="555631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Respect for elders is a foundational aspect of African culture, reflecting wisdom, tradition, and community values. </a:t>
            </a:r>
            <a:endParaRPr lang="en-US" dirty="0" smtClean="0"/>
          </a:p>
          <a:p>
            <a:r>
              <a:rPr lang="en-US" dirty="0" smtClean="0"/>
              <a:t>While </a:t>
            </a:r>
            <a:r>
              <a:rPr lang="en-US" dirty="0"/>
              <a:t>it offers benefits such as cultural preservation and social stability, challenges like gender inequality and resistance to change must be addressed. </a:t>
            </a:r>
            <a:endParaRPr lang="en-US" dirty="0" smtClean="0"/>
          </a:p>
          <a:p>
            <a:r>
              <a:rPr lang="en-US" dirty="0" smtClean="0"/>
              <a:t>By </a:t>
            </a:r>
            <a:r>
              <a:rPr lang="en-US" dirty="0"/>
              <a:t>embracing change, promoting gender equality, and utilizing technology and education, African societies can maintain a vibrant and meaningful tradition of respecting elders in the future.</a:t>
            </a:r>
          </a:p>
        </p:txBody>
      </p:sp>
    </p:spTree>
    <p:extLst>
      <p:ext uri="{BB962C8B-B14F-4D97-AF65-F5344CB8AC3E}">
        <p14:creationId xmlns:p14="http://schemas.microsoft.com/office/powerpoint/2010/main" val="424256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827" y="2133600"/>
            <a:ext cx="2793158" cy="1600200"/>
          </a:xfrm>
        </p:spPr>
        <p:txBody>
          <a:bodyPr/>
          <a:lstStyle/>
          <a:p>
            <a:pPr algn="ctr"/>
            <a:r>
              <a:rPr lang="en-US" sz="3600" b="1" dirty="0" smtClean="0"/>
              <a:t>THANK YOU</a:t>
            </a:r>
            <a:endParaRPr lang="en-US" sz="3600" b="1" dirty="0"/>
          </a:p>
        </p:txBody>
      </p:sp>
      <p:pic>
        <p:nvPicPr>
          <p:cNvPr id="5" name="Content Placeholder 4" descr="“A conversation with the Samburu &lt;strong&gt;elders&lt;/strong&gt; during a study on pastoralism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2937" y="1453896"/>
            <a:ext cx="5961888" cy="4290002"/>
          </a:xfrm>
        </p:spPr>
      </p:pic>
    </p:spTree>
    <p:extLst>
      <p:ext uri="{BB962C8B-B14F-4D97-AF65-F5344CB8AC3E}">
        <p14:creationId xmlns:p14="http://schemas.microsoft.com/office/powerpoint/2010/main" val="147133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Wisdom in tradition</a:t>
            </a:r>
            <a:endParaRPr lang="en-US" dirty="0"/>
          </a:p>
        </p:txBody>
      </p:sp>
      <p:sp>
        <p:nvSpPr>
          <p:cNvPr id="3" name="Content Placeholder 2"/>
          <p:cNvSpPr>
            <a:spLocks noGrp="1"/>
          </p:cNvSpPr>
          <p:nvPr>
            <p:ph idx="1"/>
          </p:nvPr>
        </p:nvSpPr>
        <p:spPr/>
        <p:txBody>
          <a:bodyPr/>
          <a:lstStyle/>
          <a:p>
            <a:r>
              <a:rPr lang="en-US" dirty="0"/>
              <a:t>In African culture, respect for elders is a fundamental value shared across various ethnic groups and nations. This respect is demonstrated through honoring their wisdom, seeking their advice, and following their guidance in both family and community matters</a:t>
            </a:r>
            <a:r>
              <a:rPr lang="en-US" dirty="0" smtClean="0"/>
              <a:t>.</a:t>
            </a:r>
          </a:p>
          <a:p>
            <a:r>
              <a:rPr lang="en-US" dirty="0" smtClean="0"/>
              <a:t> </a:t>
            </a:r>
            <a:r>
              <a:rPr lang="en-US" dirty="0"/>
              <a:t>It remains a vital practice that influences societal norms and relationships today</a:t>
            </a:r>
            <a:r>
              <a:rPr lang="en-US" dirty="0" smtClean="0"/>
              <a:t>.</a:t>
            </a:r>
          </a:p>
          <a:p>
            <a:r>
              <a:rPr lang="en-US" dirty="0" smtClean="0"/>
              <a:t> </a:t>
            </a:r>
            <a:r>
              <a:rPr lang="en-US" dirty="0"/>
              <a:t>This </a:t>
            </a:r>
            <a:r>
              <a:rPr lang="en-US" dirty="0" smtClean="0"/>
              <a:t>presentation examines </a:t>
            </a:r>
            <a:r>
              <a:rPr lang="en-US" dirty="0"/>
              <a:t>the importance of respecting elders in African culture, its historical significance, its evolution in modern times, and the role of gender awareness in this tradition.</a:t>
            </a:r>
          </a:p>
        </p:txBody>
      </p:sp>
    </p:spTree>
    <p:extLst>
      <p:ext uri="{BB962C8B-B14F-4D97-AF65-F5344CB8AC3E}">
        <p14:creationId xmlns:p14="http://schemas.microsoft.com/office/powerpoint/2010/main" val="228890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respect?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many African cultures, elders are esteemed as the custodians of wisdom, tradition, and history. They embody the community's collective memory, preserving essential knowledge about historical events, moral values, and survival skills crucial for societal well-being.</a:t>
            </a:r>
          </a:p>
          <a:p>
            <a:r>
              <a:rPr lang="en-US" dirty="0" smtClean="0"/>
              <a:t>Respect </a:t>
            </a:r>
            <a:r>
              <a:rPr lang="en-US" dirty="0"/>
              <a:t>for elders is demonstrated through specific cultural practices such as greeting with bowing or kneeling, and using honorific titles. These gestures and forms of speech reinforce social hierarchy and acknowledge the elder’s role as a guide and mentor.</a:t>
            </a:r>
          </a:p>
          <a:p>
            <a:r>
              <a:rPr lang="en-US" dirty="0" smtClean="0"/>
              <a:t>Elders </a:t>
            </a:r>
            <a:r>
              <a:rPr lang="en-US" dirty="0"/>
              <a:t>are pivotal in conflict resolution and decision-making within their communities. Their advice and judgments are highly valued for mediating disputes and making decisions, reflecting a deep understanding of community history and values.</a:t>
            </a:r>
          </a:p>
        </p:txBody>
      </p:sp>
    </p:spTree>
    <p:extLst>
      <p:ext uri="{BB962C8B-B14F-4D97-AF65-F5344CB8AC3E}">
        <p14:creationId xmlns:p14="http://schemas.microsoft.com/office/powerpoint/2010/main" val="17136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marL="0" indent="0">
              <a:buNone/>
            </a:pPr>
            <a:r>
              <a:rPr lang="en-US" b="1" u="sng" dirty="0"/>
              <a:t>Preservation of Cultural </a:t>
            </a:r>
            <a:r>
              <a:rPr lang="en-US" b="1" u="sng" dirty="0" smtClean="0"/>
              <a:t>Heritage</a:t>
            </a:r>
          </a:p>
          <a:p>
            <a:pPr algn="just"/>
            <a:r>
              <a:rPr lang="en-US" b="1" dirty="0"/>
              <a:t> </a:t>
            </a:r>
            <a:r>
              <a:rPr lang="en-US" dirty="0" smtClean="0"/>
              <a:t>Elders </a:t>
            </a:r>
            <a:r>
              <a:rPr lang="en-US" dirty="0"/>
              <a:t>act as the custodians of cultural heritage, preserving and passing down the community's traditions, customs, and values through oral storytelling and rituals. </a:t>
            </a:r>
            <a:endParaRPr lang="en-US" dirty="0" smtClean="0"/>
          </a:p>
          <a:p>
            <a:pPr algn="just"/>
            <a:r>
              <a:rPr lang="en-US" dirty="0"/>
              <a:t>Through oral storytelling, rituals, and teachings, elders pass down the collective wisdom of the community to younger generations</a:t>
            </a:r>
            <a:endParaRPr lang="en-US" dirty="0" smtClean="0"/>
          </a:p>
          <a:p>
            <a:pPr algn="just"/>
            <a:r>
              <a:rPr lang="en-US" dirty="0" smtClean="0"/>
              <a:t> This </a:t>
            </a:r>
            <a:r>
              <a:rPr lang="en-US" dirty="0"/>
              <a:t>transmission of knowledge ensures cultural practices and identity are maintained across generations, fostering a strong sense of belonging and continuity.</a:t>
            </a:r>
          </a:p>
        </p:txBody>
      </p:sp>
    </p:spTree>
    <p:extLst>
      <p:ext uri="{BB962C8B-B14F-4D97-AF65-F5344CB8AC3E}">
        <p14:creationId xmlns:p14="http://schemas.microsoft.com/office/powerpoint/2010/main" val="149437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Mediators of Harmony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a:t>Social Stability and Conflict Resolution</a:t>
            </a:r>
            <a:r>
              <a:rPr lang="en-US" u="sng" dirty="0"/>
              <a:t> </a:t>
            </a:r>
            <a:endParaRPr lang="en-US" u="sng" dirty="0" smtClean="0"/>
          </a:p>
          <a:p>
            <a:r>
              <a:rPr lang="en-US" dirty="0" smtClean="0"/>
              <a:t>By </a:t>
            </a:r>
            <a:r>
              <a:rPr lang="en-US" dirty="0"/>
              <a:t>serving as mediators in conflicts and disputes, elders contribute to social stability. Their wisdom and experience enable them to offer fair and balanced </a:t>
            </a:r>
            <a:r>
              <a:rPr lang="en-US" dirty="0" smtClean="0"/>
              <a:t>judgments. This helps </a:t>
            </a:r>
            <a:r>
              <a:rPr lang="en-US" dirty="0"/>
              <a:t>to prevent conflicts from escalating and promoting harmony within the community</a:t>
            </a:r>
            <a:r>
              <a:rPr lang="en-US" dirty="0" smtClean="0"/>
              <a:t>.</a:t>
            </a:r>
          </a:p>
          <a:p>
            <a:pPr marL="0" indent="0">
              <a:buNone/>
            </a:pPr>
            <a:r>
              <a:rPr lang="en-US" b="1" u="sng" dirty="0"/>
              <a:t>Strengthening Family and Community Bonds</a:t>
            </a:r>
            <a:r>
              <a:rPr lang="en-US" u="sng" dirty="0"/>
              <a:t> </a:t>
            </a:r>
            <a:endParaRPr lang="en-US" u="sng" dirty="0" smtClean="0"/>
          </a:p>
          <a:p>
            <a:r>
              <a:rPr lang="en-US" dirty="0" smtClean="0"/>
              <a:t>Respect </a:t>
            </a:r>
            <a:r>
              <a:rPr lang="en-US" dirty="0"/>
              <a:t>for elders enhances family and community bonds, fostering a culture of care and responsibility. This mutual respect and support strengthen the social fabric of African societies, where younger people are encouraged to support and care for their elders, reinforcing interdependence and community cohesion</a:t>
            </a:r>
            <a:endParaRPr lang="en-US" b="1" u="sng" dirty="0"/>
          </a:p>
        </p:txBody>
      </p:sp>
    </p:spTree>
    <p:extLst>
      <p:ext uri="{BB962C8B-B14F-4D97-AF65-F5344CB8AC3E}">
        <p14:creationId xmlns:p14="http://schemas.microsoft.com/office/powerpoint/2010/main" val="301659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Guides and </a:t>
            </a:r>
            <a:r>
              <a:rPr lang="en-US" dirty="0" smtClean="0"/>
              <a:t>Mentors</a:t>
            </a:r>
            <a:endParaRPr lang="en-US" dirty="0"/>
          </a:p>
        </p:txBody>
      </p:sp>
      <p:sp>
        <p:nvSpPr>
          <p:cNvPr id="3" name="Content Placeholder 2"/>
          <p:cNvSpPr>
            <a:spLocks noGrp="1"/>
          </p:cNvSpPr>
          <p:nvPr>
            <p:ph idx="1"/>
          </p:nvPr>
        </p:nvSpPr>
        <p:spPr/>
        <p:txBody>
          <a:bodyPr/>
          <a:lstStyle/>
          <a:p>
            <a:pPr marL="0" indent="0">
              <a:buNone/>
            </a:pPr>
            <a:r>
              <a:rPr lang="en-US" b="1" u="sng" dirty="0"/>
              <a:t>Guidance and </a:t>
            </a:r>
            <a:r>
              <a:rPr lang="en-US" b="1" u="sng" dirty="0" smtClean="0"/>
              <a:t>Mentorship</a:t>
            </a:r>
          </a:p>
          <a:p>
            <a:r>
              <a:rPr lang="en-US" dirty="0" smtClean="0"/>
              <a:t> </a:t>
            </a:r>
            <a:r>
              <a:rPr lang="en-US" dirty="0"/>
              <a:t>Elders provide invaluable guidance and mentorship to younger generations, helping them navigate life's complexities. Their life experiences offer lessons in marriage, parenting, leadership, and morality, aiding young people in making informed decisions and supporting their personal development.</a:t>
            </a:r>
          </a:p>
        </p:txBody>
      </p:sp>
    </p:spTree>
    <p:extLst>
      <p:ext uri="{BB962C8B-B14F-4D97-AF65-F5344CB8AC3E}">
        <p14:creationId xmlns:p14="http://schemas.microsoft.com/office/powerpoint/2010/main" val="34380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r>
              <a:rPr lang="en-US" b="1" dirty="0"/>
              <a:t>Resistance to Change and Innovation</a:t>
            </a:r>
            <a:r>
              <a:rPr lang="en-US" dirty="0"/>
              <a:t/>
            </a:r>
            <a:br>
              <a:rPr lang="en-US" dirty="0"/>
            </a:br>
            <a:r>
              <a:rPr lang="en-US" dirty="0"/>
              <a:t>Respect for elders can sometimes hinder progress by prioritizing tradition over modernity. Elders’ conservative views may resist new ideas and technologies, which can constrain younger generations and impede societal advancement</a:t>
            </a:r>
            <a:r>
              <a:rPr lang="en-US" dirty="0" smtClean="0"/>
              <a:t>.</a:t>
            </a:r>
          </a:p>
          <a:p>
            <a:r>
              <a:rPr lang="en-US" b="1" dirty="0"/>
              <a:t>Potential for Abuse of Power</a:t>
            </a:r>
            <a:r>
              <a:rPr lang="en-US" dirty="0"/>
              <a:t/>
            </a:r>
            <a:br>
              <a:rPr lang="en-US" dirty="0"/>
            </a:br>
            <a:r>
              <a:rPr lang="en-US" dirty="0"/>
              <a:t>The high regard for elders can lead to an abuse of authority. When elders are seen as infallible, they might impose decisions without considering other perspectives, potentially leading to unfair outcomes or favoritism.</a:t>
            </a:r>
          </a:p>
        </p:txBody>
      </p:sp>
    </p:spTree>
    <p:extLst>
      <p:ext uri="{BB962C8B-B14F-4D97-AF65-F5344CB8AC3E}">
        <p14:creationId xmlns:p14="http://schemas.microsoft.com/office/powerpoint/2010/main" val="166776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Hurdles…</a:t>
            </a:r>
            <a:endParaRPr lang="en-US" dirty="0"/>
          </a:p>
        </p:txBody>
      </p:sp>
      <p:sp>
        <p:nvSpPr>
          <p:cNvPr id="3" name="Content Placeholder 2"/>
          <p:cNvSpPr>
            <a:spLocks noGrp="1"/>
          </p:cNvSpPr>
          <p:nvPr>
            <p:ph idx="1"/>
          </p:nvPr>
        </p:nvSpPr>
        <p:spPr/>
        <p:txBody>
          <a:bodyPr/>
          <a:lstStyle/>
          <a:p>
            <a:r>
              <a:rPr lang="en-US" b="1" dirty="0"/>
              <a:t>Gender Inequality</a:t>
            </a:r>
            <a:r>
              <a:rPr lang="en-US" dirty="0"/>
              <a:t/>
            </a:r>
            <a:br>
              <a:rPr lang="en-US" dirty="0"/>
            </a:br>
            <a:r>
              <a:rPr lang="en-US" dirty="0"/>
              <a:t>In patriarchal societies, respect for elders may reinforce gender disparities. Elder men often hold more power than elder women, potentially marginalizing women’s voices and contributions and perpetuating gender inequality</a:t>
            </a:r>
            <a:r>
              <a:rPr lang="en-US" dirty="0" smtClean="0"/>
              <a:t>.</a:t>
            </a:r>
          </a:p>
          <a:p>
            <a:r>
              <a:rPr lang="en-US" b="1" dirty="0"/>
              <a:t>Generational Tensions</a:t>
            </a:r>
            <a:r>
              <a:rPr lang="en-US" dirty="0"/>
              <a:t/>
            </a:r>
            <a:br>
              <a:rPr lang="en-US" dirty="0"/>
            </a:br>
            <a:r>
              <a:rPr lang="en-US" dirty="0"/>
              <a:t>The deference to elders can create generational conflicts, especially when older and younger generations have differing values and beliefs. This can result in frustration, alienation, and a lack of opportunities for younger individuals to express their views.</a:t>
            </a:r>
          </a:p>
        </p:txBody>
      </p:sp>
    </p:spTree>
    <p:extLst>
      <p:ext uri="{BB962C8B-B14F-4D97-AF65-F5344CB8AC3E}">
        <p14:creationId xmlns:p14="http://schemas.microsoft.com/office/powerpoint/2010/main" val="154720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Past </a:t>
            </a:r>
            <a:r>
              <a:rPr lang="en-US" b="1" dirty="0"/>
              <a:t>and Present</a:t>
            </a:r>
            <a:endParaRPr lang="en-US" b="1" dirty="0"/>
          </a:p>
        </p:txBody>
      </p:sp>
      <p:sp>
        <p:nvSpPr>
          <p:cNvPr id="3" name="Content Placeholder 2"/>
          <p:cNvSpPr>
            <a:spLocks noGrp="1"/>
          </p:cNvSpPr>
          <p:nvPr>
            <p:ph idx="1"/>
          </p:nvPr>
        </p:nvSpPr>
        <p:spPr/>
        <p:txBody>
          <a:bodyPr/>
          <a:lstStyle/>
          <a:p>
            <a:pPr marL="0" indent="0">
              <a:buNone/>
            </a:pPr>
            <a:r>
              <a:rPr lang="en-US" b="1" dirty="0" smtClean="0"/>
              <a:t>Historical </a:t>
            </a:r>
            <a:r>
              <a:rPr lang="en-US" b="1" dirty="0"/>
              <a:t>Role of Respecting Elders</a:t>
            </a:r>
            <a:endParaRPr lang="en-US" dirty="0"/>
          </a:p>
          <a:p>
            <a:r>
              <a:rPr lang="en-US" dirty="0"/>
              <a:t>In pre-colonial African societies, elders were pivotal in governance and social organization. They held authority through their deep knowledge of community history, customs, and spiritual beliefs, serving as primary decision-makers and conflict resolvers. </a:t>
            </a:r>
            <a:endParaRPr lang="en-US" dirty="0" smtClean="0"/>
          </a:p>
          <a:p>
            <a:r>
              <a:rPr lang="en-US" dirty="0" smtClean="0"/>
              <a:t>Elders </a:t>
            </a:r>
            <a:r>
              <a:rPr lang="en-US" dirty="0"/>
              <a:t>also played a key role in education, transmitting knowledge and skills through storytelling, proverbs, and practical instruction. Their role was intertwined with religious beliefs, often seen as intermediaries between the living and ancestors, which reinforced their social status and reverence.</a:t>
            </a:r>
          </a:p>
        </p:txBody>
      </p:sp>
    </p:spTree>
    <p:extLst>
      <p:ext uri="{BB962C8B-B14F-4D97-AF65-F5344CB8AC3E}">
        <p14:creationId xmlns:p14="http://schemas.microsoft.com/office/powerpoint/2010/main" val="2441297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47</TotalTime>
  <Words>1206</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RESPECT TO ELDERS</vt:lpstr>
      <vt:lpstr>Wisdom in tradition</vt:lpstr>
      <vt:lpstr>Why the respect?</vt:lpstr>
      <vt:lpstr>Advantages</vt:lpstr>
      <vt:lpstr>Mediators of Harmony</vt:lpstr>
      <vt:lpstr>Guides and Mentors</vt:lpstr>
      <vt:lpstr>Disadvantages </vt:lpstr>
      <vt:lpstr>Respect Hurdles…</vt:lpstr>
      <vt:lpstr>Past and Present</vt:lpstr>
      <vt:lpstr>Present more clearly… </vt:lpstr>
      <vt:lpstr>GENDER AWARENESS</vt:lpstr>
      <vt:lpstr>What has changed…</vt:lpstr>
      <vt:lpstr>What the Future holds…</vt:lpstr>
      <vt:lpstr>Redefining Respect</vt:lpstr>
      <vt:lpstr>Digital Respect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RESPECT TO ELDERS</dc:title>
  <dc:creator>USER</dc:creator>
  <cp:lastModifiedBy>USER</cp:lastModifiedBy>
  <cp:revision>5</cp:revision>
  <dcterms:created xsi:type="dcterms:W3CDTF">2024-08-22T22:08:18Z</dcterms:created>
  <dcterms:modified xsi:type="dcterms:W3CDTF">2024-08-22T22:56:02Z</dcterms:modified>
</cp:coreProperties>
</file>