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 showGuides="1">
      <p:cViewPr varScale="1">
        <p:scale>
          <a:sx n="71" d="100"/>
          <a:sy n="71" d="100"/>
        </p:scale>
        <p:origin x="59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453A-1A55-45AE-8170-16EC7E0CB9B0}" type="datetimeFigureOut">
              <a:rPr lang="es-MX" smtClean="0"/>
              <a:t>22/07/2020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C61B8-90CA-4481-87BB-6435E590F6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0810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453A-1A55-45AE-8170-16EC7E0CB9B0}" type="datetimeFigureOut">
              <a:rPr lang="es-MX" smtClean="0"/>
              <a:t>22/07/2020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C61B8-90CA-4481-87BB-6435E590F6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0522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453A-1A55-45AE-8170-16EC7E0CB9B0}" type="datetimeFigureOut">
              <a:rPr lang="es-MX" smtClean="0"/>
              <a:t>22/07/2020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C61B8-90CA-4481-87BB-6435E590F6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1234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453A-1A55-45AE-8170-16EC7E0CB9B0}" type="datetimeFigureOut">
              <a:rPr lang="es-MX" smtClean="0"/>
              <a:t>22/07/2020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C61B8-90CA-4481-87BB-6435E590F6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5250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453A-1A55-45AE-8170-16EC7E0CB9B0}" type="datetimeFigureOut">
              <a:rPr lang="es-MX" smtClean="0"/>
              <a:t>22/07/2020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C61B8-90CA-4481-87BB-6435E590F6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0894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453A-1A55-45AE-8170-16EC7E0CB9B0}" type="datetimeFigureOut">
              <a:rPr lang="es-MX" smtClean="0"/>
              <a:t>22/07/2020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C61B8-90CA-4481-87BB-6435E590F6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8368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453A-1A55-45AE-8170-16EC7E0CB9B0}" type="datetimeFigureOut">
              <a:rPr lang="es-MX" smtClean="0"/>
              <a:t>22/07/2020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C61B8-90CA-4481-87BB-6435E590F6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8491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453A-1A55-45AE-8170-16EC7E0CB9B0}" type="datetimeFigureOut">
              <a:rPr lang="es-MX" smtClean="0"/>
              <a:t>22/07/2020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C61B8-90CA-4481-87BB-6435E590F6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6736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453A-1A55-45AE-8170-16EC7E0CB9B0}" type="datetimeFigureOut">
              <a:rPr lang="es-MX" smtClean="0"/>
              <a:t>22/07/2020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C61B8-90CA-4481-87BB-6435E590F6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5053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453A-1A55-45AE-8170-16EC7E0CB9B0}" type="datetimeFigureOut">
              <a:rPr lang="es-MX" smtClean="0"/>
              <a:t>22/07/2020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C61B8-90CA-4481-87BB-6435E590F6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1337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453A-1A55-45AE-8170-16EC7E0CB9B0}" type="datetimeFigureOut">
              <a:rPr lang="es-MX" smtClean="0"/>
              <a:t>22/07/2020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C61B8-90CA-4481-87BB-6435E590F6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894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5453A-1A55-45AE-8170-16EC7E0CB9B0}" type="datetimeFigureOut">
              <a:rPr lang="es-MX" smtClean="0"/>
              <a:t>22/07/2020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C61B8-90CA-4481-87BB-6435E590F6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7068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2343" y="2110581"/>
            <a:ext cx="9144000" cy="2636838"/>
          </a:xfrm>
          <a:solidFill>
            <a:schemeClr val="accent6">
              <a:lumMod val="20000"/>
              <a:lumOff val="80000"/>
            </a:schemeClr>
          </a:solidFill>
          <a:ln w="76200"/>
          <a:scene3d>
            <a:camera prst="obliqueTopRight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s-E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SEMANA 6 - </a:t>
            </a:r>
            <a:r>
              <a:rPr lang="es-MX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CONSEJOS PARA APLICAR EL APRENDIZAJE AUTOMÁTICO</a:t>
            </a:r>
            <a:endParaRPr lang="es-MX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8969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CONCLUSIÓN…</a:t>
            </a:r>
            <a:endParaRPr lang="es-MX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378857"/>
            <a:ext cx="10515600" cy="47981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dirty="0"/>
              <a:t>Nuestro proceso de decisión se puede desglosar de la siguiente manera:</a:t>
            </a:r>
          </a:p>
          <a:p>
            <a:r>
              <a:rPr lang="es-MX" b="1" dirty="0"/>
              <a:t>Obteniendo más ejemplos de entrenamiento:</a:t>
            </a:r>
            <a:r>
              <a:rPr lang="es-MX" dirty="0"/>
              <a:t> corrige la alta varianza</a:t>
            </a:r>
          </a:p>
          <a:p>
            <a:r>
              <a:rPr lang="es-MX" b="1" dirty="0"/>
              <a:t>Probar conjuntos de características más pequeños:</a:t>
            </a:r>
            <a:r>
              <a:rPr lang="es-MX" dirty="0"/>
              <a:t> corrige la alta varianza</a:t>
            </a:r>
          </a:p>
          <a:p>
            <a:r>
              <a:rPr lang="es-MX" b="1" dirty="0"/>
              <a:t>Agregar características:</a:t>
            </a:r>
            <a:r>
              <a:rPr lang="es-MX" dirty="0"/>
              <a:t> corrige el alto sesgo</a:t>
            </a:r>
          </a:p>
          <a:p>
            <a:r>
              <a:rPr lang="es-MX" b="1" dirty="0"/>
              <a:t>Agregar características polinómicas:</a:t>
            </a:r>
            <a:r>
              <a:rPr lang="es-MX" dirty="0"/>
              <a:t> corrige el sesgo alto</a:t>
            </a:r>
          </a:p>
          <a:p>
            <a:r>
              <a:rPr lang="es-MX" b="1" dirty="0"/>
              <a:t>Disminución de λ:</a:t>
            </a:r>
            <a:r>
              <a:rPr lang="es-MX" dirty="0"/>
              <a:t> corrige el sesgo alto</a:t>
            </a:r>
          </a:p>
          <a:p>
            <a:r>
              <a:rPr lang="es-MX" b="1" dirty="0"/>
              <a:t>Incremento de λ:</a:t>
            </a:r>
            <a:r>
              <a:rPr lang="es-MX" dirty="0"/>
              <a:t> corrige la alta varianza.</a:t>
            </a:r>
          </a:p>
          <a:p>
            <a:r>
              <a:rPr lang="es-MX" b="1" dirty="0"/>
              <a:t>Diagnóstico de redes neuronales</a:t>
            </a: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13164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 DE ERRORES</a:t>
            </a:r>
            <a:endParaRPr lang="es-MX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39746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El enfoque recomendado para resolver problemas de aprendizaje automático es:</a:t>
            </a:r>
          </a:p>
          <a:p>
            <a:r>
              <a:rPr lang="es-MX" dirty="0"/>
              <a:t>Comience con un algoritmo simple, impleméntelo rápidamente y pruébelo temprano en sus datos de validación cruzada.</a:t>
            </a:r>
          </a:p>
          <a:p>
            <a:r>
              <a:rPr lang="es-MX" dirty="0"/>
              <a:t>Trace curvas de aprendizaje para decidir si es probable que más datos, más características, etc. puedan ayudar.</a:t>
            </a:r>
          </a:p>
          <a:p>
            <a:r>
              <a:rPr lang="es-MX" dirty="0"/>
              <a:t>Examine manualmente los errores en los ejemplos en el conjunto de validación cruzada e intente detectar una tendencia donde se cometieron la mayoría de los errores.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10746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55086" cy="1325563"/>
          </a:xfrm>
        </p:spPr>
        <p:txBody>
          <a:bodyPr/>
          <a:lstStyle/>
          <a:p>
            <a:r>
              <a:rPr lang="es-MX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MÉTRICAS DE ERROR PARA CLASES SESGADAS</a:t>
            </a:r>
            <a:endParaRPr lang="es-MX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62381" t="36819" r="15595" b="54834"/>
          <a:stretch/>
        </p:blipFill>
        <p:spPr>
          <a:xfrm>
            <a:off x="846311" y="1690688"/>
            <a:ext cx="7779658" cy="165780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63880" t="45196" r="15596" b="48690"/>
          <a:stretch/>
        </p:blipFill>
        <p:spPr>
          <a:xfrm>
            <a:off x="838200" y="4296050"/>
            <a:ext cx="7249830" cy="121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045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844" t="19542" r="16526" b="12471"/>
          <a:stretch/>
        </p:blipFill>
        <p:spPr>
          <a:xfrm>
            <a:off x="347485" y="423582"/>
            <a:ext cx="11122856" cy="601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949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¿DECIDIENDO QUE HACER?</a:t>
            </a:r>
            <a:endParaRPr lang="es-MX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516343"/>
            <a:ext cx="10515600" cy="4351338"/>
          </a:xfrm>
        </p:spPr>
        <p:txBody>
          <a:bodyPr/>
          <a:lstStyle/>
          <a:p>
            <a:pPr algn="just"/>
            <a:r>
              <a:rPr lang="es-MX" dirty="0"/>
              <a:t>Obteniendo más ejemplos de entrenamiento</a:t>
            </a:r>
          </a:p>
          <a:p>
            <a:pPr algn="just"/>
            <a:r>
              <a:rPr lang="es-MX" dirty="0"/>
              <a:t>Probar conjuntos de características más pequeños</a:t>
            </a:r>
          </a:p>
          <a:p>
            <a:pPr algn="just"/>
            <a:r>
              <a:rPr lang="es-MX" dirty="0"/>
              <a:t>Probar funciones adicionales</a:t>
            </a:r>
          </a:p>
          <a:p>
            <a:pPr algn="just"/>
            <a:r>
              <a:rPr lang="es-MX" dirty="0"/>
              <a:t>Probar características polinómicas</a:t>
            </a:r>
          </a:p>
          <a:p>
            <a:pPr algn="just"/>
            <a:r>
              <a:rPr lang="es-MX" dirty="0"/>
              <a:t>Aumentando o disminuyendo </a:t>
            </a:r>
            <a:r>
              <a:rPr lang="es-MX" dirty="0" smtClean="0"/>
              <a:t>λ</a:t>
            </a:r>
          </a:p>
          <a:p>
            <a:pPr algn="just"/>
            <a:endParaRPr lang="es-ES" dirty="0"/>
          </a:p>
          <a:p>
            <a:pPr marL="0" indent="0" algn="just">
              <a:buNone/>
            </a:pPr>
            <a:r>
              <a:rPr lang="es-ES" dirty="0" smtClean="0"/>
              <a:t>Desafortunadamente se debe escoger una de estas opciones para evitar perdida de tiempo o dinero. Muchas veces se elige por instinto pero nos puede costar tiempo muy valioso.</a:t>
            </a:r>
          </a:p>
          <a:p>
            <a:pPr marL="0" indent="0" algn="just">
              <a:buNone/>
            </a:pPr>
            <a:endParaRPr lang="es-MX" dirty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203" y="1272662"/>
            <a:ext cx="2142261" cy="313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652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0846" y="323756"/>
            <a:ext cx="10515600" cy="1325563"/>
          </a:xfrm>
        </p:spPr>
        <p:txBody>
          <a:bodyPr/>
          <a:lstStyle/>
          <a:p>
            <a:pPr algn="just"/>
            <a:r>
              <a:rPr lang="es-E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EVALUANDO UNA HIPÓTESIS:</a:t>
            </a:r>
            <a:endParaRPr lang="es-MX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00846" y="1649319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 smtClean="0"/>
              <a:t>¿Cómo afirmar si la hipótesis presenta sobreajuste?</a:t>
            </a:r>
          </a:p>
          <a:p>
            <a:pPr marL="0" indent="0" algn="just">
              <a:buNone/>
            </a:pPr>
            <a:r>
              <a:rPr lang="es-ES" dirty="0" smtClean="0"/>
              <a:t>Una forma bastante típica es dividir nuestro conjunto de datos en:</a:t>
            </a:r>
          </a:p>
          <a:p>
            <a:pPr algn="just">
              <a:buFontTx/>
              <a:buChar char="-"/>
            </a:pPr>
            <a:r>
              <a:rPr lang="es-ES" dirty="0" smtClean="0"/>
              <a:t>Train Set</a:t>
            </a:r>
          </a:p>
          <a:p>
            <a:pPr algn="just">
              <a:buFontTx/>
              <a:buChar char="-"/>
            </a:pPr>
            <a:r>
              <a:rPr lang="es-ES" dirty="0" smtClean="0"/>
              <a:t>Test Set</a:t>
            </a:r>
          </a:p>
          <a:p>
            <a:pPr marL="0" indent="0" algn="just">
              <a:buNone/>
            </a:pPr>
            <a:r>
              <a:rPr lang="es-ES" dirty="0" smtClean="0"/>
              <a:t>Con el Train Set se calcula los parámetros que minimizan su función de costo.</a:t>
            </a:r>
          </a:p>
          <a:p>
            <a:pPr marL="0" indent="0" algn="just">
              <a:buNone/>
            </a:pPr>
            <a:r>
              <a:rPr lang="es-ES" dirty="0" smtClean="0"/>
              <a:t>Con estos parámetros se calcula el error de costo de los Test Set.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>
              <a:buFontTx/>
              <a:buChar char="-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33620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353" t="25086" r="10221" b="30382"/>
          <a:stretch/>
        </p:blipFill>
        <p:spPr>
          <a:xfrm>
            <a:off x="435429" y="321783"/>
            <a:ext cx="11422742" cy="621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984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902153"/>
            <a:ext cx="10515600" cy="1325563"/>
          </a:xfrm>
        </p:spPr>
        <p:txBody>
          <a:bodyPr/>
          <a:lstStyle/>
          <a:p>
            <a:pPr algn="just"/>
            <a:r>
              <a:rPr lang="es-E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SELECCIÓN DE MODELOS Y CONJUNTOS DE ENTRENAMIENTO / VALIDACIÓN / PRUEBA</a:t>
            </a:r>
            <a:endParaRPr lang="es-MX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423885"/>
            <a:ext cx="10515600" cy="375307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dirty="0" smtClean="0"/>
              <a:t>Para elegir un modelo dados muchos modelos con diferentes grados polinómicos haremos lo siguiente:</a:t>
            </a:r>
          </a:p>
          <a:p>
            <a:pPr marL="514350" indent="-514350" algn="just">
              <a:buAutoNum type="arabicPeriod"/>
            </a:pPr>
            <a:r>
              <a:rPr lang="es-MX" dirty="0" smtClean="0"/>
              <a:t>Una </a:t>
            </a:r>
            <a:r>
              <a:rPr lang="es-MX" dirty="0"/>
              <a:t>forma de dividir nuestro conjunto de datos en los tres conjuntos </a:t>
            </a:r>
            <a:r>
              <a:rPr lang="es-MX" dirty="0" smtClean="0"/>
              <a:t>es: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s-MX" dirty="0"/>
              <a:t> </a:t>
            </a:r>
            <a:r>
              <a:rPr lang="es-MX" dirty="0" smtClean="0"/>
              <a:t>      Conjunto </a:t>
            </a:r>
            <a:r>
              <a:rPr lang="es-MX" dirty="0"/>
              <a:t>de entrenamiento: </a:t>
            </a:r>
            <a:r>
              <a:rPr lang="es-MX" dirty="0" smtClean="0"/>
              <a:t>60%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s-MX" dirty="0"/>
              <a:t> </a:t>
            </a:r>
            <a:r>
              <a:rPr lang="es-MX" dirty="0" smtClean="0"/>
              <a:t>      Conjunto </a:t>
            </a:r>
            <a:r>
              <a:rPr lang="es-MX" dirty="0"/>
              <a:t>de validación cruzada: </a:t>
            </a:r>
            <a:r>
              <a:rPr lang="es-MX" dirty="0" smtClean="0"/>
              <a:t>20%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s-MX" dirty="0" smtClean="0"/>
              <a:t>       Conjunto </a:t>
            </a:r>
            <a:r>
              <a:rPr lang="es-MX" dirty="0"/>
              <a:t>de prueba: 20</a:t>
            </a:r>
            <a:r>
              <a:rPr lang="es-MX" dirty="0" smtClean="0"/>
              <a:t>%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004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841829"/>
            <a:ext cx="10515600" cy="5335134"/>
          </a:xfrm>
        </p:spPr>
        <p:txBody>
          <a:bodyPr>
            <a:normAutofit/>
          </a:bodyPr>
          <a:lstStyle/>
          <a:p>
            <a:pPr marL="514350" indent="-514350">
              <a:buAutoNum type="arabicPeriod" startAt="2"/>
            </a:pPr>
            <a:r>
              <a:rPr lang="es-MX" dirty="0" smtClean="0"/>
              <a:t>Ahora </a:t>
            </a:r>
            <a:r>
              <a:rPr lang="es-MX" dirty="0"/>
              <a:t>podemos calcular tres valores de error separados para los tres conjuntos diferentes usando el siguiente </a:t>
            </a:r>
            <a:r>
              <a:rPr lang="es-MX" dirty="0" smtClean="0"/>
              <a:t>método:</a:t>
            </a:r>
          </a:p>
          <a:p>
            <a:pPr marL="0" indent="0">
              <a:buNone/>
            </a:pPr>
            <a:endParaRPr lang="es-MX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s-MX" dirty="0" smtClean="0"/>
              <a:t>Optimice </a:t>
            </a:r>
            <a:r>
              <a:rPr lang="es-MX" dirty="0"/>
              <a:t>los parámetros en Θ utilizando el conjunto de entrenamiento para cada grado </a:t>
            </a:r>
            <a:r>
              <a:rPr lang="es-MX" dirty="0" smtClean="0"/>
              <a:t>polinómico.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dirty="0" smtClean="0"/>
              <a:t>Encuentre </a:t>
            </a:r>
            <a:r>
              <a:rPr lang="es-MX" dirty="0"/>
              <a:t>el grado polinomial d con el menor error utilizando el conjunto de validación </a:t>
            </a:r>
            <a:r>
              <a:rPr lang="es-MX" dirty="0" smtClean="0"/>
              <a:t>cruzada.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dirty="0" smtClean="0"/>
              <a:t>Estime </a:t>
            </a:r>
            <a:r>
              <a:rPr lang="es-MX" dirty="0"/>
              <a:t>el error de generalización utilizando el conjunto de prueba </a:t>
            </a:r>
            <a:r>
              <a:rPr lang="es-MX" dirty="0" smtClean="0"/>
              <a:t>.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De </a:t>
            </a:r>
            <a:r>
              <a:rPr lang="es-MX" dirty="0"/>
              <a:t>esta manera, el grado del polinomio d no se ha entrenado utilizando el conjunto de prueba.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06107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SESGO vs VARIANZA </a:t>
            </a:r>
            <a:endParaRPr lang="es-MX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245" t="43524" r="47938" b="19206"/>
          <a:stretch/>
        </p:blipFill>
        <p:spPr>
          <a:xfrm>
            <a:off x="624114" y="1410013"/>
            <a:ext cx="6676572" cy="521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11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9543" y="389270"/>
            <a:ext cx="10294257" cy="578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231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CURVAS DE APRENDIZAJE</a:t>
            </a:r>
            <a:endParaRPr lang="es-MX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Es útil para verificar que el algoritmo funcione correctamente o para mejorar su desempeño.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1785" t="48888" r="39048" b="16598"/>
          <a:stretch/>
        </p:blipFill>
        <p:spPr>
          <a:xfrm>
            <a:off x="620486" y="2809825"/>
            <a:ext cx="5852886" cy="389396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32024" t="52065" r="37499" b="19986"/>
          <a:stretch/>
        </p:blipFill>
        <p:spPr>
          <a:xfrm>
            <a:off x="6096000" y="2809825"/>
            <a:ext cx="6239713" cy="321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652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</TotalTime>
  <Words>392</Words>
  <Application>Microsoft Office PowerPoint</Application>
  <PresentationFormat>Panorámica</PresentationFormat>
  <Paragraphs>48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Tema de Office</vt:lpstr>
      <vt:lpstr>SEMANA 6 - CONSEJOS PARA APLICAR EL APRENDIZAJE AUTOMÁTICO</vt:lpstr>
      <vt:lpstr>¿DECIDIENDO QUE HACER?</vt:lpstr>
      <vt:lpstr>EVALUANDO UNA HIPÓTESIS:</vt:lpstr>
      <vt:lpstr>Presentación de PowerPoint</vt:lpstr>
      <vt:lpstr>SELECCIÓN DE MODELOS Y CONJUNTOS DE ENTRENAMIENTO / VALIDACIÓN / PRUEBA</vt:lpstr>
      <vt:lpstr>Presentación de PowerPoint</vt:lpstr>
      <vt:lpstr>SESGO vs VARIANZA </vt:lpstr>
      <vt:lpstr>Presentación de PowerPoint</vt:lpstr>
      <vt:lpstr>CURVAS DE APRENDIZAJE</vt:lpstr>
      <vt:lpstr>EN CONCLUSIÓN…</vt:lpstr>
      <vt:lpstr>ANÁLISIS DE ERRORES</vt:lpstr>
      <vt:lpstr>MÉTRICAS DE ERROR PARA CLASES SESGADAS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6 - CONSEJOS PARA APLICAR EL APRENDIZAJE AUTOMÁTICO</dc:title>
  <dc:creator>max florencio cajo chavez</dc:creator>
  <cp:lastModifiedBy>max florencio cajo chavez</cp:lastModifiedBy>
  <cp:revision>13</cp:revision>
  <dcterms:created xsi:type="dcterms:W3CDTF">2020-07-22T07:14:31Z</dcterms:created>
  <dcterms:modified xsi:type="dcterms:W3CDTF">2020-07-23T00:50:01Z</dcterms:modified>
</cp:coreProperties>
</file>