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42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004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57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66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50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72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28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50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0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65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FD67-2FC1-49C9-83BB-162487AF23ED}" type="datetimeFigureOut">
              <a:rPr lang="es-MX" smtClean="0"/>
              <a:t>14/07/2020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743B-4E0E-4025-AF8B-4F47B35F91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98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7580"/>
          </a:xfr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5 – NEURAL NETWORKS LEARNING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60094"/>
            <a:ext cx="9144000" cy="287133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dirty="0" smtClean="0"/>
              <a:t>ARQUITECTURA DE LA RED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dirty="0" smtClean="0"/>
              <a:t>RANDOM INICIALIZATION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dirty="0" smtClean="0"/>
              <a:t>FORWARD PROPAGATION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dirty="0" smtClean="0"/>
              <a:t>BACK PROPAGATION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dirty="0" smtClean="0"/>
              <a:t>GRADIENT CHECKING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3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4778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ELEGIR LA ARQUITECTURA DE LA RED NEURONAL?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836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Nº de unidades de entrada.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Nº de unidades de salida.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Nº de capas ocultas</a:t>
            </a:r>
            <a:endParaRPr lang="es-MX" dirty="0"/>
          </a:p>
        </p:txBody>
      </p:sp>
      <p:sp>
        <p:nvSpPr>
          <p:cNvPr id="4" name="Cerrar llave 3"/>
          <p:cNvSpPr/>
          <p:nvPr/>
        </p:nvSpPr>
        <p:spPr>
          <a:xfrm>
            <a:off x="5370286" y="2002971"/>
            <a:ext cx="217714" cy="6676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5638799" y="2039257"/>
            <a:ext cx="2510971" cy="595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SON DEDUCIBLES</a:t>
            </a:r>
            <a:endParaRPr lang="es-MX" dirty="0"/>
          </a:p>
        </p:txBody>
      </p:sp>
      <p:sp>
        <p:nvSpPr>
          <p:cNvPr id="7" name="Llamada de nube 6"/>
          <p:cNvSpPr/>
          <p:nvPr/>
        </p:nvSpPr>
        <p:spPr>
          <a:xfrm>
            <a:off x="4455886" y="3135086"/>
            <a:ext cx="3352800" cy="2336800"/>
          </a:xfrm>
          <a:prstGeom prst="cloudCallout">
            <a:avLst>
              <a:gd name="adj1" fmla="val -59801"/>
              <a:gd name="adj2" fmla="val -475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MIENTRAS </a:t>
            </a:r>
            <a:r>
              <a:rPr lang="es-ES" sz="2800" dirty="0" smtClean="0"/>
              <a:t>MAS</a:t>
            </a:r>
            <a:r>
              <a:rPr lang="es-ES" dirty="0" smtClean="0"/>
              <a:t> ES MEJOR?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33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INICIALIZATION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Siempre vamos a necesitar un valor inicial de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 smtClean="0"/>
                  <a:t>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Cuando entrenamos redes neuronales no es bueno iniciar nuestra matriz </a:t>
                </a:r>
                <a:r>
                  <a:rPr lang="es-ES" dirty="0" smtClean="0"/>
                  <a:t>de parámetros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MX" dirty="0" smtClean="0"/>
                  <a:t> con ceros.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Entonces ….. </a:t>
                </a:r>
                <a:r>
                  <a:rPr lang="es-ES" b="1" dirty="0" smtClean="0"/>
                  <a:t>¿QUÉ HACER?</a:t>
                </a:r>
              </a:p>
              <a:p>
                <a:pPr marL="0" indent="0" algn="just">
                  <a:buNone/>
                </a:pPr>
                <a:r>
                  <a:rPr lang="es-ES" dirty="0" smtClean="0"/>
                  <a:t>Computarizar una función que nos devuelvan valores aleatorios, que estén en el rango de [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+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ES" dirty="0" smtClean="0"/>
                  <a:t>]. Hay una formula que nos ayudara hallar 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MX" dirty="0" smtClean="0"/>
                  <a:t> factible.</a:t>
                </a:r>
              </a:p>
              <a:p>
                <a:pPr marL="0" indent="0" algn="just">
                  <a:buNone/>
                </a:pPr>
                <a:r>
                  <a:rPr lang="es-ES" dirty="0" smtClean="0"/>
                  <a:t>Con esto evitaremos que nuestras Unidades ocultas sean iguales.</a:t>
                </a:r>
                <a:endParaRPr lang="es-MX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4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3543"/>
            <a:ext cx="10515600" cy="201521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 DEL CÓDIGO PARA LA FUNCION DE COSTO SIN Y CON REGULARIZACIÓN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71" t="17488" r="16930" b="15593"/>
          <a:stretch/>
        </p:blipFill>
        <p:spPr>
          <a:xfrm>
            <a:off x="1233715" y="2058761"/>
            <a:ext cx="8218277" cy="45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PROPAGATION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Este procedimiento va de IZQUIERDA A DERECHA, activando todos los nodos de la red (donde se incluyen el BIAS UNIT) hasta llegar hasta las unidades de salidas o función de hipótesis.</a:t>
            </a:r>
          </a:p>
          <a:p>
            <a:pPr>
              <a:buFont typeface="Wingdings" panose="05000000000000000000" pitchFamily="2" charset="2"/>
              <a:buChar char="ü"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238" t="20303" r="16785" b="15539"/>
          <a:stretch/>
        </p:blipFill>
        <p:spPr>
          <a:xfrm>
            <a:off x="2071432" y="2578894"/>
            <a:ext cx="7676725" cy="40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BACKPROPAGATION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ES" dirty="0" smtClean="0"/>
              <a:t>Es útil para tratar de minimizar la Función de Costo ya sea por el método del descenso de la gradiente u otro algoritmo de optimización avanzada.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dirty="0" smtClean="0"/>
              <a:t>Este procedimiento va de DERECHA a IZQUIERDA.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ES" dirty="0" smtClean="0"/>
              <a:t>Su sintaxis puede llegar a ser compleja para uno.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50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CHECKING</a:t>
            </a:r>
            <a:endParaRPr lang="es-MX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Es útil , ya que en la ejecución del algoritmo de optimización pueden ocurrir errores que no se perciben fácilmente.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Se utiliza un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s-MX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MX" dirty="0" smtClean="0"/>
                  <a:t> en dicho algoritmo.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Se hace una comparación entre las derivadas de la función de coste con respecto a los parámetros de toda la red  realizadas por los algoritmos de </a:t>
                </a:r>
                <a:r>
                  <a:rPr lang="es-ES" dirty="0" err="1" smtClean="0"/>
                  <a:t>Backpropagation</a:t>
                </a:r>
                <a:r>
                  <a:rPr lang="es-ES" dirty="0" smtClean="0"/>
                  <a:t> y </a:t>
                </a:r>
                <a:r>
                  <a:rPr lang="es-ES" dirty="0" err="1" smtClean="0"/>
                  <a:t>Gradient</a:t>
                </a:r>
                <a:r>
                  <a:rPr lang="es-ES" dirty="0" err="1"/>
                  <a:t>-</a:t>
                </a:r>
                <a:r>
                  <a:rPr lang="es-ES" dirty="0" err="1" smtClean="0"/>
                  <a:t>Checking</a:t>
                </a:r>
                <a:r>
                  <a:rPr lang="es-ES" dirty="0" smtClean="0"/>
                  <a:t>, los cuales tienes que ser aproximadamente igual.</a:t>
                </a:r>
              </a:p>
              <a:p>
                <a:pPr algn="just">
                  <a:buFont typeface="Wingdings" panose="05000000000000000000" pitchFamily="2" charset="2"/>
                  <a:buChar char="ü"/>
                </a:pPr>
                <a:r>
                  <a:rPr lang="es-ES" dirty="0" smtClean="0"/>
                  <a:t>Solo lo probamos una vez para evitar el costo computacional.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1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251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Tema de Office</vt:lpstr>
      <vt:lpstr>SEMANA 5 – NEURAL NETWORKS LEARNING</vt:lpstr>
      <vt:lpstr>¿CÓMO ELEGIR LA ARQUITECTURA DE LA RED NEURONAL?</vt:lpstr>
      <vt:lpstr>RANDOM INICIALIZATION</vt:lpstr>
      <vt:lpstr>IMPLEMENTACIÓN DEL CÓDIGO PARA LA FUNCION DE COSTO SIN Y CON REGULARIZACIÓN</vt:lpstr>
      <vt:lpstr>FORWARD PROPAGATION</vt:lpstr>
      <vt:lpstr>BACKPROPAGATION</vt:lpstr>
      <vt:lpstr>GRADIENT CHECKING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5 – NEURAL NETWORKS LEARNING</dc:title>
  <dc:creator>max florencio cajo chavez</dc:creator>
  <cp:lastModifiedBy>max florencio cajo chavez</cp:lastModifiedBy>
  <cp:revision>11</cp:revision>
  <dcterms:created xsi:type="dcterms:W3CDTF">2020-07-14T06:20:11Z</dcterms:created>
  <dcterms:modified xsi:type="dcterms:W3CDTF">2020-07-16T04:59:02Z</dcterms:modified>
</cp:coreProperties>
</file>