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7" r:id="rId3"/>
    <p:sldId id="257" r:id="rId4"/>
    <p:sldId id="258" r:id="rId5"/>
    <p:sldId id="259" r:id="rId6"/>
    <p:sldId id="261" r:id="rId7"/>
    <p:sldId id="260" r:id="rId8"/>
    <p:sldId id="262" r:id="rId9"/>
    <p:sldId id="263" r:id="rId10"/>
    <p:sldId id="264" r:id="rId11"/>
    <p:sldId id="265" r:id="rId12"/>
    <p:sldId id="268" r:id="rId13"/>
    <p:sldId id="266" r:id="rId14"/>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249" autoAdjust="0"/>
  </p:normalViewPr>
  <p:slideViewPr>
    <p:cSldViewPr snapToGrid="0">
      <p:cViewPr varScale="1">
        <p:scale>
          <a:sx n="64" d="100"/>
          <a:sy n="64" d="100"/>
        </p:scale>
        <p:origin x="8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A7BC07-E7B4-42EC-99E5-EDC24777A3B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3B53B259-6CC6-451A-BC28-59D90B694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A12A86AD-69CB-41B3-873A-594DC3050BA0}"/>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5" name="Нижний колонтитул 4">
            <a:extLst>
              <a:ext uri="{FF2B5EF4-FFF2-40B4-BE49-F238E27FC236}">
                <a16:creationId xmlns:a16="http://schemas.microsoft.com/office/drawing/2014/main" id="{7BA427DA-BAA0-47AF-9282-DD8CF7CEAFBB}"/>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F19C2DF-1513-41A9-9C93-061D62175F39}"/>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194491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FE5AC-AEC2-446B-8EEF-DEFD73264CAD}"/>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7FD8F052-3671-48A1-8A01-5D8DBCD7840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65FFD96-9089-4C4C-9978-38E59A0F6584}"/>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5" name="Нижний колонтитул 4">
            <a:extLst>
              <a:ext uri="{FF2B5EF4-FFF2-40B4-BE49-F238E27FC236}">
                <a16:creationId xmlns:a16="http://schemas.microsoft.com/office/drawing/2014/main" id="{36D45941-D7CB-4583-BB13-DECB9C8AEFC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C94CF1AF-505B-4890-B473-F679DC834564}"/>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77662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A8ABAF7-54BB-4B5D-8031-44627C39CE2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1653A293-D0BD-450C-A651-8DA0D753CAC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0EAC90A-A4A9-440C-91A5-01FC2947317D}"/>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5" name="Нижний колонтитул 4">
            <a:extLst>
              <a:ext uri="{FF2B5EF4-FFF2-40B4-BE49-F238E27FC236}">
                <a16:creationId xmlns:a16="http://schemas.microsoft.com/office/drawing/2014/main" id="{D5B8F8C8-B274-4A39-9B4C-01E27EB0EA5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B1FB31D-2193-4869-963D-039DA674BB23}"/>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24689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B5AB70-7616-4332-A0AC-470BC1D33333}"/>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F9229E61-98D8-428C-BDB0-69EDBBF615B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D148A28-1581-4F1E-83F2-12A01311D6D5}"/>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5" name="Нижний колонтитул 4">
            <a:extLst>
              <a:ext uri="{FF2B5EF4-FFF2-40B4-BE49-F238E27FC236}">
                <a16:creationId xmlns:a16="http://schemas.microsoft.com/office/drawing/2014/main" id="{4C4CA94F-5E0B-4CA5-A33F-E6CC3C27F75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F753A45-DCA1-4C03-89F4-BB57666BEACF}"/>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202138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B69112-9DCC-4615-B213-AA1B126238E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25C07E94-A31F-40A4-A4F9-8B7F873FF2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C2F6946-BB66-4605-84B8-4A8F3677B3A7}"/>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5" name="Нижний колонтитул 4">
            <a:extLst>
              <a:ext uri="{FF2B5EF4-FFF2-40B4-BE49-F238E27FC236}">
                <a16:creationId xmlns:a16="http://schemas.microsoft.com/office/drawing/2014/main" id="{99FA936A-BCBF-4A8C-B192-23235092C8CC}"/>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A24D152-4C03-451A-9980-F22D8505837F}"/>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43574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5CC096-911E-4DCC-8222-C4BB2F585C8B}"/>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80ECEB23-4D14-4CE6-A924-3E27A3C28FC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7C4BA2C9-2576-4962-B282-E30FDAE309C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1C70A509-109D-44FD-BF87-13FCFCFB7727}"/>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6" name="Нижний колонтитул 5">
            <a:extLst>
              <a:ext uri="{FF2B5EF4-FFF2-40B4-BE49-F238E27FC236}">
                <a16:creationId xmlns:a16="http://schemas.microsoft.com/office/drawing/2014/main" id="{B0FF0DA4-B1A0-4279-A883-6D375849EDFB}"/>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DAC0DFFD-8D9B-4B15-998F-73F85CE51CE0}"/>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149299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A9F471-5726-4199-A932-48261CEADC0F}"/>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2EDC115D-A600-402B-84E0-D2D9C1237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DB112AE-B18A-4E12-992B-AE27DAB13B4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A03CCFBC-2465-4431-9223-01D8700E9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E852CCE-8F44-4A08-90C7-FD3349FFD7F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8B21F00A-1D6F-4F2F-A170-D230C9B568CE}"/>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8" name="Нижний колонтитул 7">
            <a:extLst>
              <a:ext uri="{FF2B5EF4-FFF2-40B4-BE49-F238E27FC236}">
                <a16:creationId xmlns:a16="http://schemas.microsoft.com/office/drawing/2014/main" id="{D1932EBE-FDE0-411D-98A6-81E9FEA39157}"/>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EED00261-626B-4F72-B40B-5CB65A7DEDEB}"/>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238847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021369-6584-4F1B-98A0-006A5B27B541}"/>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D74D4EF0-1EEB-4610-ACE5-C362475E4FA0}"/>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4" name="Нижний колонтитул 3">
            <a:extLst>
              <a:ext uri="{FF2B5EF4-FFF2-40B4-BE49-F238E27FC236}">
                <a16:creationId xmlns:a16="http://schemas.microsoft.com/office/drawing/2014/main" id="{1BF5D72E-DD12-4D94-A917-06834A322535}"/>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7EC34FDB-707D-4895-BA15-7351F933982E}"/>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354251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6CBF2B6-3FB0-48AA-88EE-F05965AB36C6}"/>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3" name="Нижний колонтитул 2">
            <a:extLst>
              <a:ext uri="{FF2B5EF4-FFF2-40B4-BE49-F238E27FC236}">
                <a16:creationId xmlns:a16="http://schemas.microsoft.com/office/drawing/2014/main" id="{BE48DBA2-61F4-4C72-BA9A-4A0110CA2AF0}"/>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BF8F3F36-957A-4FD3-8B9D-26D214ED5F1D}"/>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205492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E29CCF-4962-41E3-8242-7C002D3D73B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2B1103A0-5FB5-4570-9987-8E8F5B2A0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CF0A36A5-3A1E-4FB7-9E22-4BEBE37E5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500EE52-095B-47D3-AEB7-590019672CB5}"/>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6" name="Нижний колонтитул 5">
            <a:extLst>
              <a:ext uri="{FF2B5EF4-FFF2-40B4-BE49-F238E27FC236}">
                <a16:creationId xmlns:a16="http://schemas.microsoft.com/office/drawing/2014/main" id="{7A15A0C4-3955-4192-AA38-EE374BED039F}"/>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3BAA548F-8038-4C99-9162-F7B95D7D4633}"/>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64941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9C87E9-7DCA-4056-AB32-3E05D1DCAF6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322A4358-3F92-49D0-B591-CC1918EB3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FF243C95-D85C-4D30-9C44-E9DA199D3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160C0A0-B792-4687-9B8E-4F0611745B33}"/>
              </a:ext>
            </a:extLst>
          </p:cNvPr>
          <p:cNvSpPr>
            <a:spLocks noGrp="1"/>
          </p:cNvSpPr>
          <p:nvPr>
            <p:ph type="dt" sz="half" idx="10"/>
          </p:nvPr>
        </p:nvSpPr>
        <p:spPr/>
        <p:txBody>
          <a:bodyPr/>
          <a:lstStyle/>
          <a:p>
            <a:fld id="{69952499-D2D6-4DA1-9E2F-C5164225C570}" type="datetimeFigureOut">
              <a:rPr lang="uk-UA" smtClean="0"/>
              <a:t>08.07.2022</a:t>
            </a:fld>
            <a:endParaRPr lang="uk-UA"/>
          </a:p>
        </p:txBody>
      </p:sp>
      <p:sp>
        <p:nvSpPr>
          <p:cNvPr id="6" name="Нижний колонтитул 5">
            <a:extLst>
              <a:ext uri="{FF2B5EF4-FFF2-40B4-BE49-F238E27FC236}">
                <a16:creationId xmlns:a16="http://schemas.microsoft.com/office/drawing/2014/main" id="{6897D3F4-1D8F-48BB-968A-D83CFB223CD7}"/>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0B93DAE9-6DAE-484E-A481-73AEB46BFE4C}"/>
              </a:ext>
            </a:extLst>
          </p:cNvPr>
          <p:cNvSpPr>
            <a:spLocks noGrp="1"/>
          </p:cNvSpPr>
          <p:nvPr>
            <p:ph type="sldNum" sz="quarter" idx="12"/>
          </p:nvPr>
        </p:nvSpPr>
        <p:spPr/>
        <p:txBody>
          <a:bodyPr/>
          <a:lstStyle/>
          <a:p>
            <a:fld id="{03EDC6B7-D84D-4DBD-847B-5094F6D30B80}" type="slidenum">
              <a:rPr lang="uk-UA" smtClean="0"/>
              <a:t>‹#›</a:t>
            </a:fld>
            <a:endParaRPr lang="uk-UA"/>
          </a:p>
        </p:txBody>
      </p:sp>
    </p:spTree>
    <p:extLst>
      <p:ext uri="{BB962C8B-B14F-4D97-AF65-F5344CB8AC3E}">
        <p14:creationId xmlns:p14="http://schemas.microsoft.com/office/powerpoint/2010/main" val="273087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DE5CD-6BD8-4EF9-9890-ECC73A652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DB9881B8-4C0E-4023-B3BD-550513C99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1DFA34BD-E4DB-4D42-B707-AF807A832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52499-D2D6-4DA1-9E2F-C5164225C570}" type="datetimeFigureOut">
              <a:rPr lang="uk-UA" smtClean="0"/>
              <a:t>08.07.2022</a:t>
            </a:fld>
            <a:endParaRPr lang="uk-UA"/>
          </a:p>
        </p:txBody>
      </p:sp>
      <p:sp>
        <p:nvSpPr>
          <p:cNvPr id="5" name="Нижний колонтитул 4">
            <a:extLst>
              <a:ext uri="{FF2B5EF4-FFF2-40B4-BE49-F238E27FC236}">
                <a16:creationId xmlns:a16="http://schemas.microsoft.com/office/drawing/2014/main" id="{491554F5-A078-4DAE-AD96-51E3536F6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4BBDE20A-2A83-4E11-B234-2C7C5633F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DC6B7-D84D-4DBD-847B-5094F6D30B80}" type="slidenum">
              <a:rPr lang="uk-UA" smtClean="0"/>
              <a:t>‹#›</a:t>
            </a:fld>
            <a:endParaRPr lang="uk-UA"/>
          </a:p>
        </p:txBody>
      </p:sp>
    </p:spTree>
    <p:extLst>
      <p:ext uri="{BB962C8B-B14F-4D97-AF65-F5344CB8AC3E}">
        <p14:creationId xmlns:p14="http://schemas.microsoft.com/office/powerpoint/2010/main" val="21610679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A6CDA3-E744-4EE4-A68D-DA1D2E37E818}"/>
              </a:ext>
            </a:extLst>
          </p:cNvPr>
          <p:cNvSpPr>
            <a:spLocks noGrp="1"/>
          </p:cNvSpPr>
          <p:nvPr>
            <p:ph type="ctrTitle"/>
          </p:nvPr>
        </p:nvSpPr>
        <p:spPr>
          <a:xfrm>
            <a:off x="1524000" y="134585"/>
            <a:ext cx="9448800" cy="2076519"/>
          </a:xfrm>
        </p:spPr>
        <p:txBody>
          <a:bodyPr>
            <a:noAutofit/>
          </a:bodyPr>
          <a:lstStyle/>
          <a:p>
            <a:pPr>
              <a:lnSpc>
                <a:spcPct val="150000"/>
              </a:lnSpc>
              <a:spcAft>
                <a:spcPts val="0"/>
              </a:spcAft>
              <a:tabLst>
                <a:tab pos="3060065" algn="ctr"/>
              </a:tabLs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МІНІСТЕРСТВО ОСВІТИ І НАУКИ УКРАЇНИ</a:t>
            </a:r>
            <a:br>
              <a:rPr lang="uk-UA" sz="1400" dirty="0">
                <a:effectLst/>
                <a:latin typeface="Times New Roman" panose="02020603050405020304" pitchFamily="18" charset="0"/>
                <a:ea typeface="Calibri" panose="020F0502020204030204" pitchFamily="34" charset="0"/>
                <a:cs typeface="Times New Roman" panose="02020603050405020304" pitchFamily="18" charset="0"/>
              </a:rPr>
            </a:b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ДЕРЖАВНИЙ ВИЩИЙ НАВЧАЛЬНИЙ ЗАКЛАД</a:t>
            </a:r>
            <a:br>
              <a:rPr lang="uk-UA" sz="1400" dirty="0">
                <a:effectLst/>
                <a:latin typeface="Times New Roman" panose="02020603050405020304" pitchFamily="18" charset="0"/>
                <a:ea typeface="Calibri" panose="020F0502020204030204" pitchFamily="34" charset="0"/>
                <a:cs typeface="Times New Roman" panose="02020603050405020304" pitchFamily="18" charset="0"/>
              </a:rPr>
            </a:b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«УЖГОРОДСЬКИЙ НАЦІОНАЛЬНИЙ УНІВЕРСИТЕТ»</a:t>
            </a:r>
            <a:br>
              <a:rPr lang="uk-UA" sz="1400" dirty="0">
                <a:effectLst/>
                <a:latin typeface="Times New Roman" panose="02020603050405020304" pitchFamily="18" charset="0"/>
                <a:ea typeface="Calibri" panose="020F0502020204030204" pitchFamily="34" charset="0"/>
                <a:cs typeface="Times New Roman" panose="02020603050405020304" pitchFamily="18" charset="0"/>
              </a:rPr>
            </a:b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ФАКУЛЬТЕТ ІНФОРМАЦІЙНИХ ТЕХНОЛОГІЙ</a:t>
            </a:r>
            <a:br>
              <a:rPr lang="uk-UA" sz="1400" dirty="0">
                <a:effectLst/>
                <a:latin typeface="Times New Roman" panose="02020603050405020304" pitchFamily="18" charset="0"/>
                <a:ea typeface="Calibri" panose="020F0502020204030204" pitchFamily="34" charset="0"/>
                <a:cs typeface="Times New Roman" panose="02020603050405020304" pitchFamily="18" charset="0"/>
              </a:rPr>
            </a:b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КАФЕДРА ІНФОРМАТИКИ ТА ФІЗИКО-МАТЕМАТИЧНИХ ДИСЦИПЛІН</a:t>
            </a:r>
            <a:br>
              <a:rPr lang="uk-UA"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uk-UA" sz="14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03B37F05-F140-4BA3-8905-F57E98A2C1F3}"/>
              </a:ext>
            </a:extLst>
          </p:cNvPr>
          <p:cNvSpPr>
            <a:spLocks noGrp="1"/>
          </p:cNvSpPr>
          <p:nvPr>
            <p:ph type="subTitle" idx="1"/>
          </p:nvPr>
        </p:nvSpPr>
        <p:spPr>
          <a:xfrm>
            <a:off x="1524000" y="2034153"/>
            <a:ext cx="9144000" cy="1655762"/>
          </a:xfrm>
        </p:spPr>
        <p:txBody>
          <a:bodyPr/>
          <a:lstStyle/>
          <a:p>
            <a:r>
              <a:rPr lang="uk-UA" dirty="0">
                <a:latin typeface="Times New Roman" panose="02020603050405020304" pitchFamily="18" charset="0"/>
                <a:cs typeface="Times New Roman" panose="02020603050405020304" pitchFamily="18" charset="0"/>
              </a:rPr>
              <a:t>ЗВІТ</a:t>
            </a:r>
            <a:r>
              <a:rPr lang="uk-UA" dirty="0"/>
              <a:t> </a:t>
            </a:r>
          </a:p>
          <a:p>
            <a:r>
              <a:rPr lang="uk-UA" dirty="0">
                <a:latin typeface="Times New Roman" panose="02020603050405020304" pitchFamily="18" charset="0"/>
                <a:cs typeface="Times New Roman" panose="02020603050405020304" pitchFamily="18" charset="0"/>
              </a:rPr>
              <a:t>з виробничо-технологічної практики</a:t>
            </a:r>
          </a:p>
        </p:txBody>
      </p:sp>
      <p:sp>
        <p:nvSpPr>
          <p:cNvPr id="4" name="TextBox 3">
            <a:extLst>
              <a:ext uri="{FF2B5EF4-FFF2-40B4-BE49-F238E27FC236}">
                <a16:creationId xmlns:a16="http://schemas.microsoft.com/office/drawing/2014/main" id="{EEB7ED50-CBBA-4A40-9561-7F26D2FC4C62}"/>
              </a:ext>
            </a:extLst>
          </p:cNvPr>
          <p:cNvSpPr txBox="1"/>
          <p:nvPr/>
        </p:nvSpPr>
        <p:spPr>
          <a:xfrm>
            <a:off x="6778485" y="2558449"/>
            <a:ext cx="4936435" cy="3995966"/>
          </a:xfrm>
          <a:prstGeom prst="rect">
            <a:avLst/>
          </a:prstGeom>
          <a:noFill/>
        </p:spPr>
        <p:txBody>
          <a:bodyPr wrap="square" rtlCol="0">
            <a:spAutoFit/>
          </a:bodyPr>
          <a:lstStyle/>
          <a:p>
            <a:pPr algn="r">
              <a:lnSpc>
                <a:spcPct val="150000"/>
              </a:lnSpc>
              <a:spcAft>
                <a:spcPts val="800"/>
              </a:spcAft>
            </a:pPr>
            <a:r>
              <a:rPr lang="uk-U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Виконав:</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spcAft>
                <a:spcPts val="800"/>
              </a:spcAft>
            </a:pPr>
            <a:r>
              <a:rPr lang="uk-U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студент 2-го курсу</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spcAft>
                <a:spcPts val="800"/>
              </a:spcAft>
            </a:pPr>
            <a:r>
              <a:rPr lang="uk-U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денної форми навчання</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spcAft>
                <a:spcPts val="800"/>
              </a:spcAft>
            </a:pPr>
            <a:r>
              <a:rPr lang="uk-U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факультету інформаційних технологій</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spcAft>
                <a:spcPts val="800"/>
              </a:spcAft>
            </a:pPr>
            <a:r>
              <a:rPr lang="uk-U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спеціальності:</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spcAft>
                <a:spcPts val="800"/>
              </a:spcAft>
            </a:pPr>
            <a:r>
              <a:rPr lang="uk-U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«Інформаційні системи та технології»</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50000"/>
              </a:lnSpc>
              <a:spcAft>
                <a:spcPts val="800"/>
              </a:spcAft>
            </a:pPr>
            <a:r>
              <a:rPr lang="uk-UA" sz="1800" dirty="0">
                <a:effectLst/>
                <a:latin typeface="Times New Roman" panose="02020603050405020304" pitchFamily="18" charset="0"/>
                <a:ea typeface="Times New Roman" panose="02020603050405020304" pitchFamily="18" charset="0"/>
                <a:cs typeface="Times New Roman" panose="02020603050405020304" pitchFamily="18" charset="0"/>
              </a:rPr>
              <a:t>Хом’як Максим Ігорович</a:t>
            </a:r>
            <a:endParaRPr lang="uk-UA"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uk-UA" dirty="0"/>
          </a:p>
        </p:txBody>
      </p:sp>
      <p:sp>
        <p:nvSpPr>
          <p:cNvPr id="6" name="TextBox 5">
            <a:extLst>
              <a:ext uri="{FF2B5EF4-FFF2-40B4-BE49-F238E27FC236}">
                <a16:creationId xmlns:a16="http://schemas.microsoft.com/office/drawing/2014/main" id="{C833CAF5-DEDA-4071-83AC-3923EF906A1E}"/>
              </a:ext>
            </a:extLst>
          </p:cNvPr>
          <p:cNvSpPr txBox="1"/>
          <p:nvPr/>
        </p:nvSpPr>
        <p:spPr>
          <a:xfrm>
            <a:off x="5467705" y="6275548"/>
            <a:ext cx="1710212" cy="400110"/>
          </a:xfrm>
          <a:prstGeom prst="rect">
            <a:avLst/>
          </a:prstGeom>
          <a:noFill/>
        </p:spPr>
        <p:txBody>
          <a:bodyPr wrap="none" rtlCol="0">
            <a:spAutoFit/>
          </a:bodyPr>
          <a:lstStyle/>
          <a:p>
            <a:r>
              <a:rPr lang="uk-UA" sz="2000" dirty="0">
                <a:latin typeface="Times New Roman" panose="02020603050405020304" pitchFamily="18" charset="0"/>
                <a:cs typeface="Times New Roman" panose="02020603050405020304" pitchFamily="18" charset="0"/>
              </a:rPr>
              <a:t>Ужгород-2022</a:t>
            </a:r>
          </a:p>
        </p:txBody>
      </p:sp>
      <p:pic>
        <p:nvPicPr>
          <p:cNvPr id="1026" name="Picture 2" descr="УжНУ » Символіка">
            <a:extLst>
              <a:ext uri="{FF2B5EF4-FFF2-40B4-BE49-F238E27FC236}">
                <a16:creationId xmlns:a16="http://schemas.microsoft.com/office/drawing/2014/main" id="{7E8398E5-1BE0-4948-BF13-A65171209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80" y="2841932"/>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1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874644" y="424069"/>
            <a:ext cx="6639340" cy="523220"/>
          </a:xfrm>
          <a:prstGeom prst="rect">
            <a:avLst/>
          </a:prstGeom>
          <a:noFill/>
        </p:spPr>
        <p:txBody>
          <a:bodyPr wrap="square" rtlCol="0">
            <a:spAutoFit/>
          </a:bodyPr>
          <a:lstStyle/>
          <a:p>
            <a:r>
              <a:rPr lang="uk-UA" sz="2800" dirty="0">
                <a:latin typeface="Times New Roman" panose="02020603050405020304" pitchFamily="18" charset="0"/>
                <a:cs typeface="Times New Roman" panose="02020603050405020304" pitchFamily="18" charset="0"/>
              </a:rPr>
              <a:t>Верстка сайту</a:t>
            </a:r>
          </a:p>
        </p:txBody>
      </p:sp>
      <p:sp>
        <p:nvSpPr>
          <p:cNvPr id="5" name="TextBox 4">
            <a:extLst>
              <a:ext uri="{FF2B5EF4-FFF2-40B4-BE49-F238E27FC236}">
                <a16:creationId xmlns:a16="http://schemas.microsoft.com/office/drawing/2014/main" id="{398DD6C5-14F2-4DAD-8C60-38EE806DFAF9}"/>
              </a:ext>
            </a:extLst>
          </p:cNvPr>
          <p:cNvSpPr txBox="1"/>
          <p:nvPr/>
        </p:nvSpPr>
        <p:spPr>
          <a:xfrm>
            <a:off x="361070" y="947289"/>
            <a:ext cx="10984421" cy="878895"/>
          </a:xfrm>
          <a:prstGeom prst="rect">
            <a:avLst/>
          </a:prstGeom>
          <a:noFill/>
        </p:spPr>
        <p:txBody>
          <a:bodyPr wrap="square" rtlCol="0">
            <a:spAutoFit/>
          </a:bodyPr>
          <a:lstStyle/>
          <a:p>
            <a:pPr indent="450850">
              <a:lnSpc>
                <a:spcPct val="150000"/>
              </a:lnSpc>
              <a:spcAft>
                <a:spcPts val="0"/>
              </a:spcAft>
            </a:pPr>
            <a:r>
              <a:rPr lang="uk-UA" sz="1800" dirty="0">
                <a:effectLst/>
                <a:latin typeface="Times New Roman" panose="02020603050405020304" pitchFamily="18" charset="0"/>
                <a:ea typeface="Calibri" panose="020F0502020204030204" pitchFamily="34" charset="0"/>
              </a:rPr>
              <a:t>За посиланням практичного завдання знаходиться дизайн сайту, який необхідно було відтворити. Ширина макету становить 1440 пікселів. Всього макет складається з 12 фреймів, першим із який є </a:t>
            </a:r>
            <a:r>
              <a:rPr lang="en-US" sz="1800" dirty="0">
                <a:effectLst/>
                <a:latin typeface="Times New Roman" panose="02020603050405020304" pitchFamily="18" charset="0"/>
                <a:ea typeface="Calibri" panose="020F0502020204030204" pitchFamily="34" charset="0"/>
              </a:rPr>
              <a:t>header </a:t>
            </a:r>
            <a:r>
              <a:rPr lang="uk-UA" sz="1800" dirty="0">
                <a:effectLst/>
                <a:latin typeface="Times New Roman" panose="02020603050405020304" pitchFamily="18" charset="0"/>
                <a:ea typeface="Calibri" panose="020F0502020204030204" pitchFamily="34" charset="0"/>
              </a:rPr>
              <a:t>сайту</a:t>
            </a:r>
            <a:r>
              <a:rPr lang="ru-RU" sz="1800" dirty="0">
                <a:effectLst/>
                <a:latin typeface="Times New Roman" panose="02020603050405020304" pitchFamily="18" charset="0"/>
                <a:ea typeface="Calibri" panose="020F0502020204030204" pitchFamily="34" charset="0"/>
              </a:rPr>
              <a:t>:</a:t>
            </a:r>
            <a:endParaRPr lang="uk-UA" sz="1800" dirty="0">
              <a:effectLst/>
              <a:latin typeface="Calibri" panose="020F0502020204030204" pitchFamily="34" charset="0"/>
              <a:ea typeface="Calibri" panose="020F0502020204030204" pitchFamily="34" charset="0"/>
            </a:endParaRPr>
          </a:p>
        </p:txBody>
      </p:sp>
      <p:pic>
        <p:nvPicPr>
          <p:cNvPr id="6" name="Рисунок 5">
            <a:extLst>
              <a:ext uri="{FF2B5EF4-FFF2-40B4-BE49-F238E27FC236}">
                <a16:creationId xmlns:a16="http://schemas.microsoft.com/office/drawing/2014/main" id="{4D34F7A3-1E95-4C1E-929D-D0BE2BD534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070" y="1916898"/>
            <a:ext cx="10251701" cy="542925"/>
          </a:xfrm>
          <a:prstGeom prst="rect">
            <a:avLst/>
          </a:prstGeom>
          <a:noFill/>
          <a:ln>
            <a:noFill/>
          </a:ln>
        </p:spPr>
      </p:pic>
      <p:pic>
        <p:nvPicPr>
          <p:cNvPr id="9" name="Рисунок 8">
            <a:extLst>
              <a:ext uri="{FF2B5EF4-FFF2-40B4-BE49-F238E27FC236}">
                <a16:creationId xmlns:a16="http://schemas.microsoft.com/office/drawing/2014/main" id="{D6F4B8CD-4C6D-44C6-B911-9A892B881D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78216" y="3056423"/>
            <a:ext cx="4867275" cy="2683510"/>
          </a:xfrm>
          <a:prstGeom prst="rect">
            <a:avLst/>
          </a:prstGeom>
          <a:noFill/>
          <a:ln>
            <a:noFill/>
          </a:ln>
        </p:spPr>
      </p:pic>
      <p:pic>
        <p:nvPicPr>
          <p:cNvPr id="10" name="Рисунок 9" descr="Изображение выглядит как текст, человек, снимок экрана&#10;&#10;Автоматически созданное описание">
            <a:extLst>
              <a:ext uri="{FF2B5EF4-FFF2-40B4-BE49-F238E27FC236}">
                <a16:creationId xmlns:a16="http://schemas.microsoft.com/office/drawing/2014/main" id="{E6073C89-60DF-4A17-8FFC-ED995F564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44" y="3056423"/>
            <a:ext cx="4689919" cy="2683510"/>
          </a:xfrm>
          <a:prstGeom prst="rect">
            <a:avLst/>
          </a:prstGeom>
        </p:spPr>
      </p:pic>
      <p:sp>
        <p:nvSpPr>
          <p:cNvPr id="12" name="TextBox 11">
            <a:extLst>
              <a:ext uri="{FF2B5EF4-FFF2-40B4-BE49-F238E27FC236}">
                <a16:creationId xmlns:a16="http://schemas.microsoft.com/office/drawing/2014/main" id="{677BA099-53D3-43AC-8A75-D3247F65D5CC}"/>
              </a:ext>
            </a:extLst>
          </p:cNvPr>
          <p:cNvSpPr txBox="1"/>
          <p:nvPr/>
        </p:nvSpPr>
        <p:spPr>
          <a:xfrm>
            <a:off x="2394298" y="5967201"/>
            <a:ext cx="1650609" cy="369332"/>
          </a:xfrm>
          <a:prstGeom prst="rect">
            <a:avLst/>
          </a:prstGeom>
          <a:noFill/>
        </p:spPr>
        <p:txBody>
          <a:bodyPr wrap="square">
            <a:spAutoFit/>
          </a:bodyPr>
          <a:lstStyle/>
          <a:p>
            <a:pPr algn="ctr"/>
            <a:r>
              <a:rPr lang="uk-UA" sz="1800" dirty="0">
                <a:effectLst/>
                <a:latin typeface="Times New Roman" panose="02020603050405020304" pitchFamily="18" charset="0"/>
                <a:ea typeface="Calibri" panose="020F0502020204030204" pitchFamily="34" charset="0"/>
              </a:rPr>
              <a:t>Другий фрейм</a:t>
            </a:r>
            <a:endParaRPr lang="uk-UA" dirty="0"/>
          </a:p>
        </p:txBody>
      </p:sp>
      <p:sp>
        <p:nvSpPr>
          <p:cNvPr id="14" name="TextBox 13">
            <a:extLst>
              <a:ext uri="{FF2B5EF4-FFF2-40B4-BE49-F238E27FC236}">
                <a16:creationId xmlns:a16="http://schemas.microsoft.com/office/drawing/2014/main" id="{92225A1C-9578-4630-A79E-01670C6A6881}"/>
              </a:ext>
            </a:extLst>
          </p:cNvPr>
          <p:cNvSpPr txBox="1"/>
          <p:nvPr/>
        </p:nvSpPr>
        <p:spPr>
          <a:xfrm>
            <a:off x="7999189" y="5967201"/>
            <a:ext cx="1825327" cy="369332"/>
          </a:xfrm>
          <a:prstGeom prst="rect">
            <a:avLst/>
          </a:prstGeom>
          <a:noFill/>
        </p:spPr>
        <p:txBody>
          <a:bodyPr wrap="square">
            <a:spAutoFit/>
          </a:bodyPr>
          <a:lstStyle/>
          <a:p>
            <a:pPr algn="ctr"/>
            <a:r>
              <a:rPr lang="uk-UA" sz="1800" dirty="0">
                <a:effectLst/>
                <a:latin typeface="Times New Roman" panose="02020603050405020304" pitchFamily="18" charset="0"/>
                <a:ea typeface="Calibri" panose="020F0502020204030204" pitchFamily="34" charset="0"/>
              </a:rPr>
              <a:t>Шостий фрейм</a:t>
            </a:r>
            <a:endParaRPr lang="uk-UA" dirty="0"/>
          </a:p>
        </p:txBody>
      </p:sp>
    </p:spTree>
    <p:extLst>
      <p:ext uri="{BB962C8B-B14F-4D97-AF65-F5344CB8AC3E}">
        <p14:creationId xmlns:p14="http://schemas.microsoft.com/office/powerpoint/2010/main" val="18862583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874644" y="424069"/>
            <a:ext cx="6639340" cy="523220"/>
          </a:xfrm>
          <a:prstGeom prst="rect">
            <a:avLst/>
          </a:prstGeom>
          <a:noFill/>
        </p:spPr>
        <p:txBody>
          <a:bodyPr wrap="square" rtlCol="0">
            <a:spAutoFit/>
          </a:bodyPr>
          <a:lstStyle/>
          <a:p>
            <a:r>
              <a:rPr lang="uk-UA" sz="2800" dirty="0">
                <a:latin typeface="Times New Roman" panose="02020603050405020304" pitchFamily="18" charset="0"/>
                <a:cs typeface="Times New Roman" panose="02020603050405020304" pitchFamily="18" charset="0"/>
              </a:rPr>
              <a:t>Розміщення</a:t>
            </a:r>
            <a:r>
              <a:rPr lang="ru-RU" sz="2800" dirty="0">
                <a:latin typeface="Times New Roman" panose="02020603050405020304" pitchFamily="18" charset="0"/>
                <a:cs typeface="Times New Roman" panose="02020603050405020304" pitchFamily="18" charset="0"/>
              </a:rPr>
              <a:t> сайту на </a:t>
            </a:r>
            <a:r>
              <a:rPr lang="ru-RU" sz="2800" dirty="0" err="1">
                <a:latin typeface="Times New Roman" panose="02020603050405020304" pitchFamily="18" charset="0"/>
                <a:cs typeface="Times New Roman" panose="02020603050405020304" pitchFamily="18" charset="0"/>
              </a:rPr>
              <a:t>Github</a:t>
            </a:r>
            <a:endParaRPr lang="uk-UA"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E25B356-9A9D-4035-8A76-7460FA612321}"/>
              </a:ext>
            </a:extLst>
          </p:cNvPr>
          <p:cNvSpPr txBox="1"/>
          <p:nvPr/>
        </p:nvSpPr>
        <p:spPr>
          <a:xfrm>
            <a:off x="874644" y="1177221"/>
            <a:ext cx="8978705" cy="830997"/>
          </a:xfrm>
          <a:prstGeom prst="rect">
            <a:avLst/>
          </a:prstGeom>
          <a:noFill/>
        </p:spPr>
        <p:txBody>
          <a:bodyPr wrap="square">
            <a:spAutoFit/>
          </a:bodyPr>
          <a:lstStyle/>
          <a:p>
            <a:pPr indent="450850" algn="just"/>
            <a:r>
              <a:rPr lang="ru-RU" sz="2400">
                <a:latin typeface="Times New Roman" panose="02020603050405020304" pitchFamily="18" charset="0"/>
                <a:cs typeface="Times New Roman" panose="02020603050405020304" pitchFamily="18" charset="0"/>
              </a:rPr>
              <a:t>Коли сайт було завершено, його було розміщено в публічному репозиторії за посиланням: https://github.com/Max0Ch/Prak2022.</a:t>
            </a:r>
            <a:endParaRPr lang="uk-UA" sz="240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2A132525-776B-40DD-B281-1D3FB5F90BAC}"/>
              </a:ext>
            </a:extLst>
          </p:cNvPr>
          <p:cNvPicPr>
            <a:picLocks noChangeAspect="1"/>
          </p:cNvPicPr>
          <p:nvPr/>
        </p:nvPicPr>
        <p:blipFill>
          <a:blip r:embed="rId2"/>
          <a:stretch>
            <a:fillRect/>
          </a:stretch>
        </p:blipFill>
        <p:spPr>
          <a:xfrm>
            <a:off x="544285" y="2279497"/>
            <a:ext cx="11103429" cy="3401282"/>
          </a:xfrm>
          <a:prstGeom prst="rect">
            <a:avLst/>
          </a:prstGeom>
        </p:spPr>
      </p:pic>
      <p:sp>
        <p:nvSpPr>
          <p:cNvPr id="16" name="TextBox 15">
            <a:extLst>
              <a:ext uri="{FF2B5EF4-FFF2-40B4-BE49-F238E27FC236}">
                <a16:creationId xmlns:a16="http://schemas.microsoft.com/office/drawing/2014/main" id="{AC07BA15-2D57-4429-B968-072C1020C662}"/>
              </a:ext>
            </a:extLst>
          </p:cNvPr>
          <p:cNvSpPr txBox="1"/>
          <p:nvPr/>
        </p:nvSpPr>
        <p:spPr>
          <a:xfrm>
            <a:off x="4145865" y="5952058"/>
            <a:ext cx="3900268" cy="369332"/>
          </a:xfrm>
          <a:prstGeom prst="rect">
            <a:avLst/>
          </a:prstGeom>
          <a:noFill/>
        </p:spPr>
        <p:txBody>
          <a:bodyPr wrap="square">
            <a:spAutoFit/>
          </a:bodyPr>
          <a:lstStyle/>
          <a:p>
            <a:pPr algn="ctr"/>
            <a:r>
              <a:rPr lang="ru-RU" sz="1800">
                <a:effectLst/>
                <a:latin typeface="Times New Roman" panose="02020603050405020304" pitchFamily="18" charset="0"/>
                <a:ea typeface="Calibri" panose="020F0502020204030204" pitchFamily="34" charset="0"/>
              </a:rPr>
              <a:t>Репозитор</a:t>
            </a:r>
            <a:r>
              <a:rPr lang="uk-UA" sz="1800">
                <a:effectLst/>
                <a:latin typeface="Times New Roman" panose="02020603050405020304" pitchFamily="18" charset="0"/>
                <a:ea typeface="Calibri" panose="020F0502020204030204" pitchFamily="34" charset="0"/>
              </a:rPr>
              <a:t>ій з практичним завданням</a:t>
            </a:r>
            <a:endParaRPr lang="uk-UA"/>
          </a:p>
        </p:txBody>
      </p:sp>
    </p:spTree>
    <p:extLst>
      <p:ext uri="{BB962C8B-B14F-4D97-AF65-F5344CB8AC3E}">
        <p14:creationId xmlns:p14="http://schemas.microsoft.com/office/powerpoint/2010/main" val="20823683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1309357" y="475227"/>
            <a:ext cx="7779027" cy="523220"/>
          </a:xfrm>
          <a:prstGeom prst="rect">
            <a:avLst/>
          </a:prstGeom>
          <a:noFill/>
        </p:spPr>
        <p:txBody>
          <a:bodyPr wrap="square" rtlCol="0">
            <a:spAutoFit/>
          </a:bodyPr>
          <a:lstStyle/>
          <a:p>
            <a:r>
              <a:rPr lang="uk-UA" sz="2800">
                <a:latin typeface="Times New Roman" panose="02020603050405020304" pitchFamily="18" charset="0"/>
                <a:cs typeface="Times New Roman" panose="02020603050405020304" pitchFamily="18" charset="0"/>
              </a:rPr>
              <a:t>Висновок</a:t>
            </a:r>
            <a:endParaRPr lang="uk-UA"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F62CD3-9454-4D12-959E-7C941E3EDA96}"/>
              </a:ext>
            </a:extLst>
          </p:cNvPr>
          <p:cNvSpPr txBox="1"/>
          <p:nvPr/>
        </p:nvSpPr>
        <p:spPr>
          <a:xfrm>
            <a:off x="397564" y="998447"/>
            <a:ext cx="11234803" cy="5859553"/>
          </a:xfrm>
          <a:prstGeom prst="rect">
            <a:avLst/>
          </a:prstGeom>
          <a:noFill/>
        </p:spPr>
        <p:txBody>
          <a:bodyPr wrap="square" rtlCol="0">
            <a:spAutoFit/>
          </a:bodyPr>
          <a:lstStyle/>
          <a:p>
            <a:pPr marL="457200" indent="450215" algn="just">
              <a:lnSpc>
                <a:spcPct val="150000"/>
              </a:lnSpc>
              <a:spcAft>
                <a:spcPts val="0"/>
              </a:spcAft>
            </a:pPr>
            <a:r>
              <a:rPr lang="uk-UA" sz="1800">
                <a:effectLst/>
                <a:latin typeface="Times New Roman" panose="02020603050405020304" pitchFamily="18" charset="0"/>
                <a:ea typeface="Calibri" panose="020F0502020204030204" pitchFamily="34" charset="0"/>
              </a:rPr>
              <a:t>В період проходження виробничо-технологічної практики в Ужгородському національному університеті на кафедрі інформатики та фізико-математичних дисциплін, було опрацьовано використання препроцесорів для верстки, їх переваги та недоліки, особливості та методи верстки з векторного редактору </a:t>
            </a:r>
            <a:r>
              <a:rPr lang="en-US" sz="1800">
                <a:effectLst/>
                <a:latin typeface="Times New Roman" panose="02020603050405020304" pitchFamily="18" charset="0"/>
                <a:ea typeface="Calibri" panose="020F0502020204030204" pitchFamily="34" charset="0"/>
              </a:rPr>
              <a:t>Figma</a:t>
            </a:r>
            <a:r>
              <a:rPr lang="uk-UA" sz="1800">
                <a:effectLst/>
                <a:latin typeface="Times New Roman" panose="02020603050405020304" pitchFamily="18" charset="0"/>
                <a:ea typeface="Calibri" panose="020F0502020204030204" pitchFamily="34" charset="0"/>
              </a:rPr>
              <a:t>, адаптивну верстку, її історію виникнення, її особливості та принципи. У практичній частині було виконано адаптивну верстку макету з </a:t>
            </a:r>
            <a:r>
              <a:rPr lang="en-US" sz="1800">
                <a:effectLst/>
                <a:latin typeface="Times New Roman" panose="02020603050405020304" pitchFamily="18" charset="0"/>
                <a:ea typeface="Calibri" panose="020F0502020204030204" pitchFamily="34" charset="0"/>
              </a:rPr>
              <a:t>Figma </a:t>
            </a:r>
            <a:r>
              <a:rPr lang="uk-UA" sz="1800">
                <a:effectLst/>
                <a:latin typeface="Times New Roman" panose="02020603050405020304" pitchFamily="18" charset="0"/>
                <a:ea typeface="Calibri" panose="020F0502020204030204" pitchFamily="34" charset="0"/>
              </a:rPr>
              <a:t>і для використання практичного завдання було використано </a:t>
            </a:r>
            <a:r>
              <a:rPr lang="en-US" sz="1800">
                <a:effectLst/>
                <a:latin typeface="Times New Roman" panose="02020603050405020304" pitchFamily="18" charset="0"/>
                <a:ea typeface="Calibri" panose="020F0502020204030204" pitchFamily="34" charset="0"/>
              </a:rPr>
              <a:t>HTML</a:t>
            </a:r>
            <a:r>
              <a:rPr lang="ru-RU" sz="1800">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CSS</a:t>
            </a:r>
            <a:r>
              <a:rPr lang="ru-RU" sz="1800">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JavaScript</a:t>
            </a:r>
            <a:r>
              <a:rPr lang="ru-RU" sz="1800">
                <a:effectLst/>
                <a:latin typeface="Times New Roman" panose="02020603050405020304" pitchFamily="18" charset="0"/>
                <a:ea typeface="Calibri" panose="020F0502020204030204" pitchFamily="34" charset="0"/>
              </a:rPr>
              <a:t>.</a:t>
            </a:r>
            <a:endParaRPr lang="uk-UA" sz="1800">
              <a:effectLst/>
              <a:latin typeface="Calibri" panose="020F0502020204030204" pitchFamily="34" charset="0"/>
              <a:ea typeface="Calibri" panose="020F0502020204030204" pitchFamily="34" charset="0"/>
            </a:endParaRPr>
          </a:p>
          <a:p>
            <a:pPr marL="457200" indent="450215" algn="just">
              <a:lnSpc>
                <a:spcPct val="150000"/>
              </a:lnSpc>
              <a:spcAft>
                <a:spcPts val="0"/>
              </a:spcAft>
            </a:pPr>
            <a:r>
              <a:rPr lang="ru-RU" sz="1800">
                <a:solidFill>
                  <a:srgbClr val="000000"/>
                </a:solidFill>
                <a:effectLst/>
                <a:latin typeface="Times New Roman" panose="02020603050405020304" pitchFamily="18" charset="0"/>
                <a:ea typeface="Times New Roman" panose="02020603050405020304" pitchFamily="18" charset="0"/>
              </a:rPr>
              <a:t>В ходы виконання практичного завдання було опановано навички роботи з технолог</a:t>
            </a:r>
            <a:r>
              <a:rPr lang="uk-UA" sz="1800">
                <a:solidFill>
                  <a:srgbClr val="000000"/>
                </a:solidFill>
                <a:effectLst/>
                <a:latin typeface="Times New Roman" panose="02020603050405020304" pitchFamily="18" charset="0"/>
                <a:ea typeface="Times New Roman" panose="02020603050405020304" pitchFamily="18" charset="0"/>
              </a:rPr>
              <a:t>іями веб розробки, такими як</a:t>
            </a:r>
            <a:r>
              <a:rPr lang="en-US" sz="1800">
                <a:solidFill>
                  <a:srgbClr val="000000"/>
                </a:solidFill>
                <a:effectLst/>
                <a:latin typeface="Times New Roman" panose="02020603050405020304" pitchFamily="18" charset="0"/>
                <a:ea typeface="Times New Roman" panose="02020603050405020304" pitchFamily="18" charset="0"/>
              </a:rPr>
              <a:t>: HTML, CSS, JavaScript. </a:t>
            </a:r>
            <a:r>
              <a:rPr lang="uk-UA" sz="1800">
                <a:solidFill>
                  <a:srgbClr val="000000"/>
                </a:solidFill>
                <a:effectLst/>
                <a:latin typeface="Times New Roman" panose="02020603050405020304" pitchFamily="18" charset="0"/>
                <a:ea typeface="Times New Roman" panose="02020603050405020304" pitchFamily="18" charset="0"/>
              </a:rPr>
              <a:t>Під час верстки сайту застосувавились принципи адаптивної верстки, і було задіяно функціонал векторного редактору </a:t>
            </a:r>
            <a:r>
              <a:rPr lang="en-US" sz="1800">
                <a:solidFill>
                  <a:srgbClr val="000000"/>
                </a:solidFill>
                <a:effectLst/>
                <a:latin typeface="Times New Roman" panose="02020603050405020304" pitchFamily="18" charset="0"/>
                <a:ea typeface="Times New Roman" panose="02020603050405020304" pitchFamily="18" charset="0"/>
              </a:rPr>
              <a:t>Figma </a:t>
            </a:r>
            <a:r>
              <a:rPr lang="uk-UA" sz="1800">
                <a:solidFill>
                  <a:srgbClr val="000000"/>
                </a:solidFill>
                <a:effectLst/>
                <a:latin typeface="Times New Roman" panose="02020603050405020304" pitchFamily="18" charset="0"/>
                <a:ea typeface="Times New Roman" panose="02020603050405020304" pitchFamily="18" charset="0"/>
              </a:rPr>
              <a:t>для зменшення часу розробки.</a:t>
            </a:r>
            <a:endParaRPr lang="uk-UA" sz="1800">
              <a:effectLst/>
              <a:latin typeface="Calibri" panose="020F0502020204030204" pitchFamily="34" charset="0"/>
              <a:ea typeface="Calibri" panose="020F0502020204030204" pitchFamily="34" charset="0"/>
            </a:endParaRPr>
          </a:p>
          <a:p>
            <a:pPr marL="457200"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rPr>
              <a:t>По завершенні практики було виконано верстку макета сайту, яка в майбутньому буде дописуватись автором практичного завдання. Деякі заплановані функції так і не було реалізовано, проте автор продовжить роботу над сайтом, добавивши все необхідне. Також автор планує переписати таблюці стилів проекту з використанням прерпоцесора </a:t>
            </a:r>
            <a:r>
              <a:rPr lang="en-US" sz="1800">
                <a:solidFill>
                  <a:srgbClr val="000000"/>
                </a:solidFill>
                <a:effectLst/>
                <a:latin typeface="Times New Roman" panose="02020603050405020304" pitchFamily="18" charset="0"/>
                <a:ea typeface="Times New Roman" panose="02020603050405020304" pitchFamily="18" charset="0"/>
              </a:rPr>
              <a:t>SCSS.</a:t>
            </a:r>
            <a:endParaRPr lang="uk-UA" sz="1800">
              <a:effectLst/>
              <a:latin typeface="Calibri" panose="020F0502020204030204" pitchFamily="34" charset="0"/>
              <a:ea typeface="Calibri" panose="020F0502020204030204" pitchFamily="34" charset="0"/>
            </a:endParaRPr>
          </a:p>
          <a:p>
            <a:pPr indent="449580" algn="just">
              <a:lnSpc>
                <a:spcPct val="150000"/>
              </a:lnSpc>
              <a:spcAft>
                <a:spcPts val="0"/>
              </a:spcAft>
            </a:pPr>
            <a:endParaRPr lang="uk-UA" sz="18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68221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2515211" y="2828835"/>
            <a:ext cx="7161577" cy="1200329"/>
          </a:xfrm>
          <a:prstGeom prst="rect">
            <a:avLst/>
          </a:prstGeom>
          <a:noFill/>
        </p:spPr>
        <p:txBody>
          <a:bodyPr wrap="square" rtlCol="0">
            <a:spAutoFit/>
          </a:bodyPr>
          <a:lstStyle/>
          <a:p>
            <a:pPr algn="ctr"/>
            <a:r>
              <a:rPr lang="ru-RU" sz="7200">
                <a:latin typeface="Times New Roman" panose="02020603050405020304" pitchFamily="18" charset="0"/>
                <a:cs typeface="Times New Roman" panose="02020603050405020304" pitchFamily="18" charset="0"/>
              </a:rPr>
              <a:t>Дякую за увагу!</a:t>
            </a:r>
            <a:endParaRPr lang="uk-UA" sz="7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7695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874643" y="424069"/>
            <a:ext cx="7779027" cy="523220"/>
          </a:xfrm>
          <a:prstGeom prst="rect">
            <a:avLst/>
          </a:prstGeom>
          <a:noFill/>
        </p:spPr>
        <p:txBody>
          <a:bodyPr wrap="square" rtlCol="0">
            <a:spAutoFit/>
          </a:bodyPr>
          <a:lstStyle/>
          <a:p>
            <a:r>
              <a:rPr lang="uk-UA" sz="2800">
                <a:latin typeface="Times New Roman" panose="02020603050405020304" pitchFamily="18" charset="0"/>
                <a:cs typeface="Times New Roman" panose="02020603050405020304" pitchFamily="18" charset="0"/>
              </a:rPr>
              <a:t>Вступ</a:t>
            </a:r>
            <a:endParaRPr lang="uk-UA"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F62CD3-9454-4D12-959E-7C941E3EDA96}"/>
              </a:ext>
            </a:extLst>
          </p:cNvPr>
          <p:cNvSpPr txBox="1"/>
          <p:nvPr/>
        </p:nvSpPr>
        <p:spPr>
          <a:xfrm>
            <a:off x="397564" y="998447"/>
            <a:ext cx="11234803" cy="5859553"/>
          </a:xfrm>
          <a:prstGeom prst="rect">
            <a:avLst/>
          </a:prstGeom>
          <a:noFill/>
        </p:spPr>
        <p:txBody>
          <a:bodyPr wrap="square" rtlCol="0">
            <a:spAutoFit/>
          </a:bodyPr>
          <a:lstStyle/>
          <a:p>
            <a:pPr indent="359410" algn="just">
              <a:lnSpc>
                <a:spcPct val="150000"/>
              </a:lnSpc>
              <a:spcAft>
                <a:spcPts val="0"/>
              </a:spcAft>
            </a:pPr>
            <a:r>
              <a:rPr lang="uk-UA" sz="1800">
                <a:effectLst/>
                <a:latin typeface="Times New Roman" panose="02020603050405020304" pitchFamily="18" charset="0"/>
                <a:ea typeface="Times New Roman" panose="02020603050405020304" pitchFamily="18" charset="0"/>
              </a:rPr>
              <a:t>Адаптивна верстка – це верстка, при якій сайт однаково добре відображається на любих можливих девайсах: комп’ютерах, планшетах, телефонах тощо. Так як мобільний та локальний трафік щороку росте, необхідність в сайтах з адаптивною версткою також зростає. В адаптивних сайтів є такі переваги над неадаптивними:</a:t>
            </a:r>
            <a:endParaRPr lang="uk-UA" sz="1800">
              <a:effectLst/>
              <a:latin typeface="Calibri" panose="020F0502020204030204" pitchFamily="34" charset="0"/>
              <a:ea typeface="Calibri" panose="020F0502020204030204" pitchFamily="34" charset="0"/>
            </a:endParaRPr>
          </a:p>
          <a:p>
            <a:pPr indent="359410" algn="just">
              <a:lnSpc>
                <a:spcPct val="150000"/>
              </a:lnSpc>
              <a:spcAft>
                <a:spcPts val="0"/>
              </a:spcAft>
            </a:pPr>
            <a:r>
              <a:rPr lang="uk-UA" sz="1800">
                <a:effectLst/>
                <a:latin typeface="Times New Roman" panose="02020603050405020304" pitchFamily="18" charset="0"/>
                <a:ea typeface="Times New Roman" panose="02020603050405020304" pitchFamily="18" charset="0"/>
              </a:rPr>
              <a:t>Препроцесор CSS – це програма, що має власний синтаксис, но може генерувати з нього CSS код. Більшість препроцесорів розширюють стандартні можливості CSS, добавляючи такі можливості, як: домішки, вкладені правила, селектори наслідування тощо. Дані розширення націлені на збільшення читабельності, структурованості і потужності CSS коду. Завдяки своїм можливостям препроцесори набули значного використання в веб розробці. Найбільш поширеними CSS препроцесорами є: SASS, LESS, Stylus, PostCSS.</a:t>
            </a:r>
            <a:endParaRPr lang="uk-UA" sz="1800">
              <a:effectLst/>
              <a:latin typeface="Calibri" panose="020F0502020204030204" pitchFamily="34" charset="0"/>
              <a:ea typeface="Calibri" panose="020F0502020204030204" pitchFamily="34" charset="0"/>
            </a:endParaRPr>
          </a:p>
          <a:p>
            <a:pPr indent="359410" algn="just">
              <a:lnSpc>
                <a:spcPct val="150000"/>
              </a:lnSpc>
              <a:spcAft>
                <a:spcPts val="0"/>
              </a:spcAft>
            </a:pPr>
            <a:r>
              <a:rPr lang="uk-UA" sz="1800">
                <a:effectLst/>
                <a:latin typeface="Times New Roman" panose="02020603050405020304" pitchFamily="18" charset="0"/>
                <a:ea typeface="Times New Roman" panose="02020603050405020304" pitchFamily="18" charset="0"/>
              </a:rPr>
              <a:t>Figma – це онлайн платформа для створення макетів і прототипів сайтів та додатків. Основними перевагами Figma є мультиплатформність та робота в хмарному середовищі.</a:t>
            </a:r>
            <a:endParaRPr lang="uk-UA" sz="1800">
              <a:effectLst/>
              <a:latin typeface="Calibri" panose="020F0502020204030204" pitchFamily="34" charset="0"/>
              <a:ea typeface="Calibri" panose="020F0502020204030204" pitchFamily="34" charset="0"/>
            </a:endParaRPr>
          </a:p>
          <a:p>
            <a:pPr indent="359410" algn="just">
              <a:lnSpc>
                <a:spcPct val="150000"/>
              </a:lnSpc>
              <a:spcAft>
                <a:spcPts val="0"/>
              </a:spcAft>
            </a:pPr>
            <a:r>
              <a:rPr lang="uk-UA" sz="1800">
                <a:effectLst/>
                <a:latin typeface="Times New Roman" panose="02020603050405020304" pitchFamily="18" charset="0"/>
                <a:ea typeface="Times New Roman" panose="02020603050405020304" pitchFamily="18" charset="0"/>
              </a:rPr>
              <a:t>Функціонал Figma дозволяє створювати макети сайтів і окремих сторінок, інтерактивні макети, анімацію, ілюстрації та логотипи. Окрім інструментів для дизайну Figma підтримує автоматичну генерацію коду, завдяки чому можна швидко отримати CSS-властивості любого елементу або групи.</a:t>
            </a:r>
            <a:endParaRPr lang="uk-UA" sz="1800">
              <a:effectLst/>
              <a:latin typeface="Calibri" panose="020F0502020204030204" pitchFamily="34" charset="0"/>
              <a:ea typeface="Calibri" panose="020F0502020204030204" pitchFamily="34" charset="0"/>
            </a:endParaRPr>
          </a:p>
          <a:p>
            <a:pPr indent="449580" algn="just">
              <a:lnSpc>
                <a:spcPct val="150000"/>
              </a:lnSpc>
              <a:spcAft>
                <a:spcPts val="0"/>
              </a:spcAft>
            </a:pPr>
            <a:endParaRPr lang="uk-UA" sz="18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946605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874643" y="424069"/>
            <a:ext cx="7779027" cy="523220"/>
          </a:xfrm>
          <a:prstGeom prst="rect">
            <a:avLst/>
          </a:prstGeom>
          <a:noFill/>
        </p:spPr>
        <p:txBody>
          <a:bodyPr wrap="square" rtlCol="0">
            <a:spAutoFit/>
          </a:bodyPr>
          <a:lstStyle/>
          <a:p>
            <a:r>
              <a:rPr lang="uk-UA" sz="2800" dirty="0">
                <a:latin typeface="Times New Roman" panose="02020603050405020304" pitchFamily="18" charset="0"/>
                <a:cs typeface="Times New Roman" panose="02020603050405020304" pitchFamily="18" charset="0"/>
              </a:rPr>
              <a:t>Історія ДВНЗ </a:t>
            </a:r>
            <a:r>
              <a:rPr lang="en-US" sz="2800" dirty="0">
                <a:latin typeface="Times New Roman" panose="02020603050405020304" pitchFamily="18" charset="0"/>
                <a:cs typeface="Times New Roman" panose="02020603050405020304" pitchFamily="18" charset="0"/>
              </a:rPr>
              <a:t>“</a:t>
            </a:r>
            <a:r>
              <a:rPr lang="uk-UA" sz="2800" dirty="0">
                <a:latin typeface="Times New Roman" panose="02020603050405020304" pitchFamily="18" charset="0"/>
                <a:cs typeface="Times New Roman" panose="02020603050405020304" pitchFamily="18" charset="0"/>
              </a:rPr>
              <a:t>Ужну</a:t>
            </a:r>
            <a:r>
              <a:rPr lang="en-US" sz="2800" dirty="0">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F62CD3-9454-4D12-959E-7C941E3EDA96}"/>
              </a:ext>
            </a:extLst>
          </p:cNvPr>
          <p:cNvSpPr txBox="1"/>
          <p:nvPr/>
        </p:nvSpPr>
        <p:spPr>
          <a:xfrm>
            <a:off x="397564" y="998447"/>
            <a:ext cx="10508975" cy="5859553"/>
          </a:xfrm>
          <a:prstGeom prst="rect">
            <a:avLst/>
          </a:prstGeom>
          <a:noFill/>
        </p:spPr>
        <p:txBody>
          <a:bodyPr wrap="square" rtlCol="0">
            <a:spAutoFit/>
          </a:bodyPr>
          <a:lstStyle/>
          <a:p>
            <a:pPr indent="449580" algn="just">
              <a:lnSpc>
                <a:spcPct val="150000"/>
              </a:lnSpc>
              <a:spcAft>
                <a:spcPts val="0"/>
              </a:spcAft>
            </a:pPr>
            <a:r>
              <a:rPr lang="uk-UA" sz="1800" dirty="0">
                <a:solidFill>
                  <a:srgbClr val="000000"/>
                </a:solidFill>
                <a:effectLst/>
                <a:latin typeface="Times New Roman" panose="02020603050405020304" pitchFamily="18" charset="0"/>
                <a:ea typeface="Times New Roman" panose="02020603050405020304" pitchFamily="18" charset="0"/>
              </a:rPr>
              <a:t>І5 грудня 1944 року Народна Рада Закарпатської України приймає декрет «Про організацію вищих шкіл на Закарпатській Україні». Не задовольняючись тільки одними заявами, 19 липня 1945 року ЦК КПЗУ та НРЗУ приймають спільну постанову про утворення «</a:t>
            </a:r>
            <a:r>
              <a:rPr lang="uk-UA" sz="1800" dirty="0" err="1">
                <a:solidFill>
                  <a:srgbClr val="000000"/>
                </a:solidFill>
                <a:effectLst/>
                <a:latin typeface="Times New Roman" panose="02020603050405020304" pitchFamily="18" charset="0"/>
                <a:ea typeface="Times New Roman" panose="02020603050405020304" pitchFamily="18" charset="0"/>
              </a:rPr>
              <a:t>Закарпато</a:t>
            </a:r>
            <a:r>
              <a:rPr lang="uk-UA" sz="1800">
                <a:solidFill>
                  <a:srgbClr val="000000"/>
                </a:solidFill>
                <a:effectLst/>
                <a:latin typeface="Times New Roman" panose="02020603050405020304" pitchFamily="18" charset="0"/>
                <a:ea typeface="Times New Roman" panose="02020603050405020304" pitchFamily="18" charset="0"/>
              </a:rPr>
              <a:t>-Українського Університету». В цій  постанові передбачалося організація вищого навчального закладу з 4-х факультетів: історичного, філологічного, біологічного та медичного; передання в розпорядження Університету приміщень; створювалася комісія, яка мала виконати поставлений перед ними план робіт до 1-го жовтня 1945 року; зібрати професійний викладацький колектив та оголосити з 20 липня 1945 року про набір студентів (по 60 чоловік на факультет).</a:t>
            </a:r>
          </a:p>
          <a:p>
            <a:pPr indent="449580" algn="just">
              <a:lnSpc>
                <a:spcPct val="150000"/>
              </a:lnSpc>
            </a:pPr>
            <a:r>
              <a:rPr lang="uk-UA" sz="1800">
                <a:solidFill>
                  <a:srgbClr val="000000"/>
                </a:solidFill>
                <a:effectLst/>
                <a:latin typeface="Times New Roman" panose="02020603050405020304" pitchFamily="18" charset="0"/>
                <a:ea typeface="Times New Roman" panose="02020603050405020304" pitchFamily="18" charset="0"/>
              </a:rPr>
              <a:t>18 жовтня 1945 року ЦК КП(б)У та Рада Народних Комісарів УРСР  ухвалили спільну постанову «Про відкриття державного університету в м. Ужгороді». </a:t>
            </a:r>
          </a:p>
          <a:p>
            <a:pPr indent="449580" algn="just">
              <a:lnSpc>
                <a:spcPct val="150000"/>
              </a:lnSpc>
            </a:pPr>
            <a:r>
              <a:rPr lang="uk-UA" sz="1800">
                <a:solidFill>
                  <a:srgbClr val="000000"/>
                </a:solidFill>
                <a:effectLst/>
                <a:latin typeface="Times New Roman" panose="02020603050405020304" pitchFamily="18" charset="0"/>
                <a:ea typeface="Times New Roman" panose="02020603050405020304" pitchFamily="18" charset="0"/>
              </a:rPr>
              <a:t>У жовтні 1945 року розпочали роботу підготовчі курси, для бажаючих поступити до університету,  а з 1 лютого 1946 р. за парти сіли перші студенти: 168 юнаків і дівчат з різних міст і сіл України розпочали своє студентське життя. </a:t>
            </a:r>
            <a:endParaRPr lang="uk-UA" sz="1800">
              <a:effectLst/>
              <a:latin typeface="Calibri" panose="020F0502020204030204" pitchFamily="34" charset="0"/>
              <a:ea typeface="Calibri" panose="020F0502020204030204" pitchFamily="34" charset="0"/>
            </a:endParaRPr>
          </a:p>
          <a:p>
            <a:pPr indent="449580" algn="just">
              <a:lnSpc>
                <a:spcPct val="150000"/>
              </a:lnSpc>
              <a:spcAft>
                <a:spcPts val="0"/>
              </a:spcAft>
            </a:pPr>
            <a:endParaRPr lang="uk-UA" sz="18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721702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874643" y="424069"/>
            <a:ext cx="7779027" cy="523220"/>
          </a:xfrm>
          <a:prstGeom prst="rect">
            <a:avLst/>
          </a:prstGeom>
          <a:noFill/>
        </p:spPr>
        <p:txBody>
          <a:bodyPr wrap="square" rtlCol="0">
            <a:spAutoFit/>
          </a:bodyPr>
          <a:lstStyle/>
          <a:p>
            <a:r>
              <a:rPr lang="uk-UA" sz="2800">
                <a:latin typeface="Times New Roman" panose="02020603050405020304" pitchFamily="18" charset="0"/>
                <a:cs typeface="Times New Roman" panose="02020603050405020304" pitchFamily="18" charset="0"/>
              </a:rPr>
              <a:t>Історія факультету інформаційних технологій</a:t>
            </a:r>
          </a:p>
        </p:txBody>
      </p:sp>
      <p:sp>
        <p:nvSpPr>
          <p:cNvPr id="4" name="TextBox 3">
            <a:extLst>
              <a:ext uri="{FF2B5EF4-FFF2-40B4-BE49-F238E27FC236}">
                <a16:creationId xmlns:a16="http://schemas.microsoft.com/office/drawing/2014/main" id="{FEF62CD3-9454-4D12-959E-7C941E3EDA96}"/>
              </a:ext>
            </a:extLst>
          </p:cNvPr>
          <p:cNvSpPr txBox="1"/>
          <p:nvPr/>
        </p:nvSpPr>
        <p:spPr>
          <a:xfrm>
            <a:off x="410817" y="1174739"/>
            <a:ext cx="7434470" cy="5859553"/>
          </a:xfrm>
          <a:prstGeom prst="rect">
            <a:avLst/>
          </a:prstGeom>
          <a:noFill/>
        </p:spPr>
        <p:txBody>
          <a:bodyPr wrap="square" rtlCol="0">
            <a:spAutoFit/>
          </a:bodyPr>
          <a:lstStyle/>
          <a:p>
            <a:pPr indent="449580"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Факультет інформаційних технологій веде свою історію </a:t>
            </a:r>
            <a:b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 1 вересня 1996 року, коли приступили до навчання найперші 20 студентів. Нині, на денній та заочній формах навчання факультету інформаційних технологій нараховується близько 500 студентів.</a:t>
            </a:r>
          </a:p>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Навчальний процес на факультеті інформаційних технологій </a:t>
            </a:r>
            <a:b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ДВНЗ “УжНУ” забезпечують три кафедри:</a:t>
            </a:r>
            <a:endParaRPr lang="uk-UA"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uk-UA" sz="1800">
                <a:solidFill>
                  <a:srgbClr val="000000"/>
                </a:solidFill>
                <a:effectLst/>
                <a:latin typeface="Times New Roman" panose="02020603050405020304" pitchFamily="18" charset="0"/>
                <a:ea typeface="Gungsuh" panose="02030600000101010101" pitchFamily="18" charset="-127"/>
                <a:cs typeface="Times New Roman" panose="02020603050405020304" pitchFamily="18" charset="0"/>
              </a:rPr>
              <a:t>інформаційних управляючих систем і технологій (ІУСТ) − випускова кафедра, завідувач кафедри – доц. Міца О. В., Відмінник освіти України;</a:t>
            </a:r>
            <a:endParaRPr lang="uk-UA" sz="180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uk-UA" sz="1800">
                <a:solidFill>
                  <a:srgbClr val="000000"/>
                </a:solidFill>
                <a:effectLst/>
                <a:latin typeface="Times New Roman" panose="02020603050405020304" pitchFamily="18" charset="0"/>
                <a:ea typeface="Gungsuh" panose="02030600000101010101" pitchFamily="18" charset="-127"/>
                <a:cs typeface="Times New Roman" panose="02020603050405020304" pitchFamily="18" charset="0"/>
              </a:rPr>
              <a:t>програмного забезпечення систем (ПЗС) − випускова кафедра, завідувач кафедри – доц. Білак Ю. Ю.;</a:t>
            </a:r>
            <a:endParaRPr lang="uk-UA" sz="180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pPr>
            <a:r>
              <a:rPr lang="uk-UA" sz="1800">
                <a:solidFill>
                  <a:srgbClr val="000000"/>
                </a:solidFill>
                <a:effectLst/>
                <a:latin typeface="Times New Roman" panose="02020603050405020304" pitchFamily="18" charset="0"/>
                <a:ea typeface="Gungsuh" panose="02030600000101010101" pitchFamily="18" charset="-127"/>
                <a:cs typeface="Times New Roman" panose="02020603050405020304" pitchFamily="18" charset="0"/>
              </a:rPr>
              <a:t>інформатики та фізико-математичних дисциплін (ІФМД) − випускова кафедра, завідувач кафедри – доц. Кут В. І.</a:t>
            </a:r>
            <a:endParaRPr lang="uk-UA" sz="1800">
              <a:effectLst/>
              <a:latin typeface="Times New Roman" panose="02020603050405020304" pitchFamily="18" charset="0"/>
              <a:ea typeface="Noto Sans Symbols"/>
              <a:cs typeface="Times New Roman" panose="02020603050405020304" pitchFamily="18" charset="0"/>
            </a:endParaRPr>
          </a:p>
          <a:p>
            <a:pPr indent="449580" algn="just">
              <a:lnSpc>
                <a:spcPct val="150000"/>
              </a:lnSpc>
              <a:spcAft>
                <a:spcPts val="0"/>
              </a:spcAft>
            </a:pPr>
            <a:endParaRPr lang="uk-UA" sz="1800">
              <a:solidFill>
                <a:srgbClr val="000000"/>
              </a:solidFill>
              <a:effectLst/>
              <a:latin typeface="Times New Roman" panose="02020603050405020304" pitchFamily="18" charset="0"/>
              <a:ea typeface="Times New Roman" panose="02020603050405020304" pitchFamily="18" charset="0"/>
            </a:endParaRPr>
          </a:p>
        </p:txBody>
      </p:sp>
      <p:pic>
        <p:nvPicPr>
          <p:cNvPr id="6" name="image7.jpg">
            <a:extLst>
              <a:ext uri="{FF2B5EF4-FFF2-40B4-BE49-F238E27FC236}">
                <a16:creationId xmlns:a16="http://schemas.microsoft.com/office/drawing/2014/main" id="{1EC39788-914A-4E9C-AAA1-6CDD4037C1C4}"/>
              </a:ext>
            </a:extLst>
          </p:cNvPr>
          <p:cNvPicPr/>
          <p:nvPr/>
        </p:nvPicPr>
        <p:blipFill>
          <a:blip r:embed="rId2"/>
          <a:srcRect/>
          <a:stretch>
            <a:fillRect/>
          </a:stretch>
        </p:blipFill>
        <p:spPr>
          <a:xfrm>
            <a:off x="8245110" y="1892617"/>
            <a:ext cx="3322955" cy="3072765"/>
          </a:xfrm>
          <a:prstGeom prst="rect">
            <a:avLst/>
          </a:prstGeom>
          <a:ln/>
        </p:spPr>
      </p:pic>
      <p:sp>
        <p:nvSpPr>
          <p:cNvPr id="8" name="TextBox 7">
            <a:extLst>
              <a:ext uri="{FF2B5EF4-FFF2-40B4-BE49-F238E27FC236}">
                <a16:creationId xmlns:a16="http://schemas.microsoft.com/office/drawing/2014/main" id="{71FA9579-4D81-4C6A-A46F-CEDF4AEDE9FF}"/>
              </a:ext>
            </a:extLst>
          </p:cNvPr>
          <p:cNvSpPr txBox="1"/>
          <p:nvPr/>
        </p:nvSpPr>
        <p:spPr>
          <a:xfrm>
            <a:off x="8031990" y="5104488"/>
            <a:ext cx="3749193" cy="923330"/>
          </a:xfrm>
          <a:prstGeom prst="rect">
            <a:avLst/>
          </a:prstGeom>
          <a:noFill/>
        </p:spPr>
        <p:txBody>
          <a:bodyPr wrap="square">
            <a:spAutoFit/>
          </a:bodyPr>
          <a:lstStyle/>
          <a:p>
            <a:pPr algn="ctr"/>
            <a:r>
              <a:rPr lang="uk-UA" sz="1800">
                <a:solidFill>
                  <a:srgbClr val="000000"/>
                </a:solidFill>
                <a:effectLst/>
                <a:highlight>
                  <a:srgbClr val="FFFFFF"/>
                </a:highlight>
                <a:latin typeface="Times New Roman" panose="02020603050405020304" pitchFamily="18" charset="0"/>
                <a:ea typeface="Times New Roman" panose="02020603050405020304" pitchFamily="18" charset="0"/>
              </a:rPr>
              <a:t>Декан факультету інформаційних технологій, доцент </a:t>
            </a:r>
            <a:br>
              <a:rPr lang="uk-UA" sz="1800">
                <a:solidFill>
                  <a:srgbClr val="000000"/>
                </a:solidFill>
                <a:effectLst/>
                <a:highlight>
                  <a:srgbClr val="FFFFFF"/>
                </a:highlight>
                <a:latin typeface="Times New Roman" panose="02020603050405020304" pitchFamily="18" charset="0"/>
                <a:ea typeface="Times New Roman" panose="02020603050405020304" pitchFamily="18" charset="0"/>
              </a:rPr>
            </a:br>
            <a:r>
              <a:rPr lang="uk-UA" sz="1800">
                <a:solidFill>
                  <a:srgbClr val="000000"/>
                </a:solidFill>
                <a:effectLst/>
                <a:highlight>
                  <a:srgbClr val="FFFFFF"/>
                </a:highlight>
                <a:latin typeface="Times New Roman" panose="02020603050405020304" pitchFamily="18" charset="0"/>
                <a:ea typeface="Times New Roman" panose="02020603050405020304" pitchFamily="18" charset="0"/>
              </a:rPr>
              <a:t>Повхан Ігор Федорович</a:t>
            </a:r>
            <a:endParaRPr lang="uk-UA"/>
          </a:p>
        </p:txBody>
      </p:sp>
    </p:spTree>
    <p:extLst>
      <p:ext uri="{BB962C8B-B14F-4D97-AF65-F5344CB8AC3E}">
        <p14:creationId xmlns:p14="http://schemas.microsoft.com/office/powerpoint/2010/main" val="30466601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593289" y="445013"/>
            <a:ext cx="7779027" cy="523220"/>
          </a:xfrm>
          <a:prstGeom prst="rect">
            <a:avLst/>
          </a:prstGeom>
          <a:noFill/>
        </p:spPr>
        <p:txBody>
          <a:bodyPr wrap="square" rtlCol="0">
            <a:spAutoFit/>
          </a:bodyPr>
          <a:lstStyle/>
          <a:p>
            <a:r>
              <a:rPr lang="uk-UA" sz="2800">
                <a:latin typeface="Times New Roman" panose="02020603050405020304" pitchFamily="18" charset="0"/>
                <a:cs typeface="Times New Roman" panose="02020603050405020304" pitchFamily="18" charset="0"/>
              </a:rPr>
              <a:t>Історія факультету інформаційних технологій</a:t>
            </a:r>
          </a:p>
        </p:txBody>
      </p:sp>
      <p:sp>
        <p:nvSpPr>
          <p:cNvPr id="4" name="TextBox 3">
            <a:extLst>
              <a:ext uri="{FF2B5EF4-FFF2-40B4-BE49-F238E27FC236}">
                <a16:creationId xmlns:a16="http://schemas.microsoft.com/office/drawing/2014/main" id="{FEF62CD3-9454-4D12-959E-7C941E3EDA96}"/>
              </a:ext>
            </a:extLst>
          </p:cNvPr>
          <p:cNvSpPr txBox="1"/>
          <p:nvPr/>
        </p:nvSpPr>
        <p:spPr>
          <a:xfrm>
            <a:off x="165652" y="1290463"/>
            <a:ext cx="7434470" cy="5444054"/>
          </a:xfrm>
          <a:prstGeom prst="rect">
            <a:avLst/>
          </a:prstGeom>
          <a:noFill/>
        </p:spPr>
        <p:txBody>
          <a:bodyPr wrap="square" rtlCol="0">
            <a:spAutoFit/>
          </a:bodyPr>
          <a:lstStyle/>
          <a:p>
            <a:pPr indent="449580" algn="just">
              <a:lnSpc>
                <a:spcPct val="150000"/>
              </a:lnSpc>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Кафедра функціонує з 1 вересня 1996 року, коли почалися заняття на факультеті інформатики. Перша назва кафедри – «Кафедра фізико-математичних дисциплін». З 1 вересня 2005 року, в зв’язку з відкриттям на її базі нової спеціальності «Програмне забезпечення автоматизованих систем», кафедра стала випусковою за освітньо-кваліфікаційними рівнями бакалавр, спеціаліст, магістр і отримала назву «Кафедра програмного забезпечення автоматизованих систем та фізико-математичних дисциплін». З 17 жовтня 2011 р., в зв’язку з реорганізацією факультету інформатики у факультет інформаційних технологій вона носить назву «Кафедра інформатики та фізико-математичних дисциплін».  З 1-го вересня 2018 року кафедра стала випусковою за спеціальністю 126 «Інформаційні системи та технології».</a:t>
            </a:r>
            <a:endParaRPr lang="uk-UA" sz="180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50000"/>
              </a:lnSpc>
              <a:spcAft>
                <a:spcPts val="0"/>
              </a:spcAft>
            </a:pPr>
            <a:endParaRPr lang="uk-UA" sz="1800">
              <a:solidFill>
                <a:srgbClr val="000000"/>
              </a:solidFill>
              <a:effectLst/>
              <a:latin typeface="Times New Roman" panose="02020603050405020304" pitchFamily="18" charset="0"/>
              <a:ea typeface="Times New Roman" panose="02020603050405020304" pitchFamily="18" charset="0"/>
            </a:endParaRPr>
          </a:p>
        </p:txBody>
      </p:sp>
      <p:pic>
        <p:nvPicPr>
          <p:cNvPr id="9" name="image2.jpg">
            <a:extLst>
              <a:ext uri="{FF2B5EF4-FFF2-40B4-BE49-F238E27FC236}">
                <a16:creationId xmlns:a16="http://schemas.microsoft.com/office/drawing/2014/main" id="{A99B8007-8A23-4809-B15D-CD1ABE0E10C8}"/>
              </a:ext>
            </a:extLst>
          </p:cNvPr>
          <p:cNvPicPr/>
          <p:nvPr/>
        </p:nvPicPr>
        <p:blipFill>
          <a:blip r:embed="rId2"/>
          <a:srcRect/>
          <a:stretch>
            <a:fillRect/>
          </a:stretch>
        </p:blipFill>
        <p:spPr>
          <a:xfrm>
            <a:off x="8150087" y="1765852"/>
            <a:ext cx="3326296" cy="3326296"/>
          </a:xfrm>
          <a:prstGeom prst="rect">
            <a:avLst/>
          </a:prstGeom>
          <a:ln/>
        </p:spPr>
      </p:pic>
      <p:sp>
        <p:nvSpPr>
          <p:cNvPr id="11" name="TextBox 10">
            <a:extLst>
              <a:ext uri="{FF2B5EF4-FFF2-40B4-BE49-F238E27FC236}">
                <a16:creationId xmlns:a16="http://schemas.microsoft.com/office/drawing/2014/main" id="{3384B4F6-238B-4520-A411-C8EB01F718E1}"/>
              </a:ext>
            </a:extLst>
          </p:cNvPr>
          <p:cNvSpPr txBox="1"/>
          <p:nvPr/>
        </p:nvSpPr>
        <p:spPr>
          <a:xfrm>
            <a:off x="7600122" y="5213388"/>
            <a:ext cx="4426226" cy="369332"/>
          </a:xfrm>
          <a:prstGeom prst="rect">
            <a:avLst/>
          </a:prstGeom>
          <a:noFill/>
        </p:spPr>
        <p:txBody>
          <a:bodyPr wrap="square">
            <a:spAutoFit/>
          </a:bodyPr>
          <a:lstStyle/>
          <a:p>
            <a:pPr algn="ctr"/>
            <a:r>
              <a:rPr lang="uk-UA" sz="1800">
                <a:effectLst/>
                <a:latin typeface="Times New Roman" panose="02020603050405020304" pitchFamily="18" charset="0"/>
                <a:ea typeface="Times New Roman" panose="02020603050405020304" pitchFamily="18" charset="0"/>
              </a:rPr>
              <a:t>Завідувач кафедри </a:t>
            </a:r>
            <a:r>
              <a:rPr lang="uk-UA" sz="1800">
                <a:solidFill>
                  <a:srgbClr val="000000"/>
                </a:solidFill>
                <a:effectLst/>
                <a:latin typeface="Times New Roman" panose="02020603050405020304" pitchFamily="18" charset="0"/>
                <a:ea typeface="Times New Roman" panose="02020603050405020304" pitchFamily="18" charset="0"/>
              </a:rPr>
              <a:t>–</a:t>
            </a:r>
            <a:r>
              <a:rPr lang="uk-UA" sz="1800">
                <a:effectLst/>
                <a:latin typeface="Times New Roman" panose="02020603050405020304" pitchFamily="18" charset="0"/>
                <a:ea typeface="Times New Roman" panose="02020603050405020304" pitchFamily="18" charset="0"/>
              </a:rPr>
              <a:t> Кут Василь Іванович</a:t>
            </a:r>
            <a:endParaRPr lang="uk-UA"/>
          </a:p>
        </p:txBody>
      </p:sp>
    </p:spTree>
    <p:extLst>
      <p:ext uri="{BB962C8B-B14F-4D97-AF65-F5344CB8AC3E}">
        <p14:creationId xmlns:p14="http://schemas.microsoft.com/office/powerpoint/2010/main" val="277327318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914400" y="344556"/>
            <a:ext cx="7779027" cy="954107"/>
          </a:xfrm>
          <a:prstGeom prst="rect">
            <a:avLst/>
          </a:prstGeom>
          <a:noFill/>
        </p:spPr>
        <p:txBody>
          <a:bodyPr wrap="square" rtlCol="0">
            <a:spAutoFit/>
          </a:bodyPr>
          <a:lstStyle/>
          <a:p>
            <a:r>
              <a:rPr lang="ru-RU" sz="2800">
                <a:latin typeface="Times New Roman" panose="02020603050405020304" pitchFamily="18" charset="0"/>
                <a:cs typeface="Times New Roman" panose="02020603050405020304" pitchFamily="18" charset="0"/>
              </a:rPr>
              <a:t>Використання препроцесорів для верстки. Види препроцесорів їх переваги та недоліки</a:t>
            </a:r>
            <a:endParaRPr lang="uk-UA" sz="28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10D34E3-69B9-4EA7-BE36-82FF87D7929B}"/>
              </a:ext>
            </a:extLst>
          </p:cNvPr>
          <p:cNvSpPr txBox="1"/>
          <p:nvPr/>
        </p:nvSpPr>
        <p:spPr>
          <a:xfrm>
            <a:off x="496956" y="1449629"/>
            <a:ext cx="11198088" cy="4613058"/>
          </a:xfrm>
          <a:prstGeom prst="rect">
            <a:avLst/>
          </a:prstGeom>
          <a:noFill/>
        </p:spPr>
        <p:txBody>
          <a:bodyPr wrap="square" rtlCol="0">
            <a:spAutoFit/>
          </a:bodyPr>
          <a:lstStyle/>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Препроцесор CSS — це окрема мова таблиць стилів з розширеними функціями, які розробники можуть використовувати для створення більш економічних, швидших продуктів з більшою кількістю функцій, витрачаючи при цьому менше часу на весь процес, ніж із звичайним CSS.</a:t>
            </a:r>
            <a:endParaRPr lang="uk-UA" sz="180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Препроцесори CSS повністю сумісні з CSS – вони є звичайними CSS для кінцевого користувача. Як випливає з назви, ці мови таблиць стилів перетворюються на звичайні файли CSS, які потім відображаються на комп’ютері користувача.</a:t>
            </a:r>
            <a:endParaRPr lang="uk-UA" sz="180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Два найпопулярніші препроцесори CSS це LESS і SASS – вони зрілі, добре підтримуються, мають чітко визначений синтаксис, який добре працює, і вони вже використовуються мільйонами веб-сайтів. </a:t>
            </a:r>
          </a:p>
          <a:p>
            <a:pPr algn="just">
              <a:lnSpc>
                <a:spcPct val="150000"/>
              </a:lnSpc>
            </a:pPr>
            <a:r>
              <a:rPr lang="uk-UA">
                <a:latin typeface="Times New Roman" panose="02020603050405020304" pitchFamily="18" charset="0"/>
                <a:cs typeface="Times New Roman" panose="02020603050405020304" pitchFamily="18" charset="0"/>
              </a:rPr>
              <a:t>	Препроцесори надають кілька основних переваг – вкладений синтаксис, змінні, міксини, розширення, безліч операційних і математичних функцій, а також конкатенацію файлів, усе це сприяє кращому процесу розробки, що призводить до кращого </a:t>
            </a:r>
            <a:r>
              <a:rPr lang="en-US">
                <a:latin typeface="Times New Roman" panose="02020603050405020304" pitchFamily="18" charset="0"/>
                <a:cs typeface="Times New Roman" panose="02020603050405020304" pitchFamily="18" charset="0"/>
              </a:rPr>
              <a:t>CSS</a:t>
            </a:r>
            <a:r>
              <a:rPr lang="uk-UA">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75182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gma logo">
            <a:extLst>
              <a:ext uri="{FF2B5EF4-FFF2-40B4-BE49-F238E27FC236}">
                <a16:creationId xmlns:a16="http://schemas.microsoft.com/office/drawing/2014/main" id="{8CCBE588-D21F-4AFF-9D4F-729EF08BE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0228" y="1855305"/>
            <a:ext cx="3650565" cy="3650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CFD488-9552-4EAB-9F05-74508DF63E07}"/>
              </a:ext>
            </a:extLst>
          </p:cNvPr>
          <p:cNvSpPr txBox="1"/>
          <p:nvPr/>
        </p:nvSpPr>
        <p:spPr>
          <a:xfrm>
            <a:off x="481207" y="1855305"/>
            <a:ext cx="6414052" cy="4524315"/>
          </a:xfrm>
          <a:prstGeom prst="rect">
            <a:avLst/>
          </a:prstGeom>
          <a:noFill/>
        </p:spPr>
        <p:txBody>
          <a:bodyPr wrap="square" rtlCol="0">
            <a:spAutoFit/>
          </a:bodyPr>
          <a:lstStyle/>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rPr>
              <a:t>Figma - це графічний редактор для веб-дизайну, за допомогою нього можна швидко і легко розробляти:</a:t>
            </a:r>
            <a:endParaRPr lang="uk-UA" sz="1800">
              <a:effectLst/>
              <a:latin typeface="Calibri" panose="020F0502020204030204" pitchFamily="34" charset="0"/>
              <a:ea typeface="Calibri" panose="020F0502020204030204" pitchFamily="34" charset="0"/>
            </a:endParaRPr>
          </a:p>
          <a:p>
            <a:pPr marL="342900" lvl="0" indent="-342900" algn="just">
              <a:lnSpc>
                <a:spcPct val="150000"/>
              </a:lnSpc>
              <a:spcAft>
                <a:spcPts val="0"/>
              </a:spcAft>
              <a:buFont typeface="Arial" panose="020B0604020202020204" pitchFamily="34" charset="0"/>
              <a:buChar char="●"/>
            </a:pPr>
            <a:r>
              <a:rPr lang="uk-UA" sz="1800">
                <a:solidFill>
                  <a:srgbClr val="000000"/>
                </a:solidFill>
                <a:effectLst/>
                <a:latin typeface="Times New Roman" panose="02020603050405020304" pitchFamily="18" charset="0"/>
                <a:ea typeface="Times New Roman" panose="02020603050405020304" pitchFamily="18" charset="0"/>
                <a:cs typeface="Noto Sans Symbols"/>
              </a:rPr>
              <a:t>інтерактивні прототипи сайтів і мобільних додатків</a:t>
            </a:r>
            <a:r>
              <a:rPr lang="uk-UA" sz="1800">
                <a:effectLst/>
                <a:latin typeface="Times New Roman" panose="02020603050405020304" pitchFamily="18" charset="0"/>
                <a:ea typeface="Times New Roman" panose="02020603050405020304" pitchFamily="18" charset="0"/>
                <a:cs typeface="Noto Sans Symbols"/>
              </a:rPr>
              <a:t>.</a:t>
            </a:r>
            <a:endParaRPr lang="uk-UA" sz="1800">
              <a:effectLst/>
              <a:latin typeface="Noto Sans Symbols"/>
              <a:ea typeface="Noto Sans Symbols"/>
              <a:cs typeface="Noto Sans Symbols"/>
            </a:endParaRPr>
          </a:p>
          <a:p>
            <a:pPr marL="342900" lvl="0" indent="-342900" algn="just">
              <a:lnSpc>
                <a:spcPct val="150000"/>
              </a:lnSpc>
              <a:spcAft>
                <a:spcPts val="0"/>
              </a:spcAft>
              <a:buFont typeface="Arial" panose="020B0604020202020204" pitchFamily="34" charset="0"/>
              <a:buChar char="●"/>
            </a:pPr>
            <a:r>
              <a:rPr lang="uk-UA" sz="1800">
                <a:solidFill>
                  <a:srgbClr val="000000"/>
                </a:solidFill>
                <a:effectLst/>
                <a:latin typeface="Times New Roman" panose="02020603050405020304" pitchFamily="18" charset="0"/>
                <a:ea typeface="Times New Roman" panose="02020603050405020304" pitchFamily="18" charset="0"/>
                <a:cs typeface="Noto Sans Symbols"/>
              </a:rPr>
              <a:t>спеціальні елементи інтерфейсу - іконки, кнопки, меню, вікна, форми зворотного зв'язку</a:t>
            </a:r>
            <a:r>
              <a:rPr lang="uk-UA" sz="1800">
                <a:effectLst/>
                <a:latin typeface="Times New Roman" panose="02020603050405020304" pitchFamily="18" charset="0"/>
                <a:ea typeface="Times New Roman" panose="02020603050405020304" pitchFamily="18" charset="0"/>
                <a:cs typeface="Noto Sans Symbols"/>
              </a:rPr>
              <a:t>.</a:t>
            </a:r>
            <a:endParaRPr lang="uk-UA" sz="1800">
              <a:effectLst/>
              <a:latin typeface="Noto Sans Symbols"/>
              <a:ea typeface="Noto Sans Symbols"/>
              <a:cs typeface="Noto Sans Symbols"/>
            </a:endParaRPr>
          </a:p>
          <a:p>
            <a:pPr marL="342900" lvl="0" indent="-342900" algn="just">
              <a:lnSpc>
                <a:spcPct val="150000"/>
              </a:lnSpc>
              <a:spcAft>
                <a:spcPts val="0"/>
              </a:spcAft>
              <a:buFont typeface="Arial" panose="020B0604020202020204" pitchFamily="34" charset="0"/>
              <a:buChar char="●"/>
            </a:pPr>
            <a:r>
              <a:rPr lang="uk-UA" sz="1800">
                <a:solidFill>
                  <a:srgbClr val="000000"/>
                </a:solidFill>
                <a:effectLst/>
                <a:latin typeface="Times New Roman" panose="02020603050405020304" pitchFamily="18" charset="0"/>
                <a:ea typeface="Times New Roman" panose="02020603050405020304" pitchFamily="18" charset="0"/>
                <a:cs typeface="Noto Sans Symbols"/>
              </a:rPr>
              <a:t>векторні зображення.</a:t>
            </a:r>
            <a:endParaRPr lang="uk-UA" sz="1800">
              <a:effectLst/>
              <a:latin typeface="Noto Sans Symbols"/>
              <a:ea typeface="Noto Sans Symbols"/>
              <a:cs typeface="Noto Sans Symbols"/>
            </a:endParaRPr>
          </a:p>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rPr>
              <a:t>Документи програми, як і в</a:t>
            </a:r>
            <a:r>
              <a:rPr lang="uk-UA" sz="1800">
                <a:effectLst/>
                <a:latin typeface="Times New Roman" panose="02020603050405020304" pitchFamily="18" charset="0"/>
                <a:ea typeface="Times New Roman" panose="02020603050405020304" pitchFamily="18" charset="0"/>
              </a:rPr>
              <a:t> Google Docs</a:t>
            </a:r>
            <a:r>
              <a:rPr lang="uk-UA" sz="1800">
                <a:solidFill>
                  <a:srgbClr val="000000"/>
                </a:solidFill>
                <a:effectLst/>
                <a:latin typeface="Times New Roman" panose="02020603050405020304" pitchFamily="18" charset="0"/>
                <a:ea typeface="Times New Roman" panose="02020603050405020304" pitchFamily="18" charset="0"/>
              </a:rPr>
              <a:t>, зберігаються в хмарі. Тому одночасно над проектом можуть працювати кілька співробітників, при цьому немає необхідності завантажувати файли для редагування.</a:t>
            </a:r>
            <a:endParaRPr lang="uk-UA" sz="1800">
              <a:effectLst/>
              <a:latin typeface="Calibri" panose="020F0502020204030204" pitchFamily="34" charset="0"/>
              <a:ea typeface="Calibri" panose="020F0502020204030204" pitchFamily="34" charset="0"/>
            </a:endParaRPr>
          </a:p>
          <a:p>
            <a:endParaRPr lang="uk-UA" dirty="0"/>
          </a:p>
        </p:txBody>
      </p:sp>
      <p:sp>
        <p:nvSpPr>
          <p:cNvPr id="7" name="TextBox 6">
            <a:extLst>
              <a:ext uri="{FF2B5EF4-FFF2-40B4-BE49-F238E27FC236}">
                <a16:creationId xmlns:a16="http://schemas.microsoft.com/office/drawing/2014/main" id="{83FF421E-81D6-4540-BF58-1D8333E8B0F3}"/>
              </a:ext>
            </a:extLst>
          </p:cNvPr>
          <p:cNvSpPr txBox="1"/>
          <p:nvPr/>
        </p:nvSpPr>
        <p:spPr>
          <a:xfrm>
            <a:off x="9010866" y="5605669"/>
            <a:ext cx="1749287" cy="369332"/>
          </a:xfrm>
          <a:prstGeom prst="rect">
            <a:avLst/>
          </a:prstGeom>
          <a:noFill/>
        </p:spPr>
        <p:txBody>
          <a:bodyPr wrap="square" rtlCol="0">
            <a:spAutoFit/>
          </a:bodyPr>
          <a:lstStyle/>
          <a:p>
            <a:pPr algn="ctr"/>
            <a:r>
              <a:rPr lang="uk-UA"/>
              <a:t>Логотип </a:t>
            </a:r>
            <a:r>
              <a:rPr lang="en-US">
                <a:latin typeface="Times New Roman" panose="02020603050405020304" pitchFamily="18" charset="0"/>
                <a:cs typeface="Times New Roman" panose="02020603050405020304" pitchFamily="18" charset="0"/>
              </a:rPr>
              <a:t>Figma</a:t>
            </a:r>
            <a:endParaRPr lang="uk-UA">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AC620CF-63DB-40D8-9E75-EB3426D58C42}"/>
              </a:ext>
            </a:extLst>
          </p:cNvPr>
          <p:cNvSpPr txBox="1"/>
          <p:nvPr/>
        </p:nvSpPr>
        <p:spPr>
          <a:xfrm>
            <a:off x="889884" y="478380"/>
            <a:ext cx="7779027" cy="954107"/>
          </a:xfrm>
          <a:prstGeom prst="rect">
            <a:avLst/>
          </a:prstGeom>
          <a:noFill/>
        </p:spPr>
        <p:txBody>
          <a:bodyPr wrap="square" rtlCol="0">
            <a:spAutoFit/>
          </a:bodyPr>
          <a:lstStyle/>
          <a:p>
            <a:r>
              <a:rPr lang="ru-RU" sz="2800">
                <a:latin typeface="Times New Roman" panose="02020603050405020304" pitchFamily="18" charset="0"/>
                <a:cs typeface="Times New Roman" panose="02020603050405020304" pitchFamily="18" charset="0"/>
              </a:rPr>
              <a:t>Особливості та методи верстки з векторного редактору Figma</a:t>
            </a:r>
            <a:endParaRPr lang="uk-UA"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58291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AC68-449D-4D37-9637-0C3B0471BD6A}"/>
              </a:ext>
            </a:extLst>
          </p:cNvPr>
          <p:cNvSpPr txBox="1"/>
          <p:nvPr/>
        </p:nvSpPr>
        <p:spPr>
          <a:xfrm>
            <a:off x="874644" y="424069"/>
            <a:ext cx="6639340" cy="954107"/>
          </a:xfrm>
          <a:prstGeom prst="rect">
            <a:avLst/>
          </a:prstGeom>
          <a:noFill/>
        </p:spPr>
        <p:txBody>
          <a:bodyPr wrap="square" rtlCol="0">
            <a:spAutoFit/>
          </a:bodyPr>
          <a:lstStyle/>
          <a:p>
            <a:r>
              <a:rPr lang="ru-RU" sz="2800">
                <a:latin typeface="Times New Roman" panose="02020603050405020304" pitchFamily="18" charset="0"/>
                <a:cs typeface="Times New Roman" panose="02020603050405020304" pitchFamily="18" charset="0"/>
              </a:rPr>
              <a:t>Адаптивна верстка, її історія виникнення, особливості та принципи</a:t>
            </a:r>
            <a:endParaRPr lang="uk-UA"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8DD6C5-14F2-4DAD-8C60-38EE806DFAF9}"/>
              </a:ext>
            </a:extLst>
          </p:cNvPr>
          <p:cNvSpPr txBox="1"/>
          <p:nvPr/>
        </p:nvSpPr>
        <p:spPr>
          <a:xfrm>
            <a:off x="332935" y="1378176"/>
            <a:ext cx="10984421" cy="5859553"/>
          </a:xfrm>
          <a:prstGeom prst="rect">
            <a:avLst/>
          </a:prstGeom>
          <a:noFill/>
        </p:spPr>
        <p:txBody>
          <a:bodyPr wrap="square" rtlCol="0">
            <a:spAutoFit/>
          </a:bodyPr>
          <a:lstStyle/>
          <a:p>
            <a:pPr indent="450215" algn="just">
              <a:lnSpc>
                <a:spcPct val="150000"/>
              </a:lnSpc>
              <a:spcAft>
                <a:spcPts val="0"/>
              </a:spcAft>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Адаптивна верстка (Adaptive Layout) дозволяє підлаштовуватися основному контейнеру і будь-якому іншому елементу сайту під роздільну здатність екрана, роблячи можливим зміну розміру шрифту, розташування об'єктів, </a:t>
            </a:r>
            <a:r>
              <a:rPr lang="uk-UA" sz="1800">
                <a:effectLst/>
                <a:latin typeface="Times New Roman" panose="02020603050405020304" pitchFamily="18" charset="0"/>
                <a:ea typeface="Times New Roman" panose="02020603050405020304" pitchFamily="18" charset="0"/>
                <a:cs typeface="Times New Roman" panose="02020603050405020304" pitchFamily="18" charset="0"/>
              </a:rPr>
              <a:t>кольору</a:t>
            </a: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і т. д. Відбувається це динамічно, наприклад, з використанням медіа-запитів (@media), що дозволяють автоматично визначати роздільну здатність монітора, тип пристрою та підставляти зазначені значення в автоматичному режимі.</a:t>
            </a:r>
            <a:endParaRPr lang="uk-UA" sz="1800">
              <a:effectLst/>
              <a:latin typeface="Times New Roman" panose="02020603050405020304" pitchFamily="18" charset="0"/>
              <a:ea typeface="Calibri" panose="020F0502020204030204" pitchFamily="34" charset="0"/>
              <a:cs typeface="Times New Roman" panose="02020603050405020304" pitchFamily="18" charset="0"/>
            </a:endParaRPr>
          </a:p>
          <a:p>
            <a:pPr indent="450850" algn="just">
              <a:lnSpc>
                <a:spcPct val="150000"/>
              </a:lnSpc>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Першим сайтом, на якому був використаний макет, що змінювався відповідно до ширини браузера, став Audi.com, запущений наприкінці 2001 року. </a:t>
            </a:r>
          </a:p>
          <a:p>
            <a:pPr indent="450850" algn="just">
              <a:lnSpc>
                <a:spcPct val="150000"/>
              </a:lnSpc>
            </a:pPr>
            <a:r>
              <a:rPr lang="uk-UA" sz="1800">
                <a:solidFill>
                  <a:srgbClr val="000000"/>
                </a:solidFill>
                <a:effectLst/>
                <a:latin typeface="Times New Roman" panose="02020603050405020304" pitchFamily="18" charset="0"/>
                <a:ea typeface="Times New Roman" panose="02020603050405020304" pitchFamily="18" charset="0"/>
              </a:rPr>
              <a:t>У травні 2010 року Ітан Маркотт(англ. Ethan Marcotte) ввів термін адаптивний </a:t>
            </a:r>
            <a:r>
              <a:rPr lang="uk-UA" sz="1800">
                <a:effectLst/>
                <a:latin typeface="Times New Roman" panose="02020603050405020304" pitchFamily="18" charset="0"/>
                <a:ea typeface="Times New Roman" panose="02020603050405020304" pitchFamily="18" charset="0"/>
              </a:rPr>
              <a:t>веб дизайн</a:t>
            </a:r>
            <a:r>
              <a:rPr lang="uk-UA" sz="1800">
                <a:solidFill>
                  <a:srgbClr val="000000"/>
                </a:solidFill>
                <a:effectLst/>
                <a:latin typeface="Times New Roman" panose="02020603050405020304" pitchFamily="18" charset="0"/>
                <a:ea typeface="Times New Roman" panose="02020603050405020304" pitchFamily="18" charset="0"/>
              </a:rPr>
              <a:t> та описав його основні принципи у статті «A List Apart». Він також описав теорію і практичне застосування адаптивного </a:t>
            </a:r>
            <a:r>
              <a:rPr lang="uk-UA" sz="1800">
                <a:effectLst/>
                <a:latin typeface="Times New Roman" panose="02020603050405020304" pitchFamily="18" charset="0"/>
                <a:ea typeface="Times New Roman" panose="02020603050405020304" pitchFamily="18" charset="0"/>
              </a:rPr>
              <a:t>веб дизайну</a:t>
            </a:r>
            <a:r>
              <a:rPr lang="uk-UA" sz="1800">
                <a:solidFill>
                  <a:srgbClr val="000000"/>
                </a:solidFill>
                <a:effectLst/>
                <a:latin typeface="Times New Roman" panose="02020603050405020304" pitchFamily="18" charset="0"/>
                <a:ea typeface="Times New Roman" panose="02020603050405020304" pitchFamily="18" charset="0"/>
              </a:rPr>
              <a:t> в своїй книзі під назвою «Responsive Web Design», яка була видана 2011 року</a:t>
            </a:r>
            <a:endPar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850" algn="just">
              <a:lnSpc>
                <a:spcPct val="150000"/>
              </a:lnSpc>
            </a:pP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Основними принципами адаптивної верстки є: два підходи до побудови верстки (</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desktop first, mobile first), </a:t>
            </a:r>
            <a:r>
              <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відносні одиниці вимірювання та контрольні точки.</a:t>
            </a:r>
          </a:p>
          <a:p>
            <a:pPr indent="450850">
              <a:lnSpc>
                <a:spcPct val="150000"/>
              </a:lnSpc>
            </a:pPr>
            <a:endPar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uk-UA">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8045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8DD6C5-14F2-4DAD-8C60-38EE806DFAF9}"/>
              </a:ext>
            </a:extLst>
          </p:cNvPr>
          <p:cNvSpPr txBox="1"/>
          <p:nvPr/>
        </p:nvSpPr>
        <p:spPr>
          <a:xfrm>
            <a:off x="1001253" y="1378176"/>
            <a:ext cx="3714094" cy="873572"/>
          </a:xfrm>
          <a:prstGeom prst="rect">
            <a:avLst/>
          </a:prstGeom>
          <a:noFill/>
        </p:spPr>
        <p:txBody>
          <a:bodyPr wrap="square" rtlCol="0">
            <a:spAutoFit/>
          </a:bodyPr>
          <a:lstStyle/>
          <a:p>
            <a:pPr indent="450850">
              <a:lnSpc>
                <a:spcPct val="150000"/>
              </a:lnSpc>
            </a:pPr>
            <a:endPar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uk-UA">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uk-UA"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6" name="Picture 4" descr="GitHub's Atom-IDE vs. Visual Studio Code for Web Development">
            <a:extLst>
              <a:ext uri="{FF2B5EF4-FFF2-40B4-BE49-F238E27FC236}">
                <a16:creationId xmlns:a16="http://schemas.microsoft.com/office/drawing/2014/main" id="{275AB842-BF8E-4D74-8F78-890D26965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94" y="827212"/>
            <a:ext cx="4382411" cy="27620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tepad++ — Википедия">
            <a:extLst>
              <a:ext uri="{FF2B5EF4-FFF2-40B4-BE49-F238E27FC236}">
                <a16:creationId xmlns:a16="http://schemas.microsoft.com/office/drawing/2014/main" id="{CF950C21-3734-451C-9E99-6819C1E8D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126" y="3589236"/>
            <a:ext cx="2924880" cy="25300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D4897A-BE6B-495B-841C-B4FFA71742CB}"/>
              </a:ext>
            </a:extLst>
          </p:cNvPr>
          <p:cNvSpPr txBox="1"/>
          <p:nvPr/>
        </p:nvSpPr>
        <p:spPr>
          <a:xfrm>
            <a:off x="1001253" y="303992"/>
            <a:ext cx="6639340" cy="523220"/>
          </a:xfrm>
          <a:prstGeom prst="rect">
            <a:avLst/>
          </a:prstGeom>
          <a:noFill/>
        </p:spPr>
        <p:txBody>
          <a:bodyPr wrap="square" rtlCol="0">
            <a:spAutoFit/>
          </a:bodyPr>
          <a:lstStyle/>
          <a:p>
            <a:r>
              <a:rPr lang="uk-UA" sz="2800">
                <a:latin typeface="Times New Roman" panose="02020603050405020304" pitchFamily="18" charset="0"/>
                <a:cs typeface="Times New Roman" panose="02020603050405020304" pitchFamily="18" charset="0"/>
              </a:rPr>
              <a:t>Вибір середовища розробки</a:t>
            </a:r>
          </a:p>
        </p:txBody>
      </p:sp>
      <p:sp>
        <p:nvSpPr>
          <p:cNvPr id="2" name="TextBox 1">
            <a:extLst>
              <a:ext uri="{FF2B5EF4-FFF2-40B4-BE49-F238E27FC236}">
                <a16:creationId xmlns:a16="http://schemas.microsoft.com/office/drawing/2014/main" id="{BF93671C-3233-45F8-A709-DF0342DEB435}"/>
              </a:ext>
            </a:extLst>
          </p:cNvPr>
          <p:cNvSpPr txBox="1"/>
          <p:nvPr/>
        </p:nvSpPr>
        <p:spPr>
          <a:xfrm>
            <a:off x="5090405" y="1331061"/>
            <a:ext cx="6102363" cy="1754326"/>
          </a:xfrm>
          <a:prstGeom prst="rect">
            <a:avLst/>
          </a:prstGeom>
          <a:noFill/>
        </p:spPr>
        <p:txBody>
          <a:bodyPr wrap="square" rtlCol="0">
            <a:spAutoFit/>
          </a:bodyPr>
          <a:lstStyle/>
          <a:p>
            <a:pPr indent="450850" algn="just"/>
            <a:r>
              <a:rPr lang="ru-RU">
                <a:latin typeface="Times New Roman" panose="02020603050405020304" pitchFamily="18" charset="0"/>
                <a:cs typeface="Times New Roman" panose="02020603050405020304" pitchFamily="18" charset="0"/>
              </a:rPr>
              <a:t>Редактор коду – це текстовий редактор для створення та редагування вихідного коду програм. По своїм можливостям схожі з інтегрованими середовищами розробки проте останні надають більший фунціонал. Редактор коду може бути окремим додатком або вбудованим в ІСР. </a:t>
            </a:r>
            <a:endParaRPr lang="uk-UA">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298CEC-AD47-43A6-9D86-ACD37D76AF17}"/>
              </a:ext>
            </a:extLst>
          </p:cNvPr>
          <p:cNvSpPr txBox="1"/>
          <p:nvPr/>
        </p:nvSpPr>
        <p:spPr>
          <a:xfrm>
            <a:off x="1001253" y="3567987"/>
            <a:ext cx="7399607" cy="2862322"/>
          </a:xfrm>
          <a:prstGeom prst="rect">
            <a:avLst/>
          </a:prstGeom>
          <a:noFill/>
        </p:spPr>
        <p:txBody>
          <a:bodyPr wrap="square" rtlCol="0">
            <a:spAutoFit/>
          </a:bodyPr>
          <a:lstStyle/>
          <a:p>
            <a:pPr indent="450850" algn="just"/>
            <a:r>
              <a:rPr lang="uk-UA">
                <a:latin typeface="Times New Roman" panose="02020603050405020304" pitchFamily="18" charset="0"/>
                <a:cs typeface="Times New Roman" panose="02020603050405020304" pitchFamily="18" charset="0"/>
              </a:rPr>
              <a:t>У автора практичного завдання був вибір між трьома популярними серед веб розробників редакторами коду: VS Code, Atom та Notepad++, проте було вирішено зупинитись саме на</a:t>
            </a:r>
            <a:r>
              <a:rPr lang="uk-UA" sz="1800">
                <a:effectLst/>
                <a:latin typeface="Times New Roman" panose="02020603050405020304" pitchFamily="18" charset="0"/>
                <a:ea typeface="Calibri" panose="020F0502020204030204" pitchFamily="34" charset="0"/>
                <a:cs typeface="Times New Roman" panose="02020603050405020304" pitchFamily="18" charset="0"/>
              </a:rPr>
              <a:t> VS Code. </a:t>
            </a:r>
          </a:p>
          <a:p>
            <a:pPr indent="450850" algn="just"/>
            <a:r>
              <a:rPr lang="uk-UA" sz="1800">
                <a:effectLst/>
                <a:latin typeface="Times New Roman" panose="02020603050405020304" pitchFamily="18" charset="0"/>
                <a:ea typeface="Calibri" panose="020F0502020204030204" pitchFamily="34" charset="0"/>
                <a:cs typeface="Times New Roman" panose="02020603050405020304" pitchFamily="18" charset="0"/>
              </a:rPr>
              <a:t>VS Code – це редактор коду, створений корпорацією Microsoft. Він чимало схожий на Atom, оскільки обидва редактора побудовані на Electron – фреймворку, що дозволяє створювати графічні інтерфейси користувача на основі веб технологій. VS Code не надає більшість можливостей редактора коду Atom, но і володіє більшим фунціоналом, із якого більше працює “із коробки” – без встановлення додаткових плагінів. </a:t>
            </a:r>
            <a:endParaRPr lang="uk-U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264854"/>
      </p:ext>
    </p:extLst>
  </p:cSld>
  <p:clrMapOvr>
    <a:masterClrMapping/>
  </p:clrMapOvr>
  <p:transition spd="slow">
    <p:wipe/>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1498</Words>
  <Application>Microsoft Office PowerPoint</Application>
  <PresentationFormat>Широкоэкранный</PresentationFormat>
  <Paragraphs>67</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Noto Sans Symbols</vt:lpstr>
      <vt:lpstr>Times New Roman</vt:lpstr>
      <vt:lpstr>Тема Office</vt:lpstr>
      <vt:lpstr>МІНІСТЕРСТВО ОСВІТИ І НАУКИ УКРАЇНИ ДЕРЖАВНИЙ ВИЩИЙ НАВЧАЛЬНИЙ ЗАКЛАД «УЖГОРОДСЬКИЙ НАЦІОНАЛЬНИЙ УНІВЕРСИТЕТ» ФАКУЛЬТЕТ ІНФОРМАЦІЙНИХ ТЕХНОЛОГІЙ КАФЕДРА ІНФОРМАТИКИ ТА ФІЗИКО-МАТЕМАТИЧНИХ ДИСЦИПЛІН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МІНІСТЕРСТВО ОСВІТИ І НАУКИ УКРАЇНИ ДЕРЖАВНИЙ ВИЩИЙ НАВЧАЛЬНИЙ ЗАКЛАД «УЖГОРОДСЬКИЙ НАЦІОНАЛЬНИЙ УНІВЕРСИТЕТ» ФАКУЛЬТЕТ ІНФОРМАЦІЙНИХ ТЕХНОЛОГІЙ КАФЕДРА ІНФОРМАТИКИ ТА ФІЗИКО-МАТЕМАТИЧНИХ ДИСЦИПЛІН </dc:title>
  <dc:creator>Макс Хом'як</dc:creator>
  <cp:lastModifiedBy>Макс Хом'як</cp:lastModifiedBy>
  <cp:revision>5</cp:revision>
  <dcterms:created xsi:type="dcterms:W3CDTF">2022-07-07T04:25:33Z</dcterms:created>
  <dcterms:modified xsi:type="dcterms:W3CDTF">2022-07-08T05:15:06Z</dcterms:modified>
</cp:coreProperties>
</file>