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86" r:id="rId2"/>
    <p:sldId id="346" r:id="rId3"/>
    <p:sldId id="405" r:id="rId4"/>
    <p:sldId id="410" r:id="rId5"/>
    <p:sldId id="353" r:id="rId6"/>
    <p:sldId id="406" r:id="rId7"/>
    <p:sldId id="374" r:id="rId8"/>
    <p:sldId id="355" r:id="rId9"/>
    <p:sldId id="407" r:id="rId10"/>
    <p:sldId id="357" r:id="rId11"/>
    <p:sldId id="375" r:id="rId12"/>
    <p:sldId id="376" r:id="rId13"/>
    <p:sldId id="377" r:id="rId14"/>
    <p:sldId id="378" r:id="rId15"/>
    <p:sldId id="361" r:id="rId16"/>
    <p:sldId id="384" r:id="rId17"/>
    <p:sldId id="383" r:id="rId18"/>
    <p:sldId id="385" r:id="rId19"/>
    <p:sldId id="386" r:id="rId20"/>
    <p:sldId id="345" r:id="rId21"/>
    <p:sldId id="388" r:id="rId22"/>
    <p:sldId id="389" r:id="rId23"/>
    <p:sldId id="363" r:id="rId24"/>
    <p:sldId id="411" r:id="rId25"/>
    <p:sldId id="408" r:id="rId26"/>
    <p:sldId id="397" r:id="rId27"/>
    <p:sldId id="398" r:id="rId28"/>
    <p:sldId id="392" r:id="rId29"/>
    <p:sldId id="393" r:id="rId30"/>
    <p:sldId id="394" r:id="rId31"/>
    <p:sldId id="395" r:id="rId32"/>
    <p:sldId id="396" r:id="rId33"/>
    <p:sldId id="399" r:id="rId34"/>
    <p:sldId id="400" r:id="rId35"/>
    <p:sldId id="379" r:id="rId36"/>
    <p:sldId id="380" r:id="rId37"/>
    <p:sldId id="409" r:id="rId38"/>
    <p:sldId id="381" r:id="rId39"/>
    <p:sldId id="382" r:id="rId40"/>
    <p:sldId id="401" r:id="rId41"/>
    <p:sldId id="402" r:id="rId42"/>
    <p:sldId id="403" r:id="rId43"/>
    <p:sldId id="404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68" autoAdjust="0"/>
  </p:normalViewPr>
  <p:slideViewPr>
    <p:cSldViewPr>
      <p:cViewPr varScale="1">
        <p:scale>
          <a:sx n="85" d="100"/>
          <a:sy n="85" d="100"/>
        </p:scale>
        <p:origin x="-90" y="-8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519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D62B1-3C0D-4FC9-9C5F-6D22BACE5A52}" type="datetimeFigureOut">
              <a:rPr lang="zh-CN" altLang="en-US" smtClean="0"/>
              <a:pPr/>
              <a:t>2017/2/15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0E158-98B8-4F19-9019-0B2FE46EB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035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E158-98B8-4F19-9019-0B2FE46EBAA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E158-98B8-4F19-9019-0B2FE46EBAA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E158-98B8-4F19-9019-0B2FE46EBAA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560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1" y="471487"/>
            <a:ext cx="8012113" cy="1928813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2356248"/>
            <a:ext cx="8013700" cy="4310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1890712"/>
            <a:ext cx="576262" cy="48101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9" y="471488"/>
            <a:ext cx="566737" cy="477441"/>
          </a:xfrm>
          <a:prstGeom prst="rect">
            <a:avLst/>
          </a:prstGeom>
          <a:solidFill>
            <a:schemeClr val="hlink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4" y="0"/>
            <a:ext cx="585787" cy="476250"/>
          </a:xfrm>
          <a:prstGeom prst="rect">
            <a:avLst/>
          </a:prstGeom>
          <a:solidFill>
            <a:schemeClr val="hlink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9" y="471488"/>
            <a:ext cx="585787" cy="47386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4" y="946548"/>
            <a:ext cx="574675" cy="469106"/>
          </a:xfrm>
          <a:prstGeom prst="rect">
            <a:avLst/>
          </a:prstGeom>
          <a:solidFill>
            <a:schemeClr val="hlink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9" y="947738"/>
            <a:ext cx="566737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414463"/>
            <a:ext cx="576262" cy="483394"/>
          </a:xfrm>
          <a:prstGeom prst="rect">
            <a:avLst/>
          </a:prstGeom>
          <a:solidFill>
            <a:schemeClr val="hlink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414463"/>
            <a:ext cx="576262" cy="483394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1" y="1896666"/>
            <a:ext cx="574675" cy="475059"/>
          </a:xfrm>
          <a:prstGeom prst="rect">
            <a:avLst/>
          </a:prstGeom>
          <a:solidFill>
            <a:schemeClr val="hlink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4057650"/>
            <a:ext cx="1295400" cy="654844"/>
            <a:chOff x="2680" y="3678"/>
            <a:chExt cx="680" cy="550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43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smtClean="0">
                  <a:solidFill>
                    <a:srgbClr val="000798"/>
                  </a:solidFill>
                  <a:ea typeface="宋体" charset="-122"/>
                </a:rPr>
                <a:t>LOGO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350169"/>
            <a:ext cx="6629400" cy="759619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2457450"/>
            <a:ext cx="6324600" cy="2857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1245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C888A-E7F4-4D55-AA83-D05E4166091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166170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514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514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0D666-73C2-4C34-91F5-BBF77A086C1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31786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42901"/>
            <a:ext cx="7391400" cy="3655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21544"/>
            <a:ext cx="8229600" cy="3936206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C6BE3-0EB1-407F-97EA-34012AFBFBE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354571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3439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9326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8631A-E5CB-4C4A-A1EC-F1A560D56AF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29742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FE6EF-BBC1-4F73-8D25-7FFCA0421C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374374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21544"/>
            <a:ext cx="4038600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21544"/>
            <a:ext cx="4038600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21441-2167-4908-B582-852EF22C6D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02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FC9C-816E-4418-82A1-1A86F82254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121807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C5D74A-CB30-400E-A29F-06BF29A2C4D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390813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47655-258D-4282-A391-BDE25F5773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223893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2E324-197E-4C48-A52C-06A23FC3916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29363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AE49C-5D15-4667-8F05-6D6FF5A73D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391017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9" y="270273"/>
            <a:ext cx="8497887" cy="539353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1544"/>
            <a:ext cx="8229600" cy="393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4902994"/>
            <a:ext cx="2895600" cy="240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4902994"/>
            <a:ext cx="2133600" cy="240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16F661-E9FC-4BBC-ADA4-6DBE6451B542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42901"/>
            <a:ext cx="7391400" cy="36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1" y="539353"/>
            <a:ext cx="328613" cy="2714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267891"/>
            <a:ext cx="328612" cy="2714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6" y="0"/>
            <a:ext cx="328613" cy="2714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6" y="271462"/>
            <a:ext cx="328613" cy="2714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539353"/>
            <a:ext cx="328612" cy="2714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51198"/>
            <a:ext cx="2590800" cy="1774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+mn-lt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="" xmlns:p14="http://schemas.microsoft.com/office/powerpoint/2010/main" val="318063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87" r:id="rId1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350169"/>
            <a:ext cx="8568952" cy="1005557"/>
          </a:xfrm>
        </p:spPr>
        <p:txBody>
          <a:bodyPr/>
          <a:lstStyle/>
          <a:p>
            <a:r>
              <a:rPr lang="zh-CN" altLang="en-US" i="0" dirty="0" smtClean="0"/>
              <a:t>第</a:t>
            </a:r>
            <a:r>
              <a:rPr lang="en-US" altLang="zh-CN" i="0" dirty="0" smtClean="0"/>
              <a:t>5</a:t>
            </a:r>
            <a:r>
              <a:rPr lang="zh-CN" altLang="en-US" i="0" dirty="0" smtClean="0"/>
              <a:t>章 种内竞争</a:t>
            </a:r>
            <a:endParaRPr lang="zh-CN" altLang="en-US" i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1680" y="2427734"/>
            <a:ext cx="6324600" cy="285750"/>
          </a:xfrm>
        </p:spPr>
        <p:txBody>
          <a:bodyPr/>
          <a:lstStyle/>
          <a:p>
            <a:r>
              <a:rPr lang="zh-CN" altLang="en-US" dirty="0" smtClean="0"/>
              <a:t>主讲人：王艳芬 教授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6" descr="C:\Users\Administrator\AppData\Roaming\Tencent\Users\1095509497\QQ\WinTemp\RichOle\ESWI{[`[H)09FTOBQD8G9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651870"/>
            <a:ext cx="1857375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1654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43000" y="342901"/>
            <a:ext cx="8001000" cy="365522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种内竞争与密度制约的死亡率和生育力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3075806"/>
            <a:ext cx="5904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sz="13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）对死亡率的影响；（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zh-CN" altLang="en-US" sz="13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）对死亡个体数的影响；（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zh-CN" altLang="en-US" sz="13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）对存活个体数的影响</a:t>
            </a:r>
            <a:endParaRPr lang="zh-CN" alt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915566"/>
            <a:ext cx="5859932" cy="214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3435846"/>
            <a:ext cx="8280920" cy="161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在区域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（低密度）中，随着初始虫卵密度的增加，死亡率保持恒定，死亡个体数增加，存活个体数增加；</a:t>
            </a: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在区域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（中密度）中，随着初始虫卵密度的增加，死亡率增加，死亡个体数增加，存活个体数也增加，但增加比例减小；</a:t>
            </a: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在区域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（高密度）中，随着初始虫卵密度的增加，死亡率和死亡个体数以更大比例增加，存活个体数降低。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915566"/>
            <a:ext cx="2448272" cy="238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案例：将已知数目的杂拟谷盗（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Tribolium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confusum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）虫卵放入盛有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0.5g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面粉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酵母混合物的玻璃试管中，并记录每管虫卵存活至成体的个体数。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种内竞争与密度制约的死亡率和生育力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7261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b="1" u="sng" dirty="0">
                <a:latin typeface="Times New Roman" pitchFamily="18" charset="0"/>
                <a:cs typeface="Times New Roman" pitchFamily="18" charset="0"/>
              </a:rPr>
              <a:t>低补偿的密度制约型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：在区域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密度范围内，虫卵密度的增加导致成虫存活的总数持续增加，虽然死亡率也在增加，但它对密度增加仍表现出低补偿（</a:t>
            </a:r>
            <a:r>
              <a:rPr lang="en-US" altLang="zh-CN" sz="2200" dirty="0" err="1">
                <a:latin typeface="Times New Roman" pitchFamily="18" charset="0"/>
                <a:cs typeface="Times New Roman" pitchFamily="18" charset="0"/>
              </a:rPr>
              <a:t>undercompensation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）；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u="sng" dirty="0" smtClean="0">
                <a:latin typeface="Times New Roman" pitchFamily="18" charset="0"/>
                <a:cs typeface="Times New Roman" pitchFamily="18" charset="0"/>
              </a:rPr>
              <a:t>超补偿的密度制约型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：在区域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密度范围内，虫卵越多，存活至成虫的个体数反而越少，持续增加的死亡率对密度增加表现出超补偿（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overcompensation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），如果虫卵密度继续增加，在虫卵发育至成虫之前，使管中所有可利用的食物就已被耗尽；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282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种内竞争与密度制约的死亡率和生育力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574"/>
            <a:ext cx="4402832" cy="38701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/>
              <a:t>案例：右图描述了鲑鱼鱼苗密度与其死亡率之间的关系。</a:t>
            </a:r>
            <a:r>
              <a:rPr lang="zh-CN" altLang="en-US" sz="2000" dirty="0"/>
              <a:t>在鱼苗密度低时，死亡率表现出密度制约性的低补偿；在鱼苗密度高时，死亡率并未达到超补偿，而是表现为</a:t>
            </a:r>
            <a:r>
              <a:rPr lang="zh-CN" altLang="en-US" sz="2000" b="1" u="sng" dirty="0"/>
              <a:t>等</a:t>
            </a:r>
            <a:r>
              <a:rPr lang="zh-CN" altLang="en-US" sz="2000" b="1" u="sng" dirty="0" smtClean="0"/>
              <a:t>补偿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exact compensation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000" dirty="0" smtClean="0"/>
              <a:t>：鱼苗数目的增加总是伴随着死亡率的相应增加。因此不论鱼苗的初始密度如何，存活个体数都能达到并维持在一个恒定的水平。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508104" y="4299942"/>
            <a:ext cx="2895600" cy="240506"/>
          </a:xfrm>
        </p:spPr>
        <p:txBody>
          <a:bodyPr/>
          <a:lstStyle/>
          <a:p>
            <a:pPr algn="ctr"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（仿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 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Cren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1973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203598"/>
            <a:ext cx="397660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022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种内竞争与种群调节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1544"/>
            <a:ext cx="4402832" cy="39362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右图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a-c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随着种群密度增加，个体出生率不断降低，而死亡率不断增加。那么，一定存在一个密度位于这两条曲线的交叉点上。在交叉点密度时，出生率和死亡率相等，种群大小没有变化，因此该密度代表着一个稳定的平衡状态，所有其他的密度情况都会向它趋近。这一密度可被称为种群的</a:t>
            </a:r>
            <a:r>
              <a:rPr lang="zh-CN" altLang="en-US" sz="2000" b="1" u="sng" dirty="0">
                <a:latin typeface="Times New Roman" pitchFamily="18" charset="0"/>
                <a:cs typeface="Times New Roman" pitchFamily="18" charset="0"/>
              </a:rPr>
              <a:t>环境容纳</a:t>
            </a:r>
            <a:r>
              <a:rPr lang="zh-CN" altLang="en-US" sz="2000" b="1" u="sng" dirty="0" smtClean="0">
                <a:latin typeface="Times New Roman" pitchFamily="18" charset="0"/>
                <a:cs typeface="Times New Roman" pitchFamily="18" charset="0"/>
              </a:rPr>
              <a:t>量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carrying capacity)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，常用</a:t>
            </a:r>
            <a:r>
              <a:rPr lang="en-US" altLang="zh-CN" sz="2000" b="1" u="sng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表示。</a:t>
            </a:r>
          </a:p>
          <a:p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092391"/>
            <a:ext cx="3940002" cy="3363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4699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种内竞争与种群调节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  <a:cs typeface="Verdana" pitchFamily="34" charset="0"/>
              </a:rPr>
              <a:t>假想的种群往往都拥有一个简单的环境容纳量，然而，自然环境中存在着不可预测的环境波动，个体受到很多因素的影响，因此实际情况更接近于上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latin typeface="+mn-ea"/>
                <a:cs typeface="Verdana" pitchFamily="34" charset="0"/>
              </a:rPr>
              <a:t>中的描述。</a:t>
            </a:r>
            <a:endParaRPr lang="en-US" altLang="zh-CN" sz="2400" dirty="0">
              <a:latin typeface="+mn-ea"/>
              <a:cs typeface="Verdana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ea"/>
              <a:cs typeface="Verdana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  <a:cs typeface="Verdana" pitchFamily="34" charset="0"/>
              </a:rPr>
              <a:t>种内竞争不可能使自然种群维持在一个可预测的恒定水平（环境容纳量），而是趋向于使密度保持在一定限度内。</a:t>
            </a:r>
            <a:endParaRPr lang="en-US" altLang="zh-CN" sz="2400" dirty="0">
              <a:latin typeface="+mn-ea"/>
              <a:cs typeface="Verdana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5480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5.3.1 </a:t>
            </a:r>
            <a:r>
              <a:rPr lang="zh-CN" altLang="en-US" dirty="0" smtClean="0"/>
              <a:t>净增长曲线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915566"/>
            <a:ext cx="724667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2209" y="3088578"/>
            <a:ext cx="8136904" cy="205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）密度依赖性对种群内死亡个体数和出生个体数的影响：净补充量（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net recruitment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）通过出生个体数减去死亡个体数所得。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）种内竞争的密度依赖性对净补充量的影响是半圆型或“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”型曲线。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）当种群密度较低时（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  B   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）和接近环境容纳量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时，净补充量较少，但当种群处于中等密度时，净补充量较大，总体上，种群以“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”型增长，种群总量不断接近环境容纳量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419872" y="4299942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>
            <a:off x="3707904" y="4299942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5.3.1 </a:t>
            </a:r>
            <a:r>
              <a:rPr lang="zh-CN" altLang="en-US" dirty="0"/>
              <a:t>净增长曲线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净补充</a:t>
            </a:r>
            <a:r>
              <a:rPr lang="zh-CN" altLang="en-US" sz="2400" dirty="0" smtClean="0">
                <a:latin typeface="+mn-ea"/>
              </a:rPr>
              <a:t>量 </a:t>
            </a:r>
            <a:r>
              <a:rPr lang="en-US" altLang="zh-CN" sz="2400" dirty="0" smtClean="0">
                <a:latin typeface="+mn-ea"/>
              </a:rPr>
              <a:t>= </a:t>
            </a:r>
            <a:r>
              <a:rPr lang="zh-CN" altLang="en-US" sz="2400" dirty="0" smtClean="0">
                <a:latin typeface="+mn-ea"/>
              </a:rPr>
              <a:t>出</a:t>
            </a:r>
            <a:r>
              <a:rPr lang="zh-CN" altLang="en-US" sz="2400" dirty="0">
                <a:latin typeface="+mn-ea"/>
              </a:rPr>
              <a:t>生</a:t>
            </a:r>
            <a:r>
              <a:rPr lang="zh-CN" altLang="en-US" sz="2400" dirty="0" smtClean="0">
                <a:latin typeface="+mn-ea"/>
              </a:rPr>
              <a:t>数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死</a:t>
            </a:r>
            <a:r>
              <a:rPr lang="zh-CN" altLang="en-US" sz="2400" dirty="0">
                <a:latin typeface="+mn-ea"/>
              </a:rPr>
              <a:t>亡</a:t>
            </a:r>
            <a:r>
              <a:rPr lang="zh-CN" altLang="en-US" sz="2400" dirty="0" smtClean="0">
                <a:latin typeface="+mn-ea"/>
              </a:rPr>
              <a:t>数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净补充量在密度低时很小，并随着密度的增加而增加，但在接近环境容纳量时又开始下降，且当初始密度超过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400" dirty="0">
                <a:latin typeface="+mn-ea"/>
              </a:rPr>
              <a:t>会出现负增长（死亡超过出生）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种群净补充量与密度的关系，随着所研究物种生物学特性的不同而变化。但是，无论种内竞争何时发生，出生和死亡都表现出密度制约的普遍性质。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783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5.3.1 </a:t>
            </a:r>
            <a:r>
              <a:rPr lang="zh-CN" altLang="en-US" dirty="0"/>
              <a:t>净增长曲线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1544"/>
            <a:ext cx="4474840" cy="39362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案例：右图为一些半圆形的净更新补充曲线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(a)1967-1989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英国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Black Brown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地区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个月大的褐</a:t>
            </a:r>
            <a:r>
              <a:rPr lang="zh-CN" altLang="en-US" sz="1700" dirty="0">
                <a:latin typeface="Times New Roman" pitchFamily="18" charset="0"/>
                <a:cs typeface="Times New Roman" pitchFamily="18" charset="0"/>
              </a:rPr>
              <a:t>鳟（</a:t>
            </a:r>
            <a:r>
              <a:rPr lang="en-US" altLang="zh-CN" sz="1700" i="1" dirty="0" err="1">
                <a:latin typeface="Times New Roman" pitchFamily="18" charset="0"/>
                <a:cs typeface="Times New Roman" pitchFamily="18" charset="0"/>
              </a:rPr>
              <a:t>Salmo</a:t>
            </a:r>
            <a:r>
              <a:rPr lang="en-US" altLang="zh-CN" sz="17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err="1">
                <a:latin typeface="Times New Roman" pitchFamily="18" charset="0"/>
                <a:cs typeface="Times New Roman" pitchFamily="18" charset="0"/>
              </a:rPr>
              <a:t>trutta</a:t>
            </a:r>
            <a:r>
              <a:rPr lang="zh-CN" altLang="en-US" sz="1700" dirty="0">
                <a:latin typeface="Times New Roman" pitchFamily="18" charset="0"/>
                <a:cs typeface="Times New Roman" pitchFamily="18" charset="0"/>
              </a:rPr>
              <a:t>）（仿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Myers, 2001; Elliott, 1994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）；</a:t>
            </a:r>
            <a:endParaRPr lang="en-US" altLang="zh-CN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zh-CN" altLang="en-US" sz="1700" dirty="0">
                <a:latin typeface="Times New Roman" pitchFamily="18" charset="0"/>
                <a:cs typeface="Times New Roman" pitchFamily="18" charset="0"/>
              </a:rPr>
              <a:t>不同辐射强度下三叶草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700" i="1" dirty="0" err="1" smtClean="0">
                <a:latin typeface="Times New Roman" pitchFamily="18" charset="0"/>
                <a:cs typeface="Times New Roman" pitchFamily="18" charset="0"/>
              </a:rPr>
              <a:t>Trifolium</a:t>
            </a:r>
            <a:r>
              <a:rPr lang="en-US" altLang="zh-CN" sz="1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err="1" smtClean="0">
                <a:latin typeface="Times New Roman" pitchFamily="18" charset="0"/>
                <a:cs typeface="Times New Roman" pitchFamily="18" charset="0"/>
              </a:rPr>
              <a:t>subterraneum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1700" dirty="0">
                <a:latin typeface="Times New Roman" pitchFamily="18" charset="0"/>
                <a:cs typeface="Times New Roman" pitchFamily="18" charset="0"/>
              </a:rPr>
              <a:t>的生长率与叶面积指数的关系（仿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Black, 1936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）；</a:t>
            </a:r>
            <a:endParaRPr lang="en-US" altLang="zh-CN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(c)1962-1997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泰晤士河河口的黑水鲱鱼（</a:t>
            </a:r>
            <a:r>
              <a:rPr lang="en-US" altLang="zh-CN" sz="1700" i="1" dirty="0" err="1" smtClean="0">
                <a:latin typeface="Times New Roman" pitchFamily="18" charset="0"/>
                <a:cs typeface="Times New Roman" pitchFamily="18" charset="0"/>
              </a:rPr>
              <a:t>Clupea</a:t>
            </a:r>
            <a:r>
              <a:rPr lang="en-US" altLang="zh-CN" sz="1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err="1" smtClean="0">
                <a:latin typeface="Times New Roman" pitchFamily="18" charset="0"/>
                <a:cs typeface="Times New Roman" pitchFamily="18" charset="0"/>
              </a:rPr>
              <a:t>harengus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）（仿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Fox, 2001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）；</a:t>
            </a:r>
            <a:endParaRPr lang="en-US" altLang="zh-CN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(d)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南极长须鲸的现存估算量（仿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Allen, 1972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17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17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112269"/>
            <a:ext cx="398435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5782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5.3.2 </a:t>
            </a:r>
            <a:r>
              <a:rPr lang="en-US" altLang="zh-CN" dirty="0"/>
              <a:t>S</a:t>
            </a:r>
            <a:r>
              <a:rPr lang="zh-CN" altLang="en-US" dirty="0"/>
              <a:t>型增长曲线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1544"/>
            <a:ext cx="8229600" cy="15061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案例：下图为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型增长曲线的实例。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在营养肉汤中生长的细菌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Lactobacillus 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sakei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的细胞干重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仿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Leroy &amp; de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Vuyst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2001)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坦桑尼亚和肯迪亚，牛瘟病导致斑纹角马种群密度降低后，牛羚种群不断增长并趋于平稳状态（仿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Sinclair &amp; Norton-Griffiths,1982;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Deshmukh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1986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）；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(c)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法国西海岸盐沼生境中一年生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Juncs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gerandi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的幼苗种群（仿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Bouzile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et al.,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1997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）。</a:t>
            </a:r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804" y="2499742"/>
            <a:ext cx="695424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67292" y="4751303"/>
            <a:ext cx="6645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种群呈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型增长的实例。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27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5.3.2 </a:t>
            </a:r>
            <a:r>
              <a:rPr lang="en-US" altLang="zh-CN" dirty="0"/>
              <a:t>S</a:t>
            </a:r>
            <a:r>
              <a:rPr lang="zh-CN" altLang="en-US" dirty="0"/>
              <a:t>型增长曲线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在某些情况下，种内竞争较为明显，但并非所有被研究过的种群都是如此。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生物个体还受捕食者、寄生物、猎物、种间竞争者以及多方面理化环境的影响。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这些因素造成的影响可能超过或掩盖种内竞争的作用，或者，它们可能使种群密度在某一阶段下降，并导致其在随后的所有阶段都无法达到环境容纳量。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664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生物在自然界长期发育与进化的过程中，出现了以</a:t>
            </a:r>
            <a:r>
              <a:rPr lang="zh-CN" altLang="en-US" sz="2400" dirty="0"/>
              <a:t>食物</a:t>
            </a:r>
            <a:r>
              <a:rPr lang="zh-CN" altLang="en-US" sz="2400" dirty="0" smtClean="0"/>
              <a:t>、资源和空间关系为主的种内和种间关系。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我们把存在于各个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生物种群内部的个体与个体之间的关系成为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种内关系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intraspecific relationship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），而将生活于同一生境中的所有不同物种之间的关系称为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种间关系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interspecific relationship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种内竞争与密度制约型生长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1544"/>
            <a:ext cx="4978896" cy="39362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dirty="0" smtClean="0"/>
              <a:t>种内竞争对种群个体数量和个体本身都具有深远的影响。在单体生物种群中，种内竞争通常会影响生物的生长和发育速率，而这必然会对种群组成产生密度制约的影响。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案例：右图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）为驯鹿颚骨长度与驯鹿密度之间的关系，每平方公里驯鹿数量越多，其颚骨越短；（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）为南非帽贝最大长度与种群密度之间关系，种群密度越高，最大长度越短、体重越小；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508104" y="4783460"/>
            <a:ext cx="3635896" cy="360040"/>
          </a:xfrm>
        </p:spPr>
        <p:txBody>
          <a:bodyPr/>
          <a:lstStyle/>
          <a:p>
            <a:pPr algn="l"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仿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Skogland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1983; (b)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仿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Branch, 1975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915567"/>
            <a:ext cx="3096344" cy="383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5.4.1 </a:t>
            </a:r>
            <a:r>
              <a:rPr lang="zh-CN" altLang="en-US" dirty="0" smtClean="0"/>
              <a:t>产量最终守恒定律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1544"/>
            <a:ext cx="5410944" cy="39362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种内竞争的影响在构件生物中尤为明显。</a:t>
            </a:r>
            <a:endParaRPr lang="en-US" altLang="zh-CN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案例：将胡萝卜（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Daucus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carota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）的种子在一定范围内按照不同密度进行播种，在第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天收获时，每钵的产量会随着播种密度的增加而增加。然而，在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62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天，甚至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76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天和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天后，产量将不再反映播种的数量。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a, b, c, d 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分别表示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天、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62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天、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76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天、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天每钵胡萝卜产量与初始播种密度之间的关系。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种不同的营养水平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843558"/>
            <a:ext cx="272226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480494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（仿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Li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et al.,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16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 </a:t>
            </a:r>
            <a:r>
              <a:rPr lang="zh-CN" altLang="en-US" dirty="0"/>
              <a:t>产量最终守恒定律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即便初始的播种密度差异较大，最终产量却彼此相同，尤其在竞争最剧烈的较高密度条件下。生态学家关注到了这种变化式样，并称之为“恒定最终产量定律”（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the law of constant final yield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Kira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., 1953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实际上，个体趋向于对密度进行等补偿（因此维持恒定终产量），即随着密度的增加，个体生长速率下降，且植物个体大小会减小。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424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种内竞争的量化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dirty="0" smtClean="0"/>
              <a:t>利用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600" dirty="0" smtClean="0"/>
              <a:t>值来总结种内竞争对死亡率、生育力、生长的影响：</a:t>
            </a:r>
            <a:endParaRPr lang="en-US" altLang="zh-CN" sz="2600" dirty="0" smtClean="0"/>
          </a:p>
          <a:p>
            <a:pPr>
              <a:lnSpc>
                <a:spcPct val="120000"/>
              </a:lnSpc>
            </a:pPr>
            <a:endParaRPr lang="en-US" altLang="zh-CN" sz="12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             k = log B – log A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或  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k = log (B/A)</a:t>
            </a:r>
          </a:p>
          <a:p>
            <a:pPr>
              <a:lnSpc>
                <a:spcPct val="120000"/>
              </a:lnSpc>
            </a:pP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，初始密度；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，最终密度；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随着死亡率的增加而增加。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种内竞争的量化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1544"/>
            <a:ext cx="4330824" cy="39362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案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例：右图列举了一些种内竞争影响死亡率的例子，其中以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log B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作图。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）波兰沙丘一年生植物北点地梅的幼苗死亡率；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）粉斑螟的虫卵死亡率以及幼虫之间的竞争；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）果蝇幼虫之间的竞争；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）印度谷螟的幼虫死亡率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15566"/>
            <a:ext cx="401007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页脚占位符 3"/>
          <p:cNvSpPr txBox="1">
            <a:spLocks/>
          </p:cNvSpPr>
          <p:nvPr/>
        </p:nvSpPr>
        <p:spPr bwMode="auto">
          <a:xfrm>
            <a:off x="5724128" y="4731990"/>
            <a:ext cx="2895600" cy="240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（仿 </a:t>
            </a:r>
            <a:r>
              <a:rPr kumimoji="0" lang="en-US" altLang="zh-CN" sz="16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Snyman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, 1949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种内竞争的量化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dirty="0"/>
              <a:t>当初始密度较低时，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600" dirty="0"/>
              <a:t>保持恒定。这意味着此时死亡率是非密度制约的：存活比例与初始密度无关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lnSpc>
                <a:spcPct val="120000"/>
              </a:lnSpc>
            </a:pP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zh-CN" altLang="en-US" sz="2600" dirty="0"/>
              <a:t>而在较高密度时，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600" dirty="0"/>
              <a:t>随初始密度的增加而增加，这表明死亡率是密度制约的。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2780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种群增长模型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dirty="0" smtClean="0"/>
              <a:t>现代生态学家在提出生态学一般规律中，常常求助于数学模型研究。数学模型是用来描述显示系统或其性质的一个抽象的、简化的数学结构。</a:t>
            </a:r>
            <a:endParaRPr lang="en-US" altLang="zh-CN" sz="2600" dirty="0" smtClean="0"/>
          </a:p>
          <a:p>
            <a:pPr>
              <a:lnSpc>
                <a:spcPct val="120000"/>
              </a:lnSpc>
            </a:pPr>
            <a:endParaRPr lang="en-US" altLang="zh-CN" sz="2600" dirty="0" smtClean="0"/>
          </a:p>
          <a:p>
            <a:pPr>
              <a:lnSpc>
                <a:spcPct val="120000"/>
              </a:lnSpc>
            </a:pPr>
            <a:r>
              <a:rPr lang="zh-CN" altLang="en-US" sz="2600" dirty="0" smtClean="0"/>
              <a:t>建立动植物种群动态数学模型的目的，是阐明自然种群动态的规律及其调节机制，帮助理解各种生物的和非生物的因素是怎样影响种群动态的。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="" xmlns:p14="http://schemas.microsoft.com/office/powerpoint/2010/main" val="3264780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种群增长模型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）与</a:t>
            </a:r>
            <a:r>
              <a:rPr lang="zh-CN" altLang="en-US" sz="2400" b="1" dirty="0" smtClean="0"/>
              <a:t>密度无关的种群增长模型</a:t>
            </a:r>
            <a:endParaRPr lang="en-US" altLang="zh-CN" sz="2400" b="1" dirty="0" smtClean="0"/>
          </a:p>
          <a:p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种群在“无限”的环境中，即假定环境中空间、食物等资源是无限的，因而其增长率不随种群本身的密度而变化，这类增长通常呈指数式增长，可称为与密度无关的增长（或非密度制约型增长，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density-independent growth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如果种群的各个世代彼此不重叠，其种群增长是不连续的、分步的，称为离散增长，用差分方程描述；如果种群的各个世代彼此重叠，其种群增上是连续的，可用微分方程描述。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183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5.6.1 </a:t>
            </a:r>
            <a:r>
              <a:rPr lang="zh-CN" altLang="en-US" dirty="0" smtClean="0"/>
              <a:t>离散增长模型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 cstate="print"/>
            <a:stretch>
              <a:fillRect l="-741" t="-619" b="-6502"/>
            </a:stretch>
          </a:blipFill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>
                <a:noFill/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336891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5.6.1 </a:t>
            </a:r>
            <a:r>
              <a:rPr lang="zh-CN" altLang="en-US" dirty="0"/>
              <a:t>离散增长模型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案例：一年生生物（即世代间隔为一年）种群，开始时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个雌性，到第二年成为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200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个，那就是说，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=200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，即一年增长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倍。以</a:t>
                </a:r>
                <a:r>
                  <a:rPr lang="el-GR" altLang="zh-CN" sz="2400" dirty="0" smtClean="0"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代表两个世代的比率：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l-GR" altLang="zh-CN" sz="2400" dirty="0" smtClean="0"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如果种群在无限环境下以这个速率年复一年地增长，即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10×20</a:t>
                </a:r>
                <a:r>
                  <a:rPr lang="en-US" altLang="zh-CN" sz="2400" baseline="30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10×20</a:t>
                </a:r>
                <a:r>
                  <a:rPr lang="en-US" altLang="zh-CN" sz="2400" baseline="30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10×20</a:t>
                </a:r>
                <a:r>
                  <a:rPr lang="en-US" altLang="zh-CN" sz="2400" baseline="30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……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sz="2400" dirty="0">
                            <a:latin typeface="Times New Roman" pitchFamily="18" charset="0"/>
                            <a:cs typeface="Times New Roman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zh-CN" altLang="en-US" sz="2400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63" t="-929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7876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为了维持生物体的存活、生长和繁殖，同一物种的不同个体拥有非常相似的资源需求，然而资源的即时供应量往往无法满足它们所需要的资源总量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于是</a:t>
            </a:r>
            <a:r>
              <a:rPr lang="zh-CN" altLang="en-US" sz="2400" dirty="0"/>
              <a:t>，不同个体间相互竞争资源，导致至少部分个体将面临资源短缺的威胁。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0723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5.6.2 </a:t>
            </a:r>
            <a:r>
              <a:rPr lang="zh-CN" altLang="en-US" dirty="0" smtClean="0"/>
              <a:t>连续增长模型</a:t>
            </a:r>
            <a:endParaRPr lang="zh-C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在世代重叠的情况下，种群经连续的方式变化。把种群的变化率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𝑑𝑁</m:t>
                    </m:r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𝑑𝑡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与任何时间的种群大小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联系起来，最简单的情况是有一恒定的每员增长率，它与密度无关，即</a:t>
                </a:r>
                <a:r>
                  <a:rPr lang="zh-CN" altLang="en-US" sz="2400" dirty="0" smtClean="0"/>
                  <a:t>：</a:t>
                </a:r>
                <a:endParaRPr lang="en-US" altLang="zh-CN" sz="1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𝑑𝑁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/>
                          <a:ea typeface="Cambria Math"/>
                        </a:rPr>
                        <m:t>𝑟𝑡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/>
                  <a:t>其积分式为</a:t>
                </a:r>
                <a:r>
                  <a:rPr lang="zh-CN" altLang="en-US" sz="2400" dirty="0" smtClean="0"/>
                  <a:t>：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1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63" t="-929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387165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5.6.2 </a:t>
            </a:r>
            <a:r>
              <a:rPr lang="zh-CN" altLang="en-US" dirty="0"/>
              <a:t>连续增长模型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案例：初始种群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=100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0.5/a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，则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一年后的种群数量为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100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0.5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=165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二年后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itchFamily="18" charset="0"/>
                      </a:rPr>
                      <m:t>100</m:t>
                    </m:r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1.0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272</m:t>
                    </m:r>
                    <m:r>
                      <a:rPr lang="en-US" altLang="zh-CN" sz="2400" i="1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 sz="2400" b="0" i="1" smtClean="0">
                        <a:latin typeface="Cambria Math"/>
                        <a:cs typeface="Times New Roman" pitchFamily="18" charset="0"/>
                      </a:rPr>
                      <m:t>；</m:t>
                    </m:r>
                  </m:oMath>
                </a14:m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三年后为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itchFamily="18" charset="0"/>
                      </a:rPr>
                      <m:t>100</m:t>
                    </m:r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.5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448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一种瞬时增长率（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instantaneous rate of  increase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），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很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像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复利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的增长过程，如果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r &gt; 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种群上升；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r = 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种群稳定；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r&lt; 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种群下降。</a:t>
                </a:r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63" t="-929" b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231232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种群增长模型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itchFamily="18" charset="0"/>
                    <a:cs typeface="Times New Roman" pitchFamily="18" charset="0"/>
                  </a:rPr>
                  <a:t>）与密度有关的种群增长模型</a:t>
                </a:r>
                <a:endParaRPr lang="en-US" altLang="zh-CN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与密度有关的种群增长同样分有离散的和连续的两类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具密度效应的种群增长模型，比无密度效应的模型增加了两点假设：①有一个环境容纳量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= K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时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，种群为零增长，即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itchFamily="18" charset="0"/>
                      </a:rPr>
                      <m:t>𝑑𝑁</m:t>
                    </m:r>
                    <m:r>
                      <a:rPr lang="en-US" altLang="zh-CN" sz="2400" i="1">
                        <a:latin typeface="Cambria Math"/>
                        <a:cs typeface="Times New Roman" pitchFamily="18" charset="0"/>
                      </a:rPr>
                      <m:t>/</m:t>
                    </m:r>
                    <m:r>
                      <a:rPr lang="en-US" altLang="zh-CN" sz="2400" i="1">
                        <a:latin typeface="Cambria Math"/>
                        <a:cs typeface="Times New Roman" pitchFamily="18" charset="0"/>
                      </a:rPr>
                      <m:t>𝑑𝑡</m:t>
                    </m:r>
                    <m:r>
                      <a:rPr lang="en-US" altLang="zh-CN" sz="24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= 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；②增长率随密度上升而降低的变化，是按比例的。最简单的是每增加一个个体，就产生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1/K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的抑制影响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按照此两点假设，种群增长将不再是“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”型，而是“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”型。</a:t>
                </a:r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63" t="-929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70638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5.6.3 </a:t>
            </a:r>
            <a:r>
              <a:rPr lang="zh-CN" altLang="en-US" dirty="0" smtClean="0"/>
              <a:t>逻辑斯谛方程</a:t>
            </a:r>
            <a:endParaRPr lang="zh-C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1544"/>
                <a:ext cx="4402832" cy="3936206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”型曲线有两个特点：①曲线渐近于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值，即平衡密度；②曲线上升是平滑的。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𝑑𝑁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𝑟𝑁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𝑟𝑁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𝐾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12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/>
                  <a:t>此方程即为生态学发展史上著名的</a:t>
                </a:r>
                <a:r>
                  <a:rPr lang="zh-CN" altLang="en-US" sz="2400" b="1" u="sng" dirty="0" smtClean="0"/>
                  <a:t>逻辑斯谛方程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1544"/>
                <a:ext cx="4402832" cy="3936206"/>
              </a:xfrm>
              <a:blipFill rotWithShape="1">
                <a:blip r:embed="rId2" cstate="print"/>
                <a:stretch>
                  <a:fillRect l="-1801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63638"/>
            <a:ext cx="3672408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43221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5.6.3 </a:t>
            </a:r>
            <a:r>
              <a:rPr lang="zh-CN" altLang="en-US" dirty="0"/>
              <a:t>逻辑斯谛方程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21544"/>
            <a:ext cx="8496944" cy="39362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逻辑斯谛曲线常划分为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个时期：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）开始期，也称潜伏期，种群个体数很少，密度增长缓慢；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加速期，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也称对数期，随个体数增加，密度增长逐渐加快；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）转折期，当个体数达到饱和密度一半（即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K/2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）时，密度增长最快；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）减速期，个体数超过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K/2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以后，密度增长逐渐变慢；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）饱和期，种群个体数达到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值而饱和。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604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5.7 </a:t>
            </a:r>
            <a:r>
              <a:rPr lang="zh-CN" altLang="en-US" dirty="0" smtClean="0"/>
              <a:t>领域性与社会等级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领域（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erritory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）是指由个体、家庭或其他社群（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social group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）单位所占据的，并积极保卫不让同种其他成员侵入的空间。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保卫领域的方式很多，例如，以鸣叫、气味标志或者特意的姿势向入侵宣告具领主的领域范围；以威胁或直接攻击驱赶入侵者等，称为领域行为（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territorial behavior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具领域性的（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territoriality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）的种类在脊椎动物中最多，尤其是鸟兽，这些动物的高级神经活动最复杂。此外，某些节肢动物，特别是昆虫也具有领域性。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8500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</a:t>
            </a:r>
            <a:r>
              <a:rPr lang="zh-CN" altLang="en-US" dirty="0"/>
              <a:t>领域性与社会等级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保护领域的目的主要是保证食物资源、营巢地，从而获得配偶和养育后代。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在动物领域性的研究中，总结了以下几条规律：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）领域面积随领域占有者的体重而扩大，领域大小必须能保证供应足够的食物资源为前提，动物越大，需要的资源越多，领域面积就越大；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201739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</a:t>
            </a:r>
            <a:r>
              <a:rPr lang="zh-CN" altLang="en-US" dirty="0"/>
              <a:t>领域性与社会等级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）领域面积受食物品质的影响，食肉性种类的领域</a:t>
            </a:r>
            <a:r>
              <a:rPr lang="zh-CN" altLang="en-US" sz="2400" dirty="0" smtClean="0"/>
              <a:t>面积较同样体重食草性种类大，并且体重越大，这种差别也越大</a:t>
            </a:r>
            <a:r>
              <a:rPr lang="zh-CN" altLang="en-US" sz="2400" dirty="0"/>
              <a:t>。其原因是肉食动物获取食物更困难，需要消耗更多的能量，包括追击和捕杀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）领域行为和面积往往随生活史，尤其是繁殖节律而变化。例如，鸟类一般在英超期中领域行为表现最强烈，面积也大。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48791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</a:t>
            </a:r>
            <a:r>
              <a:rPr lang="zh-CN" altLang="en-US" dirty="0"/>
              <a:t>领域性与社会等级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社会等级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Social hierarchy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）是指动物种群中各个动物的地位具有一定顺序的等级现象。等级形成的基础是支配行为，或称支配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从属（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dominant-submissive</a:t>
            </a:r>
            <a:r>
              <a:rPr lang="zh-CN" altLang="en-US" sz="2400" dirty="0" smtClean="0"/>
              <a:t>）关系。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案例：家鸡饲养者很熟悉鸡群中的彼此啄击现象，经过啄击形成等级，稳定下来后，低级的一般表示妥协和顺从，但有时也通过再次格斗而改变等级。稳定的鸡群往往生长快，产蛋也多，其原因是不稳定鸡群中个体间经常的相互格斗需要消耗许多能量。</a:t>
            </a:r>
            <a:endParaRPr lang="zh-CN" alt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068628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</a:t>
            </a:r>
            <a:r>
              <a:rPr lang="zh-CN" altLang="en-US" dirty="0"/>
              <a:t>领域性与社会等级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社会等级的优越性还包括优势个体在食物、栖所、配偶选择中均有优先权，这样保证了种内强者优先获得交配和产生后代的机会，从物种种群整体而言，这有利于种族的保存和延续。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社会等级和领域性这两类重要的社会性行为，与种群调节有着密切联系。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7604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5.1 </a:t>
            </a:r>
            <a:r>
              <a:rPr lang="zh-CN" altLang="en-US" dirty="0"/>
              <a:t>什么是种内竞争？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竞争是指“在获取相同的资源时不同个体间的相互作用，它会导致至少部分竞争个体存活、生长和（或）繁殖等能力的下降”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“Competition is an interaction between individuals, brought about by a shared requirement for a resource, and leading to a reduction in the survivorship, growth and/ or reproduction of at least some of the competing individuals concerned”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19044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自疏作用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dirty="0"/>
              <a:t>随着种群中个体年龄的增加，个体大小及其对资源的需求也在增加，因此它们之间的竞争强度也会越来越激烈。而这又反过来逐渐增加它们的死亡风险。然而，如果部分个体死亡，种群密度和竞争强度又随之下降，并将进一步影响到种群的竞争、</a:t>
            </a:r>
            <a:r>
              <a:rPr lang="zh-CN" altLang="en-US" sz="2600" dirty="0" smtClean="0"/>
              <a:t>存活及</a:t>
            </a:r>
            <a:r>
              <a:rPr lang="zh-CN" altLang="en-US" sz="2600" dirty="0"/>
              <a:t>密度等。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094443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自疏作用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1544"/>
                <a:ext cx="5482952" cy="3936206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日本学者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Yoda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等（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1963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）把自疏过程中存活个体的平均干重（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）与种群密度之间的关系用下式来表示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̅"/>
                            <m:ctrlPr>
                              <a:rPr lang="zh-CN" alt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</m:func>
                    <m:r>
                      <a:rPr lang="en-US" altLang="zh-CN" sz="2000" b="0" i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𝑐</m:t>
                        </m:r>
                      </m:e>
                    </m:func>
                    <m:r>
                      <a:rPr lang="en-US" altLang="zh-CN" sz="2000" b="0" i="1" smtClean="0">
                        <a:latin typeface="Cambria Math"/>
                      </a:rPr>
                      <m:t>−</m:t>
                    </m:r>
                    <m:r>
                      <a:rPr lang="en-US" altLang="zh-CN" sz="2000" b="0" i="1" smtClean="0"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𝑑</m:t>
                        </m:r>
                      </m:e>
                    </m:func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或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英国生态学家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J. L. Harper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1981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）等对黑麦草（</a:t>
                </a:r>
                <a:r>
                  <a:rPr lang="en-US" altLang="zh-CN" sz="2000" dirty="0" err="1" smtClean="0">
                    <a:latin typeface="Times New Roman" pitchFamily="18" charset="0"/>
                    <a:cs typeface="Times New Roman" pitchFamily="18" charset="0"/>
                  </a:rPr>
                  <a:t>Lolium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 dirty="0" err="1" smtClean="0">
                    <a:latin typeface="Times New Roman" pitchFamily="18" charset="0"/>
                    <a:cs typeface="Times New Roman" pitchFamily="18" charset="0"/>
                  </a:rPr>
                  <a:t>perenne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）的研究发现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为一个恒值等于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3/2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，因此，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3/2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被称为</a:t>
                </a:r>
                <a:r>
                  <a:rPr lang="en-US" altLang="zh-CN" sz="2000" b="1" u="sng" dirty="0" smtClean="0">
                    <a:latin typeface="Times New Roman" pitchFamily="18" charset="0"/>
                    <a:cs typeface="Times New Roman" pitchFamily="18" charset="0"/>
                  </a:rPr>
                  <a:t>-3/2</a:t>
                </a:r>
                <a:r>
                  <a:rPr lang="zh-CN" altLang="en-US" sz="2000" b="1" u="sng" dirty="0" smtClean="0">
                    <a:latin typeface="Times New Roman" pitchFamily="18" charset="0"/>
                    <a:cs typeface="Times New Roman" pitchFamily="18" charset="0"/>
                  </a:rPr>
                  <a:t>自疏法则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。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White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等（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1980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）对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80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多种植物的自疏作用进行过定量观测，包括藓类、草本和木本植物等，也都具有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-3/2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自疏现象。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1544"/>
                <a:ext cx="5482952" cy="3936206"/>
              </a:xfrm>
              <a:blipFill rotWithShape="1">
                <a:blip r:embed="rId2" cstate="print"/>
                <a:stretch>
                  <a:fillRect l="-890" t="-464" r="-1112" b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664" y="861154"/>
            <a:ext cx="3024336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80100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自疏作用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dirty="0" smtClean="0"/>
              <a:t>无论是固着生活还是移动生活的动物，也都应该具有自疏作用。对光的共同需求可以将所有的植物联系起来，然而没有什么因素可以将动物联系起来，因此动物中存在普遍自疏定律的可能性很小。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="" xmlns:p14="http://schemas.microsoft.com/office/powerpoint/2010/main" val="801237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 </a:t>
            </a:r>
            <a:r>
              <a:rPr lang="zh-CN" altLang="en-US" dirty="0"/>
              <a:t>自疏作用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dirty="0"/>
              <a:t>已有研究发现，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贻贝的自疏线斜率为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-1.4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，藤壶的则为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-1.6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；对于非固着生活的动物，代谢率与个体大小之间的关系可以产生斜率为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-4/3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的自疏线</a:t>
            </a:r>
            <a:r>
              <a:rPr lang="zh-CN" altLang="en-US" sz="2600" dirty="0"/>
              <a:t>，然而这一结论的普遍性遭到质疑。考虑到资源供应的变化、潜在关系系数的变化等，动物的自疏作用可能依赖于领域行为而不是简单的食物可利用性。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Company name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www.themegallery.com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238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5.1 </a:t>
            </a:r>
            <a:r>
              <a:rPr lang="zh-CN" altLang="en-US" dirty="0"/>
              <a:t>什么是种内竞争？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与没有竞争时相比，竞争的存在将大大降低个体对其下一代的贡献。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种内竞争可以降低个体对资源的摄入速率，从而降低个体的生长或发育速率，且可能降低个体的资源储备量，或者增加个体被捕食的风险；而这又将导致个体存活力和（或）生育力的下降，进而最终影响个体的繁殖产出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利用性竞争和干扰性竞争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1544"/>
            <a:ext cx="8219256" cy="39362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u="sng" dirty="0"/>
              <a:t>利用性竞争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Exploitation Competition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dirty="0"/>
              <a:t>：大多数情况下，竞争个体之间并不直接发生相互作用。在这种情况下，每个个体受到的资源影响都取决于其他个体利用后所剩余的资源量，因此这种竞争又可以被称为</a:t>
            </a:r>
            <a:r>
              <a:rPr lang="zh-CN" altLang="en-US" sz="2400" dirty="0" smtClean="0"/>
              <a:t>利用性竞争</a:t>
            </a:r>
            <a:r>
              <a:rPr lang="zh-CN" altLang="en-US" sz="2400" dirty="0"/>
              <a:t>。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b="1" u="sng" dirty="0"/>
              <a:t>干扰性</a:t>
            </a:r>
            <a:r>
              <a:rPr lang="zh-CN" altLang="en-US" sz="2400" b="1" u="sng" dirty="0" smtClean="0"/>
              <a:t>竞争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Interference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Competition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dirty="0"/>
              <a:t>：在其它情况下，竞争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以</a:t>
            </a:r>
            <a:r>
              <a:rPr lang="zh-CN" altLang="en-US" sz="2400" dirty="0" smtClean="0"/>
              <a:t>干扰</a:t>
            </a:r>
            <a:r>
              <a:rPr lang="zh-CN" altLang="en-US" sz="2400" dirty="0"/>
              <a:t>的形式出现的。不同个体间直接发生相互作用</a:t>
            </a:r>
            <a:r>
              <a:rPr lang="zh-CN" altLang="en-US" sz="2400" dirty="0" smtClean="0"/>
              <a:t>，且</a:t>
            </a:r>
            <a:r>
              <a:rPr lang="zh-CN" altLang="en-US" sz="2400" dirty="0"/>
              <a:t>某一个体会阻止另一个体对部分环境资源的利用。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8189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1544"/>
            <a:ext cx="8291264" cy="39362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 smtClean="0"/>
              <a:t>案例：生活在美国肯塔基州玛瑙洞穴中的成年洞穴甲虫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Neapheanops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tellkampfi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1600" dirty="0" smtClean="0"/>
              <a:t>，只有在其他物种不存在时才会发生种内竞争，且它们唯一的食物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蟋蟀卵需要通过挖掘洞穴内的沙质地面才能获得。一方面，这些洞穴甲虫受资源利用性竞争的间接效应：甲虫降低了资源（蟋蟀卵）密度，同时低的食物可利用性又显著降低了甲虫的生育力。另一方面，它们同样受到干扰性竞争的直接影响：甲虫密度越高，它们之间的打斗越多、觅食越少、挖掘的洞穴越少且越浅，可吃到的卵就越少。</a:t>
            </a: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755576" y="4876006"/>
            <a:ext cx="4752528" cy="267494"/>
          </a:xfrm>
        </p:spPr>
        <p:txBody>
          <a:bodyPr/>
          <a:lstStyle/>
          <a:p>
            <a:pPr algn="ctr"/>
            <a:r>
              <a:rPr lang="zh-CN" altLang="en-US" sz="1200" dirty="0" smtClean="0">
                <a:latin typeface="Times New Roman" pitchFamily="18" charset="0"/>
                <a:cs typeface="Times New Roman" pitchFamily="18" charset="0"/>
              </a:rPr>
              <a:t>洞穴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甲虫（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Neapheanops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tellkampfi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）的</a:t>
            </a:r>
            <a:r>
              <a:rPr lang="zh-CN" altLang="en-US" sz="1200" dirty="0" smtClean="0"/>
              <a:t>种内竞争</a:t>
            </a:r>
            <a:endParaRPr lang="zh-CN" alt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715766"/>
            <a:ext cx="4908075" cy="213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4128" y="2715766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lang="en-US" altLang="zh-CN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）利用性竞争：甲虫生育力与蟋蟀生育力显著相关（</a:t>
            </a:r>
            <a:r>
              <a:rPr lang="en-US" altLang="zh-CN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r=0.86</a:t>
            </a:r>
            <a:r>
              <a:rPr lang="zh-CN" altLang="en-US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）。甲虫降低了蟋蟀卵的密度。</a:t>
            </a:r>
            <a:endParaRPr lang="en-US" altLang="zh-CN" sz="1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zh-CN" altLang="en-US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lang="en-US" altLang="zh-CN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）干扰性竞争：在有</a:t>
            </a:r>
            <a:r>
              <a:rPr lang="en-US" altLang="zh-CN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10</a:t>
            </a:r>
            <a:r>
              <a:rPr lang="zh-CN" altLang="en-US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个蟋蟀卵的实验区，甲虫密度从</a:t>
            </a:r>
            <a:r>
              <a:rPr lang="en-US" altLang="zh-CN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zh-CN" altLang="en-US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增加到</a:t>
            </a:r>
            <a:r>
              <a:rPr lang="en-US" altLang="zh-CN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r>
              <a:rPr lang="zh-CN" altLang="en-US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、</a:t>
            </a:r>
            <a:r>
              <a:rPr lang="en-US" altLang="zh-CN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4</a:t>
            </a:r>
            <a:r>
              <a:rPr lang="zh-CN" altLang="en-US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时，个体为了觅食而挖掘的洞越来越少、也越来越浅、吃得也越来越少（</a:t>
            </a:r>
            <a:r>
              <a:rPr lang="en-US" altLang="zh-CN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10</a:t>
            </a:r>
            <a:r>
              <a:rPr lang="zh-CN" altLang="en-US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个蟋蟀卵足够甲虫吃饱）。</a:t>
            </a:r>
          </a:p>
        </p:txBody>
      </p:sp>
    </p:spTree>
    <p:extLst>
      <p:ext uri="{BB962C8B-B14F-4D97-AF65-F5344CB8AC3E}">
        <p14:creationId xmlns="" xmlns:p14="http://schemas.microsoft.com/office/powerpoint/2010/main" val="16668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dirty="0" smtClean="0"/>
              <a:t>无论通过利用性竞争还是干扰性竞争，同一物种的不同个体间具有很多共同特征，它们利用相似的资源并使用相似的方式对环境条件作出相应。</a:t>
            </a:r>
            <a:endParaRPr lang="en-US" altLang="zh-CN" sz="2600" dirty="0" smtClean="0"/>
          </a:p>
          <a:p>
            <a:pPr>
              <a:lnSpc>
                <a:spcPct val="120000"/>
              </a:lnSpc>
            </a:pPr>
            <a:endParaRPr lang="en-US" altLang="zh-CN" sz="2600" dirty="0" smtClean="0"/>
          </a:p>
          <a:p>
            <a:pPr>
              <a:lnSpc>
                <a:spcPct val="120000"/>
              </a:lnSpc>
            </a:pPr>
            <a:r>
              <a:rPr lang="zh-CN" altLang="en-US" sz="2600" dirty="0" smtClean="0"/>
              <a:t>尽管如此，种内竞争也可能是单向的，</a:t>
            </a:r>
            <a:r>
              <a:rPr lang="zh-CN" altLang="en-US" sz="2600" dirty="0"/>
              <a:t>例如</a:t>
            </a:r>
            <a:r>
              <a:rPr lang="zh-CN" altLang="en-US" sz="2600" dirty="0" smtClean="0"/>
              <a:t>，发芽</a:t>
            </a:r>
            <a:r>
              <a:rPr lang="zh-CN" altLang="en-US" sz="2600" dirty="0"/>
              <a:t>早的健壮幼苗对发芽晚的矮小幼苗的遮荫效应。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white">
          <a:xfrm>
            <a:off x="1115616" y="339502"/>
            <a:ext cx="7391400" cy="36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5.1.2</a:t>
            </a:r>
            <a:r>
              <a:rPr kumimoji="0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单向竞争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One-sided Competition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单向竞争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One-sided Competition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1544"/>
            <a:ext cx="4546848" cy="39362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dirty="0"/>
              <a:t>案例：在苏格兰拉姆岛上的一处资源限制地区，如右图，马鹿种群中幼崽的越冬存活率随着种群大小增加而急剧下降，而且出生时体重越小，冬季存活率越低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竞争者越多，种内竞争对个体的影响可能会越大。因此，种内竞争的影响具有密度依赖性。</a:t>
            </a:r>
            <a:endParaRPr lang="en-US" altLang="zh-CN" sz="2200" dirty="0"/>
          </a:p>
          <a:p>
            <a:endParaRPr lang="zh-CN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203598"/>
            <a:ext cx="3816423" cy="287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4300703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（仿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Clutton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-Brock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., 1987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35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5486</TotalTime>
  <Words>5281</Words>
  <Application>Microsoft Office PowerPoint</Application>
  <PresentationFormat>全屏显示(16:9)</PresentationFormat>
  <Paragraphs>176</Paragraphs>
  <Slides>43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sample</vt:lpstr>
      <vt:lpstr>第5章 种内竞争</vt:lpstr>
      <vt:lpstr>幻灯片 2</vt:lpstr>
      <vt:lpstr>幻灯片 3</vt:lpstr>
      <vt:lpstr> 5.1 什么是种内竞争？</vt:lpstr>
      <vt:lpstr> 5.1 什么是种内竞争？</vt:lpstr>
      <vt:lpstr>5.1.1 利用性竞争和干扰性竞争</vt:lpstr>
      <vt:lpstr>幻灯片 7</vt:lpstr>
      <vt:lpstr>幻灯片 8</vt:lpstr>
      <vt:lpstr>5.1.2 单向竞争（One-sided Competition）</vt:lpstr>
      <vt:lpstr>5.2 种内竞争与密度制约的死亡率和生育力</vt:lpstr>
      <vt:lpstr>5.2 种内竞争与密度制约的死亡率和生育力</vt:lpstr>
      <vt:lpstr>5.2 种内竞争与密度制约的死亡率和生育力</vt:lpstr>
      <vt:lpstr>5.3 种内竞争与种群调节</vt:lpstr>
      <vt:lpstr>5.3 种内竞争与种群调节</vt:lpstr>
      <vt:lpstr>5.3.1 净增长曲线</vt:lpstr>
      <vt:lpstr>5.3.1 净增长曲线</vt:lpstr>
      <vt:lpstr>5.3.1 净增长曲线</vt:lpstr>
      <vt:lpstr>5.3.2 S型增长曲线</vt:lpstr>
      <vt:lpstr>5.3.2 S型增长曲线</vt:lpstr>
      <vt:lpstr>5.4 种内竞争与密度制约型生长</vt:lpstr>
      <vt:lpstr>5.4.1 产量最终守恒定律</vt:lpstr>
      <vt:lpstr>5.4.1 产量最终守恒定律</vt:lpstr>
      <vt:lpstr>5.5 种内竞争的量化</vt:lpstr>
      <vt:lpstr>5.5 种内竞争的量化</vt:lpstr>
      <vt:lpstr>5.5 种内竞争的量化</vt:lpstr>
      <vt:lpstr>5.6 种群增长模型</vt:lpstr>
      <vt:lpstr>5.6 种群增长模型</vt:lpstr>
      <vt:lpstr>5.6.1 离散增长模型</vt:lpstr>
      <vt:lpstr>5.6.1 离散增长模型</vt:lpstr>
      <vt:lpstr>5.6.2 连续增长模型</vt:lpstr>
      <vt:lpstr>5.6.2 连续增长模型</vt:lpstr>
      <vt:lpstr>5.6 种群增长模型</vt:lpstr>
      <vt:lpstr>5.6.3 逻辑斯谛方程</vt:lpstr>
      <vt:lpstr>5.6.3 逻辑斯谛方程</vt:lpstr>
      <vt:lpstr>5.7 领域性与社会等级</vt:lpstr>
      <vt:lpstr>5.7 领域性与社会等级</vt:lpstr>
      <vt:lpstr>5.7 领域性与社会等级</vt:lpstr>
      <vt:lpstr>5.7 领域性与社会等级</vt:lpstr>
      <vt:lpstr>5.7 领域性与社会等级</vt:lpstr>
      <vt:lpstr>5.8 自疏作用</vt:lpstr>
      <vt:lpstr>5.8 自疏作用</vt:lpstr>
      <vt:lpstr>5.8 自疏作用</vt:lpstr>
      <vt:lpstr>5.8 自疏作用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周姝彤</dc:creator>
  <cp:lastModifiedBy>Administrator</cp:lastModifiedBy>
  <cp:revision>233</cp:revision>
  <dcterms:created xsi:type="dcterms:W3CDTF">2016-11-16T03:03:24Z</dcterms:created>
  <dcterms:modified xsi:type="dcterms:W3CDTF">2017-02-15T05:58:35Z</dcterms:modified>
</cp:coreProperties>
</file>