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1" d="100"/>
          <a:sy n="81" d="100"/>
        </p:scale>
        <p:origin x="101" y="-4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3539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6319599" y="2581870"/>
            <a:ext cx="7477601" cy="1666399"/>
          </a:xfrm>
          <a:prstGeom prst="rect">
            <a:avLst/>
          </a:prstGeom>
          <a:noFill/>
          <a:ln/>
        </p:spPr>
        <p:txBody>
          <a:bodyPr wrap="square" rtlCol="0" anchor="t"/>
          <a:lstStyle/>
          <a:p>
            <a:pPr marL="0" indent="0">
              <a:lnSpc>
                <a:spcPts val="6561"/>
              </a:lnSpc>
              <a:buNone/>
            </a:pPr>
            <a:r>
              <a:rPr lang="en-US" sz="5249" b="1" kern="0" spc="-157" dirty="0">
                <a:solidFill>
                  <a:srgbClr val="000000"/>
                </a:solidFill>
                <a:latin typeface="Inter" pitchFamily="34" charset="0"/>
                <a:ea typeface="Inter" pitchFamily="34" charset="-122"/>
                <a:cs typeface="Inter" pitchFamily="34" charset="-120"/>
              </a:rPr>
              <a:t>Оптимизация грузоперевозок</a:t>
            </a:r>
            <a:endParaRPr lang="en-US" sz="5249" dirty="0"/>
          </a:p>
        </p:txBody>
      </p:sp>
      <p:sp>
        <p:nvSpPr>
          <p:cNvPr id="5" name="Text 3"/>
          <p:cNvSpPr/>
          <p:nvPr/>
        </p:nvSpPr>
        <p:spPr>
          <a:xfrm>
            <a:off x="6319599" y="4581525"/>
            <a:ext cx="7477601"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Добро пожаловать на презентацию по оптимизации грузоперевозок. Мы расскажем о проблемах, наших решениях и используемых технологиях.</a:t>
            </a:r>
            <a:endParaRPr lang="en-US" sz="1750" dirty="0"/>
          </a:p>
        </p:txBody>
      </p:sp>
      <p:pic>
        <p:nvPicPr>
          <p:cNvPr id="6" name="Image 0"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329179"/>
            <a:ext cx="4443889" cy="1355443"/>
          </a:xfrm>
          <a:prstGeom prst="rect">
            <a:avLst/>
          </a:prstGeom>
          <a:noFill/>
          <a:ln/>
        </p:spPr>
        <p:txBody>
          <a:bodyPr wrap="none" rtlCol="0" anchor="t"/>
          <a:lstStyle/>
          <a:p>
            <a:pPr marL="0" indent="0">
              <a:lnSpc>
                <a:spcPts val="5468"/>
              </a:lnSpc>
              <a:buNone/>
            </a:pPr>
            <a:r>
              <a:rPr lang="en-US" sz="6600" b="1" kern="0" spc="-131" dirty="0">
                <a:solidFill>
                  <a:srgbClr val="000000"/>
                </a:solidFill>
                <a:latin typeface="Inter" pitchFamily="34" charset="0"/>
                <a:ea typeface="Inter" pitchFamily="34" charset="-122"/>
                <a:cs typeface="Inter" pitchFamily="34" charset="-120"/>
              </a:rPr>
              <a:t>Проблематика</a:t>
            </a:r>
            <a:endParaRPr lang="en-US" sz="6600" dirty="0"/>
          </a:p>
        </p:txBody>
      </p:sp>
      <p:sp>
        <p:nvSpPr>
          <p:cNvPr id="5" name="Text 3"/>
          <p:cNvSpPr/>
          <p:nvPr/>
        </p:nvSpPr>
        <p:spPr>
          <a:xfrm>
            <a:off x="2037993" y="2582945"/>
            <a:ext cx="10554414" cy="3656408"/>
          </a:xfrm>
          <a:prstGeom prst="rect">
            <a:avLst/>
          </a:prstGeom>
          <a:noFill/>
          <a:ln/>
        </p:spPr>
        <p:txBody>
          <a:bodyPr wrap="square" rtlCol="0" anchor="t"/>
          <a:lstStyle/>
          <a:p>
            <a:pPr marL="0" indent="0">
              <a:lnSpc>
                <a:spcPts val="3499"/>
              </a:lnSpc>
              <a:buNone/>
            </a:pPr>
            <a:r>
              <a:rPr lang="en-US" sz="2800" kern="0" spc="-35" dirty="0">
                <a:solidFill>
                  <a:srgbClr val="272525"/>
                </a:solidFill>
                <a:latin typeface="Inter" pitchFamily="34" charset="0"/>
                <a:ea typeface="Inter" pitchFamily="34" charset="-122"/>
                <a:cs typeface="Inter" pitchFamily="34" charset="-120"/>
              </a:rPr>
              <a:t>Основная проблема состоит в предоставлении оптимизированного решения логистики грузоперевозок. Для увеличения прибыли компании нужно минимизировать расходы на перевозку грузов, одновременно беря во внимание такие факторы, как расстояние, вес. Расходы на перевозку грузов могут значительно влиять на финансовые результаты компании. Одним из важных факторов, влияющих на оптимизацию грузоперевозок, является выбор оптимального маршрута доставки. </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895159"/>
          </a:xfrm>
          <a:prstGeom prst="rect">
            <a:avLst/>
          </a:prstGeom>
          <a:solidFill>
            <a:srgbClr val="FFFFFF"/>
          </a:solidFill>
          <a:ln w="9644">
            <a:solidFill>
              <a:srgbClr val="E5E0DF"/>
            </a:solidFill>
            <a:prstDash val="solid"/>
          </a:ln>
        </p:spPr>
      </p:sp>
      <p:sp>
        <p:nvSpPr>
          <p:cNvPr id="4" name="Text 2"/>
          <p:cNvSpPr/>
          <p:nvPr/>
        </p:nvSpPr>
        <p:spPr>
          <a:xfrm>
            <a:off x="3621167" y="427673"/>
            <a:ext cx="3110746" cy="486013"/>
          </a:xfrm>
          <a:prstGeom prst="rect">
            <a:avLst/>
          </a:prstGeom>
          <a:noFill/>
          <a:ln/>
        </p:spPr>
        <p:txBody>
          <a:bodyPr wrap="none" rtlCol="0" anchor="t"/>
          <a:lstStyle/>
          <a:p>
            <a:pPr marL="0" indent="0">
              <a:lnSpc>
                <a:spcPts val="3827"/>
              </a:lnSpc>
              <a:buNone/>
            </a:pPr>
            <a:r>
              <a:rPr lang="en-US" sz="3062" b="1" kern="0" spc="-92" dirty="0">
                <a:solidFill>
                  <a:srgbClr val="000000"/>
                </a:solidFill>
                <a:latin typeface="Inter" pitchFamily="34" charset="0"/>
                <a:ea typeface="Inter" pitchFamily="34" charset="-122"/>
                <a:cs typeface="Inter" pitchFamily="34" charset="-120"/>
              </a:rPr>
              <a:t>Решение</a:t>
            </a:r>
            <a:endParaRPr lang="en-US" sz="3062" dirty="0"/>
          </a:p>
        </p:txBody>
      </p:sp>
      <p:pic>
        <p:nvPicPr>
          <p:cNvPr id="5" name="Image 0" descr="preencoded.png"/>
          <p:cNvPicPr>
            <a:picLocks noChangeAspect="1"/>
          </p:cNvPicPr>
          <p:nvPr/>
        </p:nvPicPr>
        <p:blipFill>
          <a:blip r:embed="rId3"/>
          <a:stretch>
            <a:fillRect/>
          </a:stretch>
        </p:blipFill>
        <p:spPr>
          <a:xfrm>
            <a:off x="3621167" y="1224677"/>
            <a:ext cx="3577352" cy="2210872"/>
          </a:xfrm>
          <a:prstGeom prst="rect">
            <a:avLst/>
          </a:prstGeom>
        </p:spPr>
      </p:pic>
      <p:sp>
        <p:nvSpPr>
          <p:cNvPr id="6" name="Text 3"/>
          <p:cNvSpPr/>
          <p:nvPr/>
        </p:nvSpPr>
        <p:spPr>
          <a:xfrm>
            <a:off x="4261485" y="3629858"/>
            <a:ext cx="2296597" cy="291703"/>
          </a:xfrm>
          <a:prstGeom prst="rect">
            <a:avLst/>
          </a:prstGeom>
          <a:noFill/>
          <a:ln/>
        </p:spPr>
        <p:txBody>
          <a:bodyPr wrap="none" rtlCol="0" anchor="t"/>
          <a:lstStyle/>
          <a:p>
            <a:pPr marL="0" indent="0" algn="ctr">
              <a:lnSpc>
                <a:spcPts val="2296"/>
              </a:lnSpc>
              <a:buNone/>
            </a:pPr>
            <a:r>
              <a:rPr lang="en-US" sz="1837" b="1" kern="0" spc="-55" dirty="0">
                <a:solidFill>
                  <a:srgbClr val="000000"/>
                </a:solidFill>
                <a:latin typeface="Inter" pitchFamily="34" charset="0"/>
                <a:ea typeface="Inter" pitchFamily="34" charset="-122"/>
                <a:cs typeface="Inter" pitchFamily="34" charset="-120"/>
              </a:rPr>
              <a:t>Машинное обучение</a:t>
            </a:r>
            <a:endParaRPr lang="en-US" sz="1837" dirty="0"/>
          </a:p>
        </p:txBody>
      </p:sp>
      <p:sp>
        <p:nvSpPr>
          <p:cNvPr id="7" name="Text 4"/>
          <p:cNvSpPr/>
          <p:nvPr/>
        </p:nvSpPr>
        <p:spPr>
          <a:xfrm>
            <a:off x="3621167" y="4077057"/>
            <a:ext cx="3577352" cy="746165"/>
          </a:xfrm>
          <a:prstGeom prst="rect">
            <a:avLst/>
          </a:prstGeom>
          <a:noFill/>
          <a:ln/>
        </p:spPr>
        <p:txBody>
          <a:bodyPr wrap="square" rtlCol="0" anchor="t"/>
          <a:lstStyle/>
          <a:p>
            <a:pPr marL="0" indent="0" algn="l">
              <a:lnSpc>
                <a:spcPts val="1960"/>
              </a:lnSpc>
              <a:buNone/>
            </a:pPr>
            <a:r>
              <a:rPr lang="en-US" sz="1225" kern="0" spc="-24" dirty="0">
                <a:solidFill>
                  <a:srgbClr val="272525"/>
                </a:solidFill>
                <a:latin typeface="Inter" pitchFamily="34" charset="0"/>
                <a:ea typeface="Inter" pitchFamily="34" charset="-122"/>
                <a:cs typeface="Inter" pitchFamily="34" charset="-120"/>
              </a:rPr>
              <a:t>Мы использовали 3 метода машинного обучения и ни один не подошел к решению поставленной задачи.</a:t>
            </a:r>
            <a:endParaRPr lang="en-US" sz="1225" dirty="0"/>
          </a:p>
        </p:txBody>
      </p:sp>
      <p:sp>
        <p:nvSpPr>
          <p:cNvPr id="8" name="Text 5"/>
          <p:cNvSpPr/>
          <p:nvPr/>
        </p:nvSpPr>
        <p:spPr>
          <a:xfrm>
            <a:off x="3621167" y="4963120"/>
            <a:ext cx="3577352" cy="248722"/>
          </a:xfrm>
          <a:prstGeom prst="rect">
            <a:avLst/>
          </a:prstGeom>
          <a:noFill/>
          <a:ln/>
        </p:spPr>
        <p:txBody>
          <a:bodyPr wrap="none" rtlCol="0" anchor="t"/>
          <a:lstStyle/>
          <a:p>
            <a:pPr marL="0" indent="0" algn="l">
              <a:lnSpc>
                <a:spcPts val="1960"/>
              </a:lnSpc>
              <a:buNone/>
            </a:pPr>
            <a:endParaRPr lang="en-US" sz="1225" dirty="0"/>
          </a:p>
        </p:txBody>
      </p:sp>
      <p:pic>
        <p:nvPicPr>
          <p:cNvPr id="9" name="Image 1" descr="preencoded.png"/>
          <p:cNvPicPr>
            <a:picLocks noChangeAspect="1"/>
          </p:cNvPicPr>
          <p:nvPr/>
        </p:nvPicPr>
        <p:blipFill>
          <a:blip r:embed="rId4"/>
          <a:stretch>
            <a:fillRect/>
          </a:stretch>
        </p:blipFill>
        <p:spPr>
          <a:xfrm>
            <a:off x="7431762" y="1224677"/>
            <a:ext cx="3577471" cy="2210991"/>
          </a:xfrm>
          <a:prstGeom prst="rect">
            <a:avLst/>
          </a:prstGeom>
        </p:spPr>
      </p:pic>
      <p:sp>
        <p:nvSpPr>
          <p:cNvPr id="10" name="Text 6"/>
          <p:cNvSpPr/>
          <p:nvPr/>
        </p:nvSpPr>
        <p:spPr>
          <a:xfrm>
            <a:off x="8442841" y="3629978"/>
            <a:ext cx="1555313" cy="243007"/>
          </a:xfrm>
          <a:prstGeom prst="rect">
            <a:avLst/>
          </a:prstGeom>
          <a:noFill/>
          <a:ln/>
        </p:spPr>
        <p:txBody>
          <a:bodyPr wrap="none" rtlCol="0" anchor="t"/>
          <a:lstStyle/>
          <a:p>
            <a:pPr marL="0" indent="0" algn="ctr">
              <a:lnSpc>
                <a:spcPts val="1914"/>
              </a:lnSpc>
              <a:buNone/>
            </a:pPr>
            <a:r>
              <a:rPr lang="en-US" sz="1531" b="1" kern="0" spc="-46" dirty="0">
                <a:solidFill>
                  <a:srgbClr val="000000"/>
                </a:solidFill>
                <a:latin typeface="Inter" pitchFamily="34" charset="0"/>
                <a:ea typeface="Inter" pitchFamily="34" charset="-122"/>
                <a:cs typeface="Inter" pitchFamily="34" charset="-120"/>
              </a:rPr>
              <a:t>Алгоритм</a:t>
            </a:r>
            <a:endParaRPr lang="en-US" sz="1531" dirty="0"/>
          </a:p>
        </p:txBody>
      </p:sp>
      <p:sp>
        <p:nvSpPr>
          <p:cNvPr id="11" name="Text 7"/>
          <p:cNvSpPr/>
          <p:nvPr/>
        </p:nvSpPr>
        <p:spPr>
          <a:xfrm>
            <a:off x="7431762" y="4028480"/>
            <a:ext cx="3577471" cy="1243608"/>
          </a:xfrm>
          <a:prstGeom prst="rect">
            <a:avLst/>
          </a:prstGeom>
          <a:noFill/>
          <a:ln/>
        </p:spPr>
        <p:txBody>
          <a:bodyPr wrap="square" rtlCol="0" anchor="t"/>
          <a:lstStyle/>
          <a:p>
            <a:pPr marL="0" indent="0" algn="l">
              <a:lnSpc>
                <a:spcPts val="1960"/>
              </a:lnSpc>
              <a:buNone/>
            </a:pPr>
            <a:r>
              <a:rPr lang="en-US" sz="1225" kern="0" spc="-24" dirty="0">
                <a:solidFill>
                  <a:srgbClr val="272525"/>
                </a:solidFill>
                <a:latin typeface="Inter" pitchFamily="34" charset="0"/>
                <a:ea typeface="Inter" pitchFamily="34" charset="-122"/>
                <a:cs typeface="Inter" pitchFamily="34" charset="-120"/>
              </a:rPr>
              <a:t>Не добившись успеха с машинным обучением, мы решили использовать оптимизированный алгоритм для оптимизации грузоперевозок, так как мы считаем алгоритм - наибыстрейшим</a:t>
            </a:r>
            <a:endParaRPr lang="en-US" sz="1225" dirty="0"/>
          </a:p>
        </p:txBody>
      </p:sp>
      <p:pic>
        <p:nvPicPr>
          <p:cNvPr id="12" name="Image 2" descr="preencoded.png"/>
          <p:cNvPicPr>
            <a:picLocks noChangeAspect="1"/>
          </p:cNvPicPr>
          <p:nvPr/>
        </p:nvPicPr>
        <p:blipFill>
          <a:blip r:embed="rId5"/>
          <a:stretch>
            <a:fillRect/>
          </a:stretch>
        </p:blipFill>
        <p:spPr>
          <a:xfrm>
            <a:off x="3621167" y="5446990"/>
            <a:ext cx="7388066" cy="2013228"/>
          </a:xfrm>
          <a:prstGeom prst="rect">
            <a:avLst/>
          </a:prstGeom>
        </p:spPr>
      </p:pic>
      <p:pic>
        <p:nvPicPr>
          <p:cNvPr id="13" name="Image 3" descr="preencoded.png"/>
          <p:cNvPicPr>
            <a:picLocks noChangeAspect="1"/>
          </p:cNvPicPr>
          <p:nvPr/>
        </p:nvPicPr>
        <p:blipFill>
          <a:blip r:embed="rId6"/>
          <a:stretch>
            <a:fillRect/>
          </a:stretch>
        </p:blipFill>
        <p:spPr>
          <a:xfrm>
            <a:off x="3621167" y="7635121"/>
            <a:ext cx="7388066" cy="83236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4490799" y="679966"/>
            <a:ext cx="7160538"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Используемые технологии</a:t>
            </a:r>
            <a:endParaRPr lang="en-US" sz="4374" dirty="0"/>
          </a:p>
        </p:txBody>
      </p:sp>
      <p:sp>
        <p:nvSpPr>
          <p:cNvPr id="5" name="Shape 3"/>
          <p:cNvSpPr/>
          <p:nvPr/>
        </p:nvSpPr>
        <p:spPr>
          <a:xfrm>
            <a:off x="4490799" y="1707594"/>
            <a:ext cx="4542115" cy="3867745"/>
          </a:xfrm>
          <a:prstGeom prst="roundRect">
            <a:avLst>
              <a:gd name="adj" fmla="val 2585"/>
            </a:avLst>
          </a:prstGeom>
          <a:solidFill>
            <a:srgbClr val="DADBF1"/>
          </a:solidFill>
          <a:ln w="13811">
            <a:solidFill>
              <a:srgbClr val="B5B7E3"/>
            </a:solidFill>
            <a:prstDash val="solid"/>
          </a:ln>
        </p:spPr>
      </p:sp>
      <p:sp>
        <p:nvSpPr>
          <p:cNvPr id="6" name="Text 4"/>
          <p:cNvSpPr/>
          <p:nvPr/>
        </p:nvSpPr>
        <p:spPr>
          <a:xfrm>
            <a:off x="4726781" y="1943576"/>
            <a:ext cx="2700695"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Машинное обучение</a:t>
            </a:r>
            <a:endParaRPr lang="en-US" sz="2187" dirty="0"/>
          </a:p>
        </p:txBody>
      </p:sp>
      <p:sp>
        <p:nvSpPr>
          <p:cNvPr id="7" name="Text 5"/>
          <p:cNvSpPr/>
          <p:nvPr/>
        </p:nvSpPr>
        <p:spPr>
          <a:xfrm>
            <a:off x="4726781" y="2512933"/>
            <a:ext cx="4070152"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Мы использовали такие методы обучение как:</a:t>
            </a:r>
            <a:endParaRPr lang="en-US" sz="1750" dirty="0"/>
          </a:p>
        </p:txBody>
      </p:sp>
      <p:sp>
        <p:nvSpPr>
          <p:cNvPr id="8" name="Text 6"/>
          <p:cNvSpPr/>
          <p:nvPr/>
        </p:nvSpPr>
        <p:spPr>
          <a:xfrm>
            <a:off x="5082183" y="3473648"/>
            <a:ext cx="3714750" cy="39981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Random Forest Regressor</a:t>
            </a:r>
            <a:endParaRPr lang="en-US" sz="1750" dirty="0"/>
          </a:p>
        </p:txBody>
      </p:sp>
      <p:sp>
        <p:nvSpPr>
          <p:cNvPr id="9" name="Text 7"/>
          <p:cNvSpPr/>
          <p:nvPr/>
        </p:nvSpPr>
        <p:spPr>
          <a:xfrm>
            <a:off x="5082183" y="3962281"/>
            <a:ext cx="3714750" cy="39981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Boosting</a:t>
            </a:r>
            <a:endParaRPr lang="en-US" sz="1750" dirty="0"/>
          </a:p>
        </p:txBody>
      </p:sp>
      <p:sp>
        <p:nvSpPr>
          <p:cNvPr id="10" name="Text 8"/>
          <p:cNvSpPr/>
          <p:nvPr/>
        </p:nvSpPr>
        <p:spPr>
          <a:xfrm>
            <a:off x="5082183" y="4450913"/>
            <a:ext cx="3714750" cy="39981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Evolutionary learning method</a:t>
            </a:r>
            <a:endParaRPr lang="en-US" sz="1750" dirty="0"/>
          </a:p>
        </p:txBody>
      </p:sp>
      <p:sp>
        <p:nvSpPr>
          <p:cNvPr id="11" name="Text 9"/>
          <p:cNvSpPr/>
          <p:nvPr/>
        </p:nvSpPr>
        <p:spPr>
          <a:xfrm>
            <a:off x="5082183" y="4939546"/>
            <a:ext cx="3714750" cy="39981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Teacher-Student Training</a:t>
            </a:r>
            <a:endParaRPr lang="en-US" sz="1750" dirty="0"/>
          </a:p>
        </p:txBody>
      </p:sp>
      <p:sp>
        <p:nvSpPr>
          <p:cNvPr id="12" name="Shape 10"/>
          <p:cNvSpPr/>
          <p:nvPr/>
        </p:nvSpPr>
        <p:spPr>
          <a:xfrm>
            <a:off x="9255085" y="1707594"/>
            <a:ext cx="4542115" cy="3867745"/>
          </a:xfrm>
          <a:prstGeom prst="roundRect">
            <a:avLst>
              <a:gd name="adj" fmla="val 2585"/>
            </a:avLst>
          </a:prstGeom>
          <a:solidFill>
            <a:srgbClr val="DADBF1"/>
          </a:solidFill>
          <a:ln w="13811">
            <a:solidFill>
              <a:srgbClr val="B5B7E3"/>
            </a:solidFill>
            <a:prstDash val="solid"/>
          </a:ln>
        </p:spPr>
      </p:sp>
      <p:sp>
        <p:nvSpPr>
          <p:cNvPr id="13" name="Text 11"/>
          <p:cNvSpPr/>
          <p:nvPr/>
        </p:nvSpPr>
        <p:spPr>
          <a:xfrm>
            <a:off x="9491067" y="1943576"/>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Алгоритм</a:t>
            </a:r>
            <a:endParaRPr lang="en-US" sz="2187" dirty="0"/>
          </a:p>
        </p:txBody>
      </p:sp>
      <p:sp>
        <p:nvSpPr>
          <p:cNvPr id="14" name="Text 12"/>
          <p:cNvSpPr/>
          <p:nvPr/>
        </p:nvSpPr>
        <p:spPr>
          <a:xfrm>
            <a:off x="9491067" y="2512933"/>
            <a:ext cx="4070152" cy="2132409"/>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Алгоритм - наибыстрейшее решение для выполнения конкретной задачи. Мы тщательно выбрали алгоритм, который обеспечивает оптимальную производительность и эффективность работы нашего проекта.</a:t>
            </a:r>
            <a:endParaRPr lang="en-US" sz="1750" dirty="0"/>
          </a:p>
        </p:txBody>
      </p:sp>
      <p:sp>
        <p:nvSpPr>
          <p:cNvPr id="15" name="Shape 13"/>
          <p:cNvSpPr/>
          <p:nvPr/>
        </p:nvSpPr>
        <p:spPr>
          <a:xfrm>
            <a:off x="4490799" y="5797510"/>
            <a:ext cx="9306401" cy="1752124"/>
          </a:xfrm>
          <a:prstGeom prst="roundRect">
            <a:avLst>
              <a:gd name="adj" fmla="val 5707"/>
            </a:avLst>
          </a:prstGeom>
          <a:solidFill>
            <a:srgbClr val="DADBF1"/>
          </a:solidFill>
          <a:ln w="13811">
            <a:solidFill>
              <a:srgbClr val="B5B7E3"/>
            </a:solidFill>
            <a:prstDash val="solid"/>
          </a:ln>
        </p:spPr>
      </p:sp>
      <p:sp>
        <p:nvSpPr>
          <p:cNvPr id="16" name="Text 14"/>
          <p:cNvSpPr/>
          <p:nvPr/>
        </p:nvSpPr>
        <p:spPr>
          <a:xfrm>
            <a:off x="4726781" y="6033492"/>
            <a:ext cx="2495669"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Отечественное ПО</a:t>
            </a:r>
            <a:endParaRPr lang="en-US" sz="2187" dirty="0"/>
          </a:p>
        </p:txBody>
      </p:sp>
      <p:sp>
        <p:nvSpPr>
          <p:cNvPr id="17" name="Text 15"/>
          <p:cNvSpPr/>
          <p:nvPr/>
        </p:nvSpPr>
        <p:spPr>
          <a:xfrm>
            <a:off x="4726781" y="6602849"/>
            <a:ext cx="8834438"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Мы использовали только отечественное ПО , так как оно предлагает стабильность и надежность в работе. </a:t>
            </a:r>
            <a:endParaRPr lang="en-US" sz="1750" dirty="0"/>
          </a:p>
        </p:txBody>
      </p:sp>
      <p:pic>
        <p:nvPicPr>
          <p:cNvPr id="18" name="Image 0" descr="preencoded.png"/>
          <p:cNvPicPr>
            <a:picLocks noChangeAspect="1"/>
          </p:cNvPicPr>
          <p:nvPr/>
        </p:nvPicPr>
        <p:blipFill>
          <a:blip r:embed="rId3"/>
          <a:stretch>
            <a:fillRect/>
          </a:stretch>
        </p:blipFill>
        <p:spPr>
          <a:xfrm>
            <a:off x="0" y="0"/>
            <a:ext cx="3657600" cy="8229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4648795" y="1287066"/>
            <a:ext cx="5332690" cy="833199"/>
          </a:xfrm>
          <a:prstGeom prst="rect">
            <a:avLst/>
          </a:prstGeom>
          <a:noFill/>
          <a:ln/>
        </p:spPr>
        <p:txBody>
          <a:bodyPr wrap="none" rtlCol="0" anchor="t"/>
          <a:lstStyle/>
          <a:p>
            <a:pPr marL="0" indent="0" algn="ctr">
              <a:lnSpc>
                <a:spcPts val="6561"/>
              </a:lnSpc>
              <a:buNone/>
            </a:pPr>
            <a:r>
              <a:rPr lang="en-US" sz="5249" b="1" kern="0" spc="-157" dirty="0">
                <a:solidFill>
                  <a:srgbClr val="000000"/>
                </a:solidFill>
                <a:latin typeface="Inter" pitchFamily="34" charset="0"/>
                <a:ea typeface="Inter" pitchFamily="34" charset="-122"/>
                <a:cs typeface="Inter" pitchFamily="34" charset="-120"/>
              </a:rPr>
              <a:t>Пример графа</a:t>
            </a:r>
            <a:endParaRPr lang="en-US" sz="5249" dirty="0"/>
          </a:p>
        </p:txBody>
      </p:sp>
      <p:pic>
        <p:nvPicPr>
          <p:cNvPr id="5" name="Image 0" descr="preencoded.png"/>
          <p:cNvPicPr>
            <a:picLocks noChangeAspect="1"/>
          </p:cNvPicPr>
          <p:nvPr/>
        </p:nvPicPr>
        <p:blipFill>
          <a:blip r:embed="rId3"/>
          <a:stretch>
            <a:fillRect/>
          </a:stretch>
        </p:blipFill>
        <p:spPr>
          <a:xfrm>
            <a:off x="2037993" y="2564606"/>
            <a:ext cx="10554414" cy="437792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2025">
            <a:solidFill>
              <a:srgbClr val="E5E0DF"/>
            </a:solidFill>
            <a:prstDash val="solid"/>
          </a:ln>
        </p:spPr>
      </p:sp>
      <p:sp>
        <p:nvSpPr>
          <p:cNvPr id="4" name="Text 2"/>
          <p:cNvSpPr/>
          <p:nvPr/>
        </p:nvSpPr>
        <p:spPr>
          <a:xfrm>
            <a:off x="2737366" y="2940010"/>
            <a:ext cx="9155668" cy="1204436"/>
          </a:xfrm>
          <a:prstGeom prst="rect">
            <a:avLst/>
          </a:prstGeom>
          <a:noFill/>
          <a:ln/>
        </p:spPr>
        <p:txBody>
          <a:bodyPr wrap="square" rtlCol="0" anchor="t"/>
          <a:lstStyle/>
          <a:p>
            <a:pPr marL="0" indent="0">
              <a:lnSpc>
                <a:spcPts val="4743"/>
              </a:lnSpc>
              <a:buNone/>
            </a:pPr>
            <a:r>
              <a:rPr lang="en-US" sz="3794" b="1" kern="0" spc="-114" dirty="0">
                <a:solidFill>
                  <a:srgbClr val="000000"/>
                </a:solidFill>
                <a:latin typeface="Inter" pitchFamily="34" charset="0"/>
                <a:ea typeface="Inter" pitchFamily="34" charset="-122"/>
                <a:cs typeface="Inter" pitchFamily="34" charset="-120"/>
              </a:rPr>
              <a:t>Адаптивность и масштабируемость решения</a:t>
            </a:r>
            <a:endParaRPr lang="en-US" sz="3794" dirty="0"/>
          </a:p>
        </p:txBody>
      </p:sp>
      <p:sp>
        <p:nvSpPr>
          <p:cNvPr id="5" name="Shape 3"/>
          <p:cNvSpPr/>
          <p:nvPr/>
        </p:nvSpPr>
        <p:spPr>
          <a:xfrm>
            <a:off x="7296031" y="4433530"/>
            <a:ext cx="38457" cy="3265289"/>
          </a:xfrm>
          <a:prstGeom prst="rect">
            <a:avLst/>
          </a:prstGeom>
          <a:solidFill>
            <a:srgbClr val="B5B7E3"/>
          </a:solidFill>
          <a:ln/>
        </p:spPr>
      </p:sp>
      <p:sp>
        <p:nvSpPr>
          <p:cNvPr id="6" name="Shape 4"/>
          <p:cNvSpPr/>
          <p:nvPr/>
        </p:nvSpPr>
        <p:spPr>
          <a:xfrm>
            <a:off x="7532013" y="4781610"/>
            <a:ext cx="674608" cy="38457"/>
          </a:xfrm>
          <a:prstGeom prst="rect">
            <a:avLst/>
          </a:prstGeom>
          <a:solidFill>
            <a:srgbClr val="B5B7E3"/>
          </a:solidFill>
          <a:ln/>
        </p:spPr>
      </p:sp>
      <p:sp>
        <p:nvSpPr>
          <p:cNvPr id="7" name="Shape 5"/>
          <p:cNvSpPr/>
          <p:nvPr/>
        </p:nvSpPr>
        <p:spPr>
          <a:xfrm>
            <a:off x="7098387" y="4584144"/>
            <a:ext cx="433626" cy="433626"/>
          </a:xfrm>
          <a:prstGeom prst="roundRect">
            <a:avLst>
              <a:gd name="adj" fmla="val 20003"/>
            </a:avLst>
          </a:prstGeom>
          <a:solidFill>
            <a:srgbClr val="DADBF1"/>
          </a:solidFill>
          <a:ln w="12025">
            <a:solidFill>
              <a:srgbClr val="B5B7E3"/>
            </a:solidFill>
            <a:prstDash val="solid"/>
          </a:ln>
        </p:spPr>
      </p:sp>
      <p:sp>
        <p:nvSpPr>
          <p:cNvPr id="8" name="Text 6"/>
          <p:cNvSpPr/>
          <p:nvPr/>
        </p:nvSpPr>
        <p:spPr>
          <a:xfrm>
            <a:off x="7248525" y="4620220"/>
            <a:ext cx="133350" cy="361355"/>
          </a:xfrm>
          <a:prstGeom prst="rect">
            <a:avLst/>
          </a:prstGeom>
          <a:noFill/>
          <a:ln/>
        </p:spPr>
        <p:txBody>
          <a:bodyPr wrap="none" rtlCol="0" anchor="t"/>
          <a:lstStyle/>
          <a:p>
            <a:pPr marL="0" indent="0" algn="ctr">
              <a:lnSpc>
                <a:spcPts val="2846"/>
              </a:lnSpc>
              <a:buNone/>
            </a:pPr>
            <a:r>
              <a:rPr lang="en-US" sz="2277" b="1" kern="0" spc="-30" dirty="0">
                <a:solidFill>
                  <a:srgbClr val="272525"/>
                </a:solidFill>
                <a:latin typeface="Inter" pitchFamily="34" charset="0"/>
                <a:ea typeface="Inter" pitchFamily="34" charset="-122"/>
                <a:cs typeface="Inter" pitchFamily="34" charset="-120"/>
              </a:rPr>
              <a:t>1</a:t>
            </a:r>
            <a:endParaRPr lang="en-US" sz="2277" dirty="0"/>
          </a:p>
        </p:txBody>
      </p:sp>
      <p:sp>
        <p:nvSpPr>
          <p:cNvPr id="9" name="Text 7"/>
          <p:cNvSpPr/>
          <p:nvPr/>
        </p:nvSpPr>
        <p:spPr>
          <a:xfrm>
            <a:off x="8375213" y="4626173"/>
            <a:ext cx="1927503" cy="301228"/>
          </a:xfrm>
          <a:prstGeom prst="rect">
            <a:avLst/>
          </a:prstGeom>
          <a:noFill/>
          <a:ln/>
        </p:spPr>
        <p:txBody>
          <a:bodyPr wrap="none" rtlCol="0" anchor="t"/>
          <a:lstStyle/>
          <a:p>
            <a:pPr marL="0" indent="0" algn="l">
              <a:lnSpc>
                <a:spcPts val="2371"/>
              </a:lnSpc>
              <a:buNone/>
            </a:pPr>
            <a:r>
              <a:rPr lang="en-US" sz="1897" b="1" kern="0" spc="-57" dirty="0">
                <a:solidFill>
                  <a:srgbClr val="272525"/>
                </a:solidFill>
                <a:latin typeface="Inter" pitchFamily="34" charset="0"/>
                <a:ea typeface="Inter" pitchFamily="34" charset="-122"/>
                <a:cs typeface="Inter" pitchFamily="34" charset="-120"/>
              </a:rPr>
              <a:t>Адаптивность</a:t>
            </a:r>
            <a:endParaRPr lang="en-US" sz="1897" dirty="0"/>
          </a:p>
        </p:txBody>
      </p:sp>
      <p:sp>
        <p:nvSpPr>
          <p:cNvPr id="10" name="Text 8"/>
          <p:cNvSpPr/>
          <p:nvPr/>
        </p:nvSpPr>
        <p:spPr>
          <a:xfrm>
            <a:off x="8375213" y="5120045"/>
            <a:ext cx="3517821" cy="1233487"/>
          </a:xfrm>
          <a:prstGeom prst="rect">
            <a:avLst/>
          </a:prstGeom>
          <a:noFill/>
          <a:ln/>
        </p:spPr>
        <p:txBody>
          <a:bodyPr wrap="square" rtlCol="0" anchor="t"/>
          <a:lstStyle/>
          <a:p>
            <a:pPr marL="0" indent="0" algn="l">
              <a:lnSpc>
                <a:spcPts val="2428"/>
              </a:lnSpc>
              <a:buNone/>
            </a:pPr>
            <a:r>
              <a:rPr lang="en-US" sz="1518" kern="0" spc="-30" dirty="0">
                <a:solidFill>
                  <a:srgbClr val="272525"/>
                </a:solidFill>
                <a:latin typeface="Inter" pitchFamily="34" charset="0"/>
                <a:ea typeface="Inter" pitchFamily="34" charset="-122"/>
                <a:cs typeface="Inter" pitchFamily="34" charset="-120"/>
              </a:rPr>
              <a:t>Наши решения способны адаптироваться к различным бизнес-моделям и изменениям в логистическом процессе.</a:t>
            </a:r>
            <a:endParaRPr lang="en-US" sz="1518" dirty="0"/>
          </a:p>
        </p:txBody>
      </p:sp>
      <p:sp>
        <p:nvSpPr>
          <p:cNvPr id="11" name="Shape 9"/>
          <p:cNvSpPr/>
          <p:nvPr/>
        </p:nvSpPr>
        <p:spPr>
          <a:xfrm>
            <a:off x="6423779" y="5745182"/>
            <a:ext cx="674608" cy="38457"/>
          </a:xfrm>
          <a:prstGeom prst="rect">
            <a:avLst/>
          </a:prstGeom>
          <a:solidFill>
            <a:srgbClr val="B5B7E3"/>
          </a:solidFill>
          <a:ln/>
        </p:spPr>
      </p:sp>
      <p:sp>
        <p:nvSpPr>
          <p:cNvPr id="12" name="Shape 10"/>
          <p:cNvSpPr/>
          <p:nvPr/>
        </p:nvSpPr>
        <p:spPr>
          <a:xfrm>
            <a:off x="7098387" y="5547717"/>
            <a:ext cx="433626" cy="433626"/>
          </a:xfrm>
          <a:prstGeom prst="roundRect">
            <a:avLst>
              <a:gd name="adj" fmla="val 20003"/>
            </a:avLst>
          </a:prstGeom>
          <a:solidFill>
            <a:srgbClr val="DADBF1"/>
          </a:solidFill>
          <a:ln w="12025">
            <a:solidFill>
              <a:srgbClr val="B5B7E3"/>
            </a:solidFill>
            <a:prstDash val="solid"/>
          </a:ln>
        </p:spPr>
      </p:sp>
      <p:sp>
        <p:nvSpPr>
          <p:cNvPr id="13" name="Text 11"/>
          <p:cNvSpPr/>
          <p:nvPr/>
        </p:nvSpPr>
        <p:spPr>
          <a:xfrm>
            <a:off x="7225665" y="5583793"/>
            <a:ext cx="179070" cy="361355"/>
          </a:xfrm>
          <a:prstGeom prst="rect">
            <a:avLst/>
          </a:prstGeom>
          <a:noFill/>
          <a:ln/>
        </p:spPr>
        <p:txBody>
          <a:bodyPr wrap="none" rtlCol="0" anchor="t"/>
          <a:lstStyle/>
          <a:p>
            <a:pPr marL="0" indent="0" algn="ctr">
              <a:lnSpc>
                <a:spcPts val="2846"/>
              </a:lnSpc>
              <a:buNone/>
            </a:pPr>
            <a:r>
              <a:rPr lang="en-US" sz="2277" b="1" kern="0" spc="-30" dirty="0">
                <a:solidFill>
                  <a:srgbClr val="272525"/>
                </a:solidFill>
                <a:latin typeface="Inter" pitchFamily="34" charset="0"/>
                <a:ea typeface="Inter" pitchFamily="34" charset="-122"/>
                <a:cs typeface="Inter" pitchFamily="34" charset="-120"/>
              </a:rPr>
              <a:t>2</a:t>
            </a:r>
            <a:endParaRPr lang="en-US" sz="2277" dirty="0"/>
          </a:p>
        </p:txBody>
      </p:sp>
      <p:sp>
        <p:nvSpPr>
          <p:cNvPr id="14" name="Text 12"/>
          <p:cNvSpPr/>
          <p:nvPr/>
        </p:nvSpPr>
        <p:spPr>
          <a:xfrm>
            <a:off x="3917156" y="5589746"/>
            <a:ext cx="2338030" cy="301228"/>
          </a:xfrm>
          <a:prstGeom prst="rect">
            <a:avLst/>
          </a:prstGeom>
          <a:noFill/>
          <a:ln/>
        </p:spPr>
        <p:txBody>
          <a:bodyPr wrap="none" rtlCol="0" anchor="t"/>
          <a:lstStyle/>
          <a:p>
            <a:pPr marL="0" indent="0" algn="r">
              <a:lnSpc>
                <a:spcPts val="2371"/>
              </a:lnSpc>
              <a:buNone/>
            </a:pPr>
            <a:r>
              <a:rPr lang="en-US" sz="1897" b="1" kern="0" spc="-57" dirty="0">
                <a:solidFill>
                  <a:srgbClr val="272525"/>
                </a:solidFill>
                <a:latin typeface="Inter" pitchFamily="34" charset="0"/>
                <a:ea typeface="Inter" pitchFamily="34" charset="-122"/>
                <a:cs typeface="Inter" pitchFamily="34" charset="-120"/>
              </a:rPr>
              <a:t>Масштабируемость</a:t>
            </a:r>
            <a:endParaRPr lang="en-US" sz="1897" dirty="0"/>
          </a:p>
        </p:txBody>
      </p:sp>
      <p:sp>
        <p:nvSpPr>
          <p:cNvPr id="15" name="Text 13"/>
          <p:cNvSpPr/>
          <p:nvPr/>
        </p:nvSpPr>
        <p:spPr>
          <a:xfrm>
            <a:off x="2737366" y="6083618"/>
            <a:ext cx="3517821" cy="1233487"/>
          </a:xfrm>
          <a:prstGeom prst="rect">
            <a:avLst/>
          </a:prstGeom>
          <a:noFill/>
          <a:ln/>
        </p:spPr>
        <p:txBody>
          <a:bodyPr wrap="square" rtlCol="0" anchor="t"/>
          <a:lstStyle/>
          <a:p>
            <a:pPr marL="0" indent="0" algn="r">
              <a:lnSpc>
                <a:spcPts val="2428"/>
              </a:lnSpc>
              <a:buNone/>
            </a:pPr>
            <a:r>
              <a:rPr lang="en-US" sz="1518" kern="0" spc="-30" dirty="0">
                <a:solidFill>
                  <a:srgbClr val="272525"/>
                </a:solidFill>
                <a:latin typeface="Inter" pitchFamily="34" charset="0"/>
                <a:ea typeface="Inter" pitchFamily="34" charset="-122"/>
                <a:cs typeface="Inter" pitchFamily="34" charset="-120"/>
              </a:rPr>
              <a:t>Вы можете масштабировать наше решение в соответствии с ростом вашего бизнеса без каких-либо проблем.</a:t>
            </a:r>
            <a:endParaRPr lang="en-US" sz="1518" dirty="0"/>
          </a:p>
        </p:txBody>
      </p:sp>
      <p:pic>
        <p:nvPicPr>
          <p:cNvPr id="16" name="Image 0" descr="preencoded.png"/>
          <p:cNvPicPr>
            <a:picLocks noChangeAspect="1"/>
          </p:cNvPicPr>
          <p:nvPr/>
        </p:nvPicPr>
        <p:blipFill>
          <a:blip r:embed="rId3"/>
          <a:stretch>
            <a:fillRect/>
          </a:stretch>
        </p:blipFill>
        <p:spPr>
          <a:xfrm>
            <a:off x="0" y="0"/>
            <a:ext cx="14630400" cy="240934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9252466"/>
          </a:xfrm>
          <a:prstGeom prst="rect">
            <a:avLst/>
          </a:prstGeom>
          <a:solidFill>
            <a:srgbClr val="FFFFFF"/>
          </a:solidFill>
          <a:ln w="9644">
            <a:solidFill>
              <a:srgbClr val="E5E0DF"/>
            </a:solidFill>
            <a:prstDash val="solid"/>
          </a:ln>
        </p:spPr>
      </p:sp>
      <p:sp>
        <p:nvSpPr>
          <p:cNvPr id="4" name="Text 2"/>
          <p:cNvSpPr/>
          <p:nvPr/>
        </p:nvSpPr>
        <p:spPr>
          <a:xfrm>
            <a:off x="3621167" y="427673"/>
            <a:ext cx="3110746" cy="486013"/>
          </a:xfrm>
          <a:prstGeom prst="rect">
            <a:avLst/>
          </a:prstGeom>
          <a:noFill/>
          <a:ln/>
        </p:spPr>
        <p:txBody>
          <a:bodyPr wrap="none" rtlCol="0" anchor="t"/>
          <a:lstStyle/>
          <a:p>
            <a:pPr marL="0" indent="0">
              <a:lnSpc>
                <a:spcPts val="3827"/>
              </a:lnSpc>
              <a:buNone/>
            </a:pPr>
            <a:r>
              <a:rPr lang="en-US" sz="3062" b="1" kern="0" spc="-92" dirty="0">
                <a:solidFill>
                  <a:srgbClr val="000000"/>
                </a:solidFill>
                <a:latin typeface="Inter" pitchFamily="34" charset="0"/>
                <a:ea typeface="Inter" pitchFamily="34" charset="-122"/>
                <a:cs typeface="Inter" pitchFamily="34" charset="-120"/>
              </a:rPr>
              <a:t>Команда</a:t>
            </a:r>
            <a:endParaRPr lang="en-US" sz="3062" dirty="0"/>
          </a:p>
        </p:txBody>
      </p:sp>
      <p:pic>
        <p:nvPicPr>
          <p:cNvPr id="5" name="Image 0" descr="preencoded.png"/>
          <p:cNvPicPr>
            <a:picLocks noChangeAspect="1"/>
          </p:cNvPicPr>
          <p:nvPr/>
        </p:nvPicPr>
        <p:blipFill>
          <a:blip r:embed="rId3"/>
          <a:stretch>
            <a:fillRect/>
          </a:stretch>
        </p:blipFill>
        <p:spPr>
          <a:xfrm>
            <a:off x="3621167" y="1224677"/>
            <a:ext cx="2307193" cy="2307193"/>
          </a:xfrm>
          <a:prstGeom prst="rect">
            <a:avLst/>
          </a:prstGeom>
        </p:spPr>
      </p:pic>
      <p:sp>
        <p:nvSpPr>
          <p:cNvPr id="6" name="Text 3"/>
          <p:cNvSpPr/>
          <p:nvPr/>
        </p:nvSpPr>
        <p:spPr>
          <a:xfrm>
            <a:off x="3621167" y="3726180"/>
            <a:ext cx="2307193" cy="583406"/>
          </a:xfrm>
          <a:prstGeom prst="rect">
            <a:avLst/>
          </a:prstGeom>
          <a:noFill/>
          <a:ln/>
        </p:spPr>
        <p:txBody>
          <a:bodyPr wrap="square" rtlCol="0" anchor="t"/>
          <a:lstStyle/>
          <a:p>
            <a:pPr marL="0" indent="0" algn="ctr">
              <a:lnSpc>
                <a:spcPts val="2296"/>
              </a:lnSpc>
              <a:buNone/>
            </a:pPr>
            <a:r>
              <a:rPr lang="en-US" sz="1837" b="1" kern="0" spc="-55" dirty="0">
                <a:solidFill>
                  <a:srgbClr val="000000"/>
                </a:solidFill>
                <a:latin typeface="Inter" pitchFamily="34" charset="0"/>
                <a:ea typeface="Inter" pitchFamily="34" charset="-122"/>
                <a:cs typeface="Inter" pitchFamily="34" charset="-120"/>
              </a:rPr>
              <a:t>Безбородов Максим Сергеевич</a:t>
            </a:r>
            <a:endParaRPr lang="en-US" sz="1837" dirty="0"/>
          </a:p>
        </p:txBody>
      </p:sp>
      <p:sp>
        <p:nvSpPr>
          <p:cNvPr id="7" name="Text 4"/>
          <p:cNvSpPr/>
          <p:nvPr/>
        </p:nvSpPr>
        <p:spPr>
          <a:xfrm>
            <a:off x="3621167" y="4465082"/>
            <a:ext cx="2307193" cy="248722"/>
          </a:xfrm>
          <a:prstGeom prst="rect">
            <a:avLst/>
          </a:prstGeom>
          <a:noFill/>
          <a:ln/>
        </p:spPr>
        <p:txBody>
          <a:bodyPr wrap="none" rtlCol="0" anchor="t"/>
          <a:lstStyle/>
          <a:p>
            <a:pPr marL="0" indent="0" algn="ctr">
              <a:lnSpc>
                <a:spcPts val="1960"/>
              </a:lnSpc>
              <a:buNone/>
            </a:pPr>
            <a:r>
              <a:rPr lang="en-US" sz="1225" b="1" kern="0" spc="-24" dirty="0">
                <a:solidFill>
                  <a:srgbClr val="272525"/>
                </a:solidFill>
                <a:latin typeface="Inter" pitchFamily="34" charset="0"/>
                <a:ea typeface="Inter" pitchFamily="34" charset="-122"/>
                <a:cs typeface="Inter" pitchFamily="34" charset="-120"/>
              </a:rPr>
              <a:t>Fullstack-разработчик</a:t>
            </a:r>
            <a:endParaRPr lang="en-US" sz="1225" dirty="0"/>
          </a:p>
        </p:txBody>
      </p:sp>
      <p:sp>
        <p:nvSpPr>
          <p:cNvPr id="8" name="Text 5"/>
          <p:cNvSpPr/>
          <p:nvPr/>
        </p:nvSpPr>
        <p:spPr>
          <a:xfrm>
            <a:off x="3621167" y="4713804"/>
            <a:ext cx="2307193" cy="388620"/>
          </a:xfrm>
          <a:prstGeom prst="rect">
            <a:avLst/>
          </a:prstGeom>
          <a:noFill/>
          <a:ln/>
        </p:spPr>
        <p:txBody>
          <a:bodyPr wrap="none" rtlCol="0" anchor="t"/>
          <a:lstStyle/>
          <a:p>
            <a:pPr marL="0" indent="0" algn="ctr">
              <a:lnSpc>
                <a:spcPts val="1960"/>
              </a:lnSpc>
              <a:buNone/>
            </a:pPr>
            <a:r>
              <a:rPr lang="en-US" sz="1225" kern="0" spc="-24" dirty="0">
                <a:solidFill>
                  <a:srgbClr val="272525"/>
                </a:solidFill>
                <a:latin typeface="Inter" pitchFamily="34" charset="0"/>
                <a:ea typeface="Inter" pitchFamily="34" charset="-122"/>
                <a:cs typeface="Inter" pitchFamily="34" charset="-120"/>
              </a:rPr>
              <a:t>@maxbzb</a:t>
            </a:r>
            <a:endParaRPr lang="en-US" sz="1225" dirty="0"/>
          </a:p>
        </p:txBody>
      </p:sp>
      <p:pic>
        <p:nvPicPr>
          <p:cNvPr id="9" name="Image 1" descr="preencoded.png"/>
          <p:cNvPicPr>
            <a:picLocks noChangeAspect="1"/>
          </p:cNvPicPr>
          <p:nvPr/>
        </p:nvPicPr>
        <p:blipFill>
          <a:blip r:embed="rId4"/>
          <a:stretch>
            <a:fillRect/>
          </a:stretch>
        </p:blipFill>
        <p:spPr>
          <a:xfrm>
            <a:off x="6161603" y="1224677"/>
            <a:ext cx="2307193" cy="2307193"/>
          </a:xfrm>
          <a:prstGeom prst="rect">
            <a:avLst/>
          </a:prstGeom>
        </p:spPr>
      </p:pic>
      <p:sp>
        <p:nvSpPr>
          <p:cNvPr id="10" name="Text 6"/>
          <p:cNvSpPr/>
          <p:nvPr/>
        </p:nvSpPr>
        <p:spPr>
          <a:xfrm>
            <a:off x="6161603" y="3726180"/>
            <a:ext cx="2307193" cy="583406"/>
          </a:xfrm>
          <a:prstGeom prst="rect">
            <a:avLst/>
          </a:prstGeom>
          <a:noFill/>
          <a:ln/>
        </p:spPr>
        <p:txBody>
          <a:bodyPr wrap="square" rtlCol="0" anchor="t"/>
          <a:lstStyle/>
          <a:p>
            <a:pPr marL="0" indent="0" algn="ctr">
              <a:lnSpc>
                <a:spcPts val="2296"/>
              </a:lnSpc>
              <a:buNone/>
            </a:pPr>
            <a:r>
              <a:rPr lang="en-US" sz="1837" b="1" kern="0" spc="-55" dirty="0">
                <a:solidFill>
                  <a:srgbClr val="000000"/>
                </a:solidFill>
                <a:latin typeface="Inter" pitchFamily="34" charset="0"/>
                <a:ea typeface="Inter" pitchFamily="34" charset="-122"/>
                <a:cs typeface="Inter" pitchFamily="34" charset="-120"/>
              </a:rPr>
              <a:t>Симовонян Самуэль Вячеславович</a:t>
            </a:r>
            <a:endParaRPr lang="en-US" sz="1837" dirty="0"/>
          </a:p>
        </p:txBody>
      </p:sp>
      <p:sp>
        <p:nvSpPr>
          <p:cNvPr id="11" name="Text 7"/>
          <p:cNvSpPr/>
          <p:nvPr/>
        </p:nvSpPr>
        <p:spPr>
          <a:xfrm>
            <a:off x="6161603" y="4465082"/>
            <a:ext cx="2307193" cy="248722"/>
          </a:xfrm>
          <a:prstGeom prst="rect">
            <a:avLst/>
          </a:prstGeom>
          <a:noFill/>
          <a:ln/>
        </p:spPr>
        <p:txBody>
          <a:bodyPr wrap="none" rtlCol="0" anchor="t"/>
          <a:lstStyle/>
          <a:p>
            <a:pPr marL="0" indent="0" algn="ctr">
              <a:lnSpc>
                <a:spcPts val="1960"/>
              </a:lnSpc>
              <a:buNone/>
            </a:pPr>
            <a:r>
              <a:rPr lang="en-US" sz="1225" b="1" kern="0" spc="-24" dirty="0">
                <a:solidFill>
                  <a:srgbClr val="272525"/>
                </a:solidFill>
                <a:latin typeface="Inter" pitchFamily="34" charset="0"/>
                <a:ea typeface="Inter" pitchFamily="34" charset="-122"/>
                <a:cs typeface="Inter" pitchFamily="34" charset="-120"/>
              </a:rPr>
              <a:t>Дизайнер</a:t>
            </a:r>
            <a:endParaRPr lang="en-US" sz="1225" dirty="0"/>
          </a:p>
        </p:txBody>
      </p:sp>
      <p:sp>
        <p:nvSpPr>
          <p:cNvPr id="12" name="Text 8"/>
          <p:cNvSpPr/>
          <p:nvPr/>
        </p:nvSpPr>
        <p:spPr>
          <a:xfrm>
            <a:off x="6161603" y="4713804"/>
            <a:ext cx="2307193" cy="388620"/>
          </a:xfrm>
          <a:prstGeom prst="rect">
            <a:avLst/>
          </a:prstGeom>
          <a:noFill/>
          <a:ln/>
        </p:spPr>
        <p:txBody>
          <a:bodyPr wrap="none" rtlCol="0" anchor="t"/>
          <a:lstStyle/>
          <a:p>
            <a:pPr marL="0" indent="0" algn="ctr">
              <a:lnSpc>
                <a:spcPts val="1960"/>
              </a:lnSpc>
              <a:buNone/>
            </a:pPr>
            <a:r>
              <a:rPr lang="en-US" sz="1225" kern="0" spc="-24" dirty="0">
                <a:solidFill>
                  <a:srgbClr val="272525"/>
                </a:solidFill>
                <a:latin typeface="Inter" pitchFamily="34" charset="0"/>
                <a:ea typeface="Inter" pitchFamily="34" charset="-122"/>
                <a:cs typeface="Inter" pitchFamily="34" charset="-120"/>
              </a:rPr>
              <a:t>@iwishthewaterwascold</a:t>
            </a:r>
            <a:endParaRPr lang="en-US" sz="1225" dirty="0"/>
          </a:p>
        </p:txBody>
      </p:sp>
      <p:pic>
        <p:nvPicPr>
          <p:cNvPr id="13" name="Image 2" descr="preencoded.png"/>
          <p:cNvPicPr>
            <a:picLocks noChangeAspect="1"/>
          </p:cNvPicPr>
          <p:nvPr/>
        </p:nvPicPr>
        <p:blipFill>
          <a:blip r:embed="rId5"/>
          <a:stretch>
            <a:fillRect/>
          </a:stretch>
        </p:blipFill>
        <p:spPr>
          <a:xfrm>
            <a:off x="8702040" y="1224677"/>
            <a:ext cx="2307193" cy="2307193"/>
          </a:xfrm>
          <a:prstGeom prst="rect">
            <a:avLst/>
          </a:prstGeom>
        </p:spPr>
      </p:pic>
      <p:sp>
        <p:nvSpPr>
          <p:cNvPr id="14" name="Text 9"/>
          <p:cNvSpPr/>
          <p:nvPr/>
        </p:nvSpPr>
        <p:spPr>
          <a:xfrm>
            <a:off x="8702040" y="3726180"/>
            <a:ext cx="2307193" cy="583406"/>
          </a:xfrm>
          <a:prstGeom prst="rect">
            <a:avLst/>
          </a:prstGeom>
          <a:noFill/>
          <a:ln/>
        </p:spPr>
        <p:txBody>
          <a:bodyPr wrap="square" rtlCol="0" anchor="t"/>
          <a:lstStyle/>
          <a:p>
            <a:pPr marL="0" indent="0" algn="ctr">
              <a:lnSpc>
                <a:spcPts val="2296"/>
              </a:lnSpc>
              <a:buNone/>
            </a:pPr>
            <a:r>
              <a:rPr lang="en-US" sz="1837" b="1" kern="0" spc="-55" dirty="0">
                <a:solidFill>
                  <a:srgbClr val="000000"/>
                </a:solidFill>
                <a:latin typeface="Inter" pitchFamily="34" charset="0"/>
                <a:ea typeface="Inter" pitchFamily="34" charset="-122"/>
                <a:cs typeface="Inter" pitchFamily="34" charset="-120"/>
              </a:rPr>
              <a:t>Аргун Владислав Гарриевич</a:t>
            </a:r>
            <a:endParaRPr lang="en-US" sz="1837" dirty="0"/>
          </a:p>
        </p:txBody>
      </p:sp>
      <p:sp>
        <p:nvSpPr>
          <p:cNvPr id="15" name="Text 10"/>
          <p:cNvSpPr/>
          <p:nvPr/>
        </p:nvSpPr>
        <p:spPr>
          <a:xfrm>
            <a:off x="8702040" y="4465082"/>
            <a:ext cx="2307193" cy="248722"/>
          </a:xfrm>
          <a:prstGeom prst="rect">
            <a:avLst/>
          </a:prstGeom>
          <a:noFill/>
          <a:ln/>
        </p:spPr>
        <p:txBody>
          <a:bodyPr wrap="none" rtlCol="0" anchor="t"/>
          <a:lstStyle/>
          <a:p>
            <a:pPr marL="0" indent="0" algn="ctr">
              <a:lnSpc>
                <a:spcPts val="1960"/>
              </a:lnSpc>
              <a:buNone/>
            </a:pPr>
            <a:r>
              <a:rPr lang="en-US" sz="1225" b="1" kern="0" spc="-24" dirty="0">
                <a:solidFill>
                  <a:srgbClr val="272525"/>
                </a:solidFill>
                <a:latin typeface="Inter" pitchFamily="34" charset="0"/>
                <a:ea typeface="Inter" pitchFamily="34" charset="-122"/>
                <a:cs typeface="Inter" pitchFamily="34" charset="-120"/>
              </a:rPr>
              <a:t>Лидер команды</a:t>
            </a:r>
            <a:endParaRPr lang="en-US" sz="1225" dirty="0"/>
          </a:p>
        </p:txBody>
      </p:sp>
      <p:sp>
        <p:nvSpPr>
          <p:cNvPr id="16" name="Text 11"/>
          <p:cNvSpPr/>
          <p:nvPr/>
        </p:nvSpPr>
        <p:spPr>
          <a:xfrm>
            <a:off x="8702040" y="4713804"/>
            <a:ext cx="2307193" cy="388620"/>
          </a:xfrm>
          <a:prstGeom prst="rect">
            <a:avLst/>
          </a:prstGeom>
          <a:noFill/>
          <a:ln/>
        </p:spPr>
        <p:txBody>
          <a:bodyPr wrap="none" rtlCol="0" anchor="t"/>
          <a:lstStyle/>
          <a:p>
            <a:pPr marL="0" indent="0" algn="ctr">
              <a:lnSpc>
                <a:spcPts val="1960"/>
              </a:lnSpc>
              <a:buNone/>
            </a:pPr>
            <a:r>
              <a:rPr lang="en-US" sz="1225" kern="0" spc="-24" dirty="0">
                <a:solidFill>
                  <a:srgbClr val="272525"/>
                </a:solidFill>
                <a:latin typeface="Inter" pitchFamily="34" charset="0"/>
                <a:ea typeface="Inter" pitchFamily="34" charset="-122"/>
                <a:cs typeface="Inter" pitchFamily="34" charset="-120"/>
              </a:rPr>
              <a:t>@v_argun</a:t>
            </a:r>
            <a:endParaRPr lang="en-US" sz="1225" dirty="0"/>
          </a:p>
        </p:txBody>
      </p:sp>
      <p:pic>
        <p:nvPicPr>
          <p:cNvPr id="17" name="Image 3" descr="preencoded.png"/>
          <p:cNvPicPr>
            <a:picLocks noChangeAspect="1"/>
          </p:cNvPicPr>
          <p:nvPr/>
        </p:nvPicPr>
        <p:blipFill>
          <a:blip r:embed="rId6"/>
          <a:stretch>
            <a:fillRect/>
          </a:stretch>
        </p:blipFill>
        <p:spPr>
          <a:xfrm>
            <a:off x="3621166" y="5102305"/>
            <a:ext cx="2307193" cy="2307193"/>
          </a:xfrm>
          <a:prstGeom prst="rect">
            <a:avLst/>
          </a:prstGeom>
        </p:spPr>
      </p:pic>
      <p:sp>
        <p:nvSpPr>
          <p:cNvPr id="18" name="Text 12"/>
          <p:cNvSpPr/>
          <p:nvPr/>
        </p:nvSpPr>
        <p:spPr>
          <a:xfrm>
            <a:off x="3621165" y="7567026"/>
            <a:ext cx="2307193" cy="583406"/>
          </a:xfrm>
          <a:prstGeom prst="rect">
            <a:avLst/>
          </a:prstGeom>
          <a:noFill/>
          <a:ln/>
        </p:spPr>
        <p:txBody>
          <a:bodyPr wrap="square" rtlCol="0" anchor="t"/>
          <a:lstStyle/>
          <a:p>
            <a:pPr marL="0" indent="0" algn="ctr">
              <a:lnSpc>
                <a:spcPts val="2296"/>
              </a:lnSpc>
              <a:buNone/>
            </a:pPr>
            <a:r>
              <a:rPr lang="en-US" sz="1837" b="1" kern="0" spc="-55" dirty="0">
                <a:solidFill>
                  <a:srgbClr val="000000"/>
                </a:solidFill>
                <a:latin typeface="Inter" pitchFamily="34" charset="0"/>
                <a:ea typeface="Inter" pitchFamily="34" charset="-122"/>
                <a:cs typeface="Inter" pitchFamily="34" charset="-120"/>
              </a:rPr>
              <a:t>Озорнин </a:t>
            </a:r>
            <a:r>
              <a:rPr lang="en-US" sz="1837" b="1" kern="0" spc="-55" dirty="0" err="1">
                <a:solidFill>
                  <a:srgbClr val="000000"/>
                </a:solidFill>
                <a:latin typeface="Inter" pitchFamily="34" charset="0"/>
                <a:ea typeface="Inter" pitchFamily="34" charset="-122"/>
                <a:cs typeface="Inter" pitchFamily="34" charset="-120"/>
              </a:rPr>
              <a:t>Матвей</a:t>
            </a:r>
            <a:r>
              <a:rPr lang="en-US" sz="1837" b="1" kern="0" spc="-55" dirty="0">
                <a:solidFill>
                  <a:srgbClr val="000000"/>
                </a:solidFill>
                <a:latin typeface="Inter" pitchFamily="34" charset="0"/>
                <a:ea typeface="Inter" pitchFamily="34" charset="-122"/>
                <a:cs typeface="Inter" pitchFamily="34" charset="-120"/>
              </a:rPr>
              <a:t> </a:t>
            </a:r>
            <a:r>
              <a:rPr lang="en-US" sz="1837" b="1" kern="0" spc="-55" dirty="0" err="1">
                <a:solidFill>
                  <a:srgbClr val="000000"/>
                </a:solidFill>
                <a:latin typeface="Inter" pitchFamily="34" charset="0"/>
                <a:ea typeface="Inter" pitchFamily="34" charset="-122"/>
                <a:cs typeface="Inter" pitchFamily="34" charset="-120"/>
              </a:rPr>
              <a:t>Юрьевич</a:t>
            </a:r>
            <a:endParaRPr lang="en-US" sz="1837" b="1" kern="0" spc="-55" dirty="0">
              <a:solidFill>
                <a:srgbClr val="000000"/>
              </a:solidFill>
              <a:latin typeface="Inter" pitchFamily="34" charset="0"/>
              <a:ea typeface="Inter" pitchFamily="34" charset="-122"/>
              <a:cs typeface="Inter" pitchFamily="34" charset="-120"/>
            </a:endParaRPr>
          </a:p>
          <a:p>
            <a:pPr marL="0" indent="0" algn="ctr">
              <a:lnSpc>
                <a:spcPts val="2296"/>
              </a:lnSpc>
              <a:buNone/>
            </a:pPr>
            <a:endParaRPr lang="en-US" sz="1837" b="1" kern="0" spc="-55" dirty="0">
              <a:solidFill>
                <a:srgbClr val="000000"/>
              </a:solidFill>
              <a:latin typeface="Inter" pitchFamily="34" charset="0"/>
              <a:ea typeface="Inter" pitchFamily="34" charset="-122"/>
            </a:endParaRPr>
          </a:p>
          <a:p>
            <a:pPr marL="0" indent="0" algn="ctr">
              <a:lnSpc>
                <a:spcPts val="2296"/>
              </a:lnSpc>
              <a:buNone/>
            </a:pPr>
            <a:r>
              <a:rPr lang="en-US" sz="1050" kern="0" spc="-55" dirty="0">
                <a:solidFill>
                  <a:srgbClr val="000000"/>
                </a:solidFill>
                <a:latin typeface="Inter" pitchFamily="34" charset="0"/>
                <a:ea typeface="Inter" pitchFamily="34" charset="-122"/>
              </a:rPr>
              <a:t>@spl3g</a:t>
            </a:r>
            <a:endParaRPr lang="en-US" sz="1050" dirty="0"/>
          </a:p>
        </p:txBody>
      </p:sp>
      <p:sp>
        <p:nvSpPr>
          <p:cNvPr id="19" name="Text 13"/>
          <p:cNvSpPr/>
          <p:nvPr/>
        </p:nvSpPr>
        <p:spPr>
          <a:xfrm>
            <a:off x="3603536" y="8143766"/>
            <a:ext cx="2307193" cy="248722"/>
          </a:xfrm>
          <a:prstGeom prst="rect">
            <a:avLst/>
          </a:prstGeom>
          <a:noFill/>
          <a:ln/>
        </p:spPr>
        <p:txBody>
          <a:bodyPr wrap="none" rtlCol="0" anchor="t"/>
          <a:lstStyle/>
          <a:p>
            <a:pPr marL="0" indent="0" algn="ctr">
              <a:lnSpc>
                <a:spcPts val="1960"/>
              </a:lnSpc>
              <a:buNone/>
            </a:pPr>
            <a:r>
              <a:rPr lang="en-US" sz="1225" b="1" kern="0" spc="-24" dirty="0">
                <a:solidFill>
                  <a:srgbClr val="272525"/>
                </a:solidFill>
                <a:latin typeface="Inter" pitchFamily="34" charset="0"/>
                <a:ea typeface="Inter" pitchFamily="34" charset="-122"/>
                <a:cs typeface="Inter" pitchFamily="34" charset="-120"/>
              </a:rPr>
              <a:t>Дизайнер</a:t>
            </a:r>
            <a:endParaRPr lang="en-US" sz="1225" dirty="0"/>
          </a:p>
        </p:txBody>
      </p:sp>
      <p:pic>
        <p:nvPicPr>
          <p:cNvPr id="20" name="Image 4" descr="preencoded.png"/>
          <p:cNvPicPr>
            <a:picLocks noChangeAspect="1"/>
          </p:cNvPicPr>
          <p:nvPr/>
        </p:nvPicPr>
        <p:blipFill>
          <a:blip r:embed="rId7"/>
          <a:stretch>
            <a:fillRect/>
          </a:stretch>
        </p:blipFill>
        <p:spPr>
          <a:xfrm>
            <a:off x="6161602" y="5113019"/>
            <a:ext cx="2307193" cy="2307193"/>
          </a:xfrm>
          <a:prstGeom prst="rect">
            <a:avLst/>
          </a:prstGeom>
        </p:spPr>
      </p:pic>
      <p:sp>
        <p:nvSpPr>
          <p:cNvPr id="21" name="Text 14"/>
          <p:cNvSpPr/>
          <p:nvPr/>
        </p:nvSpPr>
        <p:spPr>
          <a:xfrm>
            <a:off x="6161601" y="7527724"/>
            <a:ext cx="2307193" cy="583406"/>
          </a:xfrm>
          <a:prstGeom prst="rect">
            <a:avLst/>
          </a:prstGeom>
          <a:noFill/>
          <a:ln/>
        </p:spPr>
        <p:txBody>
          <a:bodyPr wrap="square" rtlCol="0" anchor="t"/>
          <a:lstStyle/>
          <a:p>
            <a:pPr marL="0" indent="0" algn="ctr">
              <a:lnSpc>
                <a:spcPts val="2296"/>
              </a:lnSpc>
              <a:buNone/>
            </a:pPr>
            <a:r>
              <a:rPr lang="en-US" sz="1837" b="1" kern="0" spc="-55" dirty="0">
                <a:solidFill>
                  <a:srgbClr val="000000"/>
                </a:solidFill>
                <a:latin typeface="Inter" pitchFamily="34" charset="0"/>
                <a:ea typeface="Inter" pitchFamily="34" charset="-122"/>
                <a:cs typeface="Inter" pitchFamily="34" charset="-120"/>
              </a:rPr>
              <a:t>Арсенович </a:t>
            </a:r>
            <a:r>
              <a:rPr lang="en-US" sz="1837" b="1" kern="0" spc="-55" dirty="0" err="1">
                <a:solidFill>
                  <a:srgbClr val="000000"/>
                </a:solidFill>
                <a:latin typeface="Inter" pitchFamily="34" charset="0"/>
                <a:ea typeface="Inter" pitchFamily="34" charset="-122"/>
                <a:cs typeface="Inter" pitchFamily="34" charset="-120"/>
              </a:rPr>
              <a:t>Марк</a:t>
            </a:r>
            <a:r>
              <a:rPr lang="en-US" sz="1837" b="1" kern="0" spc="-55" dirty="0">
                <a:solidFill>
                  <a:srgbClr val="000000"/>
                </a:solidFill>
                <a:latin typeface="Inter" pitchFamily="34" charset="0"/>
                <a:ea typeface="Inter" pitchFamily="34" charset="-122"/>
                <a:cs typeface="Inter" pitchFamily="34" charset="-120"/>
              </a:rPr>
              <a:t> </a:t>
            </a:r>
            <a:r>
              <a:rPr lang="en-US" sz="1837" b="1" kern="0" spc="-55" dirty="0" err="1">
                <a:solidFill>
                  <a:srgbClr val="000000"/>
                </a:solidFill>
                <a:latin typeface="Inter" pitchFamily="34" charset="0"/>
                <a:ea typeface="Inter" pitchFamily="34" charset="-122"/>
                <a:cs typeface="Inter" pitchFamily="34" charset="-120"/>
              </a:rPr>
              <a:t>Славишаевич</a:t>
            </a:r>
            <a:endParaRPr lang="ru-RU" sz="1837" b="1" kern="0" spc="-55" dirty="0">
              <a:solidFill>
                <a:srgbClr val="000000"/>
              </a:solidFill>
              <a:latin typeface="Inter" pitchFamily="34" charset="0"/>
              <a:ea typeface="Inter" pitchFamily="34" charset="-122"/>
              <a:cs typeface="Inter" pitchFamily="34" charset="-120"/>
            </a:endParaRPr>
          </a:p>
          <a:p>
            <a:pPr marL="0" indent="0" algn="ctr">
              <a:lnSpc>
                <a:spcPts val="2296"/>
              </a:lnSpc>
              <a:buNone/>
            </a:pPr>
            <a:endParaRPr lang="ru-RU" sz="1837" b="1" kern="0" spc="-55" dirty="0">
              <a:solidFill>
                <a:srgbClr val="000000"/>
              </a:solidFill>
              <a:ea typeface="Inter" pitchFamily="34" charset="-122"/>
            </a:endParaRPr>
          </a:p>
          <a:p>
            <a:pPr marL="0" indent="0" algn="ctr">
              <a:lnSpc>
                <a:spcPts val="2296"/>
              </a:lnSpc>
              <a:buNone/>
            </a:pPr>
            <a:r>
              <a:rPr lang="en-US" sz="1050" kern="0" spc="-55" dirty="0">
                <a:solidFill>
                  <a:srgbClr val="000000"/>
                </a:solidFill>
                <a:ea typeface="Inter" pitchFamily="34" charset="-122"/>
              </a:rPr>
              <a:t>@n0tsSzzz</a:t>
            </a:r>
            <a:endParaRPr lang="en-US" sz="1050" dirty="0"/>
          </a:p>
        </p:txBody>
      </p:sp>
      <p:sp>
        <p:nvSpPr>
          <p:cNvPr id="22" name="Text 15"/>
          <p:cNvSpPr/>
          <p:nvPr/>
        </p:nvSpPr>
        <p:spPr>
          <a:xfrm>
            <a:off x="6161603" y="8140912"/>
            <a:ext cx="2307193" cy="248722"/>
          </a:xfrm>
          <a:prstGeom prst="rect">
            <a:avLst/>
          </a:prstGeom>
          <a:noFill/>
          <a:ln/>
        </p:spPr>
        <p:txBody>
          <a:bodyPr wrap="none" rtlCol="0" anchor="t"/>
          <a:lstStyle/>
          <a:p>
            <a:pPr marL="0" indent="0" algn="ctr">
              <a:lnSpc>
                <a:spcPts val="1960"/>
              </a:lnSpc>
              <a:buNone/>
            </a:pPr>
            <a:r>
              <a:rPr lang="en-US" sz="1225" b="1" kern="0" spc="-24" dirty="0">
                <a:solidFill>
                  <a:srgbClr val="272525"/>
                </a:solidFill>
                <a:latin typeface="Inter" pitchFamily="34" charset="0"/>
                <a:ea typeface="Inter" pitchFamily="34" charset="-122"/>
                <a:cs typeface="Inter" pitchFamily="34" charset="-120"/>
              </a:rPr>
              <a:t>Разработчик алгоритма</a:t>
            </a:r>
            <a:endParaRPr lang="en-US" sz="122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3800356" y="3298269"/>
            <a:ext cx="7029569" cy="833199"/>
          </a:xfrm>
          <a:prstGeom prst="rect">
            <a:avLst/>
          </a:prstGeom>
          <a:noFill/>
          <a:ln/>
        </p:spPr>
        <p:txBody>
          <a:bodyPr wrap="none" rtlCol="0" anchor="t"/>
          <a:lstStyle/>
          <a:p>
            <a:pPr marL="0" indent="0" algn="ctr">
              <a:lnSpc>
                <a:spcPts val="6561"/>
              </a:lnSpc>
              <a:buNone/>
            </a:pPr>
            <a:r>
              <a:rPr lang="en-US" sz="5249" b="1" kern="0" spc="-157" dirty="0">
                <a:solidFill>
                  <a:srgbClr val="000000"/>
                </a:solidFill>
                <a:latin typeface="Inter" pitchFamily="34" charset="0"/>
                <a:ea typeface="Inter" pitchFamily="34" charset="-122"/>
                <a:cs typeface="Inter" pitchFamily="34" charset="-120"/>
              </a:rPr>
              <a:t>Спасибо за внимание!</a:t>
            </a:r>
            <a:endParaRPr lang="en-US" sz="5249" dirty="0"/>
          </a:p>
        </p:txBody>
      </p:sp>
      <p:sp>
        <p:nvSpPr>
          <p:cNvPr id="5" name="Text 3"/>
          <p:cNvSpPr/>
          <p:nvPr/>
        </p:nvSpPr>
        <p:spPr>
          <a:xfrm>
            <a:off x="2037993" y="4575810"/>
            <a:ext cx="10554414" cy="355402"/>
          </a:xfrm>
          <a:prstGeom prst="rect">
            <a:avLst/>
          </a:prstGeom>
          <a:noFill/>
          <a:ln/>
        </p:spPr>
        <p:txBody>
          <a:bodyPr wrap="none" rtlCol="0" anchor="t"/>
          <a:lstStyle/>
          <a:p>
            <a:pPr marL="0" indent="0" algn="ctr">
              <a:lnSpc>
                <a:spcPts val="2799"/>
              </a:lnSpc>
              <a:buNone/>
            </a:pPr>
            <a:endParaRPr lang="en-US" sz="1750" dirty="0"/>
          </a:p>
        </p:txBody>
      </p:sp>
      <p:pic>
        <p:nvPicPr>
          <p:cNvPr id="6"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274</Words>
  <Application>Microsoft Office PowerPoint</Application>
  <PresentationFormat>Произвольный</PresentationFormat>
  <Paragraphs>55</Paragraphs>
  <Slides>8</Slides>
  <Notes>8</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8</vt:i4>
      </vt:variant>
    </vt:vector>
  </HeadingPairs>
  <TitlesOfParts>
    <vt:vector size="12" baseType="lpstr">
      <vt:lpstr>Arial</vt:lpstr>
      <vt:lpstr>Calibri</vt:lpstr>
      <vt:lpstr>Inter</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Самуэль Симовонян</cp:lastModifiedBy>
  <cp:revision>3</cp:revision>
  <dcterms:created xsi:type="dcterms:W3CDTF">2023-10-21T09:48:55Z</dcterms:created>
  <dcterms:modified xsi:type="dcterms:W3CDTF">2023-10-21T09:54:50Z</dcterms:modified>
</cp:coreProperties>
</file>