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4"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5"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6"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subTitle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idx="1"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4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3"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504000" y="132660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2"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" type="body"/>
          </p:nvPr>
        </p:nvSpPr>
        <p:spPr>
          <a:xfrm>
            <a:off x="50400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2" type="body"/>
          </p:nvPr>
        </p:nvSpPr>
        <p:spPr>
          <a:xfrm>
            <a:off x="357156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3" type="body"/>
          </p:nvPr>
        </p:nvSpPr>
        <p:spPr>
          <a:xfrm>
            <a:off x="6639120" y="132660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4" type="body"/>
          </p:nvPr>
        </p:nvSpPr>
        <p:spPr>
          <a:xfrm>
            <a:off x="50400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5" type="body"/>
          </p:nvPr>
        </p:nvSpPr>
        <p:spPr>
          <a:xfrm>
            <a:off x="357156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9"/>
          <p:cNvSpPr txBox="1"/>
          <p:nvPr>
            <p:ph idx="6" type="body"/>
          </p:nvPr>
        </p:nvSpPr>
        <p:spPr>
          <a:xfrm>
            <a:off x="6639120" y="3044160"/>
            <a:ext cx="29210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44000" y="72000"/>
            <a:ext cx="9540000" cy="300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3044160"/>
            <a:ext cx="907200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84000" y="648000"/>
            <a:ext cx="6480000" cy="259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4104000" y="4896000"/>
            <a:ext cx="5760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25920" y="4628880"/>
            <a:ext cx="6120000" cy="18000"/>
          </a:xfrm>
          <a:custGeom>
            <a:rect b="b" l="l" r="r" t="t"/>
            <a:pathLst>
              <a:path extrusionOk="0" h="52" w="17002">
                <a:moveTo>
                  <a:pt x="25" y="0"/>
                </a:moveTo>
                <a:cubicBezTo>
                  <a:pt x="12" y="0"/>
                  <a:pt x="0" y="12"/>
                  <a:pt x="0" y="25"/>
                </a:cubicBezTo>
                <a:lnTo>
                  <a:pt x="0" y="25"/>
                </a:lnTo>
                <a:cubicBezTo>
                  <a:pt x="0" y="38"/>
                  <a:pt x="12" y="51"/>
                  <a:pt x="25" y="51"/>
                </a:cubicBezTo>
                <a:lnTo>
                  <a:pt x="16975" y="51"/>
                </a:lnTo>
                <a:cubicBezTo>
                  <a:pt x="16988" y="51"/>
                  <a:pt x="17001" y="38"/>
                  <a:pt x="17001" y="25"/>
                </a:cubicBezTo>
                <a:lnTo>
                  <a:pt x="17001" y="25"/>
                </a:lnTo>
                <a:cubicBezTo>
                  <a:pt x="17001" y="12"/>
                  <a:pt x="16988" y="0"/>
                  <a:pt x="16975" y="0"/>
                </a:cubicBezTo>
                <a:lnTo>
                  <a:pt x="25" y="0"/>
                </a:lnTo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3859200" y="5324400"/>
            <a:ext cx="6240240" cy="7200"/>
          </a:xfrm>
          <a:custGeom>
            <a:rect b="b" l="l" r="r" t="t"/>
            <a:pathLst>
              <a:path extrusionOk="0" h="22" w="17335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0"/>
                </a:lnTo>
                <a:cubicBezTo>
                  <a:pt x="0" y="15"/>
                  <a:pt x="5" y="21"/>
                  <a:pt x="10" y="21"/>
                </a:cubicBezTo>
                <a:lnTo>
                  <a:pt x="17324" y="21"/>
                </a:lnTo>
                <a:cubicBezTo>
                  <a:pt x="17329" y="21"/>
                  <a:pt x="17334" y="15"/>
                  <a:pt x="17334" y="10"/>
                </a:cubicBezTo>
                <a:lnTo>
                  <a:pt x="17334" y="10"/>
                </a:lnTo>
                <a:cubicBezTo>
                  <a:pt x="17334" y="5"/>
                  <a:pt x="17329" y="0"/>
                  <a:pt x="17324" y="0"/>
                </a:cubicBezTo>
                <a:lnTo>
                  <a:pt x="10" y="0"/>
                </a:lnTo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044960" y="4944960"/>
            <a:ext cx="7200" cy="487440"/>
          </a:xfrm>
          <a:custGeom>
            <a:rect b="b" l="l" r="r" t="t"/>
            <a:pathLst>
              <a:path extrusionOk="0" h="1356" w="22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344"/>
                </a:lnTo>
                <a:cubicBezTo>
                  <a:pt x="0" y="1349"/>
                  <a:pt x="5" y="1355"/>
                  <a:pt x="10" y="1355"/>
                </a:cubicBezTo>
                <a:lnTo>
                  <a:pt x="10" y="1355"/>
                </a:lnTo>
                <a:cubicBezTo>
                  <a:pt x="15" y="1355"/>
                  <a:pt x="21" y="1349"/>
                  <a:pt x="21" y="1344"/>
                </a:cubicBezTo>
                <a:lnTo>
                  <a:pt x="21" y="10"/>
                </a:lnTo>
                <a:cubicBezTo>
                  <a:pt x="21" y="5"/>
                  <a:pt x="15" y="0"/>
                  <a:pt x="10" y="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0880" y="607320"/>
            <a:ext cx="6120000" cy="18000"/>
          </a:xfrm>
          <a:custGeom>
            <a:rect b="b" l="l" r="r" t="t"/>
            <a:pathLst>
              <a:path extrusionOk="0" h="52" w="17002">
                <a:moveTo>
                  <a:pt x="25" y="0"/>
                </a:moveTo>
                <a:cubicBezTo>
                  <a:pt x="12" y="0"/>
                  <a:pt x="0" y="12"/>
                  <a:pt x="0" y="25"/>
                </a:cubicBezTo>
                <a:lnTo>
                  <a:pt x="0" y="25"/>
                </a:lnTo>
                <a:cubicBezTo>
                  <a:pt x="0" y="38"/>
                  <a:pt x="12" y="51"/>
                  <a:pt x="25" y="51"/>
                </a:cubicBezTo>
                <a:lnTo>
                  <a:pt x="16975" y="51"/>
                </a:lnTo>
                <a:cubicBezTo>
                  <a:pt x="16988" y="51"/>
                  <a:pt x="17001" y="38"/>
                  <a:pt x="17001" y="25"/>
                </a:cubicBezTo>
                <a:lnTo>
                  <a:pt x="17001" y="25"/>
                </a:lnTo>
                <a:cubicBezTo>
                  <a:pt x="17001" y="12"/>
                  <a:pt x="16988" y="0"/>
                  <a:pt x="16975" y="0"/>
                </a:cubicBezTo>
                <a:lnTo>
                  <a:pt x="25" y="0"/>
                </a:lnTo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430520" y="840960"/>
            <a:ext cx="5673960" cy="7200"/>
          </a:xfrm>
          <a:custGeom>
            <a:rect b="b" l="l" r="r" t="t"/>
            <a:pathLst>
              <a:path extrusionOk="0" h="22" w="15763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0"/>
                </a:lnTo>
                <a:cubicBezTo>
                  <a:pt x="0" y="15"/>
                  <a:pt x="5" y="21"/>
                  <a:pt x="10" y="21"/>
                </a:cubicBezTo>
                <a:lnTo>
                  <a:pt x="15751" y="21"/>
                </a:lnTo>
                <a:cubicBezTo>
                  <a:pt x="15756" y="21"/>
                  <a:pt x="15762" y="15"/>
                  <a:pt x="15762" y="10"/>
                </a:cubicBezTo>
                <a:lnTo>
                  <a:pt x="15762" y="10"/>
                </a:lnTo>
                <a:cubicBezTo>
                  <a:pt x="15762" y="5"/>
                  <a:pt x="15756" y="0"/>
                  <a:pt x="15751" y="0"/>
                </a:cubicBezTo>
                <a:lnTo>
                  <a:pt x="10" y="0"/>
                </a:lnTo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9819720" y="474480"/>
            <a:ext cx="7200" cy="493200"/>
          </a:xfrm>
          <a:custGeom>
            <a:rect b="b" l="l" r="r" t="t"/>
            <a:pathLst>
              <a:path extrusionOk="0" h="1371" w="22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360"/>
                </a:lnTo>
                <a:cubicBezTo>
                  <a:pt x="0" y="1365"/>
                  <a:pt x="5" y="1370"/>
                  <a:pt x="10" y="1370"/>
                </a:cubicBezTo>
                <a:lnTo>
                  <a:pt x="10" y="1370"/>
                </a:lnTo>
                <a:cubicBezTo>
                  <a:pt x="15" y="1370"/>
                  <a:pt x="21" y="1365"/>
                  <a:pt x="21" y="1360"/>
                </a:cubicBezTo>
                <a:lnTo>
                  <a:pt x="21" y="10"/>
                </a:lnTo>
                <a:cubicBezTo>
                  <a:pt x="21" y="5"/>
                  <a:pt x="15" y="0"/>
                  <a:pt x="10" y="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900800" y="5204880"/>
            <a:ext cx="7465320" cy="7200"/>
          </a:xfrm>
          <a:custGeom>
            <a:rect b="b" l="l" r="r" t="t"/>
            <a:pathLst>
              <a:path extrusionOk="0" h="22" w="20739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0"/>
                </a:lnTo>
                <a:cubicBezTo>
                  <a:pt x="0" y="15"/>
                  <a:pt x="5" y="21"/>
                  <a:pt x="10" y="21"/>
                </a:cubicBezTo>
                <a:lnTo>
                  <a:pt x="20727" y="21"/>
                </a:lnTo>
                <a:cubicBezTo>
                  <a:pt x="20732" y="21"/>
                  <a:pt x="20738" y="15"/>
                  <a:pt x="20738" y="10"/>
                </a:cubicBezTo>
                <a:lnTo>
                  <a:pt x="20738" y="10"/>
                </a:lnTo>
                <a:cubicBezTo>
                  <a:pt x="20738" y="5"/>
                  <a:pt x="20732" y="0"/>
                  <a:pt x="20727" y="0"/>
                </a:cubicBezTo>
                <a:lnTo>
                  <a:pt x="10" y="0"/>
                </a:lnTo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9259920" y="4917240"/>
            <a:ext cx="7200" cy="349560"/>
          </a:xfrm>
          <a:custGeom>
            <a:rect b="b" l="l" r="r" t="t"/>
            <a:pathLst>
              <a:path extrusionOk="0" h="972" w="22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961"/>
                </a:lnTo>
                <a:cubicBezTo>
                  <a:pt x="0" y="966"/>
                  <a:pt x="5" y="971"/>
                  <a:pt x="10" y="971"/>
                </a:cubicBezTo>
                <a:lnTo>
                  <a:pt x="10" y="971"/>
                </a:lnTo>
                <a:cubicBezTo>
                  <a:pt x="15" y="971"/>
                  <a:pt x="21" y="966"/>
                  <a:pt x="21" y="961"/>
                </a:cubicBezTo>
                <a:lnTo>
                  <a:pt x="21" y="10"/>
                </a:lnTo>
                <a:cubicBezTo>
                  <a:pt x="21" y="5"/>
                  <a:pt x="15" y="0"/>
                  <a:pt x="10" y="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7560000" y="5256000"/>
            <a:ext cx="16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400" strike="noStrik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20880" y="607320"/>
            <a:ext cx="6120000" cy="18000"/>
          </a:xfrm>
          <a:custGeom>
            <a:rect b="b" l="l" r="r" t="t"/>
            <a:pathLst>
              <a:path extrusionOk="0" h="52" w="17002">
                <a:moveTo>
                  <a:pt x="25" y="0"/>
                </a:moveTo>
                <a:cubicBezTo>
                  <a:pt x="12" y="0"/>
                  <a:pt x="0" y="12"/>
                  <a:pt x="0" y="25"/>
                </a:cubicBezTo>
                <a:lnTo>
                  <a:pt x="0" y="25"/>
                </a:lnTo>
                <a:cubicBezTo>
                  <a:pt x="0" y="38"/>
                  <a:pt x="12" y="51"/>
                  <a:pt x="25" y="51"/>
                </a:cubicBezTo>
                <a:lnTo>
                  <a:pt x="16975" y="51"/>
                </a:lnTo>
                <a:cubicBezTo>
                  <a:pt x="16988" y="51"/>
                  <a:pt x="17001" y="38"/>
                  <a:pt x="17001" y="25"/>
                </a:cubicBezTo>
                <a:lnTo>
                  <a:pt x="17001" y="25"/>
                </a:lnTo>
                <a:cubicBezTo>
                  <a:pt x="17001" y="12"/>
                  <a:pt x="16988" y="0"/>
                  <a:pt x="16975" y="0"/>
                </a:cubicBezTo>
                <a:lnTo>
                  <a:pt x="25" y="0"/>
                </a:lnTo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4430520" y="840960"/>
            <a:ext cx="5673960" cy="7200"/>
          </a:xfrm>
          <a:custGeom>
            <a:rect b="b" l="l" r="r" t="t"/>
            <a:pathLst>
              <a:path extrusionOk="0" h="22" w="15763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0"/>
                </a:lnTo>
                <a:cubicBezTo>
                  <a:pt x="0" y="15"/>
                  <a:pt x="5" y="21"/>
                  <a:pt x="10" y="21"/>
                </a:cubicBezTo>
                <a:lnTo>
                  <a:pt x="15751" y="21"/>
                </a:lnTo>
                <a:cubicBezTo>
                  <a:pt x="15756" y="21"/>
                  <a:pt x="15762" y="15"/>
                  <a:pt x="15762" y="10"/>
                </a:cubicBezTo>
                <a:lnTo>
                  <a:pt x="15762" y="10"/>
                </a:lnTo>
                <a:cubicBezTo>
                  <a:pt x="15762" y="5"/>
                  <a:pt x="15756" y="0"/>
                  <a:pt x="15751" y="0"/>
                </a:cubicBezTo>
                <a:lnTo>
                  <a:pt x="10" y="0"/>
                </a:lnTo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9819720" y="474480"/>
            <a:ext cx="7200" cy="493200"/>
          </a:xfrm>
          <a:custGeom>
            <a:rect b="b" l="l" r="r" t="t"/>
            <a:pathLst>
              <a:path extrusionOk="0" h="1371" w="22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360"/>
                </a:lnTo>
                <a:cubicBezTo>
                  <a:pt x="0" y="1365"/>
                  <a:pt x="5" y="1370"/>
                  <a:pt x="10" y="1370"/>
                </a:cubicBezTo>
                <a:lnTo>
                  <a:pt x="10" y="1370"/>
                </a:lnTo>
                <a:cubicBezTo>
                  <a:pt x="15" y="1370"/>
                  <a:pt x="21" y="1365"/>
                  <a:pt x="21" y="1360"/>
                </a:cubicBezTo>
                <a:lnTo>
                  <a:pt x="21" y="10"/>
                </a:lnTo>
                <a:cubicBezTo>
                  <a:pt x="21" y="5"/>
                  <a:pt x="15" y="0"/>
                  <a:pt x="10" y="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5644080" y="5194800"/>
            <a:ext cx="3722040" cy="7200"/>
          </a:xfrm>
          <a:custGeom>
            <a:rect b="b" l="l" r="r" t="t"/>
            <a:pathLst>
              <a:path extrusionOk="0" h="22" w="10341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0"/>
                </a:lnTo>
                <a:cubicBezTo>
                  <a:pt x="0" y="15"/>
                  <a:pt x="5" y="21"/>
                  <a:pt x="10" y="21"/>
                </a:cubicBezTo>
                <a:lnTo>
                  <a:pt x="10329" y="21"/>
                </a:lnTo>
                <a:cubicBezTo>
                  <a:pt x="10334" y="21"/>
                  <a:pt x="10340" y="15"/>
                  <a:pt x="10340" y="10"/>
                </a:cubicBezTo>
                <a:lnTo>
                  <a:pt x="10340" y="10"/>
                </a:lnTo>
                <a:cubicBezTo>
                  <a:pt x="10340" y="5"/>
                  <a:pt x="10334" y="0"/>
                  <a:pt x="10329" y="0"/>
                </a:cubicBezTo>
                <a:lnTo>
                  <a:pt x="10" y="0"/>
                </a:lnTo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9259920" y="4917240"/>
            <a:ext cx="7200" cy="349560"/>
          </a:xfrm>
          <a:custGeom>
            <a:rect b="b" l="l" r="r" t="t"/>
            <a:pathLst>
              <a:path extrusionOk="0" h="972" w="22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961"/>
                </a:lnTo>
                <a:cubicBezTo>
                  <a:pt x="0" y="966"/>
                  <a:pt x="5" y="971"/>
                  <a:pt x="10" y="971"/>
                </a:cubicBezTo>
                <a:lnTo>
                  <a:pt x="10" y="971"/>
                </a:lnTo>
                <a:cubicBezTo>
                  <a:pt x="15" y="971"/>
                  <a:pt x="21" y="966"/>
                  <a:pt x="21" y="961"/>
                </a:cubicBezTo>
                <a:lnTo>
                  <a:pt x="21" y="10"/>
                </a:lnTo>
                <a:cubicBezTo>
                  <a:pt x="21" y="5"/>
                  <a:pt x="15" y="0"/>
                  <a:pt x="10" y="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974160" y="5194440"/>
            <a:ext cx="3722040" cy="7200"/>
          </a:xfrm>
          <a:custGeom>
            <a:rect b="b" l="l" r="r" t="t"/>
            <a:pathLst>
              <a:path extrusionOk="0" h="22" w="10341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10"/>
                </a:lnTo>
                <a:cubicBezTo>
                  <a:pt x="0" y="15"/>
                  <a:pt x="5" y="21"/>
                  <a:pt x="10" y="21"/>
                </a:cubicBezTo>
                <a:lnTo>
                  <a:pt x="10329" y="21"/>
                </a:lnTo>
                <a:cubicBezTo>
                  <a:pt x="10334" y="21"/>
                  <a:pt x="10340" y="15"/>
                  <a:pt x="10340" y="10"/>
                </a:cubicBezTo>
                <a:lnTo>
                  <a:pt x="10340" y="10"/>
                </a:lnTo>
                <a:cubicBezTo>
                  <a:pt x="10340" y="5"/>
                  <a:pt x="10334" y="0"/>
                  <a:pt x="10329" y="0"/>
                </a:cubicBezTo>
                <a:lnTo>
                  <a:pt x="10" y="0"/>
                </a:lnTo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4590000" y="4914000"/>
            <a:ext cx="7200" cy="349560"/>
          </a:xfrm>
          <a:custGeom>
            <a:rect b="b" l="l" r="r" t="t"/>
            <a:pathLst>
              <a:path extrusionOk="0" h="972" w="22">
                <a:moveTo>
                  <a:pt x="10" y="0"/>
                </a:moveTo>
                <a:cubicBezTo>
                  <a:pt x="5" y="0"/>
                  <a:pt x="0" y="5"/>
                  <a:pt x="0" y="10"/>
                </a:cubicBezTo>
                <a:lnTo>
                  <a:pt x="0" y="961"/>
                </a:lnTo>
                <a:cubicBezTo>
                  <a:pt x="0" y="966"/>
                  <a:pt x="5" y="971"/>
                  <a:pt x="10" y="971"/>
                </a:cubicBezTo>
                <a:lnTo>
                  <a:pt x="10" y="971"/>
                </a:lnTo>
                <a:cubicBezTo>
                  <a:pt x="15" y="971"/>
                  <a:pt x="21" y="966"/>
                  <a:pt x="21" y="961"/>
                </a:cubicBezTo>
                <a:lnTo>
                  <a:pt x="21" y="10"/>
                </a:lnTo>
                <a:cubicBezTo>
                  <a:pt x="21" y="5"/>
                  <a:pt x="15" y="0"/>
                  <a:pt x="10" y="0"/>
                </a:cubicBezTo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5055480" y="1037160"/>
            <a:ext cx="10800" cy="3700800"/>
          </a:xfrm>
          <a:custGeom>
            <a:rect b="b" l="l" r="r" t="t"/>
            <a:pathLst>
              <a:path extrusionOk="0" h="10282" w="32">
                <a:moveTo>
                  <a:pt x="15" y="0"/>
                </a:moveTo>
                <a:cubicBezTo>
                  <a:pt x="7" y="0"/>
                  <a:pt x="0" y="7"/>
                  <a:pt x="0" y="15"/>
                </a:cubicBezTo>
                <a:lnTo>
                  <a:pt x="0" y="10265"/>
                </a:lnTo>
                <a:cubicBezTo>
                  <a:pt x="0" y="10273"/>
                  <a:pt x="7" y="10281"/>
                  <a:pt x="15" y="10281"/>
                </a:cubicBezTo>
                <a:lnTo>
                  <a:pt x="15" y="10281"/>
                </a:lnTo>
                <a:cubicBezTo>
                  <a:pt x="23" y="10281"/>
                  <a:pt x="31" y="10273"/>
                  <a:pt x="31" y="10265"/>
                </a:cubicBezTo>
                <a:lnTo>
                  <a:pt x="31" y="15"/>
                </a:lnTo>
                <a:cubicBezTo>
                  <a:pt x="31" y="7"/>
                  <a:pt x="23" y="0"/>
                  <a:pt x="15" y="0"/>
                </a:cubicBezTo>
              </a:path>
            </a:pathLst>
          </a:custGeom>
          <a:gradFill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about:bla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/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</a:t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/>
        </p:nvSpPr>
        <p:spPr>
          <a:xfrm>
            <a:off x="0" y="177525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1"/>
          <p:cNvSpPr txBox="1"/>
          <p:nvPr/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— это специальная программа, которая служит как система контроля версий, позволяет отслеживать любые изменения в файлах, хранить их версии и оперативно возвращаться в любое сохранённое состояние.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Большинство других систем контроля версий хранят информацию в виде списка изменений в файлах. Git работает иначе — он хранит скорее набор снимков — полное отображение того, как выглядит файл в момент сохранения. Это позволяет всегда иметь полную информацию обо всех файлах и быстро восстанавливать любую из предыдущих версий.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92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 txBox="1"/>
          <p:nvPr/>
        </p:nvSpPr>
        <p:spPr>
          <a:xfrm>
            <a:off x="504000" y="1326600"/>
            <a:ext cx="88686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Локальный установлен на одном компьютере и хранит файлы только в одном экземпляре в рамках настроенного окружения — подходит, если программист пишет код в одиночку.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Централизованный находится на общем севере и хранит все файлы на нем.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Распределённый хранит данные и в общем облачном хранилище, и в устройствах участников команды.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Принципы работы с Git</a:t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3"/>
          <p:cNvSpPr txBox="1"/>
          <p:nvPr/>
        </p:nvSpPr>
        <p:spPr>
          <a:xfrm>
            <a:off x="504000" y="1326600"/>
            <a:ext cx="90972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Регулярно коммитить ― сохранять изменения в Git. Такой подход позволит сохранять более подробную историю версий и быстро замечать ошибки в коде.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Создавать новые ветки. Они позволяют легко управлять изменениями, особенно параллельными. Лучше создать ещё одну ветку, чем что-то испортить в старой.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Чётко и лаконично описывать коммиты. Изменения кода, которые отправляются в Git, </a:t>
            </a: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обязательно должны содержать пояснения и комментарии по добавленным правкам, доработкам и изменениям. Это значительно облегчает совместную работу и помогает быстрее разбираться в своем старом коде.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4"/>
          <p:cNvSpPr txBox="1"/>
          <p:nvPr/>
        </p:nvSpPr>
        <p:spPr>
          <a:xfrm>
            <a:off x="457200" y="1283760"/>
            <a:ext cx="9144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Вектка(branch)-независимая последовательность коммитов в хронологическом порядке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commit-снимки состояния или контрольные точки на временной шкале проекта Git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91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область подготовки (staging)- промежуточная область в Git, которая позволяет выбрать, какие изменения из рабочего каталога войдут в следующий коммит, а какие останутся в рабо</a:t>
            </a: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чем каталоге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5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Основные команды</a:t>
            </a:r>
            <a:endParaRPr b="0" sz="44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5"/>
          <p:cNvSpPr txBox="1"/>
          <p:nvPr/>
        </p:nvSpPr>
        <p:spPr>
          <a:xfrm>
            <a:off x="457200" y="1326600"/>
            <a:ext cx="8868600" cy="3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"Name" – указывем имя пользователя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"</a:t>
            </a:r>
            <a:r>
              <a:rPr b="0" lang="en-US" sz="1600" u="sng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your@email</a:t>
            </a: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 - указываем почту пользователя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init –- помечат текущую папку как репазиторий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url – клонирует существующий репазиторий по указанному url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либо git add . – подготовка конретного файла, либо всех измененных файлов к переносу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“text” – фиксируем изменения в репозитории с коментарием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chemeClr val="lt1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“ветка” – отправляем фиксированные изменения в удаленный репозиторий</a:t>
            </a:r>
            <a:endParaRPr b="0" sz="16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6"/>
          <p:cNvSpPr txBox="1"/>
          <p:nvPr/>
        </p:nvSpPr>
        <p:spPr>
          <a:xfrm>
            <a:off x="504000" y="1326600"/>
            <a:ext cx="864000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10000"/>
          </a:bodyPr>
          <a:lstStyle/>
          <a:p>
            <a:pPr indent="-311141" lvl="0" marL="432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branch -- Показать список всех веток (текущая помечена *)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41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branch &lt;имя-ветки&gt; -- Создать новую ветку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41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switch &lt;имя-ветки&gt; -- переключиться на указанную ветку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41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pull -- Скачать изменения из удаленного репозитория и автоматически слить с текущей веткой (git fetch + git merge)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41" lvl="0" marL="432000" marR="0" rtl="0" algn="l">
              <a:spcBef>
                <a:spcPts val="2183"/>
              </a:spcBef>
              <a:spcAft>
                <a:spcPts val="0"/>
              </a:spcAft>
              <a:buClr>
                <a:schemeClr val="lt1"/>
              </a:buClr>
              <a:buSzPct val="45000"/>
              <a:buFont typeface="Noto Sans Symbols"/>
              <a:buChar char="●"/>
            </a:pPr>
            <a:r>
              <a:rPr b="0" lang="en-US" sz="2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fetch -- Только скачать изменения из удаленного репозитория, но не сливать их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183"/>
              </a:spcBef>
              <a:spcAft>
                <a:spcPts val="0"/>
              </a:spcAft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