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87" r:id="rId16"/>
    <p:sldId id="286" r:id="rId17"/>
    <p:sldId id="285" r:id="rId18"/>
    <p:sldId id="271" r:id="rId19"/>
    <p:sldId id="272" r:id="rId20"/>
    <p:sldId id="273" r:id="rId21"/>
    <p:sldId id="275" r:id="rId22"/>
    <p:sldId id="277" r:id="rId23"/>
    <p:sldId id="283" r:id="rId24"/>
    <p:sldId id="276" r:id="rId25"/>
    <p:sldId id="278" r:id="rId26"/>
    <p:sldId id="279" r:id="rId27"/>
    <p:sldId id="280" r:id="rId28"/>
    <p:sldId id="281" r:id="rId29"/>
    <p:sldId id="282" r:id="rId30"/>
    <p:sldId id="274" r:id="rId31"/>
    <p:sldId id="284" r:id="rId32"/>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6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Rezervirano mjesto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5D452-6FB3-4241-B867-4F6BD77D88EF}" type="datetimeFigureOut">
              <a:rPr lang="hr-HR" smtClean="0"/>
              <a:t>23.1.2024.</a:t>
            </a:fld>
            <a:endParaRPr lang="hr-HR"/>
          </a:p>
        </p:txBody>
      </p:sp>
      <p:sp>
        <p:nvSpPr>
          <p:cNvPr id="4" name="Rezervirano mjesto slike slajd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Rezervirano mjesto bilježaka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6" name="Rezervirano mjesto podnožj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Rezervirano mjesto broja slajd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C4160-0A84-45B5-AD88-A43A7787A7C6}" type="slidenum">
              <a:rPr lang="hr-HR" smtClean="0"/>
              <a:t>‹#›</a:t>
            </a:fld>
            <a:endParaRPr lang="hr-HR"/>
          </a:p>
        </p:txBody>
      </p:sp>
    </p:spTree>
    <p:extLst>
      <p:ext uri="{BB962C8B-B14F-4D97-AF65-F5344CB8AC3E}">
        <p14:creationId xmlns:p14="http://schemas.microsoft.com/office/powerpoint/2010/main" val="1415587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r-Latn-RS" altLang="sr-Latn-R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EE9F3D-A9A9-4061-A622-5F53B4C05CE0}" type="slidenum">
              <a:rPr lang="en-US" altLang="sr-Latn-RS">
                <a:latin typeface="Calibri" panose="020F0502020204030204" pitchFamily="34" charset="0"/>
              </a:rPr>
              <a:pPr eaLnBrk="1" hangingPunct="1"/>
              <a:t>7</a:t>
            </a:fld>
            <a:endParaRPr lang="en-US" altLang="sr-Latn-RS">
              <a:latin typeface="Calibri" panose="020F0502020204030204" pitchFamily="34" charset="0"/>
            </a:endParaRPr>
          </a:p>
        </p:txBody>
      </p:sp>
    </p:spTree>
    <p:extLst>
      <p:ext uri="{BB962C8B-B14F-4D97-AF65-F5344CB8AC3E}">
        <p14:creationId xmlns:p14="http://schemas.microsoft.com/office/powerpoint/2010/main" val="355237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r-Latn-RS" altLang="sr-Latn-R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9DFF88-442C-4755-A3F1-F38A76DAB0CD}" type="slidenum">
              <a:rPr lang="en-US" altLang="sr-Latn-RS">
                <a:latin typeface="Calibri" panose="020F0502020204030204" pitchFamily="34" charset="0"/>
              </a:rPr>
              <a:pPr eaLnBrk="1" hangingPunct="1"/>
              <a:t>12</a:t>
            </a:fld>
            <a:endParaRPr lang="en-US" altLang="sr-Latn-RS">
              <a:latin typeface="Calibri" panose="020F0502020204030204" pitchFamily="34" charset="0"/>
            </a:endParaRPr>
          </a:p>
        </p:txBody>
      </p:sp>
    </p:spTree>
    <p:extLst>
      <p:ext uri="{BB962C8B-B14F-4D97-AF65-F5344CB8AC3E}">
        <p14:creationId xmlns:p14="http://schemas.microsoft.com/office/powerpoint/2010/main" val="558060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r-Latn-RS" altLang="sr-Latn-R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BD30C0-D001-421F-BCEA-02E564E31C98}" type="slidenum">
              <a:rPr lang="en-US" altLang="sr-Latn-RS">
                <a:latin typeface="Calibri" panose="020F0502020204030204" pitchFamily="34" charset="0"/>
              </a:rPr>
              <a:pPr eaLnBrk="1" hangingPunct="1"/>
              <a:t>20</a:t>
            </a:fld>
            <a:endParaRPr lang="en-US" altLang="sr-Latn-RS">
              <a:latin typeface="Calibri" panose="020F0502020204030204" pitchFamily="34" charset="0"/>
            </a:endParaRPr>
          </a:p>
        </p:txBody>
      </p:sp>
    </p:spTree>
    <p:extLst>
      <p:ext uri="{BB962C8B-B14F-4D97-AF65-F5344CB8AC3E}">
        <p14:creationId xmlns:p14="http://schemas.microsoft.com/office/powerpoint/2010/main" val="136283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r-Latn-RS" altLang="sr-Latn-R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D5E275-C40C-4C56-BDFC-1D50708D88F9}" type="slidenum">
              <a:rPr lang="en-US" altLang="sr-Latn-RS">
                <a:latin typeface="Calibri" panose="020F0502020204030204" pitchFamily="34" charset="0"/>
              </a:rPr>
              <a:pPr eaLnBrk="1" hangingPunct="1"/>
              <a:t>21</a:t>
            </a:fld>
            <a:endParaRPr lang="en-US" altLang="sr-Latn-RS">
              <a:latin typeface="Calibri" panose="020F0502020204030204" pitchFamily="34" charset="0"/>
            </a:endParaRPr>
          </a:p>
        </p:txBody>
      </p:sp>
    </p:spTree>
    <p:extLst>
      <p:ext uri="{BB962C8B-B14F-4D97-AF65-F5344CB8AC3E}">
        <p14:creationId xmlns:p14="http://schemas.microsoft.com/office/powerpoint/2010/main" val="60121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Luxi Sans" pitchFamily="16" charset="0"/>
                <a:cs typeface="Luxi Sans" pitchFamily="16" charset="0"/>
              </a:defRPr>
            </a:lvl1pPr>
            <a:lvl2pPr eaLnBrk="0">
              <a:tabLst>
                <a:tab pos="723900" algn="l"/>
                <a:tab pos="1447800" algn="l"/>
                <a:tab pos="2171700" algn="l"/>
                <a:tab pos="2895600" algn="l"/>
              </a:tabLst>
              <a:defRPr>
                <a:solidFill>
                  <a:schemeClr val="tx1"/>
                </a:solidFill>
                <a:latin typeface="Luxi Sans" pitchFamily="16" charset="0"/>
                <a:cs typeface="Luxi Sans" pitchFamily="16" charset="0"/>
              </a:defRPr>
            </a:lvl2pPr>
            <a:lvl3pPr eaLnBrk="0">
              <a:tabLst>
                <a:tab pos="723900" algn="l"/>
                <a:tab pos="1447800" algn="l"/>
                <a:tab pos="2171700" algn="l"/>
                <a:tab pos="2895600" algn="l"/>
              </a:tabLst>
              <a:defRPr>
                <a:solidFill>
                  <a:schemeClr val="tx1"/>
                </a:solidFill>
                <a:latin typeface="Luxi Sans" pitchFamily="16" charset="0"/>
                <a:cs typeface="Luxi Sans" pitchFamily="16" charset="0"/>
              </a:defRPr>
            </a:lvl3pPr>
            <a:lvl4pPr eaLnBrk="0">
              <a:tabLst>
                <a:tab pos="723900" algn="l"/>
                <a:tab pos="1447800" algn="l"/>
                <a:tab pos="2171700" algn="l"/>
                <a:tab pos="2895600" algn="l"/>
              </a:tabLst>
              <a:defRPr>
                <a:solidFill>
                  <a:schemeClr val="tx1"/>
                </a:solidFill>
                <a:latin typeface="Luxi Sans" pitchFamily="16" charset="0"/>
                <a:cs typeface="Luxi Sans" pitchFamily="16" charset="0"/>
              </a:defRPr>
            </a:lvl4pPr>
            <a:lvl5pPr eaLnBrk="0">
              <a:tabLst>
                <a:tab pos="723900" algn="l"/>
                <a:tab pos="1447800" algn="l"/>
                <a:tab pos="2171700" algn="l"/>
                <a:tab pos="2895600" algn="l"/>
              </a:tabLst>
              <a:defRPr>
                <a:solidFill>
                  <a:schemeClr val="tx1"/>
                </a:solidFill>
                <a:latin typeface="Luxi Sans" pitchFamily="16" charset="0"/>
                <a:cs typeface="Luxi Sans" pitchFamily="16"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Luxi Sans" pitchFamily="16" charset="0"/>
                <a:cs typeface="Luxi Sans" pitchFamily="16"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Luxi Sans" pitchFamily="16" charset="0"/>
                <a:cs typeface="Luxi Sans" pitchFamily="16"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Luxi Sans" pitchFamily="16" charset="0"/>
                <a:cs typeface="Luxi Sans" pitchFamily="16"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Luxi Sans" pitchFamily="16" charset="0"/>
                <a:cs typeface="Luxi Sans" pitchFamily="16" charset="0"/>
              </a:defRPr>
            </a:lvl9pPr>
          </a:lstStyle>
          <a:p>
            <a:pPr eaLnBrk="1"/>
            <a:fld id="{73AEBEA0-8C22-40AF-BA83-5550A60753D6}" type="slidenum">
              <a:rPr lang="en-GB" altLang="sr-Latn-RS">
                <a:solidFill>
                  <a:srgbClr val="000000"/>
                </a:solidFill>
                <a:latin typeface="Times New Roman" panose="02020603050405020304" pitchFamily="18" charset="0"/>
              </a:rPr>
              <a:pPr eaLnBrk="1"/>
              <a:t>25</a:t>
            </a:fld>
            <a:endParaRPr lang="en-GB" altLang="sr-Latn-RS">
              <a:solidFill>
                <a:srgbClr val="000000"/>
              </a:solidFill>
              <a:latin typeface="Times New Roman" panose="02020603050405020304" pitchFamily="18" charset="0"/>
            </a:endParaRPr>
          </a:p>
        </p:txBody>
      </p:sp>
      <p:sp>
        <p:nvSpPr>
          <p:cNvPr id="63491" name="Rectangle 1"/>
          <p:cNvSpPr>
            <a:spLocks noGrp="1" noRot="1" noChangeAspect="1" noChangeArrowheads="1" noTextEdit="1"/>
          </p:cNvSpPr>
          <p:nvPr>
            <p:ph type="sldImg"/>
          </p:nvPr>
        </p:nvSpPr>
        <p:spPr>
          <a:xfrm>
            <a:off x="214313" y="801688"/>
            <a:ext cx="7126287" cy="4010025"/>
          </a:xfrm>
          <a:solidFill>
            <a:srgbClr val="FFFFFF"/>
          </a:solidFill>
          <a:ln>
            <a:solidFill>
              <a:srgbClr val="000000"/>
            </a:solidFill>
            <a:miter lim="800000"/>
            <a:headEnd/>
            <a:tailEnd/>
          </a:ln>
        </p:spPr>
      </p:sp>
      <p:sp>
        <p:nvSpPr>
          <p:cNvPr id="63492" name="Rectangle 2"/>
          <p:cNvSpPr>
            <a:spLocks noGrp="1" noChangeArrowheads="1"/>
          </p:cNvSpPr>
          <p:nvPr>
            <p:ph type="body" idx="1"/>
          </p:nvPr>
        </p:nvSpPr>
        <p:spPr>
          <a:xfrm>
            <a:off x="1008063" y="5078413"/>
            <a:ext cx="5540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sr-Latn-RS" smtClean="0"/>
          </a:p>
        </p:txBody>
      </p:sp>
    </p:spTree>
    <p:extLst>
      <p:ext uri="{BB962C8B-B14F-4D97-AF65-F5344CB8AC3E}">
        <p14:creationId xmlns:p14="http://schemas.microsoft.com/office/powerpoint/2010/main" val="1646285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Luxi Sans" pitchFamily="16" charset="0"/>
                <a:cs typeface="Luxi Sans" pitchFamily="16" charset="0"/>
              </a:defRPr>
            </a:lvl1pPr>
            <a:lvl2pPr eaLnBrk="0">
              <a:tabLst>
                <a:tab pos="723900" algn="l"/>
                <a:tab pos="1447800" algn="l"/>
                <a:tab pos="2171700" algn="l"/>
                <a:tab pos="2895600" algn="l"/>
              </a:tabLst>
              <a:defRPr>
                <a:solidFill>
                  <a:schemeClr val="tx1"/>
                </a:solidFill>
                <a:latin typeface="Luxi Sans" pitchFamily="16" charset="0"/>
                <a:cs typeface="Luxi Sans" pitchFamily="16" charset="0"/>
              </a:defRPr>
            </a:lvl2pPr>
            <a:lvl3pPr eaLnBrk="0">
              <a:tabLst>
                <a:tab pos="723900" algn="l"/>
                <a:tab pos="1447800" algn="l"/>
                <a:tab pos="2171700" algn="l"/>
                <a:tab pos="2895600" algn="l"/>
              </a:tabLst>
              <a:defRPr>
                <a:solidFill>
                  <a:schemeClr val="tx1"/>
                </a:solidFill>
                <a:latin typeface="Luxi Sans" pitchFamily="16" charset="0"/>
                <a:cs typeface="Luxi Sans" pitchFamily="16" charset="0"/>
              </a:defRPr>
            </a:lvl3pPr>
            <a:lvl4pPr eaLnBrk="0">
              <a:tabLst>
                <a:tab pos="723900" algn="l"/>
                <a:tab pos="1447800" algn="l"/>
                <a:tab pos="2171700" algn="l"/>
                <a:tab pos="2895600" algn="l"/>
              </a:tabLst>
              <a:defRPr>
                <a:solidFill>
                  <a:schemeClr val="tx1"/>
                </a:solidFill>
                <a:latin typeface="Luxi Sans" pitchFamily="16" charset="0"/>
                <a:cs typeface="Luxi Sans" pitchFamily="16" charset="0"/>
              </a:defRPr>
            </a:lvl4pPr>
            <a:lvl5pPr eaLnBrk="0">
              <a:tabLst>
                <a:tab pos="723900" algn="l"/>
                <a:tab pos="1447800" algn="l"/>
                <a:tab pos="2171700" algn="l"/>
                <a:tab pos="2895600" algn="l"/>
              </a:tabLst>
              <a:defRPr>
                <a:solidFill>
                  <a:schemeClr val="tx1"/>
                </a:solidFill>
                <a:latin typeface="Luxi Sans" pitchFamily="16" charset="0"/>
                <a:cs typeface="Luxi Sans" pitchFamily="16"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Luxi Sans" pitchFamily="16" charset="0"/>
                <a:cs typeface="Luxi Sans" pitchFamily="16"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Luxi Sans" pitchFamily="16" charset="0"/>
                <a:cs typeface="Luxi Sans" pitchFamily="16"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Luxi Sans" pitchFamily="16" charset="0"/>
                <a:cs typeface="Luxi Sans" pitchFamily="16"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Luxi Sans" pitchFamily="16" charset="0"/>
                <a:cs typeface="Luxi Sans" pitchFamily="16" charset="0"/>
              </a:defRPr>
            </a:lvl9pPr>
          </a:lstStyle>
          <a:p>
            <a:pPr eaLnBrk="1"/>
            <a:fld id="{DD8489C3-7D22-4B37-B4FE-1898ED504940}" type="slidenum">
              <a:rPr lang="en-GB" altLang="sr-Latn-RS">
                <a:solidFill>
                  <a:srgbClr val="000000"/>
                </a:solidFill>
                <a:latin typeface="Times New Roman" panose="02020603050405020304" pitchFamily="18" charset="0"/>
              </a:rPr>
              <a:pPr eaLnBrk="1"/>
              <a:t>26</a:t>
            </a:fld>
            <a:endParaRPr lang="en-GB" altLang="sr-Latn-RS">
              <a:solidFill>
                <a:srgbClr val="000000"/>
              </a:solidFill>
              <a:latin typeface="Times New Roman" panose="02020603050405020304" pitchFamily="18" charset="0"/>
            </a:endParaRPr>
          </a:p>
        </p:txBody>
      </p:sp>
      <p:sp>
        <p:nvSpPr>
          <p:cNvPr id="64515" name="Rectangle 1"/>
          <p:cNvSpPr>
            <a:spLocks noGrp="1" noRot="1" noChangeAspect="1" noChangeArrowheads="1" noTextEdit="1"/>
          </p:cNvSpPr>
          <p:nvPr>
            <p:ph type="sldImg"/>
          </p:nvPr>
        </p:nvSpPr>
        <p:spPr>
          <a:xfrm>
            <a:off x="214313" y="801688"/>
            <a:ext cx="7126287" cy="4010025"/>
          </a:xfrm>
          <a:solidFill>
            <a:srgbClr val="FFFFFF"/>
          </a:solidFill>
          <a:ln>
            <a:solidFill>
              <a:srgbClr val="000000"/>
            </a:solidFill>
            <a:miter lim="800000"/>
            <a:headEnd/>
            <a:tailEnd/>
          </a:ln>
        </p:spPr>
      </p:sp>
      <p:sp>
        <p:nvSpPr>
          <p:cNvPr id="64516" name="Rectangle 2"/>
          <p:cNvSpPr>
            <a:spLocks noGrp="1" noChangeArrowheads="1"/>
          </p:cNvSpPr>
          <p:nvPr>
            <p:ph type="body" idx="1"/>
          </p:nvPr>
        </p:nvSpPr>
        <p:spPr>
          <a:xfrm>
            <a:off x="1008063" y="5078413"/>
            <a:ext cx="5540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sr-Latn-RS" smtClean="0"/>
          </a:p>
        </p:txBody>
      </p:sp>
    </p:spTree>
    <p:extLst>
      <p:ext uri="{BB962C8B-B14F-4D97-AF65-F5344CB8AC3E}">
        <p14:creationId xmlns:p14="http://schemas.microsoft.com/office/powerpoint/2010/main" val="3491223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Luxi Sans" pitchFamily="16" charset="0"/>
                <a:cs typeface="Luxi Sans" pitchFamily="16" charset="0"/>
              </a:defRPr>
            </a:lvl1pPr>
            <a:lvl2pPr eaLnBrk="0">
              <a:tabLst>
                <a:tab pos="723900" algn="l"/>
                <a:tab pos="1447800" algn="l"/>
                <a:tab pos="2171700" algn="l"/>
                <a:tab pos="2895600" algn="l"/>
              </a:tabLst>
              <a:defRPr>
                <a:solidFill>
                  <a:schemeClr val="tx1"/>
                </a:solidFill>
                <a:latin typeface="Luxi Sans" pitchFamily="16" charset="0"/>
                <a:cs typeface="Luxi Sans" pitchFamily="16" charset="0"/>
              </a:defRPr>
            </a:lvl2pPr>
            <a:lvl3pPr eaLnBrk="0">
              <a:tabLst>
                <a:tab pos="723900" algn="l"/>
                <a:tab pos="1447800" algn="l"/>
                <a:tab pos="2171700" algn="l"/>
                <a:tab pos="2895600" algn="l"/>
              </a:tabLst>
              <a:defRPr>
                <a:solidFill>
                  <a:schemeClr val="tx1"/>
                </a:solidFill>
                <a:latin typeface="Luxi Sans" pitchFamily="16" charset="0"/>
                <a:cs typeface="Luxi Sans" pitchFamily="16" charset="0"/>
              </a:defRPr>
            </a:lvl3pPr>
            <a:lvl4pPr eaLnBrk="0">
              <a:tabLst>
                <a:tab pos="723900" algn="l"/>
                <a:tab pos="1447800" algn="l"/>
                <a:tab pos="2171700" algn="l"/>
                <a:tab pos="2895600" algn="l"/>
              </a:tabLst>
              <a:defRPr>
                <a:solidFill>
                  <a:schemeClr val="tx1"/>
                </a:solidFill>
                <a:latin typeface="Luxi Sans" pitchFamily="16" charset="0"/>
                <a:cs typeface="Luxi Sans" pitchFamily="16" charset="0"/>
              </a:defRPr>
            </a:lvl4pPr>
            <a:lvl5pPr eaLnBrk="0">
              <a:tabLst>
                <a:tab pos="723900" algn="l"/>
                <a:tab pos="1447800" algn="l"/>
                <a:tab pos="2171700" algn="l"/>
                <a:tab pos="2895600" algn="l"/>
              </a:tabLst>
              <a:defRPr>
                <a:solidFill>
                  <a:schemeClr val="tx1"/>
                </a:solidFill>
                <a:latin typeface="Luxi Sans" pitchFamily="16" charset="0"/>
                <a:cs typeface="Luxi Sans" pitchFamily="16"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Luxi Sans" pitchFamily="16" charset="0"/>
                <a:cs typeface="Luxi Sans" pitchFamily="16"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Luxi Sans" pitchFamily="16" charset="0"/>
                <a:cs typeface="Luxi Sans" pitchFamily="16"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Luxi Sans" pitchFamily="16" charset="0"/>
                <a:cs typeface="Luxi Sans" pitchFamily="16"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Luxi Sans" pitchFamily="16" charset="0"/>
                <a:cs typeface="Luxi Sans" pitchFamily="16" charset="0"/>
              </a:defRPr>
            </a:lvl9pPr>
          </a:lstStyle>
          <a:p>
            <a:pPr eaLnBrk="1"/>
            <a:fld id="{9B4774EB-F72A-46D3-BCDB-0DF7A4DA0566}" type="slidenum">
              <a:rPr lang="en-GB" altLang="sr-Latn-RS">
                <a:solidFill>
                  <a:srgbClr val="000000"/>
                </a:solidFill>
                <a:latin typeface="Times New Roman" panose="02020603050405020304" pitchFamily="18" charset="0"/>
              </a:rPr>
              <a:pPr eaLnBrk="1"/>
              <a:t>27</a:t>
            </a:fld>
            <a:endParaRPr lang="en-GB" altLang="sr-Latn-RS">
              <a:solidFill>
                <a:srgbClr val="000000"/>
              </a:solidFill>
              <a:latin typeface="Times New Roman" panose="02020603050405020304" pitchFamily="18" charset="0"/>
            </a:endParaRPr>
          </a:p>
        </p:txBody>
      </p:sp>
      <p:sp>
        <p:nvSpPr>
          <p:cNvPr id="65539" name="Rectangle 1"/>
          <p:cNvSpPr>
            <a:spLocks noGrp="1" noRot="1" noChangeAspect="1" noChangeArrowheads="1" noTextEdit="1"/>
          </p:cNvSpPr>
          <p:nvPr>
            <p:ph type="sldImg"/>
          </p:nvPr>
        </p:nvSpPr>
        <p:spPr>
          <a:xfrm>
            <a:off x="214313" y="801688"/>
            <a:ext cx="7126287" cy="4010025"/>
          </a:xfrm>
          <a:solidFill>
            <a:srgbClr val="FFFFFF"/>
          </a:solidFill>
          <a:ln>
            <a:solidFill>
              <a:srgbClr val="000000"/>
            </a:solidFill>
            <a:miter lim="800000"/>
            <a:headEnd/>
            <a:tailEnd/>
          </a:ln>
        </p:spPr>
      </p:sp>
      <p:sp>
        <p:nvSpPr>
          <p:cNvPr id="65540" name="Rectangle 2"/>
          <p:cNvSpPr>
            <a:spLocks noGrp="1" noChangeArrowheads="1"/>
          </p:cNvSpPr>
          <p:nvPr>
            <p:ph type="body" idx="1"/>
          </p:nvPr>
        </p:nvSpPr>
        <p:spPr>
          <a:xfrm>
            <a:off x="1008063" y="5078413"/>
            <a:ext cx="5540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sr-Latn-RS" smtClean="0"/>
          </a:p>
        </p:txBody>
      </p:sp>
    </p:spTree>
    <p:extLst>
      <p:ext uri="{BB962C8B-B14F-4D97-AF65-F5344CB8AC3E}">
        <p14:creationId xmlns:p14="http://schemas.microsoft.com/office/powerpoint/2010/main" val="3585419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p:cNvSpPr>
            <a:spLocks noGrp="1"/>
          </p:cNvSpPr>
          <p:nvPr>
            <p:ph type="ctrTitle"/>
          </p:nvPr>
        </p:nvSpPr>
        <p:spPr>
          <a:xfrm>
            <a:off x="1524000" y="1122363"/>
            <a:ext cx="9144000" cy="2387600"/>
          </a:xfrm>
        </p:spPr>
        <p:txBody>
          <a:bodyPr anchor="b"/>
          <a:lstStyle>
            <a:lvl1pPr algn="ctr">
              <a:defRPr sz="6000"/>
            </a:lvl1pPr>
          </a:lstStyle>
          <a:p>
            <a:r>
              <a:rPr lang="hr-HR" smtClean="0"/>
              <a:t>Uredite stil naslova matrice</a:t>
            </a:r>
            <a:endParaRPr lang="hr-HR"/>
          </a:p>
        </p:txBody>
      </p:sp>
      <p:sp>
        <p:nvSpPr>
          <p:cNvPr id="3" name="Podnaslov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smtClean="0"/>
              <a:t>Kliknite da biste uredili stil podnaslova matrice</a:t>
            </a:r>
            <a:endParaRPr lang="hr-HR"/>
          </a:p>
        </p:txBody>
      </p:sp>
      <p:sp>
        <p:nvSpPr>
          <p:cNvPr id="4" name="Rezervirano mjesto datuma 3"/>
          <p:cNvSpPr>
            <a:spLocks noGrp="1"/>
          </p:cNvSpPr>
          <p:nvPr>
            <p:ph type="dt" sz="half" idx="10"/>
          </p:nvPr>
        </p:nvSpPr>
        <p:spPr/>
        <p:txBody>
          <a:bodyPr/>
          <a:lstStyle/>
          <a:p>
            <a:fld id="{218A63EC-2C9E-4880-8EE8-620695113DB0}" type="datetimeFigureOut">
              <a:rPr lang="hr-HR" smtClean="0"/>
              <a:t>23.1.2024.</a:t>
            </a:fld>
            <a:endParaRPr lang="hr-HR"/>
          </a:p>
        </p:txBody>
      </p:sp>
      <p:sp>
        <p:nvSpPr>
          <p:cNvPr id="5" name="Rezervirano mjesto podnožja 4"/>
          <p:cNvSpPr>
            <a:spLocks noGrp="1"/>
          </p:cNvSpPr>
          <p:nvPr>
            <p:ph type="ftr" sz="quarter" idx="11"/>
          </p:nvPr>
        </p:nvSpPr>
        <p:spPr/>
        <p:txBody>
          <a:bodyPr/>
          <a:lstStyle/>
          <a:p>
            <a:endParaRPr lang="hr-HR"/>
          </a:p>
        </p:txBody>
      </p:sp>
      <p:sp>
        <p:nvSpPr>
          <p:cNvPr id="6" name="Rezervirano mjesto broja slajda 5"/>
          <p:cNvSpPr>
            <a:spLocks noGrp="1"/>
          </p:cNvSpPr>
          <p:nvPr>
            <p:ph type="sldNum" sz="quarter" idx="12"/>
          </p:nvPr>
        </p:nvSpPr>
        <p:spPr/>
        <p:txBody>
          <a:bodyPr/>
          <a:lstStyle/>
          <a:p>
            <a:fld id="{C468AD72-C81B-46F1-AA30-57627747C6E5}" type="slidenum">
              <a:rPr lang="hr-HR" smtClean="0"/>
              <a:t>‹#›</a:t>
            </a:fld>
            <a:endParaRPr lang="hr-HR"/>
          </a:p>
        </p:txBody>
      </p:sp>
    </p:spTree>
    <p:extLst>
      <p:ext uri="{BB962C8B-B14F-4D97-AF65-F5344CB8AC3E}">
        <p14:creationId xmlns:p14="http://schemas.microsoft.com/office/powerpoint/2010/main" val="122067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datuma 3"/>
          <p:cNvSpPr>
            <a:spLocks noGrp="1"/>
          </p:cNvSpPr>
          <p:nvPr>
            <p:ph type="dt" sz="half" idx="10"/>
          </p:nvPr>
        </p:nvSpPr>
        <p:spPr/>
        <p:txBody>
          <a:bodyPr/>
          <a:lstStyle/>
          <a:p>
            <a:fld id="{218A63EC-2C9E-4880-8EE8-620695113DB0}" type="datetimeFigureOut">
              <a:rPr lang="hr-HR" smtClean="0"/>
              <a:t>23.1.2024.</a:t>
            </a:fld>
            <a:endParaRPr lang="hr-HR"/>
          </a:p>
        </p:txBody>
      </p:sp>
      <p:sp>
        <p:nvSpPr>
          <p:cNvPr id="5" name="Rezervirano mjesto podnožja 4"/>
          <p:cNvSpPr>
            <a:spLocks noGrp="1"/>
          </p:cNvSpPr>
          <p:nvPr>
            <p:ph type="ftr" sz="quarter" idx="11"/>
          </p:nvPr>
        </p:nvSpPr>
        <p:spPr/>
        <p:txBody>
          <a:bodyPr/>
          <a:lstStyle/>
          <a:p>
            <a:endParaRPr lang="hr-HR"/>
          </a:p>
        </p:txBody>
      </p:sp>
      <p:sp>
        <p:nvSpPr>
          <p:cNvPr id="6" name="Rezervirano mjesto broja slajda 5"/>
          <p:cNvSpPr>
            <a:spLocks noGrp="1"/>
          </p:cNvSpPr>
          <p:nvPr>
            <p:ph type="sldNum" sz="quarter" idx="12"/>
          </p:nvPr>
        </p:nvSpPr>
        <p:spPr/>
        <p:txBody>
          <a:bodyPr/>
          <a:lstStyle/>
          <a:p>
            <a:fld id="{C468AD72-C81B-46F1-AA30-57627747C6E5}" type="slidenum">
              <a:rPr lang="hr-HR" smtClean="0"/>
              <a:t>‹#›</a:t>
            </a:fld>
            <a:endParaRPr lang="hr-HR"/>
          </a:p>
        </p:txBody>
      </p:sp>
    </p:spTree>
    <p:extLst>
      <p:ext uri="{BB962C8B-B14F-4D97-AF65-F5344CB8AC3E}">
        <p14:creationId xmlns:p14="http://schemas.microsoft.com/office/powerpoint/2010/main" val="104017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8724900" y="365125"/>
            <a:ext cx="2628900" cy="5811838"/>
          </a:xfrm>
        </p:spPr>
        <p:txBody>
          <a:bodyPr vert="eaVert"/>
          <a:lstStyle/>
          <a:p>
            <a:r>
              <a:rPr lang="hr-HR" smtClean="0"/>
              <a:t>Uredite stil naslova matrice</a:t>
            </a:r>
            <a:endParaRPr lang="hr-HR"/>
          </a:p>
        </p:txBody>
      </p:sp>
      <p:sp>
        <p:nvSpPr>
          <p:cNvPr id="3" name="Rezervirano mjesto okomitog teksta 2"/>
          <p:cNvSpPr>
            <a:spLocks noGrp="1"/>
          </p:cNvSpPr>
          <p:nvPr>
            <p:ph type="body" orient="vert" idx="1"/>
          </p:nvPr>
        </p:nvSpPr>
        <p:spPr>
          <a:xfrm>
            <a:off x="838200" y="365125"/>
            <a:ext cx="7734300" cy="5811838"/>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datuma 3"/>
          <p:cNvSpPr>
            <a:spLocks noGrp="1"/>
          </p:cNvSpPr>
          <p:nvPr>
            <p:ph type="dt" sz="half" idx="10"/>
          </p:nvPr>
        </p:nvSpPr>
        <p:spPr/>
        <p:txBody>
          <a:bodyPr/>
          <a:lstStyle/>
          <a:p>
            <a:fld id="{218A63EC-2C9E-4880-8EE8-620695113DB0}" type="datetimeFigureOut">
              <a:rPr lang="hr-HR" smtClean="0"/>
              <a:t>23.1.2024.</a:t>
            </a:fld>
            <a:endParaRPr lang="hr-HR"/>
          </a:p>
        </p:txBody>
      </p:sp>
      <p:sp>
        <p:nvSpPr>
          <p:cNvPr id="5" name="Rezervirano mjesto podnožja 4"/>
          <p:cNvSpPr>
            <a:spLocks noGrp="1"/>
          </p:cNvSpPr>
          <p:nvPr>
            <p:ph type="ftr" sz="quarter" idx="11"/>
          </p:nvPr>
        </p:nvSpPr>
        <p:spPr/>
        <p:txBody>
          <a:bodyPr/>
          <a:lstStyle/>
          <a:p>
            <a:endParaRPr lang="hr-HR"/>
          </a:p>
        </p:txBody>
      </p:sp>
      <p:sp>
        <p:nvSpPr>
          <p:cNvPr id="6" name="Rezervirano mjesto broja slajda 5"/>
          <p:cNvSpPr>
            <a:spLocks noGrp="1"/>
          </p:cNvSpPr>
          <p:nvPr>
            <p:ph type="sldNum" sz="quarter" idx="12"/>
          </p:nvPr>
        </p:nvSpPr>
        <p:spPr/>
        <p:txBody>
          <a:bodyPr/>
          <a:lstStyle/>
          <a:p>
            <a:fld id="{C468AD72-C81B-46F1-AA30-57627747C6E5}" type="slidenum">
              <a:rPr lang="hr-HR" smtClean="0"/>
              <a:t>‹#›</a:t>
            </a:fld>
            <a:endParaRPr lang="hr-HR"/>
          </a:p>
        </p:txBody>
      </p:sp>
    </p:spTree>
    <p:extLst>
      <p:ext uri="{BB962C8B-B14F-4D97-AF65-F5344CB8AC3E}">
        <p14:creationId xmlns:p14="http://schemas.microsoft.com/office/powerpoint/2010/main" val="227863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datuma 3"/>
          <p:cNvSpPr>
            <a:spLocks noGrp="1"/>
          </p:cNvSpPr>
          <p:nvPr>
            <p:ph type="dt" sz="half" idx="10"/>
          </p:nvPr>
        </p:nvSpPr>
        <p:spPr/>
        <p:txBody>
          <a:bodyPr/>
          <a:lstStyle/>
          <a:p>
            <a:fld id="{218A63EC-2C9E-4880-8EE8-620695113DB0}" type="datetimeFigureOut">
              <a:rPr lang="hr-HR" smtClean="0"/>
              <a:t>23.1.2024.</a:t>
            </a:fld>
            <a:endParaRPr lang="hr-HR"/>
          </a:p>
        </p:txBody>
      </p:sp>
      <p:sp>
        <p:nvSpPr>
          <p:cNvPr id="5" name="Rezervirano mjesto podnožja 4"/>
          <p:cNvSpPr>
            <a:spLocks noGrp="1"/>
          </p:cNvSpPr>
          <p:nvPr>
            <p:ph type="ftr" sz="quarter" idx="11"/>
          </p:nvPr>
        </p:nvSpPr>
        <p:spPr/>
        <p:txBody>
          <a:bodyPr/>
          <a:lstStyle/>
          <a:p>
            <a:endParaRPr lang="hr-HR"/>
          </a:p>
        </p:txBody>
      </p:sp>
      <p:sp>
        <p:nvSpPr>
          <p:cNvPr id="6" name="Rezervirano mjesto broja slajda 5"/>
          <p:cNvSpPr>
            <a:spLocks noGrp="1"/>
          </p:cNvSpPr>
          <p:nvPr>
            <p:ph type="sldNum" sz="quarter" idx="12"/>
          </p:nvPr>
        </p:nvSpPr>
        <p:spPr/>
        <p:txBody>
          <a:bodyPr/>
          <a:lstStyle/>
          <a:p>
            <a:fld id="{C468AD72-C81B-46F1-AA30-57627747C6E5}" type="slidenum">
              <a:rPr lang="hr-HR" smtClean="0"/>
              <a:t>‹#›</a:t>
            </a:fld>
            <a:endParaRPr lang="hr-HR"/>
          </a:p>
        </p:txBody>
      </p:sp>
    </p:spTree>
    <p:extLst>
      <p:ext uri="{BB962C8B-B14F-4D97-AF65-F5344CB8AC3E}">
        <p14:creationId xmlns:p14="http://schemas.microsoft.com/office/powerpoint/2010/main" val="214016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Naslov 1"/>
          <p:cNvSpPr>
            <a:spLocks noGrp="1"/>
          </p:cNvSpPr>
          <p:nvPr>
            <p:ph type="title"/>
          </p:nvPr>
        </p:nvSpPr>
        <p:spPr>
          <a:xfrm>
            <a:off x="831850" y="1709738"/>
            <a:ext cx="10515600" cy="2852737"/>
          </a:xfrm>
        </p:spPr>
        <p:txBody>
          <a:bodyPr anchor="b"/>
          <a:lstStyle>
            <a:lvl1pPr>
              <a:defRPr sz="6000"/>
            </a:lvl1pPr>
          </a:lstStyle>
          <a:p>
            <a:r>
              <a:rPr lang="hr-HR" smtClean="0"/>
              <a:t>Uredite stil naslova matrice</a:t>
            </a:r>
            <a:endParaRPr lang="hr-HR"/>
          </a:p>
        </p:txBody>
      </p:sp>
      <p:sp>
        <p:nvSpPr>
          <p:cNvPr id="3" name="Rezervirano mjesto teksta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r-HR" smtClean="0"/>
              <a:t>Uredite stilove teksta matrice</a:t>
            </a:r>
          </a:p>
        </p:txBody>
      </p:sp>
      <p:sp>
        <p:nvSpPr>
          <p:cNvPr id="4" name="Rezervirano mjesto datuma 3"/>
          <p:cNvSpPr>
            <a:spLocks noGrp="1"/>
          </p:cNvSpPr>
          <p:nvPr>
            <p:ph type="dt" sz="half" idx="10"/>
          </p:nvPr>
        </p:nvSpPr>
        <p:spPr/>
        <p:txBody>
          <a:bodyPr/>
          <a:lstStyle/>
          <a:p>
            <a:fld id="{218A63EC-2C9E-4880-8EE8-620695113DB0}" type="datetimeFigureOut">
              <a:rPr lang="hr-HR" smtClean="0"/>
              <a:t>23.1.2024.</a:t>
            </a:fld>
            <a:endParaRPr lang="hr-HR"/>
          </a:p>
        </p:txBody>
      </p:sp>
      <p:sp>
        <p:nvSpPr>
          <p:cNvPr id="5" name="Rezervirano mjesto podnožja 4"/>
          <p:cNvSpPr>
            <a:spLocks noGrp="1"/>
          </p:cNvSpPr>
          <p:nvPr>
            <p:ph type="ftr" sz="quarter" idx="11"/>
          </p:nvPr>
        </p:nvSpPr>
        <p:spPr/>
        <p:txBody>
          <a:bodyPr/>
          <a:lstStyle/>
          <a:p>
            <a:endParaRPr lang="hr-HR"/>
          </a:p>
        </p:txBody>
      </p:sp>
      <p:sp>
        <p:nvSpPr>
          <p:cNvPr id="6" name="Rezervirano mjesto broja slajda 5"/>
          <p:cNvSpPr>
            <a:spLocks noGrp="1"/>
          </p:cNvSpPr>
          <p:nvPr>
            <p:ph type="sldNum" sz="quarter" idx="12"/>
          </p:nvPr>
        </p:nvSpPr>
        <p:spPr/>
        <p:txBody>
          <a:bodyPr/>
          <a:lstStyle/>
          <a:p>
            <a:fld id="{C468AD72-C81B-46F1-AA30-57627747C6E5}" type="slidenum">
              <a:rPr lang="hr-HR" smtClean="0"/>
              <a:t>‹#›</a:t>
            </a:fld>
            <a:endParaRPr lang="hr-HR"/>
          </a:p>
        </p:txBody>
      </p:sp>
    </p:spTree>
    <p:extLst>
      <p:ext uri="{BB962C8B-B14F-4D97-AF65-F5344CB8AC3E}">
        <p14:creationId xmlns:p14="http://schemas.microsoft.com/office/powerpoint/2010/main" val="198305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sadržaja 2"/>
          <p:cNvSpPr>
            <a:spLocks noGrp="1"/>
          </p:cNvSpPr>
          <p:nvPr>
            <p:ph sz="half" idx="1"/>
          </p:nvPr>
        </p:nvSpPr>
        <p:spPr>
          <a:xfrm>
            <a:off x="838200" y="1825625"/>
            <a:ext cx="5181600" cy="4351338"/>
          </a:xfrm>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6172200" y="1825625"/>
            <a:ext cx="5181600" cy="4351338"/>
          </a:xfrm>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datuma 4"/>
          <p:cNvSpPr>
            <a:spLocks noGrp="1"/>
          </p:cNvSpPr>
          <p:nvPr>
            <p:ph type="dt" sz="half" idx="10"/>
          </p:nvPr>
        </p:nvSpPr>
        <p:spPr/>
        <p:txBody>
          <a:bodyPr/>
          <a:lstStyle/>
          <a:p>
            <a:fld id="{218A63EC-2C9E-4880-8EE8-620695113DB0}" type="datetimeFigureOut">
              <a:rPr lang="hr-HR" smtClean="0"/>
              <a:t>23.1.2024.</a:t>
            </a:fld>
            <a:endParaRPr lang="hr-HR"/>
          </a:p>
        </p:txBody>
      </p:sp>
      <p:sp>
        <p:nvSpPr>
          <p:cNvPr id="6" name="Rezervirano mjesto podnožja 5"/>
          <p:cNvSpPr>
            <a:spLocks noGrp="1"/>
          </p:cNvSpPr>
          <p:nvPr>
            <p:ph type="ftr" sz="quarter" idx="11"/>
          </p:nvPr>
        </p:nvSpPr>
        <p:spPr/>
        <p:txBody>
          <a:bodyPr/>
          <a:lstStyle/>
          <a:p>
            <a:endParaRPr lang="hr-HR"/>
          </a:p>
        </p:txBody>
      </p:sp>
      <p:sp>
        <p:nvSpPr>
          <p:cNvPr id="7" name="Rezervirano mjesto broja slajda 6"/>
          <p:cNvSpPr>
            <a:spLocks noGrp="1"/>
          </p:cNvSpPr>
          <p:nvPr>
            <p:ph type="sldNum" sz="quarter" idx="12"/>
          </p:nvPr>
        </p:nvSpPr>
        <p:spPr/>
        <p:txBody>
          <a:bodyPr/>
          <a:lstStyle/>
          <a:p>
            <a:fld id="{C468AD72-C81B-46F1-AA30-57627747C6E5}" type="slidenum">
              <a:rPr lang="hr-HR" smtClean="0"/>
              <a:t>‹#›</a:t>
            </a:fld>
            <a:endParaRPr lang="hr-HR"/>
          </a:p>
        </p:txBody>
      </p:sp>
    </p:spTree>
    <p:extLst>
      <p:ext uri="{BB962C8B-B14F-4D97-AF65-F5344CB8AC3E}">
        <p14:creationId xmlns:p14="http://schemas.microsoft.com/office/powerpoint/2010/main" val="183605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839788" y="365125"/>
            <a:ext cx="10515600" cy="1325563"/>
          </a:xfrm>
        </p:spPr>
        <p:txBody>
          <a:bodyPr/>
          <a:lstStyle/>
          <a:p>
            <a:r>
              <a:rPr lang="hr-HR" smtClean="0"/>
              <a:t>Uredite stil naslova matrice</a:t>
            </a:r>
            <a:endParaRPr lang="hr-HR"/>
          </a:p>
        </p:txBody>
      </p:sp>
      <p:sp>
        <p:nvSpPr>
          <p:cNvPr id="3" name="Rezervirano mjesto teksta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839788" y="2505075"/>
            <a:ext cx="5157787" cy="3684588"/>
          </a:xfrm>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6172200" y="2505075"/>
            <a:ext cx="5183188" cy="3684588"/>
          </a:xfrm>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zervirano mjesto datuma 6"/>
          <p:cNvSpPr>
            <a:spLocks noGrp="1"/>
          </p:cNvSpPr>
          <p:nvPr>
            <p:ph type="dt" sz="half" idx="10"/>
          </p:nvPr>
        </p:nvSpPr>
        <p:spPr/>
        <p:txBody>
          <a:bodyPr/>
          <a:lstStyle/>
          <a:p>
            <a:fld id="{218A63EC-2C9E-4880-8EE8-620695113DB0}" type="datetimeFigureOut">
              <a:rPr lang="hr-HR" smtClean="0"/>
              <a:t>23.1.2024.</a:t>
            </a:fld>
            <a:endParaRPr lang="hr-HR"/>
          </a:p>
        </p:txBody>
      </p:sp>
      <p:sp>
        <p:nvSpPr>
          <p:cNvPr id="8" name="Rezervirano mjesto podnožja 7"/>
          <p:cNvSpPr>
            <a:spLocks noGrp="1"/>
          </p:cNvSpPr>
          <p:nvPr>
            <p:ph type="ftr" sz="quarter" idx="11"/>
          </p:nvPr>
        </p:nvSpPr>
        <p:spPr/>
        <p:txBody>
          <a:bodyPr/>
          <a:lstStyle/>
          <a:p>
            <a:endParaRPr lang="hr-HR"/>
          </a:p>
        </p:txBody>
      </p:sp>
      <p:sp>
        <p:nvSpPr>
          <p:cNvPr id="9" name="Rezervirano mjesto broja slajda 8"/>
          <p:cNvSpPr>
            <a:spLocks noGrp="1"/>
          </p:cNvSpPr>
          <p:nvPr>
            <p:ph type="sldNum" sz="quarter" idx="12"/>
          </p:nvPr>
        </p:nvSpPr>
        <p:spPr/>
        <p:txBody>
          <a:bodyPr/>
          <a:lstStyle/>
          <a:p>
            <a:fld id="{C468AD72-C81B-46F1-AA30-57627747C6E5}" type="slidenum">
              <a:rPr lang="hr-HR" smtClean="0"/>
              <a:t>‹#›</a:t>
            </a:fld>
            <a:endParaRPr lang="hr-HR"/>
          </a:p>
        </p:txBody>
      </p:sp>
    </p:spTree>
    <p:extLst>
      <p:ext uri="{BB962C8B-B14F-4D97-AF65-F5344CB8AC3E}">
        <p14:creationId xmlns:p14="http://schemas.microsoft.com/office/powerpoint/2010/main" val="243791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hr-HR"/>
          </a:p>
        </p:txBody>
      </p:sp>
      <p:sp>
        <p:nvSpPr>
          <p:cNvPr id="3" name="Rezervirano mjesto datuma 2"/>
          <p:cNvSpPr>
            <a:spLocks noGrp="1"/>
          </p:cNvSpPr>
          <p:nvPr>
            <p:ph type="dt" sz="half" idx="10"/>
          </p:nvPr>
        </p:nvSpPr>
        <p:spPr/>
        <p:txBody>
          <a:bodyPr/>
          <a:lstStyle/>
          <a:p>
            <a:fld id="{218A63EC-2C9E-4880-8EE8-620695113DB0}" type="datetimeFigureOut">
              <a:rPr lang="hr-HR" smtClean="0"/>
              <a:t>23.1.2024.</a:t>
            </a:fld>
            <a:endParaRPr lang="hr-HR"/>
          </a:p>
        </p:txBody>
      </p:sp>
      <p:sp>
        <p:nvSpPr>
          <p:cNvPr id="4" name="Rezervirano mjesto podnožja 3"/>
          <p:cNvSpPr>
            <a:spLocks noGrp="1"/>
          </p:cNvSpPr>
          <p:nvPr>
            <p:ph type="ftr" sz="quarter" idx="11"/>
          </p:nvPr>
        </p:nvSpPr>
        <p:spPr/>
        <p:txBody>
          <a:bodyPr/>
          <a:lstStyle/>
          <a:p>
            <a:endParaRPr lang="hr-HR"/>
          </a:p>
        </p:txBody>
      </p:sp>
      <p:sp>
        <p:nvSpPr>
          <p:cNvPr id="5" name="Rezervirano mjesto broja slajda 4"/>
          <p:cNvSpPr>
            <a:spLocks noGrp="1"/>
          </p:cNvSpPr>
          <p:nvPr>
            <p:ph type="sldNum" sz="quarter" idx="12"/>
          </p:nvPr>
        </p:nvSpPr>
        <p:spPr/>
        <p:txBody>
          <a:bodyPr/>
          <a:lstStyle/>
          <a:p>
            <a:fld id="{C468AD72-C81B-46F1-AA30-57627747C6E5}" type="slidenum">
              <a:rPr lang="hr-HR" smtClean="0"/>
              <a:t>‹#›</a:t>
            </a:fld>
            <a:endParaRPr lang="hr-HR"/>
          </a:p>
        </p:txBody>
      </p:sp>
    </p:spTree>
    <p:extLst>
      <p:ext uri="{BB962C8B-B14F-4D97-AF65-F5344CB8AC3E}">
        <p14:creationId xmlns:p14="http://schemas.microsoft.com/office/powerpoint/2010/main" val="25869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zervirano mjesto datuma 1"/>
          <p:cNvSpPr>
            <a:spLocks noGrp="1"/>
          </p:cNvSpPr>
          <p:nvPr>
            <p:ph type="dt" sz="half" idx="10"/>
          </p:nvPr>
        </p:nvSpPr>
        <p:spPr/>
        <p:txBody>
          <a:bodyPr/>
          <a:lstStyle/>
          <a:p>
            <a:fld id="{218A63EC-2C9E-4880-8EE8-620695113DB0}" type="datetimeFigureOut">
              <a:rPr lang="hr-HR" smtClean="0"/>
              <a:t>23.1.2024.</a:t>
            </a:fld>
            <a:endParaRPr lang="hr-HR"/>
          </a:p>
        </p:txBody>
      </p:sp>
      <p:sp>
        <p:nvSpPr>
          <p:cNvPr id="3" name="Rezervirano mjesto podnožja 2"/>
          <p:cNvSpPr>
            <a:spLocks noGrp="1"/>
          </p:cNvSpPr>
          <p:nvPr>
            <p:ph type="ftr" sz="quarter" idx="11"/>
          </p:nvPr>
        </p:nvSpPr>
        <p:spPr/>
        <p:txBody>
          <a:bodyPr/>
          <a:lstStyle/>
          <a:p>
            <a:endParaRPr lang="hr-HR"/>
          </a:p>
        </p:txBody>
      </p:sp>
      <p:sp>
        <p:nvSpPr>
          <p:cNvPr id="4" name="Rezervirano mjesto broja slajda 3"/>
          <p:cNvSpPr>
            <a:spLocks noGrp="1"/>
          </p:cNvSpPr>
          <p:nvPr>
            <p:ph type="sldNum" sz="quarter" idx="12"/>
          </p:nvPr>
        </p:nvSpPr>
        <p:spPr/>
        <p:txBody>
          <a:bodyPr/>
          <a:lstStyle/>
          <a:p>
            <a:fld id="{C468AD72-C81B-46F1-AA30-57627747C6E5}" type="slidenum">
              <a:rPr lang="hr-HR" smtClean="0"/>
              <a:t>‹#›</a:t>
            </a:fld>
            <a:endParaRPr lang="hr-HR"/>
          </a:p>
        </p:txBody>
      </p:sp>
    </p:spTree>
    <p:extLst>
      <p:ext uri="{BB962C8B-B14F-4D97-AF65-F5344CB8AC3E}">
        <p14:creationId xmlns:p14="http://schemas.microsoft.com/office/powerpoint/2010/main" val="65653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hr-HR" smtClean="0"/>
              <a:t>Uredite stil naslova matrice</a:t>
            </a:r>
            <a:endParaRPr lang="hr-HR"/>
          </a:p>
        </p:txBody>
      </p:sp>
      <p:sp>
        <p:nvSpPr>
          <p:cNvPr id="3" name="Rezervirano mjesto sadržaja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smtClean="0"/>
              <a:t>Uredite stilove teksta matrice</a:t>
            </a:r>
          </a:p>
        </p:txBody>
      </p:sp>
      <p:sp>
        <p:nvSpPr>
          <p:cNvPr id="5" name="Rezervirano mjesto datuma 4"/>
          <p:cNvSpPr>
            <a:spLocks noGrp="1"/>
          </p:cNvSpPr>
          <p:nvPr>
            <p:ph type="dt" sz="half" idx="10"/>
          </p:nvPr>
        </p:nvSpPr>
        <p:spPr/>
        <p:txBody>
          <a:bodyPr/>
          <a:lstStyle/>
          <a:p>
            <a:fld id="{218A63EC-2C9E-4880-8EE8-620695113DB0}" type="datetimeFigureOut">
              <a:rPr lang="hr-HR" smtClean="0"/>
              <a:t>23.1.2024.</a:t>
            </a:fld>
            <a:endParaRPr lang="hr-HR"/>
          </a:p>
        </p:txBody>
      </p:sp>
      <p:sp>
        <p:nvSpPr>
          <p:cNvPr id="6" name="Rezervirano mjesto podnožja 5"/>
          <p:cNvSpPr>
            <a:spLocks noGrp="1"/>
          </p:cNvSpPr>
          <p:nvPr>
            <p:ph type="ftr" sz="quarter" idx="11"/>
          </p:nvPr>
        </p:nvSpPr>
        <p:spPr/>
        <p:txBody>
          <a:bodyPr/>
          <a:lstStyle/>
          <a:p>
            <a:endParaRPr lang="hr-HR"/>
          </a:p>
        </p:txBody>
      </p:sp>
      <p:sp>
        <p:nvSpPr>
          <p:cNvPr id="7" name="Rezervirano mjesto broja slajda 6"/>
          <p:cNvSpPr>
            <a:spLocks noGrp="1"/>
          </p:cNvSpPr>
          <p:nvPr>
            <p:ph type="sldNum" sz="quarter" idx="12"/>
          </p:nvPr>
        </p:nvSpPr>
        <p:spPr/>
        <p:txBody>
          <a:bodyPr/>
          <a:lstStyle/>
          <a:p>
            <a:fld id="{C468AD72-C81B-46F1-AA30-57627747C6E5}" type="slidenum">
              <a:rPr lang="hr-HR" smtClean="0"/>
              <a:t>‹#›</a:t>
            </a:fld>
            <a:endParaRPr lang="hr-HR"/>
          </a:p>
        </p:txBody>
      </p:sp>
    </p:spTree>
    <p:extLst>
      <p:ext uri="{BB962C8B-B14F-4D97-AF65-F5344CB8AC3E}">
        <p14:creationId xmlns:p14="http://schemas.microsoft.com/office/powerpoint/2010/main" val="356934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hr-HR" smtClean="0"/>
              <a:t>Uredite stil naslova matrice</a:t>
            </a:r>
            <a:endParaRPr lang="hr-HR"/>
          </a:p>
        </p:txBody>
      </p:sp>
      <p:sp>
        <p:nvSpPr>
          <p:cNvPr id="3" name="Rezervirano mjesto slik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Rezervirano mjesto teksta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smtClean="0"/>
              <a:t>Uredite stilove teksta matrice</a:t>
            </a:r>
          </a:p>
        </p:txBody>
      </p:sp>
      <p:sp>
        <p:nvSpPr>
          <p:cNvPr id="5" name="Rezervirano mjesto datuma 4"/>
          <p:cNvSpPr>
            <a:spLocks noGrp="1"/>
          </p:cNvSpPr>
          <p:nvPr>
            <p:ph type="dt" sz="half" idx="10"/>
          </p:nvPr>
        </p:nvSpPr>
        <p:spPr/>
        <p:txBody>
          <a:bodyPr/>
          <a:lstStyle/>
          <a:p>
            <a:fld id="{218A63EC-2C9E-4880-8EE8-620695113DB0}" type="datetimeFigureOut">
              <a:rPr lang="hr-HR" smtClean="0"/>
              <a:t>23.1.2024.</a:t>
            </a:fld>
            <a:endParaRPr lang="hr-HR"/>
          </a:p>
        </p:txBody>
      </p:sp>
      <p:sp>
        <p:nvSpPr>
          <p:cNvPr id="6" name="Rezervirano mjesto podnožja 5"/>
          <p:cNvSpPr>
            <a:spLocks noGrp="1"/>
          </p:cNvSpPr>
          <p:nvPr>
            <p:ph type="ftr" sz="quarter" idx="11"/>
          </p:nvPr>
        </p:nvSpPr>
        <p:spPr/>
        <p:txBody>
          <a:bodyPr/>
          <a:lstStyle/>
          <a:p>
            <a:endParaRPr lang="hr-HR"/>
          </a:p>
        </p:txBody>
      </p:sp>
      <p:sp>
        <p:nvSpPr>
          <p:cNvPr id="7" name="Rezervirano mjesto broja slajda 6"/>
          <p:cNvSpPr>
            <a:spLocks noGrp="1"/>
          </p:cNvSpPr>
          <p:nvPr>
            <p:ph type="sldNum" sz="quarter" idx="12"/>
          </p:nvPr>
        </p:nvSpPr>
        <p:spPr/>
        <p:txBody>
          <a:bodyPr/>
          <a:lstStyle/>
          <a:p>
            <a:fld id="{C468AD72-C81B-46F1-AA30-57627747C6E5}" type="slidenum">
              <a:rPr lang="hr-HR" smtClean="0"/>
              <a:t>‹#›</a:t>
            </a:fld>
            <a:endParaRPr lang="hr-HR"/>
          </a:p>
        </p:txBody>
      </p:sp>
    </p:spTree>
    <p:extLst>
      <p:ext uri="{BB962C8B-B14F-4D97-AF65-F5344CB8AC3E}">
        <p14:creationId xmlns:p14="http://schemas.microsoft.com/office/powerpoint/2010/main" val="276134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r-HR" smtClean="0"/>
              <a:t>Uredite stil naslova matrice</a:t>
            </a:r>
            <a:endParaRPr lang="hr-HR"/>
          </a:p>
        </p:txBody>
      </p:sp>
      <p:sp>
        <p:nvSpPr>
          <p:cNvPr id="3" name="Rezervirano mjesto teksta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datum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A63EC-2C9E-4880-8EE8-620695113DB0}" type="datetimeFigureOut">
              <a:rPr lang="hr-HR" smtClean="0"/>
              <a:t>23.1.2024.</a:t>
            </a:fld>
            <a:endParaRPr lang="hr-HR"/>
          </a:p>
        </p:txBody>
      </p:sp>
      <p:sp>
        <p:nvSpPr>
          <p:cNvPr id="5" name="Rezervirano mjesto podnožj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Rezervirano mjesto broja slajd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8AD72-C81B-46F1-AA30-57627747C6E5}" type="slidenum">
              <a:rPr lang="hr-HR" smtClean="0"/>
              <a:t>‹#›</a:t>
            </a:fld>
            <a:endParaRPr lang="hr-HR"/>
          </a:p>
        </p:txBody>
      </p:sp>
    </p:spTree>
    <p:extLst>
      <p:ext uri="{BB962C8B-B14F-4D97-AF65-F5344CB8AC3E}">
        <p14:creationId xmlns:p14="http://schemas.microsoft.com/office/powerpoint/2010/main" val="3984088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ctrTitle"/>
          </p:nvPr>
        </p:nvSpPr>
        <p:spPr/>
        <p:txBody>
          <a:bodyPr/>
          <a:lstStyle/>
          <a:p>
            <a:r>
              <a:rPr lang="hr-HR" dirty="0" smtClean="0"/>
              <a:t>PHP	OO</a:t>
            </a:r>
            <a:endParaRPr lang="hr-HR" dirty="0"/>
          </a:p>
        </p:txBody>
      </p:sp>
      <p:sp>
        <p:nvSpPr>
          <p:cNvPr id="3" name="Podnaslov 2"/>
          <p:cNvSpPr>
            <a:spLocks noGrp="1"/>
          </p:cNvSpPr>
          <p:nvPr>
            <p:ph type="subTitle" idx="1"/>
          </p:nvPr>
        </p:nvSpPr>
        <p:spPr/>
        <p:txBody>
          <a:bodyPr/>
          <a:lstStyle/>
          <a:p>
            <a:r>
              <a:rPr lang="hr-HR" dirty="0" smtClean="0"/>
              <a:t>Objektno orijentirano programiranje u u PHP-u</a:t>
            </a:r>
            <a:endParaRPr lang="hr-HR" dirty="0"/>
          </a:p>
        </p:txBody>
      </p:sp>
    </p:spTree>
    <p:extLst>
      <p:ext uri="{BB962C8B-B14F-4D97-AF65-F5344CB8AC3E}">
        <p14:creationId xmlns:p14="http://schemas.microsoft.com/office/powerpoint/2010/main" val="4116380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Kreiranje klasa u PHP- </a:t>
            </a:r>
            <a:r>
              <a:rPr lang="hr-HR" dirty="0" err="1" smtClean="0"/>
              <a:t>destruktor</a:t>
            </a:r>
            <a:r>
              <a:rPr lang="hr-HR" dirty="0" smtClean="0"/>
              <a:t> klasa</a:t>
            </a:r>
            <a:endParaRPr lang="hr-HR" dirty="0"/>
          </a:p>
        </p:txBody>
      </p:sp>
      <p:sp>
        <p:nvSpPr>
          <p:cNvPr id="3" name="Rezervirano mjesto sadržaja 2"/>
          <p:cNvSpPr>
            <a:spLocks noGrp="1"/>
          </p:cNvSpPr>
          <p:nvPr>
            <p:ph idx="1"/>
          </p:nvPr>
        </p:nvSpPr>
        <p:spPr/>
        <p:txBody>
          <a:bodyPr>
            <a:normAutofit fontScale="92500" lnSpcReduction="10000"/>
          </a:bodyPr>
          <a:lstStyle/>
          <a:p>
            <a:r>
              <a:rPr lang="hr-HR" altLang="sr-Latn-RS" dirty="0" smtClean="0">
                <a:solidFill>
                  <a:srgbClr val="00B050"/>
                </a:solidFill>
                <a:ea typeface="Simsun (Founder Extended)" pitchFamily="65" charset="-122"/>
                <a:cs typeface="Courier New" panose="02070309020205020404" pitchFamily="49" charset="0"/>
              </a:rPr>
              <a:t>De</a:t>
            </a:r>
            <a:r>
              <a:rPr lang="en-US" altLang="sr-Latn-RS" dirty="0" err="1" smtClean="0">
                <a:solidFill>
                  <a:srgbClr val="00B050"/>
                </a:solidFill>
                <a:ea typeface="Simsun (Founder Extended)" pitchFamily="65" charset="-122"/>
                <a:cs typeface="Courier New" panose="02070309020205020404" pitchFamily="49" charset="0"/>
              </a:rPr>
              <a:t>structor</a:t>
            </a:r>
            <a:r>
              <a:rPr lang="en-US" altLang="sr-Latn-RS" dirty="0" smtClean="0">
                <a:solidFill>
                  <a:srgbClr val="00B050"/>
                </a:solidFill>
                <a:ea typeface="Simsun (Founder Extended)" pitchFamily="65" charset="-122"/>
                <a:cs typeface="Courier New" panose="02070309020205020404" pitchFamily="49" charset="0"/>
              </a:rPr>
              <a:t> </a:t>
            </a:r>
            <a:r>
              <a:rPr lang="hr-HR" altLang="sr-Latn-RS" dirty="0" smtClean="0">
                <a:solidFill>
                  <a:srgbClr val="00B050"/>
                </a:solidFill>
                <a:ea typeface="Simsun (Founder Extended)" pitchFamily="65" charset="-122"/>
                <a:cs typeface="Courier New" panose="02070309020205020404" pitchFamily="49" charset="0"/>
              </a:rPr>
              <a:t>/</a:t>
            </a:r>
            <a:r>
              <a:rPr lang="hr-HR" dirty="0" err="1" smtClean="0"/>
              <a:t>Destruktor</a:t>
            </a:r>
            <a:r>
              <a:rPr lang="hr-HR" dirty="0" smtClean="0"/>
              <a:t> = suprotno od </a:t>
            </a:r>
            <a:r>
              <a:rPr lang="en-US" altLang="sr-Latn-RS" dirty="0" smtClean="0">
                <a:solidFill>
                  <a:srgbClr val="00B050"/>
                </a:solidFill>
                <a:ea typeface="Simsun (Founder Extended)" pitchFamily="65" charset="-122"/>
                <a:cs typeface="Courier New" panose="02070309020205020404" pitchFamily="49" charset="0"/>
              </a:rPr>
              <a:t>Constructor</a:t>
            </a:r>
            <a:endParaRPr lang="hr-HR" dirty="0" smtClean="0"/>
          </a:p>
          <a:p>
            <a:r>
              <a:rPr lang="hr-HR" dirty="0" smtClean="0"/>
              <a:t>Deklarirano kao funkcija s posebnim imenom:</a:t>
            </a:r>
          </a:p>
          <a:p>
            <a:pPr marL="0" indent="0">
              <a:buNone/>
            </a:pPr>
            <a:r>
              <a:rPr lang="hr-HR" dirty="0" smtClean="0"/>
              <a:t>	</a:t>
            </a:r>
            <a:r>
              <a:rPr lang="hr-HR" dirty="0" err="1" smtClean="0">
                <a:solidFill>
                  <a:srgbClr val="FF0000"/>
                </a:solidFill>
                <a:latin typeface="Consolas" panose="020B0609020204030204" pitchFamily="49" charset="0"/>
              </a:rPr>
              <a:t>function</a:t>
            </a:r>
            <a:r>
              <a:rPr lang="hr-HR" dirty="0" smtClean="0">
                <a:solidFill>
                  <a:srgbClr val="FF0000"/>
                </a:solidFill>
                <a:latin typeface="Consolas" panose="020B0609020204030204" pitchFamily="49" charset="0"/>
              </a:rPr>
              <a:t> __</a:t>
            </a:r>
            <a:r>
              <a:rPr lang="hr-HR" dirty="0" err="1" smtClean="0">
                <a:solidFill>
                  <a:srgbClr val="FF0000"/>
                </a:solidFill>
                <a:latin typeface="Consolas" panose="020B0609020204030204" pitchFamily="49" charset="0"/>
              </a:rPr>
              <a:t>destruct</a:t>
            </a:r>
            <a:r>
              <a:rPr lang="hr-HR" dirty="0" smtClean="0">
                <a:solidFill>
                  <a:srgbClr val="FF0000"/>
                </a:solidFill>
                <a:latin typeface="Consolas" panose="020B0609020204030204" pitchFamily="49" charset="0"/>
              </a:rPr>
              <a:t> () {…}</a:t>
            </a:r>
          </a:p>
          <a:p>
            <a:r>
              <a:rPr lang="hr-HR" dirty="0" smtClean="0"/>
              <a:t>Omogućuje neke funkcije koje će se automatski izvršiti neposredno prije nego što se objekt uništi</a:t>
            </a:r>
          </a:p>
          <a:p>
            <a:r>
              <a:rPr lang="hr-HR" dirty="0" smtClean="0"/>
              <a:t>Objekt se uklanja kada mu nije preostala referentna varijabla / ručica</a:t>
            </a:r>
          </a:p>
          <a:p>
            <a:r>
              <a:rPr lang="hr-HR" dirty="0" smtClean="0"/>
              <a:t>Obično tijekom "faze isključivanja skripte", koja je obično neposredno prije završetka izvršenja PHP skripte</a:t>
            </a:r>
          </a:p>
          <a:p>
            <a:r>
              <a:rPr lang="hr-HR" dirty="0" smtClean="0"/>
              <a:t>Zadani </a:t>
            </a:r>
            <a:r>
              <a:rPr lang="hr-HR" dirty="0" err="1" smtClean="0"/>
              <a:t>destruktor</a:t>
            </a:r>
            <a:r>
              <a:rPr lang="hr-HR" dirty="0" smtClean="0"/>
              <a:t> koji pruža kompajler samo ako funkcija </a:t>
            </a:r>
            <a:r>
              <a:rPr lang="hr-HR" dirty="0" err="1" smtClean="0"/>
              <a:t>destruktora</a:t>
            </a:r>
            <a:r>
              <a:rPr lang="hr-HR" dirty="0" smtClean="0"/>
              <a:t> nije izričito deklarirana u klasi</a:t>
            </a:r>
          </a:p>
        </p:txBody>
      </p:sp>
    </p:spTree>
    <p:extLst>
      <p:ext uri="{BB962C8B-B14F-4D97-AF65-F5344CB8AC3E}">
        <p14:creationId xmlns:p14="http://schemas.microsoft.com/office/powerpoint/2010/main" val="1612535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Instance(</a:t>
            </a:r>
            <a:r>
              <a:rPr lang="hr-HR" dirty="0" err="1" smtClean="0"/>
              <a:t>instanciranje</a:t>
            </a:r>
            <a:r>
              <a:rPr lang="hr-HR" dirty="0" smtClean="0"/>
              <a:t>) klasa</a:t>
            </a:r>
            <a:endParaRPr lang="hr-HR" dirty="0"/>
          </a:p>
        </p:txBody>
      </p:sp>
      <p:sp>
        <p:nvSpPr>
          <p:cNvPr id="3" name="Rezervirano mjesto sadržaja 2"/>
          <p:cNvSpPr>
            <a:spLocks noGrp="1"/>
          </p:cNvSpPr>
          <p:nvPr>
            <p:ph idx="1"/>
          </p:nvPr>
        </p:nvSpPr>
        <p:spPr/>
        <p:txBody>
          <a:bodyPr>
            <a:normAutofit lnSpcReduction="10000"/>
          </a:bodyPr>
          <a:lstStyle/>
          <a:p>
            <a:r>
              <a:rPr lang="hr-HR" dirty="0" smtClean="0"/>
              <a:t>Kreiranje objekata dane klase zovemo </a:t>
            </a:r>
            <a:r>
              <a:rPr lang="hr-HR" dirty="0" err="1" smtClean="0"/>
              <a:t>instanciranjem</a:t>
            </a:r>
            <a:r>
              <a:rPr lang="hr-HR" dirty="0" smtClean="0"/>
              <a:t> objekata, a same objekte zovemo instancama dane klase. </a:t>
            </a:r>
          </a:p>
          <a:p>
            <a:r>
              <a:rPr lang="hr-HR" dirty="0" smtClean="0"/>
              <a:t>Kako bi se kreirala instanca klase, koristi se ključna riječ </a:t>
            </a:r>
            <a:r>
              <a:rPr lang="hr-HR" dirty="0" err="1" smtClean="0">
                <a:solidFill>
                  <a:srgbClr val="FF0000"/>
                </a:solidFill>
              </a:rPr>
              <a:t>new</a:t>
            </a:r>
            <a:r>
              <a:rPr lang="hr-HR" dirty="0" smtClean="0"/>
              <a:t> uz naziv klase unutar koje se objekt želi kreirati.</a:t>
            </a:r>
          </a:p>
          <a:p>
            <a:endParaRPr lang="hr-HR" dirty="0" smtClean="0"/>
          </a:p>
          <a:p>
            <a:pPr marL="0" indent="0">
              <a:buNone/>
            </a:pPr>
            <a:r>
              <a:rPr lang="en-US" altLang="sr-Latn-RS" sz="2400" dirty="0" smtClean="0">
                <a:solidFill>
                  <a:srgbClr val="00B050"/>
                </a:solidFill>
                <a:latin typeface="Consolas" panose="020B0609020204030204" pitchFamily="49" charset="0"/>
                <a:ea typeface="Simsun (Founder Extended)" pitchFamily="65" charset="-122"/>
                <a:cs typeface="Courier New" panose="02070309020205020404" pitchFamily="49" charset="0"/>
              </a:rPr>
              <a:t>$</a:t>
            </a:r>
            <a:r>
              <a:rPr lang="en-US" altLang="sr-Latn-RS" sz="2400" dirty="0" err="1">
                <a:solidFill>
                  <a:srgbClr val="00B050"/>
                </a:solidFill>
                <a:latin typeface="Consolas" panose="020B0609020204030204" pitchFamily="49" charset="0"/>
                <a:ea typeface="Simsun (Founder Extended)" pitchFamily="65" charset="-122"/>
                <a:cs typeface="Courier New" panose="02070309020205020404" pitchFamily="49" charset="0"/>
              </a:rPr>
              <a:t>newClassVariable</a:t>
            </a:r>
            <a:r>
              <a:rPr lang="en-US" altLang="sr-Latn-RS" sz="1200" dirty="0" smtClean="0">
                <a:solidFill>
                  <a:srgbClr val="00B050"/>
                </a:solidFill>
                <a:latin typeface="Consolas" panose="020B0609020204030204" pitchFamily="49" charset="0"/>
                <a:ea typeface="Simsun (Founder Extended)" pitchFamily="65" charset="-122"/>
                <a:cs typeface="Courier New" panose="02070309020205020404" pitchFamily="49" charset="0"/>
              </a:rPr>
              <a:t> </a:t>
            </a:r>
            <a:r>
              <a:rPr lang="en-US" altLang="sr-Latn-RS" sz="2400" dirty="0">
                <a:solidFill>
                  <a:srgbClr val="00B050"/>
                </a:solidFill>
                <a:latin typeface="Consolas" panose="020B0609020204030204" pitchFamily="49" charset="0"/>
                <a:ea typeface="Simsun (Founder Extended)" pitchFamily="65" charset="-122"/>
                <a:cs typeface="Courier New" panose="02070309020205020404" pitchFamily="49" charset="0"/>
              </a:rPr>
              <a:t>=</a:t>
            </a:r>
            <a:r>
              <a:rPr lang="en-US" altLang="sr-Latn-RS" sz="1200" dirty="0" smtClean="0">
                <a:solidFill>
                  <a:srgbClr val="00B050"/>
                </a:solidFill>
                <a:latin typeface="Consolas" panose="020B0609020204030204" pitchFamily="49" charset="0"/>
                <a:ea typeface="Simsun (Founder Extended)" pitchFamily="65" charset="-122"/>
                <a:cs typeface="Courier New" panose="02070309020205020404" pitchFamily="49" charset="0"/>
              </a:rPr>
              <a:t> </a:t>
            </a:r>
            <a:r>
              <a:rPr lang="en-US" altLang="sr-Latn-RS" sz="2400" dirty="0">
                <a:solidFill>
                  <a:srgbClr val="FF0000"/>
                </a:solidFill>
                <a:latin typeface="Consolas" panose="020B0609020204030204" pitchFamily="49" charset="0"/>
                <a:ea typeface="Simsun (Founder Extended)" pitchFamily="65" charset="-122"/>
                <a:cs typeface="Courier New" panose="02070309020205020404" pitchFamily="49" charset="0"/>
              </a:rPr>
              <a:t>new</a:t>
            </a:r>
            <a:r>
              <a:rPr lang="en-US" altLang="sr-Latn-RS" sz="2400" dirty="0">
                <a:solidFill>
                  <a:srgbClr val="00B050"/>
                </a:solidFill>
                <a:latin typeface="Consolas" panose="020B0609020204030204" pitchFamily="49" charset="0"/>
                <a:ea typeface="Simsun (Founder Extended)" pitchFamily="65" charset="-122"/>
                <a:cs typeface="Courier New" panose="02070309020205020404" pitchFamily="49" charset="0"/>
              </a:rPr>
              <a:t> </a:t>
            </a:r>
            <a:r>
              <a:rPr lang="en-US" altLang="sr-Latn-RS" sz="2400" dirty="0" err="1">
                <a:solidFill>
                  <a:srgbClr val="00B050"/>
                </a:solidFill>
                <a:latin typeface="Consolas" panose="020B0609020204030204" pitchFamily="49" charset="0"/>
                <a:ea typeface="Simsun (Founder Extended)" pitchFamily="65" charset="-122"/>
                <a:cs typeface="Courier New" panose="02070309020205020404" pitchFamily="49" charset="0"/>
              </a:rPr>
              <a:t>ClassName</a:t>
            </a:r>
            <a:r>
              <a:rPr lang="en-US" altLang="sr-Latn-RS" sz="2400" dirty="0">
                <a:solidFill>
                  <a:srgbClr val="00B050"/>
                </a:solidFill>
                <a:latin typeface="Consolas" panose="020B0609020204030204" pitchFamily="49" charset="0"/>
                <a:ea typeface="Simsun (Founder Extended)" pitchFamily="65" charset="-122"/>
                <a:cs typeface="Courier New" panose="02070309020205020404" pitchFamily="49" charset="0"/>
              </a:rPr>
              <a:t>(</a:t>
            </a:r>
            <a:r>
              <a:rPr lang="en-US" altLang="sr-Latn-RS" sz="2400" i="1" dirty="0" err="1">
                <a:solidFill>
                  <a:srgbClr val="00B050"/>
                </a:solidFill>
                <a:latin typeface="Consolas" panose="020B0609020204030204" pitchFamily="49" charset="0"/>
                <a:ea typeface="Simsun (Founder Extended)" pitchFamily="65" charset="-122"/>
                <a:cs typeface="Courier New" panose="02070309020205020404" pitchFamily="49" charset="0"/>
              </a:rPr>
              <a:t>actual_param_list</a:t>
            </a:r>
            <a:r>
              <a:rPr lang="en-US" altLang="sr-Latn-RS" sz="2400" dirty="0" smtClean="0">
                <a:solidFill>
                  <a:srgbClr val="00B050"/>
                </a:solidFill>
                <a:latin typeface="Consolas" panose="020B0609020204030204" pitchFamily="49" charset="0"/>
                <a:ea typeface="Simsun (Founder Extended)" pitchFamily="65" charset="-122"/>
                <a:cs typeface="Courier New" panose="02070309020205020404" pitchFamily="49" charset="0"/>
              </a:rPr>
              <a:t>);</a:t>
            </a:r>
            <a:endParaRPr lang="hr-HR" altLang="sr-Latn-RS" sz="2400" dirty="0">
              <a:solidFill>
                <a:srgbClr val="00B050"/>
              </a:solidFill>
              <a:latin typeface="Consolas" panose="020B0609020204030204" pitchFamily="49" charset="0"/>
              <a:ea typeface="Simsun (Founder Extended)" pitchFamily="65" charset="-122"/>
              <a:cs typeface="Courier New" panose="02070309020205020404" pitchFamily="49" charset="0"/>
            </a:endParaRPr>
          </a:p>
          <a:p>
            <a:r>
              <a:rPr lang="hr-HR" sz="2400" dirty="0" smtClean="0"/>
              <a:t>Opseg/</a:t>
            </a:r>
            <a:r>
              <a:rPr lang="hr-HR" sz="2400" dirty="0" err="1" smtClean="0"/>
              <a:t>scope</a:t>
            </a:r>
            <a:r>
              <a:rPr lang="hr-HR" sz="2400" dirty="0" smtClean="0"/>
              <a:t>  za PHP klase je globalni (razina programske skripte), kao i za funkcije</a:t>
            </a:r>
          </a:p>
          <a:p>
            <a:r>
              <a:rPr lang="hr-HR" sz="2400" dirty="0" smtClean="0"/>
              <a:t>Imena klasa ne razlikuju velika i mala slova kao i funkcije</a:t>
            </a:r>
          </a:p>
          <a:p>
            <a:r>
              <a:rPr lang="hr-HR" sz="2400" dirty="0" smtClean="0"/>
              <a:t>PHP 5 npr. omogućuje vam definiranje više klasa u jednoj programskoj skripti;</a:t>
            </a:r>
          </a:p>
        </p:txBody>
      </p:sp>
    </p:spTree>
    <p:extLst>
      <p:ext uri="{BB962C8B-B14F-4D97-AF65-F5344CB8AC3E}">
        <p14:creationId xmlns:p14="http://schemas.microsoft.com/office/powerpoint/2010/main" val="4241830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body" idx="1"/>
          </p:nvPr>
        </p:nvSpPr>
        <p:spPr>
          <a:xfrm>
            <a:off x="1684339" y="1600200"/>
            <a:ext cx="8893175" cy="4876800"/>
          </a:xfrm>
        </p:spPr>
        <p:txBody>
          <a:bodyPr vert="horz" lIns="0" tIns="0" rIns="0" bIns="0" rtlCol="0">
            <a:normAutofit fontScale="85000" lnSpcReduction="10000"/>
          </a:bodyPr>
          <a:lstStyle/>
          <a:p>
            <a:pPr>
              <a:lnSpc>
                <a:spcPct val="110000"/>
              </a:lnSpc>
              <a:spcBef>
                <a:spcPts val="1200"/>
              </a:spcBef>
            </a:pPr>
            <a:r>
              <a:rPr lang="en-US" altLang="sr-Latn-RS" dirty="0" err="1" smtClean="0">
                <a:ea typeface="Simsun (Founder Extended)" pitchFamily="65" charset="-122"/>
                <a:cs typeface="Courier New" panose="02070309020205020404" pitchFamily="49" charset="0"/>
              </a:rPr>
              <a:t>Iz</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operacija</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unutar</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klase</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podacima</a:t>
            </a:r>
            <a:r>
              <a:rPr lang="en-US" altLang="sr-Latn-RS" dirty="0" smtClean="0">
                <a:ea typeface="Simsun (Founder Extended)" pitchFamily="65" charset="-122"/>
                <a:cs typeface="Courier New" panose="02070309020205020404" pitchFamily="49" charset="0"/>
              </a:rPr>
              <a:t> / </a:t>
            </a:r>
            <a:r>
              <a:rPr lang="en-US" altLang="sr-Latn-RS" dirty="0" err="1" smtClean="0">
                <a:ea typeface="Simsun (Founder Extended)" pitchFamily="65" charset="-122"/>
                <a:cs typeface="Courier New" panose="02070309020205020404" pitchFamily="49" charset="0"/>
              </a:rPr>
              <a:t>metodama</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klase</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može</a:t>
            </a:r>
            <a:r>
              <a:rPr lang="en-US" altLang="sr-Latn-RS" dirty="0" smtClean="0">
                <a:ea typeface="Simsun (Founder Extended)" pitchFamily="65" charset="-122"/>
                <a:cs typeface="Courier New" panose="02070309020205020404" pitchFamily="49" charset="0"/>
              </a:rPr>
              <a:t> se </a:t>
            </a:r>
            <a:r>
              <a:rPr lang="en-US" altLang="sr-Latn-RS" dirty="0" err="1" smtClean="0">
                <a:ea typeface="Simsun (Founder Extended)" pitchFamily="65" charset="-122"/>
                <a:cs typeface="Courier New" panose="02070309020205020404" pitchFamily="49" charset="0"/>
              </a:rPr>
              <a:t>pristupiti</a:t>
            </a:r>
            <a:r>
              <a:rPr lang="en-US" altLang="sr-Latn-RS" dirty="0" smtClean="0">
                <a:ea typeface="Simsun (Founder Extended)" pitchFamily="65" charset="-122"/>
                <a:cs typeface="Courier New" panose="02070309020205020404" pitchFamily="49" charset="0"/>
              </a:rPr>
              <a:t> / </a:t>
            </a:r>
            <a:r>
              <a:rPr lang="en-US" altLang="sr-Latn-RS" dirty="0" err="1" smtClean="0">
                <a:ea typeface="Simsun (Founder Extended)" pitchFamily="65" charset="-122"/>
                <a:cs typeface="Courier New" panose="02070309020205020404" pitchFamily="49" charset="0"/>
              </a:rPr>
              <a:t>pozvati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ih</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pomoću</a:t>
            </a:r>
            <a:r>
              <a:rPr lang="en-US" altLang="sr-Latn-RS" dirty="0" smtClean="0">
                <a:ea typeface="Simsun (Founder Extended)" pitchFamily="65" charset="-122"/>
                <a:cs typeface="Courier New" panose="02070309020205020404" pitchFamily="49" charset="0"/>
              </a:rPr>
              <a:t>:</a:t>
            </a:r>
            <a:endParaRPr lang="hr-HR" altLang="sr-Latn-RS" dirty="0" smtClean="0">
              <a:ea typeface="Simsun (Founder Extended)" pitchFamily="65" charset="-122"/>
              <a:cs typeface="Courier New" panose="02070309020205020404" pitchFamily="49" charset="0"/>
            </a:endParaRPr>
          </a:p>
          <a:p>
            <a:pPr lvl="1">
              <a:lnSpc>
                <a:spcPct val="110000"/>
              </a:lnSpc>
              <a:spcBef>
                <a:spcPts val="1200"/>
              </a:spcBef>
            </a:pPr>
            <a:r>
              <a:rPr lang="en-US" altLang="sr-Latn-RS" dirty="0" smtClean="0">
                <a:ea typeface="Simsun (Founder Extended)" pitchFamily="65" charset="-122"/>
                <a:cs typeface="Courier New" panose="02070309020205020404" pitchFamily="49" charset="0"/>
              </a:rPr>
              <a:t>$this = </a:t>
            </a:r>
            <a:r>
              <a:rPr lang="en-US" altLang="sr-Latn-RS" dirty="0" err="1" smtClean="0">
                <a:ea typeface="Simsun (Founder Extended)" pitchFamily="65" charset="-122"/>
                <a:cs typeface="Courier New" panose="02070309020205020404" pitchFamily="49" charset="0"/>
              </a:rPr>
              <a:t>varijabla</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koja</a:t>
            </a:r>
            <a:r>
              <a:rPr lang="en-US" altLang="sr-Latn-RS" dirty="0" smtClean="0">
                <a:ea typeface="Simsun (Founder Extended)" pitchFamily="65" charset="-122"/>
                <a:cs typeface="Courier New" panose="02070309020205020404" pitchFamily="49" charset="0"/>
              </a:rPr>
              <a:t> se </a:t>
            </a:r>
            <a:r>
              <a:rPr lang="en-US" altLang="sr-Latn-RS" dirty="0" err="1" smtClean="0">
                <a:ea typeface="Simsun (Founder Extended)" pitchFamily="65" charset="-122"/>
                <a:cs typeface="Courier New" panose="02070309020205020404" pitchFamily="49" charset="0"/>
              </a:rPr>
              <a:t>odnosi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na</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trenutnu</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instancu</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klase</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može</a:t>
            </a:r>
            <a:r>
              <a:rPr lang="en-US" altLang="sr-Latn-RS" dirty="0" smtClean="0">
                <a:ea typeface="Simsun (Founder Extended)" pitchFamily="65" charset="-122"/>
                <a:cs typeface="Courier New" panose="02070309020205020404" pitchFamily="49" charset="0"/>
              </a:rPr>
              <a:t> se </a:t>
            </a:r>
            <a:r>
              <a:rPr lang="en-US" altLang="sr-Latn-RS" dirty="0" err="1" smtClean="0">
                <a:ea typeface="Simsun (Founder Extended)" pitchFamily="65" charset="-122"/>
                <a:cs typeface="Courier New" panose="02070309020205020404" pitchFamily="49" charset="0"/>
              </a:rPr>
              <a:t>koristiti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samo</a:t>
            </a:r>
            <a:r>
              <a:rPr lang="en-US" altLang="sr-Latn-RS" dirty="0" smtClean="0">
                <a:ea typeface="Simsun (Founder Extended)" pitchFamily="65" charset="-122"/>
                <a:cs typeface="Courier New" panose="02070309020205020404" pitchFamily="49" charset="0"/>
              </a:rPr>
              <a:t> u </a:t>
            </a:r>
            <a:r>
              <a:rPr lang="en-US" altLang="sr-Latn-RS" dirty="0" err="1" smtClean="0">
                <a:ea typeface="Simsun (Founder Extended)" pitchFamily="65" charset="-122"/>
                <a:cs typeface="Courier New" panose="02070309020205020404" pitchFamily="49" charset="0"/>
              </a:rPr>
              <a:t>definiciji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klase</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uključujući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konstruktor</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i</a:t>
            </a:r>
            <a:r>
              <a:rPr lang="en-US" altLang="sr-Latn-RS" dirty="0" smtClean="0">
                <a:ea typeface="Simsun (Founder Extended)" pitchFamily="65" charset="-122"/>
                <a:cs typeface="Courier New" panose="02070309020205020404" pitchFamily="49" charset="0"/>
              </a:rPr>
              <a:t> destructor</a:t>
            </a:r>
            <a:endParaRPr lang="hr-HR" altLang="sr-Latn-RS" dirty="0" smtClean="0">
              <a:ea typeface="Simsun (Founder Extended)" pitchFamily="65" charset="-122"/>
              <a:cs typeface="Courier New" panose="02070309020205020404" pitchFamily="49" charset="0"/>
            </a:endParaRPr>
          </a:p>
          <a:p>
            <a:pPr lvl="1">
              <a:lnSpc>
                <a:spcPct val="110000"/>
              </a:lnSpc>
              <a:spcBef>
                <a:spcPts val="1200"/>
              </a:spcBef>
            </a:pPr>
            <a:r>
              <a:rPr lang="en-US" altLang="sr-Latn-RS" dirty="0" smtClean="0">
                <a:ea typeface="Simsun (Founder Extended)" pitchFamily="65" charset="-122"/>
                <a:cs typeface="Courier New" panose="02070309020205020404" pitchFamily="49" charset="0"/>
              </a:rPr>
              <a:t>Operator </a:t>
            </a:r>
            <a:r>
              <a:rPr lang="en-US" altLang="sr-Latn-RS" dirty="0" err="1" smtClean="0">
                <a:ea typeface="Simsun (Founder Extended)" pitchFamily="65" charset="-122"/>
                <a:cs typeface="Courier New" panose="02070309020205020404" pitchFamily="49" charset="0"/>
              </a:rPr>
              <a:t>pokazivača</a:t>
            </a:r>
            <a:r>
              <a:rPr lang="en-US" altLang="sr-Latn-RS" dirty="0" smtClean="0">
                <a:ea typeface="Simsun (Founder Extended)" pitchFamily="65" charset="-122"/>
                <a:cs typeface="Courier New" panose="02070309020205020404" pitchFamily="49" charset="0"/>
              </a:rPr>
              <a:t> -&gt; (</a:t>
            </a:r>
            <a:r>
              <a:rPr lang="en-US" altLang="sr-Latn-RS" dirty="0" err="1" smtClean="0">
                <a:ea typeface="Simsun (Founder Extended)" pitchFamily="65" charset="-122"/>
                <a:cs typeface="Courier New" panose="02070309020205020404" pitchFamily="49" charset="0"/>
              </a:rPr>
              <a:t>slično</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kao</a:t>
            </a:r>
            <a:r>
              <a:rPr lang="en-US" altLang="sr-Latn-RS" dirty="0" smtClean="0">
                <a:ea typeface="Simsun (Founder Extended)" pitchFamily="65" charset="-122"/>
                <a:cs typeface="Courier New" panose="02070309020205020404" pitchFamily="49" charset="0"/>
              </a:rPr>
              <a:t> Java-</a:t>
            </a:r>
            <a:r>
              <a:rPr lang="hr-HR" altLang="sr-Latn-RS" dirty="0" err="1" smtClean="0">
                <a:ea typeface="Simsun (Founder Extended)" pitchFamily="65" charset="-122"/>
                <a:cs typeface="Courier New" panose="02070309020205020404" pitchFamily="49" charset="0"/>
              </a:rPr>
              <a:t>in</a:t>
            </a:r>
            <a:r>
              <a:rPr lang="hr-HR" altLang="sr-Latn-RS" dirty="0" smtClean="0">
                <a:ea typeface="Simsun (Founder Extended)" pitchFamily="65" charset="-122"/>
                <a:cs typeface="Courier New" panose="02070309020205020404" pitchFamily="49" charset="0"/>
              </a:rPr>
              <a:t> </a:t>
            </a:r>
            <a:r>
              <a:rPr lang="en-US" altLang="sr-Latn-RS" dirty="0" smtClean="0">
                <a:ea typeface="Simsun (Founder Extended)" pitchFamily="65" charset="-122"/>
                <a:cs typeface="Courier New" panose="02070309020205020404" pitchFamily="49" charset="0"/>
              </a:rPr>
              <a:t>operator </a:t>
            </a:r>
            <a:r>
              <a:rPr lang="en-US" altLang="sr-Latn-RS" dirty="0" err="1" smtClean="0">
                <a:ea typeface="Simsun (Founder Extended)" pitchFamily="65" charset="-122"/>
                <a:cs typeface="Courier New" panose="02070309020205020404" pitchFamily="49" charset="0"/>
              </a:rPr>
              <a:t>pristupa</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članu</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objekta</a:t>
            </a:r>
            <a:r>
              <a:rPr lang="en-US" altLang="sr-Latn-RS" dirty="0" smtClean="0">
                <a:ea typeface="Simsun (Founder Extended)" pitchFamily="65" charset="-122"/>
                <a:cs typeface="Courier New" panose="02070309020205020404" pitchFamily="49" charset="0"/>
              </a:rPr>
              <a:t> ".")</a:t>
            </a:r>
            <a:endParaRPr lang="hr-HR" altLang="sr-Latn-RS" sz="2300" dirty="0" smtClean="0">
              <a:latin typeface="Consolas" panose="020B0609020204030204" pitchFamily="49" charset="0"/>
              <a:ea typeface="Simsun (Founder Extended)" pitchFamily="65" charset="-122"/>
              <a:cs typeface="Courier New" panose="02070309020205020404" pitchFamily="49" charset="0"/>
            </a:endParaRPr>
          </a:p>
          <a:p>
            <a:pPr marL="0" indent="0">
              <a:lnSpc>
                <a:spcPct val="110000"/>
              </a:lnSpc>
              <a:spcBef>
                <a:spcPts val="1200"/>
              </a:spcBef>
              <a:buNone/>
            </a:pPr>
            <a:r>
              <a:rPr lang="en-US" altLang="sr-Latn-RS" sz="2100" dirty="0" smtClean="0">
                <a:solidFill>
                  <a:srgbClr val="FF0000"/>
                </a:solidFill>
                <a:latin typeface="Consolas" panose="020B0609020204030204" pitchFamily="49" charset="0"/>
                <a:ea typeface="Simsun (Founder Extended)" pitchFamily="65" charset="-122"/>
                <a:cs typeface="Courier New" panose="02070309020205020404" pitchFamily="49" charset="0"/>
              </a:rPr>
              <a:t>class Test {</a:t>
            </a:r>
          </a:p>
          <a:p>
            <a:pPr marL="0" indent="0">
              <a:lnSpc>
                <a:spcPct val="110000"/>
              </a:lnSpc>
              <a:spcBef>
                <a:spcPts val="1200"/>
              </a:spcBef>
              <a:buNone/>
            </a:pPr>
            <a:r>
              <a:rPr lang="en-US" altLang="sr-Latn-RS" sz="2100" dirty="0" smtClean="0">
                <a:solidFill>
                  <a:srgbClr val="FF0000"/>
                </a:solidFill>
                <a:latin typeface="Consolas" panose="020B0609020204030204" pitchFamily="49" charset="0"/>
                <a:ea typeface="Simsun (Founder Extended)" pitchFamily="65" charset="-122"/>
                <a:cs typeface="Courier New" panose="02070309020205020404" pitchFamily="49" charset="0"/>
              </a:rPr>
              <a:t>	public $attribute;</a:t>
            </a:r>
          </a:p>
          <a:p>
            <a:pPr marL="0" indent="0">
              <a:lnSpc>
                <a:spcPct val="110000"/>
              </a:lnSpc>
              <a:spcBef>
                <a:spcPts val="1200"/>
              </a:spcBef>
              <a:buNone/>
            </a:pPr>
            <a:r>
              <a:rPr lang="en-US" altLang="sr-Latn-RS" sz="2100" dirty="0" smtClean="0">
                <a:solidFill>
                  <a:srgbClr val="FF0000"/>
                </a:solidFill>
                <a:latin typeface="Consolas" panose="020B0609020204030204" pitchFamily="49" charset="0"/>
                <a:ea typeface="Simsun (Founder Extended)" pitchFamily="65" charset="-122"/>
                <a:cs typeface="Courier New" panose="02070309020205020404" pitchFamily="49" charset="0"/>
              </a:rPr>
              <a:t>	function f($</a:t>
            </a:r>
            <a:r>
              <a:rPr lang="en-US" altLang="sr-Latn-RS" sz="2100" dirty="0" err="1" smtClean="0">
                <a:solidFill>
                  <a:srgbClr val="FF0000"/>
                </a:solidFill>
                <a:latin typeface="Consolas" panose="020B0609020204030204" pitchFamily="49" charset="0"/>
                <a:ea typeface="Simsun (Founder Extended)" pitchFamily="65" charset="-122"/>
                <a:cs typeface="Courier New" panose="02070309020205020404" pitchFamily="49" charset="0"/>
              </a:rPr>
              <a:t>val</a:t>
            </a:r>
            <a:r>
              <a:rPr lang="en-US" altLang="sr-Latn-RS" sz="2100" dirty="0" smtClean="0">
                <a:solidFill>
                  <a:srgbClr val="FF0000"/>
                </a:solidFill>
                <a:latin typeface="Consolas" panose="020B0609020204030204" pitchFamily="49" charset="0"/>
                <a:ea typeface="Simsun (Founder Extended)" pitchFamily="65" charset="-122"/>
                <a:cs typeface="Courier New" panose="02070309020205020404" pitchFamily="49" charset="0"/>
              </a:rPr>
              <a:t>) {</a:t>
            </a:r>
          </a:p>
          <a:p>
            <a:pPr marL="0" indent="0">
              <a:lnSpc>
                <a:spcPct val="110000"/>
              </a:lnSpc>
              <a:spcBef>
                <a:spcPts val="1200"/>
              </a:spcBef>
              <a:buNone/>
            </a:pPr>
            <a:r>
              <a:rPr lang="en-US" altLang="sr-Latn-RS" sz="2100" dirty="0" smtClean="0">
                <a:solidFill>
                  <a:srgbClr val="FF0000"/>
                </a:solidFill>
                <a:latin typeface="Consolas" panose="020B0609020204030204" pitchFamily="49" charset="0"/>
                <a:ea typeface="Simsun (Founder Extended)" pitchFamily="65" charset="-122"/>
                <a:cs typeface="Courier New" panose="02070309020205020404" pitchFamily="49" charset="0"/>
              </a:rPr>
              <a:t>	    $this -&gt; attribute = $</a:t>
            </a:r>
            <a:r>
              <a:rPr lang="en-US" altLang="sr-Latn-RS" sz="2100" dirty="0" err="1" smtClean="0">
                <a:solidFill>
                  <a:srgbClr val="FF0000"/>
                </a:solidFill>
                <a:latin typeface="Consolas" panose="020B0609020204030204" pitchFamily="49" charset="0"/>
                <a:ea typeface="Simsun (Founder Extended)" pitchFamily="65" charset="-122"/>
                <a:cs typeface="Courier New" panose="02070309020205020404" pitchFamily="49" charset="0"/>
              </a:rPr>
              <a:t>val</a:t>
            </a:r>
            <a:r>
              <a:rPr lang="en-US" altLang="sr-Latn-RS" sz="2100" dirty="0" smtClean="0">
                <a:solidFill>
                  <a:srgbClr val="FF0000"/>
                </a:solidFill>
                <a:latin typeface="Consolas" panose="020B0609020204030204" pitchFamily="49" charset="0"/>
                <a:ea typeface="Simsun (Founder Extended)" pitchFamily="65" charset="-122"/>
                <a:cs typeface="Courier New" panose="02070309020205020404" pitchFamily="49" charset="0"/>
              </a:rPr>
              <a:t>; // $this is mandatory!</a:t>
            </a:r>
          </a:p>
          <a:p>
            <a:pPr marL="0" indent="0">
              <a:lnSpc>
                <a:spcPct val="110000"/>
              </a:lnSpc>
              <a:spcBef>
                <a:spcPts val="1200"/>
              </a:spcBef>
              <a:buNone/>
            </a:pPr>
            <a:r>
              <a:rPr lang="en-US" altLang="sr-Latn-RS" sz="2100" dirty="0" smtClean="0">
                <a:solidFill>
                  <a:srgbClr val="FF0000"/>
                </a:solidFill>
                <a:latin typeface="Consolas" panose="020B0609020204030204" pitchFamily="49" charset="0"/>
                <a:ea typeface="Simsun (Founder Extended)" pitchFamily="65" charset="-122"/>
                <a:cs typeface="Courier New" panose="02070309020205020404" pitchFamily="49" charset="0"/>
              </a:rPr>
              <a:t>	} 	</a:t>
            </a:r>
            <a:endParaRPr lang="hr-HR" altLang="sr-Latn-RS" sz="2100" dirty="0" smtClean="0">
              <a:solidFill>
                <a:srgbClr val="FF0000"/>
              </a:solidFill>
              <a:latin typeface="Consolas" panose="020B0609020204030204" pitchFamily="49" charset="0"/>
              <a:ea typeface="Simsun (Founder Extended)" pitchFamily="65" charset="-122"/>
              <a:cs typeface="Courier New" panose="02070309020205020404" pitchFamily="49" charset="0"/>
            </a:endParaRPr>
          </a:p>
          <a:p>
            <a:pPr marL="0" indent="0">
              <a:lnSpc>
                <a:spcPct val="110000"/>
              </a:lnSpc>
              <a:spcBef>
                <a:spcPts val="1200"/>
              </a:spcBef>
              <a:buNone/>
            </a:pPr>
            <a:r>
              <a:rPr lang="en-US" altLang="sr-Latn-RS" sz="2100" dirty="0" smtClean="0">
                <a:solidFill>
                  <a:srgbClr val="FF0000"/>
                </a:solidFill>
                <a:latin typeface="Consolas" panose="020B0609020204030204" pitchFamily="49" charset="0"/>
                <a:ea typeface="Simsun (Founder Extended)" pitchFamily="65" charset="-122"/>
                <a:cs typeface="Courier New" panose="02070309020205020404" pitchFamily="49" charset="0"/>
              </a:rPr>
              <a:t>} 		</a:t>
            </a:r>
            <a:endParaRPr lang="hr-HR" altLang="sr-Latn-RS" dirty="0">
              <a:latin typeface="Consolas" panose="020B0609020204030204" pitchFamily="49" charset="0"/>
              <a:ea typeface="Simsun (Founder Extended)" pitchFamily="65" charset="-122"/>
              <a:cs typeface="Courier New" panose="02070309020205020404" pitchFamily="49" charset="0"/>
            </a:endParaRPr>
          </a:p>
        </p:txBody>
      </p:sp>
      <p:sp>
        <p:nvSpPr>
          <p:cNvPr id="11" name="Rectangle 2"/>
          <p:cNvSpPr txBox="1">
            <a:spLocks noChangeArrowheads="1"/>
          </p:cNvSpPr>
          <p:nvPr/>
        </p:nvSpPr>
        <p:spPr bwMode="auto">
          <a:xfrm>
            <a:off x="1046285" y="565944"/>
            <a:ext cx="9261230" cy="875994"/>
          </a:xfrm>
          <a:prstGeom prst="rect">
            <a:avLst/>
          </a:prstGeom>
          <a:noFill/>
          <a:ln w="9525">
            <a:noFill/>
            <a:miter lim="800000"/>
            <a:headEnd/>
            <a:tailEnd/>
          </a:ln>
        </p:spPr>
        <p:txBody>
          <a:bodyPr lIns="0" rIns="0" bIns="0" anchor="ctr"/>
          <a:lstStyle/>
          <a:p>
            <a:pPr defTabSz="406400" eaLnBrk="0" hangingPunct="0">
              <a:lnSpc>
                <a:spcPct val="95000"/>
              </a:lnSpc>
              <a:defRPr/>
            </a:pPr>
            <a:r>
              <a:rPr lang="hr-HR" sz="4000" dirty="0" smtClean="0">
                <a:solidFill>
                  <a:schemeClr val="tx2"/>
                </a:solidFill>
              </a:rPr>
              <a:t>Korištenje podatkovnih metoda klase</a:t>
            </a:r>
            <a:endParaRPr lang="en-US" sz="4000" dirty="0">
              <a:solidFill>
                <a:schemeClr val="tx2"/>
              </a:solidFill>
              <a:latin typeface="+mj-lt"/>
              <a:ea typeface="+mj-ea"/>
              <a:cs typeface="+mj-cs"/>
            </a:endParaRP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BEAEE7-F211-46A6-A5DD-C3245CC12669}" type="slidenum">
              <a:rPr lang="en-US" altLang="sr-Latn-RS">
                <a:solidFill>
                  <a:srgbClr val="045C75"/>
                </a:solidFill>
                <a:latin typeface="Times New Roman" panose="02020603050405020304" pitchFamily="18" charset="0"/>
              </a:rPr>
              <a:pPr eaLnBrk="1" hangingPunct="1"/>
              <a:t>12</a:t>
            </a:fld>
            <a:endParaRPr lang="en-US" altLang="sr-Latn-RS">
              <a:solidFill>
                <a:srgbClr val="045C75"/>
              </a:solidFill>
              <a:latin typeface="Times New Roman" panose="02020603050405020304" pitchFamily="18" charset="0"/>
            </a:endParaRPr>
          </a:p>
        </p:txBody>
      </p:sp>
      <p:sp>
        <p:nvSpPr>
          <p:cNvPr id="5" name="TextBox 4"/>
          <p:cNvSpPr txBox="1"/>
          <p:nvPr/>
        </p:nvSpPr>
        <p:spPr>
          <a:xfrm>
            <a:off x="5676900" y="4132615"/>
            <a:ext cx="1905000" cy="646331"/>
          </a:xfrm>
          <a:prstGeom prst="rect">
            <a:avLst/>
          </a:prstGeom>
          <a:noFill/>
        </p:spPr>
        <p:txBody>
          <a:bodyPr>
            <a:spAutoFit/>
          </a:bodyPr>
          <a:lstStyle/>
          <a:p>
            <a:pPr>
              <a:defRPr/>
            </a:pPr>
            <a:r>
              <a:rPr lang="hr-HR" dirty="0" smtClean="0">
                <a:solidFill>
                  <a:srgbClr val="00B0F0"/>
                </a:solidFill>
              </a:rPr>
              <a:t>Nema znaka </a:t>
            </a:r>
            <a:r>
              <a:rPr lang="en-US" dirty="0" smtClean="0">
                <a:solidFill>
                  <a:srgbClr val="00B0F0"/>
                </a:solidFill>
              </a:rPr>
              <a:t> </a:t>
            </a:r>
            <a:r>
              <a:rPr lang="en-US" dirty="0">
                <a:solidFill>
                  <a:srgbClr val="00B0F0"/>
                </a:solidFill>
              </a:rPr>
              <a:t>$ </a:t>
            </a:r>
            <a:r>
              <a:rPr lang="hr-HR" dirty="0" smtClean="0">
                <a:solidFill>
                  <a:srgbClr val="00B0F0"/>
                </a:solidFill>
              </a:rPr>
              <a:t>ovdje</a:t>
            </a:r>
            <a:endParaRPr lang="en-US" dirty="0">
              <a:solidFill>
                <a:srgbClr val="00B0F0"/>
              </a:solidFill>
            </a:endParaRPr>
          </a:p>
        </p:txBody>
      </p:sp>
      <p:cxnSp>
        <p:nvCxnSpPr>
          <p:cNvPr id="7" name="Straight Arrow Connector 6"/>
          <p:cNvCxnSpPr/>
          <p:nvPr/>
        </p:nvCxnSpPr>
        <p:spPr>
          <a:xfrm flipH="1">
            <a:off x="4152900" y="4455781"/>
            <a:ext cx="1524000" cy="95042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241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a:solidFill>
                  <a:schemeClr val="tx2"/>
                </a:solidFill>
              </a:rPr>
              <a:t>Korištenje podatkovnih metoda </a:t>
            </a:r>
            <a:r>
              <a:rPr lang="hr-HR" dirty="0" smtClean="0">
                <a:solidFill>
                  <a:schemeClr val="tx2"/>
                </a:solidFill>
              </a:rPr>
              <a:t>klase</a:t>
            </a:r>
            <a:endParaRPr lang="hr-HR" dirty="0"/>
          </a:p>
        </p:txBody>
      </p:sp>
      <p:sp>
        <p:nvSpPr>
          <p:cNvPr id="3" name="Rezervirano mjesto sadržaja 2"/>
          <p:cNvSpPr>
            <a:spLocks noGrp="1"/>
          </p:cNvSpPr>
          <p:nvPr>
            <p:ph idx="1"/>
          </p:nvPr>
        </p:nvSpPr>
        <p:spPr/>
        <p:txBody>
          <a:bodyPr/>
          <a:lstStyle/>
          <a:p>
            <a:r>
              <a:rPr lang="hr-HR" dirty="0" smtClean="0"/>
              <a:t>Izvan </a:t>
            </a:r>
            <a:r>
              <a:rPr lang="hr-HR" dirty="0"/>
              <a:t>klase, podacima i metodama pristupa se (kako je određeno </a:t>
            </a:r>
            <a:r>
              <a:rPr lang="hr-HR" dirty="0" err="1"/>
              <a:t>modifikatorima</a:t>
            </a:r>
            <a:r>
              <a:rPr lang="hr-HR" dirty="0"/>
              <a:t> pristupa) putem varijable koja sadrži instancu klase, koristeći isti operator pokazivača</a:t>
            </a:r>
            <a:r>
              <a:rPr lang="hr-HR" dirty="0" smtClean="0"/>
              <a:t>.</a:t>
            </a:r>
          </a:p>
          <a:p>
            <a:pPr marL="0" indent="0">
              <a:buNone/>
            </a:pPr>
            <a:r>
              <a:rPr lang="en-US" dirty="0" smtClean="0">
                <a:solidFill>
                  <a:srgbClr val="FF0000"/>
                </a:solidFill>
                <a:latin typeface="Consolas" panose="020B0609020204030204" pitchFamily="49" charset="0"/>
              </a:rPr>
              <a:t>class Test {</a:t>
            </a:r>
          </a:p>
          <a:p>
            <a:pPr marL="0" indent="0">
              <a:buNone/>
            </a:pPr>
            <a:r>
              <a:rPr lang="en-US" dirty="0" smtClean="0">
                <a:solidFill>
                  <a:srgbClr val="FF0000"/>
                </a:solidFill>
                <a:latin typeface="Consolas" panose="020B0609020204030204" pitchFamily="49" charset="0"/>
              </a:rPr>
              <a:t>		public $attribute;</a:t>
            </a:r>
          </a:p>
          <a:p>
            <a:pPr marL="0" indent="0">
              <a:buNone/>
            </a:pPr>
            <a:r>
              <a:rPr lang="en-US" dirty="0" smtClean="0">
                <a:solidFill>
                  <a:srgbClr val="FF0000"/>
                </a:solidFill>
                <a:latin typeface="Consolas" panose="020B0609020204030204" pitchFamily="49" charset="0"/>
              </a:rPr>
              <a:t>}</a:t>
            </a:r>
          </a:p>
          <a:p>
            <a:pPr marL="0" indent="0">
              <a:buNone/>
            </a:pPr>
            <a:r>
              <a:rPr lang="en-US" dirty="0" smtClean="0">
                <a:solidFill>
                  <a:srgbClr val="FF0000"/>
                </a:solidFill>
                <a:latin typeface="Consolas" panose="020B0609020204030204" pitchFamily="49" charset="0"/>
              </a:rPr>
              <a:t>$t = new Test();</a:t>
            </a:r>
          </a:p>
          <a:p>
            <a:pPr marL="0" indent="0">
              <a:buNone/>
            </a:pPr>
            <a:r>
              <a:rPr lang="en-US" dirty="0" smtClean="0">
                <a:solidFill>
                  <a:srgbClr val="FF0000"/>
                </a:solidFill>
                <a:latin typeface="Consolas" panose="020B0609020204030204" pitchFamily="49" charset="0"/>
              </a:rPr>
              <a:t>$t-&gt;attribute = </a:t>
            </a:r>
            <a:r>
              <a:rPr lang="hr-HR" dirty="0" smtClean="0">
                <a:solidFill>
                  <a:srgbClr val="FF0000"/>
                </a:solidFill>
                <a:latin typeface="Consolas" panose="020B0609020204030204" pitchFamily="49" charset="0"/>
              </a:rPr>
              <a:t>”</a:t>
            </a:r>
            <a:r>
              <a:rPr lang="en-US" dirty="0" smtClean="0">
                <a:solidFill>
                  <a:srgbClr val="FF0000"/>
                </a:solidFill>
                <a:latin typeface="Consolas" panose="020B0609020204030204" pitchFamily="49" charset="0"/>
              </a:rPr>
              <a:t>value</a:t>
            </a:r>
            <a:r>
              <a:rPr lang="hr-HR" dirty="0" smtClean="0">
                <a:solidFill>
                  <a:srgbClr val="FF0000"/>
                </a:solidFill>
                <a:latin typeface="Consolas" panose="020B0609020204030204" pitchFamily="49" charset="0"/>
              </a:rPr>
              <a:t>”</a:t>
            </a:r>
            <a:r>
              <a:rPr lang="en-US" dirty="0" smtClean="0">
                <a:solidFill>
                  <a:srgbClr val="FF0000"/>
                </a:solidFill>
                <a:latin typeface="Consolas" panose="020B0609020204030204" pitchFamily="49" charset="0"/>
              </a:rPr>
              <a:t>;</a:t>
            </a:r>
          </a:p>
          <a:p>
            <a:pPr marL="0" indent="0">
              <a:buNone/>
            </a:pPr>
            <a:r>
              <a:rPr lang="en-US" dirty="0" smtClean="0">
                <a:solidFill>
                  <a:srgbClr val="FF0000"/>
                </a:solidFill>
                <a:latin typeface="Consolas" panose="020B0609020204030204" pitchFamily="49" charset="0"/>
              </a:rPr>
              <a:t>echo $t-&gt;attribute;</a:t>
            </a:r>
          </a:p>
          <a:p>
            <a:pPr marL="0" indent="0">
              <a:buNone/>
            </a:pPr>
            <a:endParaRPr lang="hr-HR" dirty="0"/>
          </a:p>
        </p:txBody>
      </p:sp>
    </p:spTree>
    <p:extLst>
      <p:ext uri="{BB962C8B-B14F-4D97-AF65-F5344CB8AC3E}">
        <p14:creationId xmlns:p14="http://schemas.microsoft.com/office/powerpoint/2010/main" val="2674529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Definicija i korištenje varijabli, konstanti i funkcija</a:t>
            </a:r>
            <a:endParaRPr lang="hr-HR" dirty="0"/>
          </a:p>
        </p:txBody>
      </p:sp>
      <p:sp>
        <p:nvSpPr>
          <p:cNvPr id="3" name="Rezervirano mjesto sadržaja 2"/>
          <p:cNvSpPr>
            <a:spLocks noGrp="1"/>
          </p:cNvSpPr>
          <p:nvPr>
            <p:ph idx="1"/>
          </p:nvPr>
        </p:nvSpPr>
        <p:spPr/>
        <p:txBody>
          <a:bodyPr>
            <a:normAutofit fontScale="92500" lnSpcReduction="10000"/>
          </a:bodyPr>
          <a:lstStyle/>
          <a:p>
            <a:r>
              <a:rPr lang="hr-HR" dirty="0" smtClean="0"/>
              <a:t>Tri </a:t>
            </a:r>
            <a:r>
              <a:rPr lang="hr-HR" dirty="0" err="1" smtClean="0"/>
              <a:t>modifikatora</a:t>
            </a:r>
            <a:r>
              <a:rPr lang="hr-HR" dirty="0" smtClean="0"/>
              <a:t> pristupa / vidljivosti uvedena u PHP 5, koja utječu na opseg pristupa varijablama i funkcijama klase:</a:t>
            </a:r>
          </a:p>
          <a:p>
            <a:pPr lvl="1"/>
            <a:r>
              <a:rPr lang="hr-HR" dirty="0" err="1" smtClean="0">
                <a:solidFill>
                  <a:srgbClr val="FF0000"/>
                </a:solidFill>
              </a:rPr>
              <a:t>public</a:t>
            </a:r>
            <a:r>
              <a:rPr lang="hr-HR" dirty="0" smtClean="0"/>
              <a:t> javnim varijablama i funkcijama klase može se pristupiti iznutra i izvan klase</a:t>
            </a:r>
          </a:p>
          <a:p>
            <a:pPr lvl="1"/>
            <a:r>
              <a:rPr lang="hr-HR" dirty="0" err="1" smtClean="0">
                <a:solidFill>
                  <a:srgbClr val="FF0000"/>
                </a:solidFill>
              </a:rPr>
              <a:t>protected</a:t>
            </a:r>
            <a:r>
              <a:rPr lang="hr-HR" dirty="0" smtClean="0"/>
              <a:t> skriva varijablu ili funkciju od izravnog pristupa vanjskoj klasi + zaštićeni članovi dostupni su u podrazredima</a:t>
            </a:r>
          </a:p>
          <a:p>
            <a:pPr lvl="1"/>
            <a:r>
              <a:rPr lang="hr-HR" dirty="0" err="1" smtClean="0">
                <a:solidFill>
                  <a:srgbClr val="FF0000"/>
                </a:solidFill>
              </a:rPr>
              <a:t>private</a:t>
            </a:r>
            <a:r>
              <a:rPr lang="hr-HR" dirty="0" smtClean="0"/>
              <a:t> skriva varijablu ili funkciju od izravnog pristupa vanjskoj klasi + zaštićeni članovi su skriveni (NISU dostupni) iz svih </a:t>
            </a:r>
            <a:r>
              <a:rPr lang="hr-HR" dirty="0" err="1" smtClean="0"/>
              <a:t>potklasa</a:t>
            </a:r>
            <a:endParaRPr lang="hr-HR" dirty="0" smtClean="0"/>
          </a:p>
          <a:p>
            <a:r>
              <a:rPr lang="hr-HR" dirty="0" err="1" smtClean="0"/>
              <a:t>Modifikator</a:t>
            </a:r>
            <a:r>
              <a:rPr lang="hr-HR" dirty="0" smtClean="0"/>
              <a:t> pristupa mora biti </a:t>
            </a:r>
            <a:r>
              <a:rPr lang="hr-HR" dirty="0" smtClean="0">
                <a:solidFill>
                  <a:srgbClr val="FF0000"/>
                </a:solidFill>
              </a:rPr>
              <a:t>osiguran</a:t>
            </a:r>
            <a:r>
              <a:rPr lang="hr-HR" dirty="0" smtClean="0"/>
              <a:t> za </a:t>
            </a:r>
            <a:r>
              <a:rPr lang="hr-HR" dirty="0" smtClean="0">
                <a:solidFill>
                  <a:srgbClr val="FF0000"/>
                </a:solidFill>
              </a:rPr>
              <a:t>svaku varijablu instance klase</a:t>
            </a:r>
          </a:p>
          <a:p>
            <a:r>
              <a:rPr lang="hr-HR" dirty="0" smtClean="0"/>
              <a:t>Statičke varijable i funkcije klase mogu se deklarirati bez </a:t>
            </a:r>
            <a:r>
              <a:rPr lang="hr-HR" dirty="0" err="1" smtClean="0"/>
              <a:t>modifikatora</a:t>
            </a:r>
            <a:r>
              <a:rPr lang="hr-HR" dirty="0" smtClean="0"/>
              <a:t> pristupa → </a:t>
            </a:r>
            <a:r>
              <a:rPr lang="hr-HR" u="sng" dirty="0" smtClean="0"/>
              <a:t>zadana vrijednost je javna</a:t>
            </a:r>
            <a:endParaRPr lang="hr-HR" u="sng" dirty="0"/>
          </a:p>
        </p:txBody>
      </p:sp>
    </p:spTree>
    <p:extLst>
      <p:ext uri="{BB962C8B-B14F-4D97-AF65-F5344CB8AC3E}">
        <p14:creationId xmlns:p14="http://schemas.microsoft.com/office/powerpoint/2010/main" val="1652689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Zadatak 1</a:t>
            </a:r>
            <a:endParaRPr lang="en-US" dirty="0"/>
          </a:p>
        </p:txBody>
      </p:sp>
      <p:sp>
        <p:nvSpPr>
          <p:cNvPr id="3" name="Rezervirano mjesto sadržaja 2"/>
          <p:cNvSpPr>
            <a:spLocks noGrp="1"/>
          </p:cNvSpPr>
          <p:nvPr>
            <p:ph idx="1"/>
          </p:nvPr>
        </p:nvSpPr>
        <p:spPr/>
        <p:txBody>
          <a:bodyPr/>
          <a:lstStyle/>
          <a:p>
            <a:r>
              <a:rPr lang="hr-HR" dirty="0" smtClean="0"/>
              <a:t>Kreirajte klasu proizvoljnog naziva s nekoliko atributa različite vidljivosti, te nekoliko metoda putem kojih ćete prikazati vidljivost atributa (metode rade jednostavne zadatke, ispis, ispis </a:t>
            </a:r>
            <a:r>
              <a:rPr lang="hr-HR" dirty="0" err="1" smtClean="0"/>
              <a:t>dvaj</a:t>
            </a:r>
            <a:r>
              <a:rPr lang="hr-HR" dirty="0" smtClean="0"/>
              <a:t> atributa spojeno (</a:t>
            </a:r>
            <a:r>
              <a:rPr lang="hr-HR" dirty="0" err="1" smtClean="0"/>
              <a:t>getfullname</a:t>
            </a:r>
            <a:r>
              <a:rPr lang="hr-HR" dirty="0" smtClean="0"/>
              <a:t> i </a:t>
            </a:r>
            <a:r>
              <a:rPr lang="hr-HR" dirty="0" err="1" smtClean="0"/>
              <a:t>sl</a:t>
            </a:r>
            <a:r>
              <a:rPr lang="hr-HR" dirty="0" smtClean="0"/>
              <a:t>) i </a:t>
            </a:r>
            <a:r>
              <a:rPr lang="hr-HR" dirty="0" err="1" smtClean="0"/>
              <a:t>sl</a:t>
            </a:r>
            <a:r>
              <a:rPr lang="hr-HR" dirty="0" smtClean="0"/>
              <a:t>) </a:t>
            </a:r>
            <a:endParaRPr lang="en-US" dirty="0"/>
          </a:p>
        </p:txBody>
      </p:sp>
    </p:spTree>
    <p:extLst>
      <p:ext uri="{BB962C8B-B14F-4D97-AF65-F5344CB8AC3E}">
        <p14:creationId xmlns:p14="http://schemas.microsoft.com/office/powerpoint/2010/main" val="3249234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Zadatak 2</a:t>
            </a:r>
            <a:endParaRPr lang="en-US" dirty="0"/>
          </a:p>
        </p:txBody>
      </p:sp>
      <p:sp>
        <p:nvSpPr>
          <p:cNvPr id="3" name="Rezervirano mjesto sadržaja 2"/>
          <p:cNvSpPr>
            <a:spLocks noGrp="1"/>
          </p:cNvSpPr>
          <p:nvPr>
            <p:ph idx="1"/>
          </p:nvPr>
        </p:nvSpPr>
        <p:spPr/>
        <p:txBody>
          <a:bodyPr/>
          <a:lstStyle/>
          <a:p>
            <a:r>
              <a:rPr lang="en-US" dirty="0" err="1"/>
              <a:t>Deklarirati</a:t>
            </a:r>
            <a:r>
              <a:rPr lang="en-US" dirty="0"/>
              <a:t> </a:t>
            </a:r>
            <a:r>
              <a:rPr lang="en-US" dirty="0" err="1"/>
              <a:t>objekt</a:t>
            </a:r>
            <a:r>
              <a:rPr lang="en-US" dirty="0"/>
              <a:t> „test“ </a:t>
            </a:r>
            <a:r>
              <a:rPr lang="en-US" dirty="0" err="1"/>
              <a:t>koji</a:t>
            </a:r>
            <a:r>
              <a:rPr lang="en-US" dirty="0"/>
              <a:t> </a:t>
            </a:r>
            <a:r>
              <a:rPr lang="en-US" dirty="0" err="1"/>
              <a:t>ima</a:t>
            </a:r>
            <a:r>
              <a:rPr lang="en-US" dirty="0"/>
              <a:t> </a:t>
            </a:r>
            <a:r>
              <a:rPr lang="en-US" dirty="0" err="1" smtClean="0"/>
              <a:t>svojstva</a:t>
            </a:r>
            <a:r>
              <a:rPr lang="en-US" dirty="0" smtClean="0"/>
              <a:t>:</a:t>
            </a:r>
            <a:endParaRPr lang="hr-HR" dirty="0" smtClean="0"/>
          </a:p>
          <a:p>
            <a:pPr lvl="1"/>
            <a:r>
              <a:rPr lang="hr-HR" dirty="0" smtClean="0"/>
              <a:t>ime, prezime, </a:t>
            </a:r>
            <a:r>
              <a:rPr lang="en-US" dirty="0" err="1" smtClean="0"/>
              <a:t>ostvareni_bodovi</a:t>
            </a:r>
            <a:r>
              <a:rPr lang="en-US" dirty="0"/>
              <a:t>, </a:t>
            </a:r>
            <a:r>
              <a:rPr lang="en-US" dirty="0" err="1"/>
              <a:t>max_bodovi</a:t>
            </a:r>
            <a:r>
              <a:rPr lang="en-US" dirty="0"/>
              <a:t> i </a:t>
            </a:r>
            <a:r>
              <a:rPr lang="en-US" dirty="0" err="1"/>
              <a:t>ocjena</a:t>
            </a:r>
            <a:r>
              <a:rPr lang="en-US" dirty="0"/>
              <a:t>. </a:t>
            </a:r>
            <a:endParaRPr lang="hr-HR" dirty="0" smtClean="0"/>
          </a:p>
          <a:p>
            <a:pPr lvl="1"/>
            <a:r>
              <a:rPr lang="en-US" dirty="0" err="1" smtClean="0"/>
              <a:t>Dodati</a:t>
            </a:r>
            <a:r>
              <a:rPr lang="en-US" dirty="0" smtClean="0"/>
              <a:t> </a:t>
            </a:r>
            <a:r>
              <a:rPr lang="en-US" dirty="0" err="1"/>
              <a:t>metodu</a:t>
            </a:r>
            <a:r>
              <a:rPr lang="en-US" dirty="0"/>
              <a:t> </a:t>
            </a:r>
            <a:r>
              <a:rPr lang="en-US" dirty="0" err="1" smtClean="0"/>
              <a:t>koja</a:t>
            </a:r>
            <a:r>
              <a:rPr lang="hr-HR" dirty="0" smtClean="0"/>
              <a:t> </a:t>
            </a:r>
            <a:r>
              <a:rPr lang="en-US" dirty="0" err="1" smtClean="0"/>
              <a:t>računa</a:t>
            </a:r>
            <a:r>
              <a:rPr lang="en-US" dirty="0" smtClean="0"/>
              <a:t> </a:t>
            </a:r>
            <a:r>
              <a:rPr lang="en-US" dirty="0" err="1"/>
              <a:t>ocjenu</a:t>
            </a:r>
            <a:r>
              <a:rPr lang="en-US" dirty="0"/>
              <a:t> s </a:t>
            </a:r>
            <a:r>
              <a:rPr lang="en-US" dirty="0" err="1"/>
              <a:t>obzirom</a:t>
            </a:r>
            <a:r>
              <a:rPr lang="en-US" dirty="0"/>
              <a:t> </a:t>
            </a:r>
            <a:r>
              <a:rPr lang="en-US" dirty="0" err="1"/>
              <a:t>na</a:t>
            </a:r>
            <a:r>
              <a:rPr lang="en-US" dirty="0"/>
              <a:t> </a:t>
            </a:r>
            <a:r>
              <a:rPr lang="en-US" dirty="0" err="1"/>
              <a:t>iznos</a:t>
            </a:r>
            <a:r>
              <a:rPr lang="en-US" dirty="0"/>
              <a:t> </a:t>
            </a:r>
            <a:r>
              <a:rPr lang="en-US" dirty="0" err="1"/>
              <a:t>ostvarenih</a:t>
            </a:r>
            <a:r>
              <a:rPr lang="en-US" dirty="0"/>
              <a:t> i </a:t>
            </a:r>
            <a:r>
              <a:rPr lang="en-US" dirty="0" err="1" smtClean="0"/>
              <a:t>maksimalnih</a:t>
            </a:r>
            <a:r>
              <a:rPr lang="hr-HR" dirty="0" smtClean="0"/>
              <a:t> </a:t>
            </a:r>
            <a:r>
              <a:rPr lang="en-US" dirty="0" err="1" smtClean="0"/>
              <a:t>bodova</a:t>
            </a:r>
            <a:r>
              <a:rPr lang="en-US" dirty="0" smtClean="0"/>
              <a:t> </a:t>
            </a:r>
            <a:r>
              <a:rPr lang="en-US" dirty="0" err="1"/>
              <a:t>za</a:t>
            </a:r>
            <a:r>
              <a:rPr lang="en-US" dirty="0"/>
              <a:t> </a:t>
            </a:r>
            <a:r>
              <a:rPr lang="en-US" dirty="0" err="1"/>
              <a:t>taj</a:t>
            </a:r>
            <a:r>
              <a:rPr lang="en-US" dirty="0"/>
              <a:t> </a:t>
            </a:r>
            <a:r>
              <a:rPr lang="en-US" dirty="0" smtClean="0"/>
              <a:t>test</a:t>
            </a:r>
            <a:r>
              <a:rPr lang="hr-HR" dirty="0" smtClean="0"/>
              <a:t> u %</a:t>
            </a:r>
            <a:r>
              <a:rPr lang="en-US" dirty="0" smtClean="0"/>
              <a:t>.</a:t>
            </a:r>
            <a:endParaRPr lang="hr-HR" dirty="0"/>
          </a:p>
          <a:p>
            <a:r>
              <a:rPr lang="hr-HR" dirty="0" smtClean="0"/>
              <a:t>Uraditi nekoliko inicijalizacija s različitim vrijednostima;</a:t>
            </a:r>
          </a:p>
          <a:p>
            <a:r>
              <a:rPr lang="en-US" dirty="0" smtClean="0"/>
              <a:t> </a:t>
            </a:r>
            <a:endParaRPr lang="en-US" dirty="0"/>
          </a:p>
        </p:txBody>
      </p:sp>
    </p:spTree>
    <p:extLst>
      <p:ext uri="{BB962C8B-B14F-4D97-AF65-F5344CB8AC3E}">
        <p14:creationId xmlns:p14="http://schemas.microsoft.com/office/powerpoint/2010/main" val="3070847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Zadatak 3</a:t>
            </a:r>
            <a:endParaRPr lang="en-US" dirty="0"/>
          </a:p>
        </p:txBody>
      </p:sp>
      <p:sp>
        <p:nvSpPr>
          <p:cNvPr id="3" name="Rezervirano mjesto sadržaja 2"/>
          <p:cNvSpPr>
            <a:spLocks noGrp="1"/>
          </p:cNvSpPr>
          <p:nvPr>
            <p:ph idx="1"/>
          </p:nvPr>
        </p:nvSpPr>
        <p:spPr/>
        <p:txBody>
          <a:bodyPr>
            <a:normAutofit/>
          </a:bodyPr>
          <a:lstStyle/>
          <a:p>
            <a:r>
              <a:rPr lang="en-US" dirty="0" err="1"/>
              <a:t>Deklarirati</a:t>
            </a:r>
            <a:r>
              <a:rPr lang="en-US" dirty="0"/>
              <a:t> </a:t>
            </a:r>
            <a:r>
              <a:rPr lang="en-US" dirty="0" err="1"/>
              <a:t>objekt</a:t>
            </a:r>
            <a:r>
              <a:rPr lang="en-US" dirty="0"/>
              <a:t> </a:t>
            </a:r>
            <a:r>
              <a:rPr lang="en-US" dirty="0" smtClean="0"/>
              <a:t>„</a:t>
            </a:r>
            <a:r>
              <a:rPr lang="hr-HR" dirty="0" err="1" smtClean="0"/>
              <a:t>person</a:t>
            </a:r>
            <a:r>
              <a:rPr lang="en-US" dirty="0" smtClean="0"/>
              <a:t>“ </a:t>
            </a:r>
            <a:r>
              <a:rPr lang="en-US" dirty="0" err="1"/>
              <a:t>koja</a:t>
            </a:r>
            <a:r>
              <a:rPr lang="en-US" dirty="0"/>
              <a:t> </a:t>
            </a:r>
            <a:r>
              <a:rPr lang="en-US" dirty="0" err="1"/>
              <a:t>će</a:t>
            </a:r>
            <a:r>
              <a:rPr lang="en-US" dirty="0"/>
              <a:t> </a:t>
            </a:r>
            <a:r>
              <a:rPr lang="en-US" dirty="0" err="1"/>
              <a:t>imati</a:t>
            </a:r>
            <a:r>
              <a:rPr lang="en-US" dirty="0"/>
              <a:t> </a:t>
            </a:r>
            <a:r>
              <a:rPr lang="en-US" dirty="0" err="1"/>
              <a:t>svojstva</a:t>
            </a:r>
            <a:r>
              <a:rPr lang="en-US" dirty="0"/>
              <a:t> </a:t>
            </a:r>
            <a:r>
              <a:rPr lang="en-US" dirty="0" err="1"/>
              <a:t>ime</a:t>
            </a:r>
            <a:r>
              <a:rPr lang="en-US" dirty="0"/>
              <a:t>, </a:t>
            </a:r>
            <a:r>
              <a:rPr lang="en-US" dirty="0" err="1"/>
              <a:t>prezime</a:t>
            </a:r>
            <a:r>
              <a:rPr lang="en-US" dirty="0"/>
              <a:t> </a:t>
            </a:r>
            <a:r>
              <a:rPr lang="en-US" dirty="0" smtClean="0"/>
              <a:t>i</a:t>
            </a:r>
            <a:r>
              <a:rPr lang="hr-HR" dirty="0" smtClean="0"/>
              <a:t> masa u kg</a:t>
            </a:r>
            <a:r>
              <a:rPr lang="en-US" dirty="0" smtClean="0"/>
              <a:t>. </a:t>
            </a:r>
            <a:endParaRPr lang="hr-HR" dirty="0" smtClean="0"/>
          </a:p>
          <a:p>
            <a:r>
              <a:rPr lang="hr-HR" dirty="0" smtClean="0"/>
              <a:t>D</a:t>
            </a:r>
            <a:r>
              <a:rPr lang="en-US" dirty="0" err="1" smtClean="0"/>
              <a:t>eklarirati</a:t>
            </a:r>
            <a:r>
              <a:rPr lang="hr-HR" dirty="0" smtClean="0"/>
              <a:t> i</a:t>
            </a:r>
            <a:r>
              <a:rPr lang="en-US" dirty="0" smtClean="0"/>
              <a:t> </a:t>
            </a:r>
            <a:r>
              <a:rPr lang="en-US" dirty="0" err="1"/>
              <a:t>metodu</a:t>
            </a:r>
            <a:r>
              <a:rPr lang="hr-HR" dirty="0"/>
              <a:t> </a:t>
            </a:r>
            <a:r>
              <a:rPr lang="en-US" dirty="0" err="1"/>
              <a:t>koja</a:t>
            </a:r>
            <a:r>
              <a:rPr lang="en-US" dirty="0"/>
              <a:t> </a:t>
            </a:r>
            <a:r>
              <a:rPr lang="en-US" dirty="0" err="1"/>
              <a:t>će</a:t>
            </a:r>
            <a:r>
              <a:rPr lang="en-US" dirty="0"/>
              <a:t> </a:t>
            </a:r>
            <a:r>
              <a:rPr lang="en-US" dirty="0" err="1"/>
              <a:t>računati</a:t>
            </a:r>
            <a:r>
              <a:rPr lang="en-US" dirty="0"/>
              <a:t> </a:t>
            </a:r>
            <a:r>
              <a:rPr lang="en-US" dirty="0" err="1" smtClean="0"/>
              <a:t>kolik</a:t>
            </a:r>
            <a:r>
              <a:rPr lang="hr-HR" dirty="0" smtClean="0"/>
              <a:t>a je težina te osobe u kg (u pozivu i ispišite u browser). </a:t>
            </a:r>
          </a:p>
          <a:p>
            <a:r>
              <a:rPr lang="en-US" dirty="0" err="1" smtClean="0"/>
              <a:t>Zatim</a:t>
            </a:r>
            <a:r>
              <a:rPr lang="en-US" dirty="0" smtClean="0"/>
              <a:t> </a:t>
            </a:r>
            <a:r>
              <a:rPr lang="en-US" dirty="0" err="1"/>
              <a:t>deklarirati</a:t>
            </a:r>
            <a:r>
              <a:rPr lang="en-US" dirty="0"/>
              <a:t> </a:t>
            </a:r>
            <a:r>
              <a:rPr lang="en-US" dirty="0" err="1" smtClean="0"/>
              <a:t>metodu</a:t>
            </a:r>
            <a:r>
              <a:rPr lang="hr-HR" dirty="0" smtClean="0"/>
              <a:t> </a:t>
            </a:r>
            <a:r>
              <a:rPr lang="en-US" dirty="0" err="1" smtClean="0"/>
              <a:t>koja</a:t>
            </a:r>
            <a:r>
              <a:rPr lang="en-US" dirty="0" smtClean="0"/>
              <a:t> </a:t>
            </a:r>
            <a:r>
              <a:rPr lang="en-US" dirty="0" err="1"/>
              <a:t>će</a:t>
            </a:r>
            <a:r>
              <a:rPr lang="en-US" dirty="0"/>
              <a:t> </a:t>
            </a:r>
            <a:r>
              <a:rPr lang="en-US" dirty="0" err="1"/>
              <a:t>računati</a:t>
            </a:r>
            <a:r>
              <a:rPr lang="en-US" dirty="0"/>
              <a:t> </a:t>
            </a:r>
            <a:r>
              <a:rPr lang="en-US" dirty="0" err="1" smtClean="0"/>
              <a:t>kolik</a:t>
            </a:r>
            <a:r>
              <a:rPr lang="hr-HR" dirty="0" smtClean="0"/>
              <a:t>u težinu ta osoba ima </a:t>
            </a:r>
            <a:r>
              <a:rPr lang="en-US" dirty="0" err="1" smtClean="0"/>
              <a:t>na</a:t>
            </a:r>
            <a:r>
              <a:rPr lang="en-US" dirty="0" smtClean="0"/>
              <a:t> M</a:t>
            </a:r>
            <a:r>
              <a:rPr lang="hr-HR" dirty="0" err="1" smtClean="0"/>
              <a:t>jesecu</a:t>
            </a:r>
            <a:r>
              <a:rPr lang="en-US" dirty="0" smtClean="0"/>
              <a:t>.</a:t>
            </a:r>
            <a:r>
              <a:rPr lang="hr-HR" dirty="0" smtClean="0"/>
              <a:t> </a:t>
            </a:r>
          </a:p>
          <a:p>
            <a:r>
              <a:rPr lang="hr-HR" dirty="0" smtClean="0"/>
              <a:t>Inicijalizirati nekoliko </a:t>
            </a:r>
            <a:r>
              <a:rPr lang="hr-HR" dirty="0" err="1" smtClean="0"/>
              <a:t>razlučitih</a:t>
            </a:r>
            <a:r>
              <a:rPr lang="hr-HR" dirty="0" smtClean="0"/>
              <a:t> osoba.</a:t>
            </a:r>
            <a:endParaRPr lang="en-US" dirty="0" smtClean="0"/>
          </a:p>
        </p:txBody>
      </p:sp>
    </p:spTree>
    <p:extLst>
      <p:ext uri="{BB962C8B-B14F-4D97-AF65-F5344CB8AC3E}">
        <p14:creationId xmlns:p14="http://schemas.microsoft.com/office/powerpoint/2010/main" val="1090905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err="1" smtClean="0"/>
              <a:t>Get</a:t>
            </a:r>
            <a:r>
              <a:rPr lang="hr-HR" dirty="0" smtClean="0"/>
              <a:t> i Set funkcije </a:t>
            </a:r>
            <a:endParaRPr lang="hr-HR" dirty="0"/>
          </a:p>
        </p:txBody>
      </p:sp>
      <p:sp>
        <p:nvSpPr>
          <p:cNvPr id="3" name="Rezervirano mjesto sadržaja 2"/>
          <p:cNvSpPr>
            <a:spLocks noGrp="1"/>
          </p:cNvSpPr>
          <p:nvPr>
            <p:ph idx="1"/>
          </p:nvPr>
        </p:nvSpPr>
        <p:spPr/>
        <p:txBody>
          <a:bodyPr>
            <a:normAutofit fontScale="92500" lnSpcReduction="20000"/>
          </a:bodyPr>
          <a:lstStyle/>
          <a:p>
            <a:r>
              <a:rPr lang="hr-HR" dirty="0" err="1" smtClean="0"/>
              <a:t>Tzv</a:t>
            </a:r>
            <a:r>
              <a:rPr lang="hr-HR" dirty="0" smtClean="0"/>
              <a:t> </a:t>
            </a:r>
            <a:r>
              <a:rPr lang="hr-HR" dirty="0" err="1" smtClean="0"/>
              <a:t>Getters</a:t>
            </a:r>
            <a:r>
              <a:rPr lang="hr-HR" dirty="0" smtClean="0"/>
              <a:t> </a:t>
            </a:r>
            <a:r>
              <a:rPr lang="hr-HR" dirty="0" err="1" smtClean="0"/>
              <a:t>and</a:t>
            </a:r>
            <a:r>
              <a:rPr lang="hr-HR" dirty="0" smtClean="0"/>
              <a:t> </a:t>
            </a:r>
            <a:r>
              <a:rPr lang="hr-HR" dirty="0" err="1" smtClean="0"/>
              <a:t>Setters</a:t>
            </a:r>
            <a:endParaRPr lang="hr-HR" dirty="0" smtClean="0"/>
          </a:p>
          <a:p>
            <a:r>
              <a:rPr lang="hr-HR" dirty="0" err="1" smtClean="0"/>
              <a:t>Enkapsulacija</a:t>
            </a:r>
            <a:r>
              <a:rPr lang="hr-HR" dirty="0" smtClean="0"/>
              <a:t>: skrivanje atributa od izravnog pristupa izvan klase i pružanje kontroliranog pristupa putem funkcija pristupa i promjene</a:t>
            </a:r>
          </a:p>
          <a:p>
            <a:pPr lvl="1"/>
            <a:r>
              <a:rPr lang="hr-HR" dirty="0" smtClean="0"/>
              <a:t>Možete napisati prilagođene funkcije </a:t>
            </a:r>
            <a:r>
              <a:rPr lang="hr-HR" dirty="0" err="1" smtClean="0"/>
              <a:t>getVariable</a:t>
            </a:r>
            <a:r>
              <a:rPr lang="hr-HR" dirty="0" smtClean="0"/>
              <a:t> () / </a:t>
            </a:r>
            <a:r>
              <a:rPr lang="hr-HR" dirty="0" err="1" smtClean="0"/>
              <a:t>setVariable</a:t>
            </a:r>
            <a:r>
              <a:rPr lang="hr-HR" dirty="0" smtClean="0"/>
              <a:t> ($ var) ili</a:t>
            </a:r>
          </a:p>
          <a:p>
            <a:pPr lvl="1"/>
            <a:r>
              <a:rPr lang="hr-HR" dirty="0" smtClean="0"/>
              <a:t>Prepisati funkcionalnost funkcijama __</a:t>
            </a:r>
            <a:r>
              <a:rPr lang="hr-HR" dirty="0" err="1" smtClean="0"/>
              <a:t>get</a:t>
            </a:r>
            <a:r>
              <a:rPr lang="hr-HR" dirty="0" smtClean="0"/>
              <a:t> () i __set () u PHP-u __</a:t>
            </a:r>
            <a:r>
              <a:rPr lang="hr-HR" dirty="0" err="1" smtClean="0"/>
              <a:t>get</a:t>
            </a:r>
            <a:r>
              <a:rPr lang="hr-HR" dirty="0" smtClean="0"/>
              <a:t> () i __set ()</a:t>
            </a:r>
          </a:p>
          <a:p>
            <a:r>
              <a:rPr lang="hr-HR" dirty="0" smtClean="0"/>
              <a:t>Primjer :</a:t>
            </a:r>
          </a:p>
          <a:p>
            <a:pPr lvl="1"/>
            <a:r>
              <a:rPr lang="hr-HR" dirty="0" smtClean="0">
                <a:latin typeface="Consolas" panose="020B0609020204030204" pitchFamily="49" charset="0"/>
              </a:rPr>
              <a:t>__</a:t>
            </a:r>
            <a:r>
              <a:rPr lang="hr-HR" dirty="0" err="1" smtClean="0">
                <a:latin typeface="Consolas" panose="020B0609020204030204" pitchFamily="49" charset="0"/>
              </a:rPr>
              <a:t>get</a:t>
            </a:r>
            <a:r>
              <a:rPr lang="hr-HR" dirty="0" smtClean="0">
                <a:latin typeface="Consolas" panose="020B0609020204030204" pitchFamily="49" charset="0"/>
              </a:rPr>
              <a:t> ($ var);</a:t>
            </a:r>
          </a:p>
          <a:p>
            <a:pPr lvl="1"/>
            <a:r>
              <a:rPr lang="hr-HR" dirty="0" smtClean="0">
                <a:latin typeface="Consolas" panose="020B0609020204030204" pitchFamily="49" charset="0"/>
              </a:rPr>
              <a:t>// param predstavlja ime atributa, __</a:t>
            </a:r>
            <a:r>
              <a:rPr lang="hr-HR" dirty="0" err="1" smtClean="0">
                <a:latin typeface="Consolas" panose="020B0609020204030204" pitchFamily="49" charset="0"/>
              </a:rPr>
              <a:t>get</a:t>
            </a:r>
            <a:r>
              <a:rPr lang="hr-HR" dirty="0" smtClean="0">
                <a:latin typeface="Consolas" panose="020B0609020204030204" pitchFamily="49" charset="0"/>
              </a:rPr>
              <a:t> vraća vrijednost tog atributa</a:t>
            </a:r>
          </a:p>
          <a:p>
            <a:pPr lvl="1"/>
            <a:r>
              <a:rPr lang="hr-HR" dirty="0" err="1" smtClean="0">
                <a:latin typeface="Consolas" panose="020B0609020204030204" pitchFamily="49" charset="0"/>
              </a:rPr>
              <a:t>void</a:t>
            </a:r>
            <a:r>
              <a:rPr lang="hr-HR" dirty="0" smtClean="0">
                <a:latin typeface="Consolas" panose="020B0609020204030204" pitchFamily="49" charset="0"/>
              </a:rPr>
              <a:t> __set ($ var, $ vrijednost);</a:t>
            </a:r>
          </a:p>
          <a:p>
            <a:pPr lvl="1"/>
            <a:r>
              <a:rPr lang="hr-HR" dirty="0" smtClean="0">
                <a:latin typeface="Consolas" panose="020B0609020204030204" pitchFamily="49" charset="0"/>
              </a:rPr>
              <a:t>// </a:t>
            </a:r>
            <a:r>
              <a:rPr lang="hr-HR" dirty="0" err="1" smtClean="0">
                <a:latin typeface="Consolas" panose="020B0609020204030204" pitchFamily="49" charset="0"/>
              </a:rPr>
              <a:t>parami</a:t>
            </a:r>
            <a:r>
              <a:rPr lang="hr-HR" dirty="0" smtClean="0">
                <a:latin typeface="Consolas" panose="020B0609020204030204" pitchFamily="49" charset="0"/>
              </a:rPr>
              <a:t> su ime atributa i vrijednost na koju ga treba postaviti</a:t>
            </a:r>
            <a:endParaRPr lang="hr-HR" dirty="0">
              <a:latin typeface="Consolas" panose="020B0609020204030204" pitchFamily="49" charset="0"/>
            </a:endParaRPr>
          </a:p>
        </p:txBody>
      </p:sp>
    </p:spTree>
    <p:extLst>
      <p:ext uri="{BB962C8B-B14F-4D97-AF65-F5344CB8AC3E}">
        <p14:creationId xmlns:p14="http://schemas.microsoft.com/office/powerpoint/2010/main" val="3204122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err="1" smtClean="0"/>
              <a:t>Getters</a:t>
            </a:r>
            <a:r>
              <a:rPr lang="hr-HR" dirty="0" smtClean="0"/>
              <a:t> </a:t>
            </a:r>
            <a:r>
              <a:rPr lang="hr-HR" dirty="0" err="1" smtClean="0"/>
              <a:t>and</a:t>
            </a:r>
            <a:r>
              <a:rPr lang="hr-HR" dirty="0" smtClean="0"/>
              <a:t> </a:t>
            </a:r>
            <a:r>
              <a:rPr lang="hr-HR" dirty="0" err="1" smtClean="0"/>
              <a:t>Setters</a:t>
            </a:r>
            <a:endParaRPr lang="hr-HR" dirty="0"/>
          </a:p>
        </p:txBody>
      </p:sp>
      <p:sp>
        <p:nvSpPr>
          <p:cNvPr id="3" name="Rezervirano mjesto sadržaja 2"/>
          <p:cNvSpPr>
            <a:spLocks noGrp="1"/>
          </p:cNvSpPr>
          <p:nvPr>
            <p:ph idx="1"/>
          </p:nvPr>
        </p:nvSpPr>
        <p:spPr/>
        <p:txBody>
          <a:bodyPr>
            <a:normAutofit fontScale="92500"/>
          </a:bodyPr>
          <a:lstStyle/>
          <a:p>
            <a:pPr>
              <a:lnSpc>
                <a:spcPct val="110000"/>
              </a:lnSpc>
              <a:spcBef>
                <a:spcPts val="900"/>
              </a:spcBef>
            </a:pPr>
            <a:r>
              <a:rPr lang="en-US" altLang="sr-Latn-RS" dirty="0" smtClean="0">
                <a:ea typeface="Simsun (Founder Extended)" pitchFamily="65" charset="-122"/>
                <a:cs typeface="Courier New" panose="02070309020205020404" pitchFamily="49" charset="0"/>
              </a:rPr>
              <a:t>__get() and __set()</a:t>
            </a:r>
          </a:p>
          <a:p>
            <a:pPr lvl="1">
              <a:lnSpc>
                <a:spcPct val="110000"/>
              </a:lnSpc>
              <a:spcBef>
                <a:spcPts val="800"/>
              </a:spcBef>
            </a:pPr>
            <a:r>
              <a:rPr lang="hr-HR" altLang="sr-Latn-RS" sz="2300" dirty="0" smtClean="0">
                <a:ea typeface="Simsun (Founder Extended)" pitchFamily="65" charset="-122"/>
                <a:cs typeface="Courier New" panose="02070309020205020404" pitchFamily="49" charset="0"/>
              </a:rPr>
              <a:t>Mogu se samo koristiti za </a:t>
            </a:r>
            <a:r>
              <a:rPr lang="en-US" altLang="sr-Latn-RS" sz="2300" dirty="0" smtClean="0">
                <a:ea typeface="Simsun (Founder Extended)" pitchFamily="65" charset="-122"/>
                <a:cs typeface="Courier New" panose="02070309020205020404" pitchFamily="49" charset="0"/>
              </a:rPr>
              <a:t>non-static </a:t>
            </a:r>
            <a:r>
              <a:rPr lang="hr-HR" altLang="sr-Latn-RS" sz="2300" dirty="0" smtClean="0">
                <a:ea typeface="Simsun (Founder Extended)" pitchFamily="65" charset="-122"/>
                <a:cs typeface="Courier New" panose="02070309020205020404" pitchFamily="49" charset="0"/>
              </a:rPr>
              <a:t>atribute</a:t>
            </a:r>
            <a:r>
              <a:rPr lang="en-US" altLang="sr-Latn-RS" sz="2300" dirty="0" smtClean="0">
                <a:ea typeface="Simsun (Founder Extended)" pitchFamily="65" charset="-122"/>
                <a:cs typeface="Courier New" panose="02070309020205020404" pitchFamily="49" charset="0"/>
              </a:rPr>
              <a:t>!</a:t>
            </a:r>
            <a:endParaRPr lang="en-US" altLang="sr-Latn-RS" sz="2300" i="1" dirty="0" smtClean="0">
              <a:ea typeface="Simsun (Founder Extended)" pitchFamily="65" charset="-122"/>
              <a:cs typeface="Courier New" panose="02070309020205020404" pitchFamily="49" charset="0"/>
            </a:endParaRPr>
          </a:p>
          <a:p>
            <a:pPr lvl="1">
              <a:lnSpc>
                <a:spcPct val="110000"/>
              </a:lnSpc>
              <a:spcBef>
                <a:spcPts val="800"/>
              </a:spcBef>
            </a:pPr>
            <a:r>
              <a:rPr lang="hr-HR" altLang="sr-Latn-RS" sz="2300" dirty="0" smtClean="0">
                <a:ea typeface="Simsun (Founder Extended)" pitchFamily="65" charset="-122"/>
                <a:cs typeface="Courier New" panose="02070309020205020404" pitchFamily="49" charset="0"/>
              </a:rPr>
              <a:t>Ove funkcije se ne pozivaju direktno</a:t>
            </a:r>
            <a:r>
              <a:rPr lang="en-US" altLang="sr-Latn-RS" sz="2300" dirty="0" smtClean="0">
                <a:ea typeface="Simsun (Founder Extended)" pitchFamily="65" charset="-122"/>
                <a:cs typeface="Courier New" panose="02070309020205020404" pitchFamily="49" charset="0"/>
              </a:rPr>
              <a:t>; </a:t>
            </a:r>
          </a:p>
          <a:p>
            <a:pPr lvl="1">
              <a:lnSpc>
                <a:spcPct val="110000"/>
              </a:lnSpc>
              <a:spcBef>
                <a:spcPts val="600"/>
              </a:spcBef>
              <a:buNone/>
            </a:pPr>
            <a:r>
              <a:rPr lang="hr-HR" altLang="sr-Latn-RS" sz="2300" dirty="0" err="1" smtClean="0">
                <a:ea typeface="Simsun (Founder Extended)" pitchFamily="65" charset="-122"/>
                <a:cs typeface="Courier New" panose="02070309020205020404" pitchFamily="49" charset="0"/>
              </a:rPr>
              <a:t>Npr</a:t>
            </a:r>
            <a:r>
              <a:rPr lang="hr-HR" altLang="sr-Latn-RS" sz="2300" dirty="0" smtClean="0">
                <a:ea typeface="Simsun (Founder Extended)" pitchFamily="65" charset="-122"/>
                <a:cs typeface="Courier New" panose="02070309020205020404" pitchFamily="49" charset="0"/>
              </a:rPr>
              <a:t> </a:t>
            </a:r>
            <a:r>
              <a:rPr lang="en-US" altLang="sr-Latn-RS" sz="2300" dirty="0" smtClean="0">
                <a:ea typeface="Simsun (Founder Extended)" pitchFamily="65" charset="-122"/>
                <a:cs typeface="Courier New" panose="02070309020205020404" pitchFamily="49" charset="0"/>
              </a:rPr>
              <a:t>$</a:t>
            </a:r>
            <a:r>
              <a:rPr lang="en-US" altLang="sr-Latn-RS" sz="2300" dirty="0" err="1" smtClean="0">
                <a:ea typeface="Simsun (Founder Extended)" pitchFamily="65" charset="-122"/>
                <a:cs typeface="Courier New" panose="02070309020205020404" pitchFamily="49" charset="0"/>
              </a:rPr>
              <a:t>acc</a:t>
            </a:r>
            <a:r>
              <a:rPr lang="en-US" altLang="sr-Latn-RS" sz="2300" dirty="0" smtClean="0">
                <a:ea typeface="Simsun (Founder Extended)" pitchFamily="65" charset="-122"/>
                <a:cs typeface="Courier New" panose="02070309020205020404" pitchFamily="49" charset="0"/>
              </a:rPr>
              <a:t> </a:t>
            </a:r>
            <a:r>
              <a:rPr lang="hr-HR" altLang="sr-Latn-RS" sz="2300" dirty="0" smtClean="0">
                <a:ea typeface="Simsun (Founder Extended)" pitchFamily="65" charset="-122"/>
                <a:cs typeface="Courier New" panose="02070309020205020404" pitchFamily="49" charset="0"/>
              </a:rPr>
              <a:t>instanca klase </a:t>
            </a:r>
            <a:r>
              <a:rPr lang="en-US" altLang="sr-Latn-RS" sz="2300" dirty="0" smtClean="0">
                <a:ea typeface="Simsun (Founder Extended)" pitchFamily="65" charset="-122"/>
                <a:cs typeface="Courier New" panose="02070309020205020404" pitchFamily="49" charset="0"/>
              </a:rPr>
              <a:t>Account :</a:t>
            </a:r>
          </a:p>
          <a:p>
            <a:pPr lvl="1">
              <a:lnSpc>
                <a:spcPct val="110000"/>
              </a:lnSpc>
              <a:spcBef>
                <a:spcPts val="600"/>
              </a:spcBef>
              <a:buNone/>
            </a:pPr>
            <a:r>
              <a:rPr lang="en-US" altLang="sr-Latn-RS" sz="2300" dirty="0" smtClean="0">
                <a:solidFill>
                  <a:srgbClr val="FF0000"/>
                </a:solidFill>
                <a:ea typeface="Simsun (Founder Extended)" pitchFamily="65" charset="-122"/>
                <a:cs typeface="Courier New" panose="02070309020205020404" pitchFamily="49" charset="0"/>
              </a:rPr>
              <a:t>	$</a:t>
            </a:r>
            <a:r>
              <a:rPr lang="en-US" altLang="sr-Latn-RS" sz="2300" dirty="0" err="1" smtClean="0">
                <a:solidFill>
                  <a:srgbClr val="FF0000"/>
                </a:solidFill>
                <a:ea typeface="Simsun (Founder Extended)" pitchFamily="65" charset="-122"/>
                <a:cs typeface="Courier New" panose="02070309020205020404" pitchFamily="49" charset="0"/>
              </a:rPr>
              <a:t>acc</a:t>
            </a:r>
            <a:r>
              <a:rPr lang="en-US" altLang="sr-Latn-RS" sz="2300" dirty="0" smtClean="0">
                <a:solidFill>
                  <a:srgbClr val="FF0000"/>
                </a:solidFill>
                <a:ea typeface="Simsun (Founder Extended)" pitchFamily="65" charset="-122"/>
                <a:cs typeface="Courier New" panose="02070309020205020404" pitchFamily="49" charset="0"/>
              </a:rPr>
              <a:t>-&gt;Balance = 1000;</a:t>
            </a:r>
          </a:p>
          <a:p>
            <a:pPr marL="0" indent="0">
              <a:buNone/>
            </a:pPr>
            <a:endParaRPr lang="hr-HR" dirty="0" smtClean="0"/>
          </a:p>
          <a:p>
            <a:pPr marL="0" indent="0">
              <a:buNone/>
            </a:pPr>
            <a:r>
              <a:rPr lang="hr-HR" dirty="0" smtClean="0"/>
              <a:t>implicitno poziva funkciju __set () čija je vrijednost $</a:t>
            </a:r>
            <a:r>
              <a:rPr lang="hr-HR" dirty="0" err="1" smtClean="0"/>
              <a:t>name</a:t>
            </a:r>
            <a:r>
              <a:rPr lang="hr-HR" dirty="0" smtClean="0"/>
              <a:t> postavljena na '</a:t>
            </a:r>
            <a:r>
              <a:rPr lang="hr-HR" dirty="0" err="1" smtClean="0"/>
              <a:t>Balance</a:t>
            </a:r>
            <a:r>
              <a:rPr lang="hr-HR" dirty="0" smtClean="0"/>
              <a:t>', a vrijednost $ </a:t>
            </a:r>
            <a:r>
              <a:rPr lang="hr-HR" dirty="0" err="1" smtClean="0"/>
              <a:t>value</a:t>
            </a:r>
            <a:r>
              <a:rPr lang="hr-HR" dirty="0" smtClean="0"/>
              <a:t> postavljena na 1000.</a:t>
            </a:r>
          </a:p>
          <a:p>
            <a:pPr marL="0" indent="0">
              <a:buNone/>
            </a:pPr>
            <a:r>
              <a:rPr lang="hr-HR" dirty="0" smtClean="0"/>
              <a:t>(__</a:t>
            </a:r>
            <a:r>
              <a:rPr lang="hr-HR" dirty="0" err="1" smtClean="0"/>
              <a:t>get</a:t>
            </a:r>
            <a:r>
              <a:rPr lang="hr-HR" dirty="0" smtClean="0"/>
              <a:t> () radi na sličan način)</a:t>
            </a:r>
            <a:endParaRPr lang="hr-HR" dirty="0"/>
          </a:p>
        </p:txBody>
      </p:sp>
    </p:spTree>
    <p:extLst>
      <p:ext uri="{BB962C8B-B14F-4D97-AF65-F5344CB8AC3E}">
        <p14:creationId xmlns:p14="http://schemas.microsoft.com/office/powerpoint/2010/main" val="347213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Uvod</a:t>
            </a:r>
            <a:endParaRPr lang="hr-HR" dirty="0"/>
          </a:p>
        </p:txBody>
      </p:sp>
      <p:sp>
        <p:nvSpPr>
          <p:cNvPr id="3" name="Rezervirano mjesto sadržaja 2"/>
          <p:cNvSpPr>
            <a:spLocks noGrp="1"/>
          </p:cNvSpPr>
          <p:nvPr>
            <p:ph idx="1"/>
          </p:nvPr>
        </p:nvSpPr>
        <p:spPr/>
        <p:txBody>
          <a:bodyPr/>
          <a:lstStyle/>
          <a:p>
            <a:r>
              <a:rPr lang="hr-HR" dirty="0" smtClean="0"/>
              <a:t>PHP je </a:t>
            </a:r>
            <a:r>
              <a:rPr lang="hr-HR" dirty="0" err="1" smtClean="0"/>
              <a:t>skriptni</a:t>
            </a:r>
            <a:r>
              <a:rPr lang="hr-HR" dirty="0" smtClean="0"/>
              <a:t> jezik ima podršku i za objektno orijentirano programiranje (i ranije spomenuti rad s različitim bazama podataka)</a:t>
            </a:r>
          </a:p>
          <a:p>
            <a:r>
              <a:rPr lang="hr-HR" dirty="0" smtClean="0"/>
              <a:t>Od verzije 5.0 PHP programski jezik ima i jaku podršku za objektno orijentirano programiranje.  (ranije ?)</a:t>
            </a:r>
          </a:p>
          <a:p>
            <a:r>
              <a:rPr lang="pl-PL" dirty="0" smtClean="0"/>
              <a:t>Objektno orijentirano programiranjem najčešće dolazi u paketu gdje se  radi s bazama podataka. </a:t>
            </a:r>
          </a:p>
          <a:p>
            <a:r>
              <a:rPr lang="hr-HR" dirty="0" smtClean="0"/>
              <a:t>Za programere je radi konkurentnosti na tržištu rada uvijek bitno pratiti najnovije mogućnosti i paradigme programskih jezika (OO obavezno)</a:t>
            </a:r>
            <a:endParaRPr lang="hr-HR" dirty="0"/>
          </a:p>
        </p:txBody>
      </p:sp>
    </p:spTree>
    <p:extLst>
      <p:ext uri="{BB962C8B-B14F-4D97-AF65-F5344CB8AC3E}">
        <p14:creationId xmlns:p14="http://schemas.microsoft.com/office/powerpoint/2010/main" val="3354874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body" idx="1"/>
          </p:nvPr>
        </p:nvSpPr>
        <p:spPr>
          <a:xfrm>
            <a:off x="1752601" y="1524000"/>
            <a:ext cx="8759825" cy="5029200"/>
          </a:xfrm>
        </p:spPr>
        <p:txBody>
          <a:bodyPr vert="horz" lIns="0" tIns="0" rIns="0" bIns="0" rtlCol="0">
            <a:normAutofit/>
          </a:bodyPr>
          <a:lstStyle/>
          <a:p>
            <a:pPr>
              <a:lnSpc>
                <a:spcPct val="110000"/>
              </a:lnSpc>
              <a:spcBef>
                <a:spcPts val="900"/>
              </a:spcBef>
            </a:pPr>
            <a:r>
              <a:rPr lang="en-US" altLang="sr-Latn-RS" sz="2400" dirty="0">
                <a:ea typeface="Simsun (Founder Extended)" pitchFamily="65" charset="-122"/>
                <a:cs typeface="Courier New" panose="02070309020205020404" pitchFamily="49" charset="0"/>
              </a:rPr>
              <a:t>__get() and __set() </a:t>
            </a:r>
            <a:r>
              <a:rPr lang="hr-HR" dirty="0" smtClean="0"/>
              <a:t>vrijednosti </a:t>
            </a:r>
            <a:r>
              <a:rPr lang="hr-HR" dirty="0"/>
              <a:t>funkcije: jedna pristupna točka atributu osigurava potpunu kontrolu nad </a:t>
            </a:r>
            <a:r>
              <a:rPr lang="en-US" altLang="sr-Latn-RS" sz="2400" dirty="0" smtClean="0">
                <a:ea typeface="Simsun (Founder Extended)" pitchFamily="65" charset="-122"/>
                <a:cs typeface="Courier New" panose="02070309020205020404" pitchFamily="49" charset="0"/>
              </a:rPr>
              <a:t>:</a:t>
            </a:r>
          </a:p>
          <a:p>
            <a:pPr lvl="1">
              <a:lnSpc>
                <a:spcPct val="110000"/>
              </a:lnSpc>
              <a:spcBef>
                <a:spcPts val="900"/>
              </a:spcBef>
            </a:pPr>
            <a:r>
              <a:rPr lang="hr-HR" altLang="sr-Latn-RS" sz="2200" dirty="0" smtClean="0">
                <a:ea typeface="Simsun (Founder Extended)" pitchFamily="65" charset="-122"/>
                <a:cs typeface="Courier New" panose="02070309020205020404" pitchFamily="49" charset="0"/>
              </a:rPr>
              <a:t>Vrijednostima atributa</a:t>
            </a:r>
            <a:endParaRPr lang="en-US" altLang="sr-Latn-RS" sz="2200" dirty="0" smtClean="0">
              <a:ea typeface="Simsun (Founder Extended)" pitchFamily="65" charset="-122"/>
              <a:cs typeface="Courier New" panose="02070309020205020404" pitchFamily="49" charset="0"/>
            </a:endParaRPr>
          </a:p>
          <a:p>
            <a:pPr lvl="1">
              <a:lnSpc>
                <a:spcPct val="110000"/>
              </a:lnSpc>
              <a:spcBef>
                <a:spcPts val="900"/>
              </a:spcBef>
              <a:buNone/>
            </a:pPr>
            <a:r>
              <a:rPr lang="en-US" altLang="sr-Latn-RS" sz="1900" dirty="0">
                <a:latin typeface="Courier New" panose="02070309020205020404" pitchFamily="49" charset="0"/>
                <a:ea typeface="Simsun (Founder Extended)" pitchFamily="65" charset="-122"/>
                <a:cs typeface="Courier New" panose="02070309020205020404" pitchFamily="49" charset="0"/>
              </a:rPr>
              <a:t>	</a:t>
            </a:r>
            <a:r>
              <a:rPr lang="en-US" altLang="sr-Latn-RS" sz="1900" dirty="0">
                <a:latin typeface="Consolas" panose="020B0609020204030204" pitchFamily="49" charset="0"/>
                <a:ea typeface="Simsun (Founder Extended)" pitchFamily="65" charset="-122"/>
                <a:cs typeface="Courier New" panose="02070309020205020404" pitchFamily="49" charset="0"/>
              </a:rPr>
              <a:t>function __set($name, $value) {</a:t>
            </a:r>
          </a:p>
          <a:p>
            <a:pPr lvl="1">
              <a:lnSpc>
                <a:spcPct val="110000"/>
              </a:lnSpc>
              <a:spcBef>
                <a:spcPts val="200"/>
              </a:spcBef>
              <a:buNone/>
            </a:pPr>
            <a:r>
              <a:rPr lang="en-US" altLang="sr-Latn-RS" sz="1900" dirty="0">
                <a:latin typeface="Consolas" panose="020B0609020204030204" pitchFamily="49" charset="0"/>
                <a:ea typeface="Simsun (Founder Extended)" pitchFamily="65" charset="-122"/>
                <a:cs typeface="Courier New" panose="02070309020205020404" pitchFamily="49" charset="0"/>
              </a:rPr>
              <a:t>		echo "&lt;p&gt;Setter for $name called!&lt;/p&gt;";</a:t>
            </a:r>
          </a:p>
          <a:p>
            <a:pPr lvl="1">
              <a:lnSpc>
                <a:spcPct val="110000"/>
              </a:lnSpc>
              <a:spcBef>
                <a:spcPts val="200"/>
              </a:spcBef>
              <a:buNone/>
            </a:pPr>
            <a:r>
              <a:rPr lang="en-US" altLang="sr-Latn-RS" sz="1900" dirty="0">
                <a:latin typeface="Consolas" panose="020B0609020204030204" pitchFamily="49" charset="0"/>
                <a:ea typeface="Simsun (Founder Extended)" pitchFamily="65" charset="-122"/>
                <a:cs typeface="Courier New" panose="02070309020205020404" pitchFamily="49" charset="0"/>
              </a:rPr>
              <a:t>		if (</a:t>
            </a:r>
            <a:r>
              <a:rPr lang="en-US" altLang="sr-Latn-RS" sz="1900" dirty="0" err="1">
                <a:latin typeface="Consolas" panose="020B0609020204030204" pitchFamily="49" charset="0"/>
                <a:ea typeface="Simsun (Founder Extended)" pitchFamily="65" charset="-122"/>
                <a:cs typeface="Courier New" panose="02070309020205020404" pitchFamily="49" charset="0"/>
              </a:rPr>
              <a:t>strcasecmp</a:t>
            </a:r>
            <a:r>
              <a:rPr lang="en-US" altLang="sr-Latn-RS" sz="1900" dirty="0">
                <a:latin typeface="Consolas" panose="020B0609020204030204" pitchFamily="49" charset="0"/>
                <a:ea typeface="Simsun (Founder Extended)" pitchFamily="65" charset="-122"/>
                <a:cs typeface="Courier New" panose="02070309020205020404" pitchFamily="49" charset="0"/>
              </a:rPr>
              <a:t>($name, "Balance")==0 &amp;&amp; ($value&gt;=0))</a:t>
            </a:r>
          </a:p>
          <a:p>
            <a:pPr lvl="1">
              <a:lnSpc>
                <a:spcPct val="110000"/>
              </a:lnSpc>
              <a:spcBef>
                <a:spcPts val="200"/>
              </a:spcBef>
              <a:buNone/>
            </a:pPr>
            <a:r>
              <a:rPr lang="en-US" altLang="sr-Latn-RS" sz="1900" dirty="0">
                <a:latin typeface="Consolas" panose="020B0609020204030204" pitchFamily="49" charset="0"/>
                <a:ea typeface="Simsun (Founder Extended)" pitchFamily="65" charset="-122"/>
                <a:cs typeface="Courier New" panose="02070309020205020404" pitchFamily="49" charset="0"/>
              </a:rPr>
              <a:t>			$this-&gt;$name = $value;</a:t>
            </a:r>
          </a:p>
          <a:p>
            <a:pPr lvl="1">
              <a:lnSpc>
                <a:spcPct val="110000"/>
              </a:lnSpc>
              <a:spcBef>
                <a:spcPts val="200"/>
              </a:spcBef>
              <a:buNone/>
            </a:pPr>
            <a:r>
              <a:rPr lang="en-US" altLang="sr-Latn-RS" sz="1900" dirty="0">
                <a:latin typeface="Consolas" panose="020B0609020204030204" pitchFamily="49" charset="0"/>
                <a:ea typeface="Simsun (Founder Extended)" pitchFamily="65" charset="-122"/>
                <a:cs typeface="Courier New" panose="02070309020205020404" pitchFamily="49" charset="0"/>
              </a:rPr>
              <a:t>		...</a:t>
            </a:r>
          </a:p>
          <a:p>
            <a:pPr lvl="1">
              <a:lnSpc>
                <a:spcPct val="110000"/>
              </a:lnSpc>
              <a:spcBef>
                <a:spcPts val="200"/>
              </a:spcBef>
              <a:buNone/>
            </a:pPr>
            <a:r>
              <a:rPr lang="en-US" altLang="sr-Latn-RS" sz="1900" dirty="0">
                <a:latin typeface="Consolas" panose="020B0609020204030204" pitchFamily="49" charset="0"/>
                <a:ea typeface="Simsun (Founder Extended)" pitchFamily="65" charset="-122"/>
                <a:cs typeface="Courier New" panose="02070309020205020404" pitchFamily="49" charset="0"/>
              </a:rPr>
              <a:t>	</a:t>
            </a:r>
            <a:r>
              <a:rPr lang="en-US" altLang="sr-Latn-RS" sz="1900" dirty="0" smtClean="0">
                <a:latin typeface="Consolas" panose="020B0609020204030204" pitchFamily="49" charset="0"/>
                <a:ea typeface="Simsun (Founder Extended)" pitchFamily="65" charset="-122"/>
                <a:cs typeface="Courier New" panose="02070309020205020404" pitchFamily="49" charset="0"/>
              </a:rPr>
              <a:t>}</a:t>
            </a:r>
            <a:endParaRPr lang="hr-HR" altLang="sr-Latn-RS" sz="1900" dirty="0" smtClean="0">
              <a:latin typeface="Consolas" panose="020B0609020204030204" pitchFamily="49" charset="0"/>
              <a:ea typeface="Simsun (Founder Extended)" pitchFamily="65" charset="-122"/>
              <a:cs typeface="Courier New" panose="02070309020205020404" pitchFamily="49" charset="0"/>
            </a:endParaRPr>
          </a:p>
          <a:p>
            <a:pPr lvl="1">
              <a:lnSpc>
                <a:spcPct val="110000"/>
              </a:lnSpc>
              <a:spcBef>
                <a:spcPts val="200"/>
              </a:spcBef>
            </a:pPr>
            <a:r>
              <a:rPr lang="hr-HR" altLang="sr-Latn-RS" sz="1900" i="1" dirty="0" err="1" smtClean="0">
                <a:ea typeface="Simsun (Founder Extended)" pitchFamily="65" charset="-122"/>
                <a:cs typeface="Courier New" panose="02070309020205020404" pitchFamily="49" charset="0"/>
              </a:rPr>
              <a:t>underlying</a:t>
            </a:r>
            <a:r>
              <a:rPr lang="hr-HR" altLang="sr-Latn-RS" sz="1900" i="1" dirty="0" smtClean="0">
                <a:ea typeface="Simsun (Founder Extended)" pitchFamily="65" charset="-122"/>
                <a:cs typeface="Courier New" panose="02070309020205020404" pitchFamily="49" charset="0"/>
              </a:rPr>
              <a:t> </a:t>
            </a:r>
            <a:r>
              <a:rPr lang="hr-HR" altLang="sr-Latn-RS" sz="1900" i="1" dirty="0" err="1" smtClean="0">
                <a:ea typeface="Simsun (Founder Extended)" pitchFamily="65" charset="-122"/>
                <a:cs typeface="Courier New" panose="02070309020205020404" pitchFamily="49" charset="0"/>
              </a:rPr>
              <a:t>implementation</a:t>
            </a:r>
            <a:r>
              <a:rPr lang="hr-HR" altLang="sr-Latn-RS" sz="1900" i="1" dirty="0" smtClean="0">
                <a:ea typeface="Simsun (Founder Extended)" pitchFamily="65" charset="-122"/>
                <a:cs typeface="Courier New" panose="02070309020205020404" pitchFamily="49" charset="0"/>
              </a:rPr>
              <a:t> </a:t>
            </a:r>
            <a:r>
              <a:rPr lang="en-US" altLang="sr-Latn-RS" sz="1900" dirty="0" smtClean="0">
                <a:ea typeface="Simsun (Founder Extended)" pitchFamily="65" charset="-122"/>
                <a:cs typeface="Courier New" panose="02070309020205020404" pitchFamily="49" charset="0"/>
              </a:rPr>
              <a:t>: </a:t>
            </a:r>
            <a:r>
              <a:rPr lang="en-US" altLang="sr-Latn-RS" sz="1900" dirty="0" err="1" smtClean="0">
                <a:ea typeface="Simsun (Founder Extended)" pitchFamily="65" charset="-122"/>
                <a:cs typeface="Courier New" panose="02070309020205020404" pitchFamily="49" charset="0"/>
              </a:rPr>
              <a:t>kao</a:t>
            </a:r>
            <a:r>
              <a:rPr lang="en-US" altLang="sr-Latn-RS" sz="1900" dirty="0" smtClean="0">
                <a:ea typeface="Simsun (Founder Extended)" pitchFamily="65" charset="-122"/>
                <a:cs typeface="Courier New" panose="02070309020205020404" pitchFamily="49" charset="0"/>
              </a:rPr>
              <a:t> </a:t>
            </a:r>
            <a:r>
              <a:rPr lang="en-US" altLang="sr-Latn-RS" sz="1900" dirty="0" err="1" smtClean="0">
                <a:ea typeface="Simsun (Founder Extended)" pitchFamily="65" charset="-122"/>
                <a:cs typeface="Courier New" panose="02070309020205020404" pitchFamily="49" charset="0"/>
              </a:rPr>
              <a:t>varijabla</a:t>
            </a:r>
            <a:r>
              <a:rPr lang="en-US" altLang="sr-Latn-RS" sz="1900" dirty="0" smtClean="0">
                <a:ea typeface="Simsun (Founder Extended)" pitchFamily="65" charset="-122"/>
                <a:cs typeface="Courier New" panose="02070309020205020404" pitchFamily="49" charset="0"/>
              </a:rPr>
              <a:t>, </a:t>
            </a:r>
            <a:r>
              <a:rPr lang="en-US" altLang="sr-Latn-RS" sz="1900" dirty="0" err="1" smtClean="0">
                <a:ea typeface="Simsun (Founder Extended)" pitchFamily="65" charset="-122"/>
                <a:cs typeface="Courier New" panose="02070309020205020404" pitchFamily="49" charset="0"/>
              </a:rPr>
              <a:t>dohvaćena</a:t>
            </a:r>
            <a:r>
              <a:rPr lang="en-US" altLang="sr-Latn-RS" sz="1900" dirty="0" smtClean="0">
                <a:ea typeface="Simsun (Founder Extended)" pitchFamily="65" charset="-122"/>
                <a:cs typeface="Courier New" panose="02070309020205020404" pitchFamily="49" charset="0"/>
              </a:rPr>
              <a:t> </a:t>
            </a:r>
            <a:r>
              <a:rPr lang="en-US" altLang="sr-Latn-RS" sz="1900" dirty="0" err="1" smtClean="0">
                <a:ea typeface="Simsun (Founder Extended)" pitchFamily="65" charset="-122"/>
                <a:cs typeface="Courier New" panose="02070309020205020404" pitchFamily="49" charset="0"/>
              </a:rPr>
              <a:t>iz</a:t>
            </a:r>
            <a:r>
              <a:rPr lang="en-US" altLang="sr-Latn-RS" sz="1900" dirty="0" smtClean="0">
                <a:ea typeface="Simsun (Founder Extended)" pitchFamily="65" charset="-122"/>
                <a:cs typeface="Courier New" panose="02070309020205020404" pitchFamily="49" charset="0"/>
              </a:rPr>
              <a:t> </a:t>
            </a:r>
            <a:r>
              <a:rPr lang="en-US" altLang="sr-Latn-RS" sz="1900" dirty="0" err="1" smtClean="0">
                <a:ea typeface="Simsun (Founder Extended)" pitchFamily="65" charset="-122"/>
                <a:cs typeface="Courier New" panose="02070309020205020404" pitchFamily="49" charset="0"/>
              </a:rPr>
              <a:t>db</a:t>
            </a:r>
            <a:r>
              <a:rPr lang="en-US" altLang="sr-Latn-RS" sz="1900" dirty="0" smtClean="0">
                <a:ea typeface="Simsun (Founder Extended)" pitchFamily="65" charset="-122"/>
                <a:cs typeface="Courier New" panose="02070309020205020404" pitchFamily="49" charset="0"/>
              </a:rPr>
              <a:t>-a </a:t>
            </a:r>
            <a:r>
              <a:rPr lang="en-US" altLang="sr-Latn-RS" sz="1900" dirty="0" err="1" smtClean="0">
                <a:ea typeface="Simsun (Founder Extended)" pitchFamily="65" charset="-122"/>
                <a:cs typeface="Courier New" panose="02070309020205020404" pitchFamily="49" charset="0"/>
              </a:rPr>
              <a:t>po</a:t>
            </a:r>
            <a:r>
              <a:rPr lang="en-US" altLang="sr-Latn-RS" sz="1900" dirty="0" smtClean="0">
                <a:ea typeface="Simsun (Founder Extended)" pitchFamily="65" charset="-122"/>
                <a:cs typeface="Courier New" panose="02070309020205020404" pitchFamily="49" charset="0"/>
              </a:rPr>
              <a:t> </a:t>
            </a:r>
            <a:r>
              <a:rPr lang="en-US" altLang="sr-Latn-RS" sz="1900" dirty="0" err="1" smtClean="0">
                <a:ea typeface="Simsun (Founder Extended)" pitchFamily="65" charset="-122"/>
                <a:cs typeface="Courier New" panose="02070309020205020404" pitchFamily="49" charset="0"/>
              </a:rPr>
              <a:t>potrebi</a:t>
            </a:r>
            <a:r>
              <a:rPr lang="en-US" altLang="sr-Latn-RS" sz="1900" dirty="0" smtClean="0">
                <a:ea typeface="Simsun (Founder Extended)" pitchFamily="65" charset="-122"/>
                <a:cs typeface="Courier New" panose="02070309020205020404" pitchFamily="49" charset="0"/>
              </a:rPr>
              <a:t>, </a:t>
            </a:r>
            <a:r>
              <a:rPr lang="en-US" altLang="sr-Latn-RS" sz="1900" dirty="0" err="1" smtClean="0">
                <a:ea typeface="Simsun (Founder Extended)" pitchFamily="65" charset="-122"/>
                <a:cs typeface="Courier New" panose="02070309020205020404" pitchFamily="49" charset="0"/>
              </a:rPr>
              <a:t>vrijednost</a:t>
            </a:r>
            <a:r>
              <a:rPr lang="en-US" altLang="sr-Latn-RS" sz="1900" dirty="0" smtClean="0">
                <a:ea typeface="Simsun (Founder Extended)" pitchFamily="65" charset="-122"/>
                <a:cs typeface="Courier New" panose="02070309020205020404" pitchFamily="49" charset="0"/>
              </a:rPr>
              <a:t> </a:t>
            </a:r>
            <a:r>
              <a:rPr lang="en-US" altLang="sr-Latn-RS" sz="1900" dirty="0" err="1" smtClean="0">
                <a:ea typeface="Simsun (Founder Extended)" pitchFamily="65" charset="-122"/>
                <a:cs typeface="Courier New" panose="02070309020205020404" pitchFamily="49" charset="0"/>
              </a:rPr>
              <a:t>izvedena</a:t>
            </a:r>
            <a:r>
              <a:rPr lang="en-US" altLang="sr-Latn-RS" sz="1900" dirty="0" smtClean="0">
                <a:ea typeface="Simsun (Founder Extended)" pitchFamily="65" charset="-122"/>
                <a:cs typeface="Courier New" panose="02070309020205020404" pitchFamily="49" charset="0"/>
              </a:rPr>
              <a:t> </a:t>
            </a:r>
            <a:r>
              <a:rPr lang="en-US" altLang="sr-Latn-RS" sz="1900" dirty="0" err="1" smtClean="0">
                <a:ea typeface="Simsun (Founder Extended)" pitchFamily="65" charset="-122"/>
                <a:cs typeface="Courier New" panose="02070309020205020404" pitchFamily="49" charset="0"/>
              </a:rPr>
              <a:t>na</a:t>
            </a:r>
            <a:r>
              <a:rPr lang="en-US" altLang="sr-Latn-RS" sz="1900" dirty="0" smtClean="0">
                <a:ea typeface="Simsun (Founder Extended)" pitchFamily="65" charset="-122"/>
                <a:cs typeface="Courier New" panose="02070309020205020404" pitchFamily="49" charset="0"/>
              </a:rPr>
              <a:t> </a:t>
            </a:r>
            <a:r>
              <a:rPr lang="en-US" altLang="sr-Latn-RS" sz="1900" dirty="0" err="1" smtClean="0">
                <a:ea typeface="Simsun (Founder Extended)" pitchFamily="65" charset="-122"/>
                <a:cs typeface="Courier New" panose="02070309020205020404" pitchFamily="49" charset="0"/>
              </a:rPr>
              <a:t>temelju</a:t>
            </a:r>
            <a:r>
              <a:rPr lang="en-US" altLang="sr-Latn-RS" sz="1900" dirty="0" smtClean="0">
                <a:ea typeface="Simsun (Founder Extended)" pitchFamily="65" charset="-122"/>
                <a:cs typeface="Courier New" panose="02070309020205020404" pitchFamily="49" charset="0"/>
              </a:rPr>
              <a:t> </a:t>
            </a:r>
            <a:r>
              <a:rPr lang="en-US" altLang="sr-Latn-RS" sz="1900" dirty="0" err="1" smtClean="0">
                <a:ea typeface="Simsun (Founder Extended)" pitchFamily="65" charset="-122"/>
                <a:cs typeface="Courier New" panose="02070309020205020404" pitchFamily="49" charset="0"/>
              </a:rPr>
              <a:t>vrijednosti</a:t>
            </a:r>
            <a:r>
              <a:rPr lang="en-US" altLang="sr-Latn-RS" sz="1900" dirty="0" smtClean="0">
                <a:ea typeface="Simsun (Founder Extended)" pitchFamily="65" charset="-122"/>
                <a:cs typeface="Courier New" panose="02070309020205020404" pitchFamily="49" charset="0"/>
              </a:rPr>
              <a:t> </a:t>
            </a:r>
            <a:r>
              <a:rPr lang="en-US" altLang="sr-Latn-RS" sz="1900" dirty="0" err="1" smtClean="0">
                <a:ea typeface="Simsun (Founder Extended)" pitchFamily="65" charset="-122"/>
                <a:cs typeface="Courier New" panose="02070309020205020404" pitchFamily="49" charset="0"/>
              </a:rPr>
              <a:t>ostalih</a:t>
            </a:r>
            <a:r>
              <a:rPr lang="en-US" altLang="sr-Latn-RS" sz="1900" dirty="0" smtClean="0">
                <a:ea typeface="Simsun (Founder Extended)" pitchFamily="65" charset="-122"/>
                <a:cs typeface="Courier New" panose="02070309020205020404" pitchFamily="49" charset="0"/>
              </a:rPr>
              <a:t> </a:t>
            </a:r>
            <a:r>
              <a:rPr lang="en-US" altLang="sr-Latn-RS" sz="1900" dirty="0" err="1" smtClean="0">
                <a:ea typeface="Simsun (Founder Extended)" pitchFamily="65" charset="-122"/>
                <a:cs typeface="Courier New" panose="02070309020205020404" pitchFamily="49" charset="0"/>
              </a:rPr>
              <a:t>atributa</a:t>
            </a:r>
            <a:endParaRPr lang="en-US" altLang="sr-Latn-RS" sz="1900" dirty="0" smtClean="0">
              <a:ea typeface="Simsun (Founder Extended)" pitchFamily="65" charset="-122"/>
              <a:cs typeface="Courier New" panose="02070309020205020404" pitchFamily="49" charset="0"/>
            </a:endParaRPr>
          </a:p>
        </p:txBody>
      </p:sp>
      <p:sp>
        <p:nvSpPr>
          <p:cNvPr id="11" name="Rectangle 2"/>
          <p:cNvSpPr txBox="1">
            <a:spLocks noChangeArrowheads="1"/>
          </p:cNvSpPr>
          <p:nvPr/>
        </p:nvSpPr>
        <p:spPr bwMode="auto">
          <a:xfrm>
            <a:off x="1981200" y="790575"/>
            <a:ext cx="8229600" cy="457200"/>
          </a:xfrm>
          <a:prstGeom prst="rect">
            <a:avLst/>
          </a:prstGeom>
          <a:noFill/>
          <a:ln w="9525">
            <a:noFill/>
            <a:miter lim="800000"/>
            <a:headEnd/>
            <a:tailEnd/>
          </a:ln>
        </p:spPr>
        <p:txBody>
          <a:bodyPr lIns="0" rIns="0" bIns="0" anchor="ctr"/>
          <a:lstStyle/>
          <a:p>
            <a:pPr defTabSz="406400" eaLnBrk="0" hangingPunct="0">
              <a:lnSpc>
                <a:spcPct val="90000"/>
              </a:lnSpc>
              <a:defRPr/>
            </a:pPr>
            <a:r>
              <a:rPr lang="en-US" sz="4000" dirty="0">
                <a:solidFill>
                  <a:schemeClr val="tx2"/>
                </a:solidFill>
              </a:rPr>
              <a:t>Getters and Setters</a:t>
            </a:r>
            <a:endParaRPr lang="en-US" sz="4000" dirty="0">
              <a:solidFill>
                <a:schemeClr val="tx2"/>
              </a:solidFill>
              <a:latin typeface="+mj-lt"/>
              <a:ea typeface="+mj-ea"/>
              <a:cs typeface="+mj-cs"/>
            </a:endParaRPr>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7550E4-9660-40B0-9D00-8BAC547D86F8}" type="slidenum">
              <a:rPr lang="en-US" altLang="sr-Latn-RS">
                <a:solidFill>
                  <a:srgbClr val="045C75"/>
                </a:solidFill>
                <a:latin typeface="Times New Roman" panose="02020603050405020304" pitchFamily="18" charset="0"/>
              </a:rPr>
              <a:pPr eaLnBrk="1" hangingPunct="1"/>
              <a:t>20</a:t>
            </a:fld>
            <a:endParaRPr lang="en-US" altLang="sr-Latn-RS">
              <a:solidFill>
                <a:srgbClr val="045C75"/>
              </a:solidFill>
              <a:latin typeface="Times New Roman" panose="02020603050405020304" pitchFamily="18" charset="0"/>
            </a:endParaRPr>
          </a:p>
        </p:txBody>
      </p:sp>
    </p:spTree>
    <p:extLst>
      <p:ext uri="{BB962C8B-B14F-4D97-AF65-F5344CB8AC3E}">
        <p14:creationId xmlns:p14="http://schemas.microsoft.com/office/powerpoint/2010/main" val="1839498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body" idx="1"/>
          </p:nvPr>
        </p:nvSpPr>
        <p:spPr>
          <a:xfrm>
            <a:off x="1752601" y="1571625"/>
            <a:ext cx="8759825" cy="5029200"/>
          </a:xfrm>
        </p:spPr>
        <p:txBody>
          <a:bodyPr vert="horz" lIns="0" tIns="0" rIns="0" bIns="0" rtlCol="0">
            <a:normAutofit/>
          </a:bodyPr>
          <a:lstStyle/>
          <a:p>
            <a:pPr>
              <a:lnSpc>
                <a:spcPct val="105000"/>
              </a:lnSpc>
              <a:spcBef>
                <a:spcPts val="600"/>
              </a:spcBef>
            </a:pPr>
            <a:r>
              <a:rPr lang="hr-HR" altLang="sr-Latn-RS" sz="2500" dirty="0" smtClean="0">
                <a:ea typeface="Simsun (Founder Extended)" pitchFamily="65" charset="-122"/>
                <a:cs typeface="Courier New" panose="02070309020205020404" pitchFamily="49" charset="0"/>
              </a:rPr>
              <a:t>Primjeri klasa u</a:t>
            </a:r>
            <a:r>
              <a:rPr lang="en-US" altLang="sr-Latn-RS" sz="2500" dirty="0" smtClean="0">
                <a:ea typeface="Simsun (Founder Extended)" pitchFamily="65" charset="-122"/>
                <a:cs typeface="Courier New" panose="02070309020205020404" pitchFamily="49" charset="0"/>
              </a:rPr>
              <a:t> </a:t>
            </a:r>
            <a:r>
              <a:rPr lang="en-US" altLang="sr-Latn-RS" sz="2500" dirty="0">
                <a:ea typeface="Simsun (Founder Extended)" pitchFamily="65" charset="-122"/>
                <a:cs typeface="Courier New" panose="02070309020205020404" pitchFamily="49" charset="0"/>
              </a:rPr>
              <a:t>Web </a:t>
            </a:r>
            <a:r>
              <a:rPr lang="hr-HR" altLang="sr-Latn-RS" sz="2500" dirty="0" smtClean="0">
                <a:ea typeface="Simsun (Founder Extended)" pitchFamily="65" charset="-122"/>
                <a:cs typeface="Courier New" panose="02070309020205020404" pitchFamily="49" charset="0"/>
              </a:rPr>
              <a:t>razvoju</a:t>
            </a:r>
            <a:r>
              <a:rPr lang="en-US" altLang="sr-Latn-RS" sz="2500" dirty="0" smtClean="0">
                <a:ea typeface="Simsun (Founder Extended)" pitchFamily="65" charset="-122"/>
                <a:cs typeface="Courier New" panose="02070309020205020404" pitchFamily="49" charset="0"/>
              </a:rPr>
              <a:t>:</a:t>
            </a:r>
            <a:endParaRPr lang="en-US" altLang="sr-Latn-RS" sz="2500" dirty="0">
              <a:ea typeface="Simsun (Founder Extended)" pitchFamily="65" charset="-122"/>
              <a:cs typeface="Courier New" panose="02070309020205020404" pitchFamily="49" charset="0"/>
            </a:endParaRPr>
          </a:p>
          <a:p>
            <a:pPr lvl="1">
              <a:lnSpc>
                <a:spcPct val="105000"/>
              </a:lnSpc>
              <a:spcBef>
                <a:spcPts val="200"/>
              </a:spcBef>
            </a:pPr>
            <a:r>
              <a:rPr lang="en-US" altLang="sr-Latn-RS" sz="2200" dirty="0">
                <a:ea typeface="Simsun (Founder Extended)" pitchFamily="65" charset="-122"/>
                <a:cs typeface="Courier New" panose="02070309020205020404" pitchFamily="49" charset="0"/>
              </a:rPr>
              <a:t>Pages</a:t>
            </a:r>
          </a:p>
          <a:p>
            <a:pPr lvl="1">
              <a:lnSpc>
                <a:spcPct val="105000"/>
              </a:lnSpc>
              <a:spcBef>
                <a:spcPts val="200"/>
              </a:spcBef>
            </a:pPr>
            <a:r>
              <a:rPr lang="en-US" altLang="sr-Latn-RS" sz="2200" dirty="0">
                <a:ea typeface="Simsun (Founder Extended)" pitchFamily="65" charset="-122"/>
                <a:cs typeface="Courier New" panose="02070309020205020404" pitchFamily="49" charset="0"/>
              </a:rPr>
              <a:t>User-interface components</a:t>
            </a:r>
          </a:p>
          <a:p>
            <a:pPr lvl="1">
              <a:lnSpc>
                <a:spcPct val="105000"/>
              </a:lnSpc>
              <a:spcBef>
                <a:spcPts val="200"/>
              </a:spcBef>
            </a:pPr>
            <a:r>
              <a:rPr lang="en-US" altLang="sr-Latn-RS" sz="2200" dirty="0">
                <a:ea typeface="Simsun (Founder Extended)" pitchFamily="65" charset="-122"/>
                <a:cs typeface="Courier New" panose="02070309020205020404" pitchFamily="49" charset="0"/>
              </a:rPr>
              <a:t>Shopping carts</a:t>
            </a:r>
          </a:p>
          <a:p>
            <a:pPr lvl="1">
              <a:lnSpc>
                <a:spcPct val="105000"/>
              </a:lnSpc>
              <a:spcBef>
                <a:spcPts val="200"/>
              </a:spcBef>
            </a:pPr>
            <a:r>
              <a:rPr lang="en-US" altLang="sr-Latn-RS" sz="2200" dirty="0">
                <a:ea typeface="Simsun (Founder Extended)" pitchFamily="65" charset="-122"/>
                <a:cs typeface="Courier New" panose="02070309020205020404" pitchFamily="49" charset="0"/>
              </a:rPr>
              <a:t>Product categories</a:t>
            </a:r>
          </a:p>
          <a:p>
            <a:pPr lvl="1">
              <a:lnSpc>
                <a:spcPct val="105000"/>
              </a:lnSpc>
              <a:spcBef>
                <a:spcPts val="200"/>
              </a:spcBef>
            </a:pPr>
            <a:r>
              <a:rPr lang="en-US" altLang="sr-Latn-RS" sz="2200" dirty="0" smtClean="0">
                <a:ea typeface="Simsun (Founder Extended)" pitchFamily="65" charset="-122"/>
                <a:cs typeface="Courier New" panose="02070309020205020404" pitchFamily="49" charset="0"/>
              </a:rPr>
              <a:t>Customers</a:t>
            </a:r>
            <a:endParaRPr lang="hr-HR" altLang="sr-Latn-RS" sz="2200" dirty="0" smtClean="0">
              <a:ea typeface="Simsun (Founder Extended)" pitchFamily="65" charset="-122"/>
              <a:cs typeface="Courier New" panose="02070309020205020404" pitchFamily="49" charset="0"/>
            </a:endParaRPr>
          </a:p>
          <a:p>
            <a:pPr lvl="1">
              <a:lnSpc>
                <a:spcPct val="105000"/>
              </a:lnSpc>
              <a:spcBef>
                <a:spcPts val="200"/>
              </a:spcBef>
            </a:pPr>
            <a:r>
              <a:rPr lang="hr-HR" altLang="sr-Latn-RS" sz="2200" dirty="0" smtClean="0">
                <a:ea typeface="Simsun (Founder Extended)" pitchFamily="65" charset="-122"/>
                <a:cs typeface="Courier New" panose="02070309020205020404" pitchFamily="49" charset="0"/>
              </a:rPr>
              <a:t>MVC</a:t>
            </a:r>
          </a:p>
          <a:p>
            <a:pPr lvl="1">
              <a:lnSpc>
                <a:spcPct val="105000"/>
              </a:lnSpc>
              <a:spcBef>
                <a:spcPts val="200"/>
              </a:spcBef>
            </a:pPr>
            <a:r>
              <a:rPr lang="hr-HR" altLang="sr-Latn-RS" sz="2200" dirty="0" smtClean="0">
                <a:ea typeface="Simsun (Founder Extended)" pitchFamily="65" charset="-122"/>
                <a:cs typeface="Courier New" panose="02070309020205020404" pitchFamily="49" charset="0"/>
              </a:rPr>
              <a:t>…</a:t>
            </a:r>
            <a:endParaRPr lang="en-US" altLang="sr-Latn-RS" dirty="0" smtClean="0">
              <a:ea typeface="Simsun (Founder Extended)" pitchFamily="65" charset="-122"/>
              <a:cs typeface="Courier New" panose="02070309020205020404" pitchFamily="49" charset="0"/>
            </a:endParaRPr>
          </a:p>
        </p:txBody>
      </p:sp>
      <p:sp>
        <p:nvSpPr>
          <p:cNvPr id="11" name="Rectangle 2"/>
          <p:cNvSpPr txBox="1">
            <a:spLocks noChangeArrowheads="1"/>
          </p:cNvSpPr>
          <p:nvPr/>
        </p:nvSpPr>
        <p:spPr bwMode="auto">
          <a:xfrm>
            <a:off x="1981200" y="838200"/>
            <a:ext cx="8229600" cy="457200"/>
          </a:xfrm>
          <a:prstGeom prst="rect">
            <a:avLst/>
          </a:prstGeom>
          <a:noFill/>
          <a:ln w="9525">
            <a:noFill/>
            <a:miter lim="800000"/>
            <a:headEnd/>
            <a:tailEnd/>
          </a:ln>
        </p:spPr>
        <p:txBody>
          <a:bodyPr lIns="0" rIns="0" bIns="0" anchor="ctr"/>
          <a:lstStyle/>
          <a:p>
            <a:pPr defTabSz="406400" eaLnBrk="0" hangingPunct="0">
              <a:lnSpc>
                <a:spcPct val="90000"/>
              </a:lnSpc>
              <a:defRPr/>
            </a:pPr>
            <a:r>
              <a:rPr lang="hr-HR" sz="4000" dirty="0" smtClean="0">
                <a:solidFill>
                  <a:schemeClr val="tx2"/>
                </a:solidFill>
              </a:rPr>
              <a:t>Primjeri dizajna klasa</a:t>
            </a:r>
            <a:endParaRPr lang="en-US" sz="4000" dirty="0">
              <a:solidFill>
                <a:schemeClr val="tx2"/>
              </a:solidFill>
              <a:latin typeface="+mj-lt"/>
              <a:ea typeface="+mj-ea"/>
              <a:cs typeface="+mj-cs"/>
            </a:endParaRPr>
          </a:p>
        </p:txBody>
      </p:sp>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5C370E-9A73-40ED-91DE-3C30CD1D94BE}" type="slidenum">
              <a:rPr lang="en-US" altLang="sr-Latn-RS">
                <a:solidFill>
                  <a:srgbClr val="045C75"/>
                </a:solidFill>
                <a:latin typeface="Times New Roman" panose="02020603050405020304" pitchFamily="18" charset="0"/>
              </a:rPr>
              <a:pPr eaLnBrk="1" hangingPunct="1"/>
              <a:t>21</a:t>
            </a:fld>
            <a:endParaRPr lang="en-US" altLang="sr-Latn-RS">
              <a:solidFill>
                <a:srgbClr val="045C75"/>
              </a:solidFill>
              <a:latin typeface="Times New Roman" panose="02020603050405020304" pitchFamily="18" charset="0"/>
            </a:endParaRPr>
          </a:p>
        </p:txBody>
      </p:sp>
    </p:spTree>
    <p:extLst>
      <p:ext uri="{BB962C8B-B14F-4D97-AF65-F5344CB8AC3E}">
        <p14:creationId xmlns:p14="http://schemas.microsoft.com/office/powerpoint/2010/main" val="2861515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948366" y="1225570"/>
            <a:ext cx="8227583" cy="5065011"/>
          </a:xfrm>
          <a:ln>
            <a:solidFill>
              <a:srgbClr val="FF0000"/>
            </a:solidFill>
          </a:ln>
        </p:spPr>
        <p:txBody>
          <a:bodyPr>
            <a:normAutofit fontScale="77500" lnSpcReduction="20000"/>
          </a:bodyPr>
          <a:lstStyle/>
          <a:p>
            <a:pPr marL="0" indent="0">
              <a:lnSpc>
                <a:spcPct val="100000"/>
              </a:lnSpc>
              <a:spcAft>
                <a:spcPct val="0"/>
              </a:spcAft>
              <a:buNone/>
              <a:defRPr/>
            </a:pPr>
            <a:r>
              <a:rPr lang="en-US" sz="1814" dirty="0">
                <a:latin typeface="Consolas" panose="020B0609020204030204" pitchFamily="49" charset="0"/>
                <a:cs typeface="Arial" charset="0"/>
              </a:rPr>
              <a:t>&lt;?</a:t>
            </a:r>
            <a:r>
              <a:rPr lang="en-US" sz="1814" dirty="0" err="1">
                <a:latin typeface="Consolas" panose="020B0609020204030204" pitchFamily="49" charset="0"/>
                <a:cs typeface="Arial" charset="0"/>
              </a:rPr>
              <a:t>php</a:t>
            </a:r>
            <a:endParaRPr lang="en-US" sz="1814" dirty="0">
              <a:latin typeface="Consolas" panose="020B0609020204030204" pitchFamily="49" charset="0"/>
              <a:cs typeface="Arial" charset="0"/>
            </a:endParaRPr>
          </a:p>
          <a:p>
            <a:pPr marL="0" indent="0">
              <a:lnSpc>
                <a:spcPct val="100000"/>
              </a:lnSpc>
              <a:spcAft>
                <a:spcPct val="0"/>
              </a:spcAft>
              <a:buNone/>
              <a:defRPr/>
            </a:pPr>
            <a:r>
              <a:rPr lang="en-US" sz="1814" dirty="0">
                <a:latin typeface="Consolas" panose="020B0609020204030204" pitchFamily="49" charset="0"/>
                <a:cs typeface="Arial" charset="0"/>
              </a:rPr>
              <a:t>class </a:t>
            </a:r>
            <a:r>
              <a:rPr lang="en-US" sz="1814" b="1" dirty="0">
                <a:latin typeface="Consolas" panose="020B0609020204030204" pitchFamily="49" charset="0"/>
                <a:cs typeface="Arial" charset="0"/>
              </a:rPr>
              <a:t>Person</a:t>
            </a:r>
            <a:r>
              <a:rPr lang="en-US" sz="1814" dirty="0">
                <a:latin typeface="Consolas" panose="020B0609020204030204" pitchFamily="49" charset="0"/>
                <a:cs typeface="Arial" charset="0"/>
              </a:rPr>
              <a:t> </a:t>
            </a:r>
            <a:r>
              <a:rPr lang="en-US" sz="1814" b="1" dirty="0">
                <a:latin typeface="Consolas" panose="020B0609020204030204" pitchFamily="49" charset="0"/>
                <a:cs typeface="Arial" charset="0"/>
              </a:rPr>
              <a:t>{</a:t>
            </a:r>
          </a:p>
          <a:p>
            <a:pPr marL="0" indent="0">
              <a:lnSpc>
                <a:spcPct val="100000"/>
              </a:lnSpc>
              <a:spcAft>
                <a:spcPct val="0"/>
              </a:spcAft>
              <a:buNone/>
              <a:defRPr/>
            </a:pPr>
            <a:r>
              <a:rPr lang="en-US" sz="1814" dirty="0">
                <a:latin typeface="Consolas" panose="020B0609020204030204" pitchFamily="49" charset="0"/>
                <a:cs typeface="Arial" charset="0"/>
              </a:rPr>
              <a:t>	private $</a:t>
            </a:r>
            <a:r>
              <a:rPr lang="en-US" sz="1814" dirty="0" err="1">
                <a:latin typeface="Consolas" panose="020B0609020204030204" pitchFamily="49" charset="0"/>
                <a:cs typeface="Arial" charset="0"/>
              </a:rPr>
              <a:t>strFirstname</a:t>
            </a:r>
            <a:r>
              <a:rPr lang="en-US" sz="1814" dirty="0">
                <a:latin typeface="Consolas" panose="020B0609020204030204" pitchFamily="49" charset="0"/>
                <a:cs typeface="Arial" charset="0"/>
              </a:rPr>
              <a:t> = “Napoleon";</a:t>
            </a:r>
          </a:p>
          <a:p>
            <a:pPr marL="0" indent="0">
              <a:lnSpc>
                <a:spcPct val="100000"/>
              </a:lnSpc>
              <a:spcAft>
                <a:spcPct val="0"/>
              </a:spcAft>
              <a:buNone/>
              <a:defRPr/>
            </a:pPr>
            <a:r>
              <a:rPr lang="en-US" sz="1814" dirty="0">
                <a:latin typeface="Consolas" panose="020B0609020204030204" pitchFamily="49" charset="0"/>
                <a:cs typeface="Arial" charset="0"/>
              </a:rPr>
              <a:t>	private $</a:t>
            </a:r>
            <a:r>
              <a:rPr lang="en-US" sz="1814" dirty="0" err="1">
                <a:latin typeface="Consolas" panose="020B0609020204030204" pitchFamily="49" charset="0"/>
                <a:cs typeface="Arial" charset="0"/>
              </a:rPr>
              <a:t>strSurname</a:t>
            </a:r>
            <a:r>
              <a:rPr lang="en-US" sz="1814" dirty="0">
                <a:latin typeface="Consolas" panose="020B0609020204030204" pitchFamily="49" charset="0"/>
                <a:cs typeface="Arial" charset="0"/>
              </a:rPr>
              <a:t> = “Reyes";</a:t>
            </a:r>
          </a:p>
          <a:p>
            <a:pPr marL="0" indent="0">
              <a:lnSpc>
                <a:spcPct val="100000"/>
              </a:lnSpc>
              <a:spcAft>
                <a:spcPct val="0"/>
              </a:spcAft>
              <a:defRPr/>
            </a:pPr>
            <a:endParaRPr lang="en-US" sz="1814" dirty="0">
              <a:latin typeface="Consolas" panose="020B0609020204030204" pitchFamily="49" charset="0"/>
              <a:cs typeface="Arial" charset="0"/>
            </a:endParaRPr>
          </a:p>
          <a:p>
            <a:pPr marL="0" indent="0">
              <a:lnSpc>
                <a:spcPct val="100000"/>
              </a:lnSpc>
              <a:spcAft>
                <a:spcPct val="0"/>
              </a:spcAft>
              <a:buNone/>
              <a:defRPr/>
            </a:pPr>
            <a:r>
              <a:rPr lang="en-US" sz="1814" dirty="0">
                <a:latin typeface="Consolas" panose="020B0609020204030204" pitchFamily="49" charset="0"/>
                <a:cs typeface="Arial" charset="0"/>
              </a:rPr>
              <a:t>	function </a:t>
            </a:r>
            <a:r>
              <a:rPr lang="en-US" sz="1814" b="1" dirty="0" err="1">
                <a:solidFill>
                  <a:srgbClr val="0000FF"/>
                </a:solidFill>
                <a:latin typeface="Consolas" panose="020B0609020204030204" pitchFamily="49" charset="0"/>
                <a:cs typeface="Arial" charset="0"/>
              </a:rPr>
              <a:t>getFirstname</a:t>
            </a:r>
            <a:r>
              <a:rPr lang="en-US" sz="1814" b="1" dirty="0">
                <a:solidFill>
                  <a:srgbClr val="0000FF"/>
                </a:solidFill>
                <a:latin typeface="Consolas" panose="020B0609020204030204" pitchFamily="49" charset="0"/>
                <a:cs typeface="Arial" charset="0"/>
              </a:rPr>
              <a:t>() </a:t>
            </a:r>
            <a:r>
              <a:rPr lang="en-US" sz="1814" dirty="0">
                <a:latin typeface="Consolas" panose="020B0609020204030204" pitchFamily="49" charset="0"/>
                <a:cs typeface="Arial" charset="0"/>
              </a:rPr>
              <a:t>{</a:t>
            </a:r>
          </a:p>
          <a:p>
            <a:pPr marL="0" indent="0">
              <a:lnSpc>
                <a:spcPct val="100000"/>
              </a:lnSpc>
              <a:spcAft>
                <a:spcPct val="0"/>
              </a:spcAft>
              <a:buNone/>
              <a:defRPr/>
            </a:pPr>
            <a:r>
              <a:rPr lang="en-US" sz="1814" dirty="0" smtClean="0">
                <a:latin typeface="Consolas" panose="020B0609020204030204" pitchFamily="49" charset="0"/>
                <a:cs typeface="Arial" charset="0"/>
              </a:rPr>
              <a:t>     </a:t>
            </a:r>
            <a:r>
              <a:rPr lang="hr-HR" sz="1814" dirty="0" smtClean="0">
                <a:latin typeface="Consolas" panose="020B0609020204030204" pitchFamily="49" charset="0"/>
                <a:cs typeface="Arial" charset="0"/>
              </a:rPr>
              <a:t>	</a:t>
            </a:r>
            <a:r>
              <a:rPr lang="en-US" sz="1814" dirty="0" smtClean="0">
                <a:latin typeface="Consolas" panose="020B0609020204030204" pitchFamily="49" charset="0"/>
                <a:cs typeface="Arial" charset="0"/>
              </a:rPr>
              <a:t>return </a:t>
            </a:r>
            <a:r>
              <a:rPr lang="en-US" sz="1814" dirty="0">
                <a:latin typeface="Consolas" panose="020B0609020204030204" pitchFamily="49" charset="0"/>
                <a:cs typeface="Arial" charset="0"/>
              </a:rPr>
              <a:t>$this</a:t>
            </a:r>
            <a:r>
              <a:rPr lang="en-US" sz="1814" b="1" dirty="0">
                <a:solidFill>
                  <a:srgbClr val="0000FF"/>
                </a:solidFill>
                <a:latin typeface="Consolas" panose="020B0609020204030204" pitchFamily="49" charset="0"/>
                <a:cs typeface="Arial" charset="0"/>
              </a:rPr>
              <a:t>-&gt;</a:t>
            </a:r>
            <a:r>
              <a:rPr lang="en-US" sz="1814" dirty="0" err="1">
                <a:latin typeface="Consolas" panose="020B0609020204030204" pitchFamily="49" charset="0"/>
                <a:cs typeface="Arial" charset="0"/>
              </a:rPr>
              <a:t>strFirstname</a:t>
            </a:r>
            <a:r>
              <a:rPr lang="en-US" sz="1814" dirty="0">
                <a:latin typeface="Consolas" panose="020B0609020204030204" pitchFamily="49" charset="0"/>
                <a:cs typeface="Arial" charset="0"/>
              </a:rPr>
              <a:t>;</a:t>
            </a:r>
          </a:p>
          <a:p>
            <a:pPr marL="0" indent="0">
              <a:lnSpc>
                <a:spcPct val="100000"/>
              </a:lnSpc>
              <a:spcAft>
                <a:spcPct val="0"/>
              </a:spcAft>
              <a:buNone/>
              <a:defRPr/>
            </a:pPr>
            <a:r>
              <a:rPr lang="en-US" sz="1814" dirty="0">
                <a:latin typeface="Consolas" panose="020B0609020204030204" pitchFamily="49" charset="0"/>
                <a:cs typeface="Arial" charset="0"/>
              </a:rPr>
              <a:t>	}</a:t>
            </a:r>
          </a:p>
          <a:p>
            <a:pPr marL="0" indent="0">
              <a:lnSpc>
                <a:spcPct val="100000"/>
              </a:lnSpc>
              <a:spcAft>
                <a:spcPct val="0"/>
              </a:spcAft>
              <a:buNone/>
              <a:defRPr/>
            </a:pPr>
            <a:r>
              <a:rPr lang="en-US" sz="1814" dirty="0">
                <a:latin typeface="Consolas" panose="020B0609020204030204" pitchFamily="49" charset="0"/>
                <a:cs typeface="Arial" charset="0"/>
              </a:rPr>
              <a:t>	function </a:t>
            </a:r>
            <a:r>
              <a:rPr lang="en-US" sz="1814" b="1" dirty="0" err="1">
                <a:solidFill>
                  <a:srgbClr val="0000FF"/>
                </a:solidFill>
                <a:latin typeface="Consolas" panose="020B0609020204030204" pitchFamily="49" charset="0"/>
                <a:cs typeface="Arial" charset="0"/>
              </a:rPr>
              <a:t>getSurname</a:t>
            </a:r>
            <a:r>
              <a:rPr lang="en-US" sz="1814" b="1" dirty="0">
                <a:solidFill>
                  <a:srgbClr val="0000FF"/>
                </a:solidFill>
                <a:latin typeface="Consolas" panose="020B0609020204030204" pitchFamily="49" charset="0"/>
                <a:cs typeface="Arial" charset="0"/>
              </a:rPr>
              <a:t>() </a:t>
            </a:r>
            <a:r>
              <a:rPr lang="en-US" sz="1814" dirty="0">
                <a:latin typeface="Consolas" panose="020B0609020204030204" pitchFamily="49" charset="0"/>
                <a:cs typeface="Arial" charset="0"/>
              </a:rPr>
              <a:t>{</a:t>
            </a:r>
          </a:p>
          <a:p>
            <a:pPr marL="0" indent="0">
              <a:lnSpc>
                <a:spcPct val="100000"/>
              </a:lnSpc>
              <a:spcAft>
                <a:spcPct val="0"/>
              </a:spcAft>
              <a:buNone/>
              <a:defRPr/>
            </a:pPr>
            <a:r>
              <a:rPr lang="en-US" sz="1814" dirty="0" smtClean="0">
                <a:latin typeface="Consolas" panose="020B0609020204030204" pitchFamily="49" charset="0"/>
                <a:cs typeface="Arial" charset="0"/>
              </a:rPr>
              <a:t>       </a:t>
            </a:r>
            <a:r>
              <a:rPr lang="hr-HR" sz="1814" dirty="0" smtClean="0">
                <a:latin typeface="Consolas" panose="020B0609020204030204" pitchFamily="49" charset="0"/>
                <a:cs typeface="Arial" charset="0"/>
              </a:rPr>
              <a:t>	</a:t>
            </a:r>
            <a:r>
              <a:rPr lang="en-US" sz="1814" dirty="0" smtClean="0">
                <a:latin typeface="Consolas" panose="020B0609020204030204" pitchFamily="49" charset="0"/>
                <a:cs typeface="Arial" charset="0"/>
              </a:rPr>
              <a:t>return </a:t>
            </a:r>
            <a:r>
              <a:rPr lang="en-US" sz="1814" dirty="0">
                <a:latin typeface="Consolas" panose="020B0609020204030204" pitchFamily="49" charset="0"/>
                <a:cs typeface="Arial" charset="0"/>
              </a:rPr>
              <a:t>$this</a:t>
            </a:r>
            <a:r>
              <a:rPr lang="en-US" sz="1814" b="1" dirty="0">
                <a:solidFill>
                  <a:srgbClr val="0000FF"/>
                </a:solidFill>
                <a:latin typeface="Consolas" panose="020B0609020204030204" pitchFamily="49" charset="0"/>
                <a:cs typeface="Arial" charset="0"/>
              </a:rPr>
              <a:t>-&gt;</a:t>
            </a:r>
            <a:r>
              <a:rPr lang="en-US" sz="1814" dirty="0" err="1">
                <a:latin typeface="Consolas" panose="020B0609020204030204" pitchFamily="49" charset="0"/>
                <a:cs typeface="Arial" charset="0"/>
              </a:rPr>
              <a:t>strSurname</a:t>
            </a:r>
            <a:r>
              <a:rPr lang="en-US" sz="1814" dirty="0">
                <a:latin typeface="Consolas" panose="020B0609020204030204" pitchFamily="49" charset="0"/>
                <a:cs typeface="Arial" charset="0"/>
              </a:rPr>
              <a:t>;</a:t>
            </a:r>
          </a:p>
          <a:p>
            <a:pPr marL="0" indent="0">
              <a:lnSpc>
                <a:spcPct val="100000"/>
              </a:lnSpc>
              <a:spcAft>
                <a:spcPct val="0"/>
              </a:spcAft>
              <a:buNone/>
              <a:defRPr/>
            </a:pPr>
            <a:r>
              <a:rPr lang="en-US" sz="1814" dirty="0">
                <a:latin typeface="Consolas" panose="020B0609020204030204" pitchFamily="49" charset="0"/>
                <a:cs typeface="Arial" charset="0"/>
              </a:rPr>
              <a:t>	}</a:t>
            </a:r>
          </a:p>
          <a:p>
            <a:pPr marL="0" indent="0">
              <a:lnSpc>
                <a:spcPct val="100000"/>
              </a:lnSpc>
              <a:spcAft>
                <a:spcPct val="0"/>
              </a:spcAft>
              <a:buNone/>
              <a:defRPr/>
            </a:pPr>
            <a:r>
              <a:rPr lang="en-US" sz="1814" b="1" dirty="0">
                <a:latin typeface="Consolas" panose="020B0609020204030204" pitchFamily="49" charset="0"/>
                <a:cs typeface="Arial" charset="0"/>
              </a:rPr>
              <a:t>}</a:t>
            </a:r>
          </a:p>
          <a:p>
            <a:pPr marL="0" indent="0">
              <a:lnSpc>
                <a:spcPct val="100000"/>
              </a:lnSpc>
              <a:spcAft>
                <a:spcPct val="0"/>
              </a:spcAft>
              <a:defRPr/>
            </a:pPr>
            <a:r>
              <a:rPr lang="en-US" sz="1814" b="1" dirty="0">
                <a:solidFill>
                  <a:srgbClr val="008000"/>
                </a:solidFill>
                <a:latin typeface="Consolas" panose="020B0609020204030204" pitchFamily="49" charset="0"/>
                <a:cs typeface="Arial" charset="0"/>
              </a:rPr>
              <a:t>// outside the class definition</a:t>
            </a:r>
          </a:p>
          <a:p>
            <a:pPr marL="0" indent="0">
              <a:lnSpc>
                <a:spcPct val="100000"/>
              </a:lnSpc>
              <a:spcAft>
                <a:spcPct val="0"/>
              </a:spcAft>
              <a:buNone/>
              <a:defRPr/>
            </a:pPr>
            <a:r>
              <a:rPr lang="en-US" sz="1814" dirty="0">
                <a:latin typeface="Consolas" panose="020B0609020204030204" pitchFamily="49" charset="0"/>
                <a:cs typeface="Arial" charset="0"/>
              </a:rPr>
              <a:t>$</a:t>
            </a:r>
            <a:r>
              <a:rPr lang="en-US" sz="1814" dirty="0" err="1">
                <a:latin typeface="Consolas" panose="020B0609020204030204" pitchFamily="49" charset="0"/>
                <a:cs typeface="Arial" charset="0"/>
              </a:rPr>
              <a:t>obj</a:t>
            </a:r>
            <a:r>
              <a:rPr lang="en-US" sz="1814" dirty="0">
                <a:latin typeface="Consolas" panose="020B0609020204030204" pitchFamily="49" charset="0"/>
                <a:cs typeface="Arial" charset="0"/>
              </a:rPr>
              <a:t> = </a:t>
            </a:r>
            <a:r>
              <a:rPr lang="en-US" sz="1814" b="1" dirty="0">
                <a:solidFill>
                  <a:srgbClr val="FF0000"/>
                </a:solidFill>
                <a:effectLst>
                  <a:outerShdw blurRad="38100" dist="38100" dir="2700000" algn="tl">
                    <a:srgbClr val="000000">
                      <a:alpha val="43137"/>
                    </a:srgbClr>
                  </a:outerShdw>
                </a:effectLst>
                <a:latin typeface="Consolas" panose="020B0609020204030204" pitchFamily="49" charset="0"/>
                <a:cs typeface="Arial" charset="0"/>
              </a:rPr>
              <a:t>new</a:t>
            </a:r>
            <a:r>
              <a:rPr lang="en-US" sz="1814" dirty="0">
                <a:effectLst>
                  <a:outerShdw blurRad="38100" dist="38100" dir="2700000" algn="tl">
                    <a:srgbClr val="000000">
                      <a:alpha val="43137"/>
                    </a:srgbClr>
                  </a:outerShdw>
                </a:effectLst>
                <a:latin typeface="Consolas" panose="020B0609020204030204" pitchFamily="49" charset="0"/>
                <a:cs typeface="Arial" charset="0"/>
              </a:rPr>
              <a:t> </a:t>
            </a:r>
            <a:r>
              <a:rPr lang="en-US" sz="1814" b="1" dirty="0" smtClean="0">
                <a:latin typeface="Consolas" panose="020B0609020204030204" pitchFamily="49" charset="0"/>
                <a:cs typeface="Arial" charset="0"/>
              </a:rPr>
              <a:t>Person</a:t>
            </a:r>
            <a:r>
              <a:rPr lang="hr-HR" sz="1814" b="1" dirty="0" smtClean="0">
                <a:latin typeface="Consolas" panose="020B0609020204030204" pitchFamily="49" charset="0"/>
                <a:cs typeface="Arial" charset="0"/>
              </a:rPr>
              <a:t>()</a:t>
            </a:r>
            <a:r>
              <a:rPr lang="en-US" sz="1814" dirty="0" smtClean="0">
                <a:latin typeface="Consolas" panose="020B0609020204030204" pitchFamily="49" charset="0"/>
                <a:cs typeface="Arial" charset="0"/>
              </a:rPr>
              <a:t>; </a:t>
            </a:r>
            <a:r>
              <a:rPr lang="en-US" sz="1814" b="1" dirty="0">
                <a:solidFill>
                  <a:srgbClr val="008000"/>
                </a:solidFill>
                <a:latin typeface="Consolas" panose="020B0609020204030204" pitchFamily="49" charset="0"/>
                <a:cs typeface="Arial" charset="0"/>
              </a:rPr>
              <a:t>// an object of type Person</a:t>
            </a:r>
          </a:p>
          <a:p>
            <a:pPr marL="0" indent="0">
              <a:lnSpc>
                <a:spcPct val="100000"/>
              </a:lnSpc>
              <a:spcAft>
                <a:spcPct val="0"/>
              </a:spcAft>
              <a:buNone/>
              <a:defRPr/>
            </a:pPr>
            <a:r>
              <a:rPr lang="en-US" sz="1814" dirty="0">
                <a:latin typeface="Consolas" panose="020B0609020204030204" pitchFamily="49" charset="0"/>
                <a:cs typeface="Arial" charset="0"/>
              </a:rPr>
              <a:t>echo "&lt;p&gt;</a:t>
            </a:r>
            <a:r>
              <a:rPr lang="en-US" sz="1814" dirty="0" err="1">
                <a:latin typeface="Consolas" panose="020B0609020204030204" pitchFamily="49" charset="0"/>
                <a:cs typeface="Arial" charset="0"/>
              </a:rPr>
              <a:t>Firstname</a:t>
            </a:r>
            <a:r>
              <a:rPr lang="en-US" sz="1814" dirty="0">
                <a:latin typeface="Consolas" panose="020B0609020204030204" pitchFamily="49" charset="0"/>
                <a:cs typeface="Arial" charset="0"/>
              </a:rPr>
              <a:t>: " . $</a:t>
            </a:r>
            <a:r>
              <a:rPr lang="en-US" sz="1814" dirty="0" err="1">
                <a:latin typeface="Consolas" panose="020B0609020204030204" pitchFamily="49" charset="0"/>
                <a:cs typeface="Arial" charset="0"/>
              </a:rPr>
              <a:t>obj</a:t>
            </a:r>
            <a:r>
              <a:rPr lang="en-US" sz="1814" b="1" dirty="0">
                <a:solidFill>
                  <a:srgbClr val="0000FF"/>
                </a:solidFill>
                <a:latin typeface="Consolas" panose="020B0609020204030204" pitchFamily="49" charset="0"/>
                <a:cs typeface="Arial" charset="0"/>
              </a:rPr>
              <a:t>-&gt;</a:t>
            </a:r>
            <a:r>
              <a:rPr lang="en-US" sz="1814" b="1" dirty="0" err="1">
                <a:solidFill>
                  <a:srgbClr val="0000FF"/>
                </a:solidFill>
                <a:latin typeface="Consolas" panose="020B0609020204030204" pitchFamily="49" charset="0"/>
                <a:cs typeface="Arial" charset="0"/>
              </a:rPr>
              <a:t>getFirstname</a:t>
            </a:r>
            <a:r>
              <a:rPr lang="en-US" sz="1814" b="1" dirty="0">
                <a:solidFill>
                  <a:srgbClr val="0000FF"/>
                </a:solidFill>
                <a:latin typeface="Consolas" panose="020B0609020204030204" pitchFamily="49" charset="0"/>
                <a:cs typeface="Arial" charset="0"/>
              </a:rPr>
              <a:t>() </a:t>
            </a:r>
            <a:r>
              <a:rPr lang="en-US" sz="1814" dirty="0">
                <a:latin typeface="Consolas" panose="020B0609020204030204" pitchFamily="49" charset="0"/>
                <a:cs typeface="Arial" charset="0"/>
              </a:rPr>
              <a:t>. "&lt;/p&gt;";</a:t>
            </a:r>
          </a:p>
          <a:p>
            <a:pPr marL="0" indent="0">
              <a:lnSpc>
                <a:spcPct val="100000"/>
              </a:lnSpc>
              <a:spcAft>
                <a:spcPct val="0"/>
              </a:spcAft>
              <a:buNone/>
              <a:defRPr/>
            </a:pPr>
            <a:r>
              <a:rPr lang="en-US" sz="1814" dirty="0">
                <a:latin typeface="Consolas" panose="020B0609020204030204" pitchFamily="49" charset="0"/>
                <a:cs typeface="Arial" charset="0"/>
              </a:rPr>
              <a:t>echo "&lt;p&gt;Surname: " . $</a:t>
            </a:r>
            <a:r>
              <a:rPr lang="en-US" sz="1814" dirty="0" err="1">
                <a:latin typeface="Consolas" panose="020B0609020204030204" pitchFamily="49" charset="0"/>
                <a:cs typeface="Arial" charset="0"/>
              </a:rPr>
              <a:t>obj</a:t>
            </a:r>
            <a:r>
              <a:rPr lang="en-US" sz="1814" b="1" dirty="0">
                <a:solidFill>
                  <a:srgbClr val="0000FF"/>
                </a:solidFill>
                <a:latin typeface="Consolas" panose="020B0609020204030204" pitchFamily="49" charset="0"/>
                <a:cs typeface="Arial" charset="0"/>
              </a:rPr>
              <a:t>-&gt;</a:t>
            </a:r>
            <a:r>
              <a:rPr lang="en-US" sz="1814" b="1" dirty="0" err="1">
                <a:solidFill>
                  <a:srgbClr val="0000FF"/>
                </a:solidFill>
                <a:latin typeface="Consolas" panose="020B0609020204030204" pitchFamily="49" charset="0"/>
                <a:cs typeface="Arial" charset="0"/>
              </a:rPr>
              <a:t>getSurname</a:t>
            </a:r>
            <a:r>
              <a:rPr lang="en-US" sz="1814" b="1" dirty="0">
                <a:solidFill>
                  <a:srgbClr val="0000FF"/>
                </a:solidFill>
                <a:latin typeface="Consolas" panose="020B0609020204030204" pitchFamily="49" charset="0"/>
                <a:cs typeface="Arial" charset="0"/>
              </a:rPr>
              <a:t>()</a:t>
            </a:r>
            <a:r>
              <a:rPr lang="en-US" sz="1814" dirty="0">
                <a:latin typeface="Consolas" panose="020B0609020204030204" pitchFamily="49" charset="0"/>
                <a:cs typeface="Arial" charset="0"/>
              </a:rPr>
              <a:t> . "&lt;/p&gt;";</a:t>
            </a:r>
          </a:p>
          <a:p>
            <a:pPr marL="0" indent="0">
              <a:lnSpc>
                <a:spcPct val="100000"/>
              </a:lnSpc>
              <a:spcAft>
                <a:spcPct val="0"/>
              </a:spcAft>
              <a:buNone/>
              <a:defRPr/>
            </a:pPr>
            <a:r>
              <a:rPr lang="en-US" sz="1814" dirty="0">
                <a:latin typeface="Consolas" panose="020B0609020204030204" pitchFamily="49" charset="0"/>
                <a:cs typeface="Arial" charset="0"/>
              </a:rPr>
              <a:t>?&gt; </a:t>
            </a:r>
          </a:p>
        </p:txBody>
      </p:sp>
      <p:sp>
        <p:nvSpPr>
          <p:cNvPr id="4" name="Rectangle 1"/>
          <p:cNvSpPr>
            <a:spLocks noGrp="1" noChangeArrowheads="1"/>
          </p:cNvSpPr>
          <p:nvPr>
            <p:ph type="title"/>
          </p:nvPr>
        </p:nvSpPr>
        <p:spPr>
          <a:xfrm>
            <a:off x="1689138" y="97931"/>
            <a:ext cx="8813725" cy="868412"/>
          </a:xfrm>
          <a:noFill/>
          <a:ln>
            <a:miter lim="800000"/>
          </a:ln>
        </p:spPr>
        <p:txBody>
          <a:bodyPr anchorCtr="1"/>
          <a:lstStyle/>
          <a:p>
            <a:pPr>
              <a:lnSpc>
                <a:spcPct val="100000"/>
              </a:lnSpc>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b="1" dirty="0" smtClean="0">
                <a:effectLst>
                  <a:outerShdw blurRad="38100" dist="38100" dir="2700000" algn="tl">
                    <a:srgbClr val="000000"/>
                  </a:outerShdw>
                </a:effectLst>
              </a:rPr>
              <a:t>Primjer klase - </a:t>
            </a:r>
            <a:r>
              <a:rPr lang="hr-HR" b="1" i="1" dirty="0" err="1" smtClean="0">
                <a:solidFill>
                  <a:srgbClr val="FF0000"/>
                </a:solidFill>
                <a:effectLst>
                  <a:outerShdw blurRad="38100" dist="38100" dir="2700000" algn="tl">
                    <a:srgbClr val="000000"/>
                  </a:outerShdw>
                </a:effectLst>
              </a:rPr>
              <a:t>Person</a:t>
            </a:r>
            <a:endParaRPr lang="en-US" b="1" i="1" dirty="0">
              <a:solidFill>
                <a:srgbClr val="FF0000"/>
              </a:solidFill>
              <a:effectLst>
                <a:outerShdw blurRad="38100" dist="38100" dir="2700000" algn="tl">
                  <a:srgbClr val="000000"/>
                </a:outerShdw>
              </a:effectLst>
            </a:endParaRPr>
          </a:p>
        </p:txBody>
      </p:sp>
      <p:sp>
        <p:nvSpPr>
          <p:cNvPr id="10244" name="Right Brace 4"/>
          <p:cNvSpPr>
            <a:spLocks/>
          </p:cNvSpPr>
          <p:nvPr/>
        </p:nvSpPr>
        <p:spPr bwMode="auto">
          <a:xfrm>
            <a:off x="6290421" y="1794429"/>
            <a:ext cx="324034" cy="648068"/>
          </a:xfrm>
          <a:prstGeom prst="rightBrace">
            <a:avLst>
              <a:gd name="adj1" fmla="val 8333"/>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sr-Latn-RS" sz="1633" b="1"/>
          </a:p>
        </p:txBody>
      </p:sp>
      <p:sp>
        <p:nvSpPr>
          <p:cNvPr id="10245" name="Line Callout 1 5"/>
          <p:cNvSpPr>
            <a:spLocks/>
          </p:cNvSpPr>
          <p:nvPr/>
        </p:nvSpPr>
        <p:spPr bwMode="auto">
          <a:xfrm>
            <a:off x="7780978" y="1535202"/>
            <a:ext cx="2267797" cy="976992"/>
          </a:xfrm>
          <a:prstGeom prst="borderCallout1">
            <a:avLst>
              <a:gd name="adj1" fmla="val 46335"/>
              <a:gd name="adj2" fmla="val -2815"/>
              <a:gd name="adj3" fmla="val 56232"/>
              <a:gd name="adj4" fmla="val -48296"/>
            </a:avLst>
          </a:prstGeom>
          <a:solidFill>
            <a:srgbClr val="00B8FF"/>
          </a:solidFill>
          <a:ln w="9525" algn="ctr">
            <a:solidFill>
              <a:srgbClr val="FF0000"/>
            </a:solidFill>
            <a:round/>
            <a:headEnd/>
            <a:tailEnd type="arrow" w="med" len="med"/>
          </a:ln>
        </p:spPr>
        <p:txBody>
          <a:bodyPr/>
          <a:lstStyle/>
          <a:p>
            <a:pPr algn="ctr"/>
            <a:r>
              <a:rPr lang="en-NZ" altLang="sr-Latn-RS" sz="1633" b="1" dirty="0"/>
              <a:t>Data </a:t>
            </a:r>
            <a:r>
              <a:rPr lang="en-NZ" altLang="sr-Latn-RS" sz="1633" b="1" dirty="0" smtClean="0"/>
              <a:t>members</a:t>
            </a:r>
            <a:r>
              <a:rPr lang="hr-HR" altLang="sr-Latn-RS" sz="1633" b="1" dirty="0" smtClean="0"/>
              <a:t>/</a:t>
            </a:r>
            <a:r>
              <a:rPr lang="hr-HR" altLang="sr-Latn-RS" sz="1633" b="1" dirty="0" err="1" smtClean="0"/>
              <a:t>attributes</a:t>
            </a:r>
            <a:endParaRPr lang="en-US" altLang="sr-Latn-RS" sz="1633" b="1" dirty="0"/>
          </a:p>
        </p:txBody>
      </p:sp>
      <p:sp>
        <p:nvSpPr>
          <p:cNvPr id="10246" name="Right Brace 6"/>
          <p:cNvSpPr>
            <a:spLocks/>
          </p:cNvSpPr>
          <p:nvPr/>
        </p:nvSpPr>
        <p:spPr bwMode="auto">
          <a:xfrm>
            <a:off x="5447933" y="2636918"/>
            <a:ext cx="324034" cy="1555363"/>
          </a:xfrm>
          <a:prstGeom prst="rightBrace">
            <a:avLst>
              <a:gd name="adj1" fmla="val 8333"/>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sr-Latn-RS" sz="1633" b="1"/>
          </a:p>
        </p:txBody>
      </p:sp>
      <p:sp>
        <p:nvSpPr>
          <p:cNvPr id="10247" name="Line Callout 1 7"/>
          <p:cNvSpPr>
            <a:spLocks/>
          </p:cNvSpPr>
          <p:nvPr/>
        </p:nvSpPr>
        <p:spPr bwMode="auto">
          <a:xfrm>
            <a:off x="6938489" y="3284986"/>
            <a:ext cx="1879398" cy="388841"/>
          </a:xfrm>
          <a:prstGeom prst="borderCallout1">
            <a:avLst>
              <a:gd name="adj1" fmla="val 18750"/>
              <a:gd name="adj2" fmla="val -8333"/>
              <a:gd name="adj3" fmla="val 36713"/>
              <a:gd name="adj4" fmla="val -60403"/>
            </a:avLst>
          </a:prstGeom>
          <a:solidFill>
            <a:srgbClr val="00B8FF"/>
          </a:solidFill>
          <a:ln w="9525" algn="ctr">
            <a:solidFill>
              <a:srgbClr val="FF0000"/>
            </a:solidFill>
            <a:round/>
            <a:headEnd/>
            <a:tailEnd type="arrow" w="med" len="med"/>
          </a:ln>
        </p:spPr>
        <p:txBody>
          <a:bodyPr/>
          <a:lstStyle/>
          <a:p>
            <a:pPr algn="ctr"/>
            <a:r>
              <a:rPr lang="en-NZ" altLang="sr-Latn-RS" sz="1633" b="1"/>
              <a:t>Methods</a:t>
            </a:r>
            <a:endParaRPr lang="en-US" altLang="sr-Latn-RS" sz="1633" b="1"/>
          </a:p>
        </p:txBody>
      </p:sp>
    </p:spTree>
    <p:extLst>
      <p:ext uri="{BB962C8B-B14F-4D97-AF65-F5344CB8AC3E}">
        <p14:creationId xmlns:p14="http://schemas.microsoft.com/office/powerpoint/2010/main" val="336248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948366" y="1225570"/>
            <a:ext cx="8227583" cy="5065011"/>
          </a:xfrm>
          <a:ln>
            <a:solidFill>
              <a:srgbClr val="FF0000"/>
            </a:solidFill>
          </a:ln>
        </p:spPr>
        <p:txBody>
          <a:bodyPr>
            <a:normAutofit fontScale="55000" lnSpcReduction="20000"/>
          </a:bodyPr>
          <a:lstStyle/>
          <a:p>
            <a:pPr marL="0" indent="0">
              <a:lnSpc>
                <a:spcPct val="100000"/>
              </a:lnSpc>
              <a:spcAft>
                <a:spcPct val="0"/>
              </a:spcAft>
              <a:buNone/>
              <a:defRPr/>
            </a:pPr>
            <a:r>
              <a:rPr lang="en-US" sz="1814" dirty="0">
                <a:latin typeface="Consolas" panose="020B0609020204030204" pitchFamily="49" charset="0"/>
                <a:cs typeface="Arial" charset="0"/>
              </a:rPr>
              <a:t>&lt;?</a:t>
            </a:r>
            <a:r>
              <a:rPr lang="en-US" sz="1814" dirty="0" err="1">
                <a:latin typeface="Consolas" panose="020B0609020204030204" pitchFamily="49" charset="0"/>
                <a:cs typeface="Arial" charset="0"/>
              </a:rPr>
              <a:t>php</a:t>
            </a:r>
            <a:endParaRPr lang="en-US" sz="1814" dirty="0">
              <a:latin typeface="Consolas" panose="020B0609020204030204" pitchFamily="49" charset="0"/>
              <a:cs typeface="Arial" charset="0"/>
            </a:endParaRPr>
          </a:p>
          <a:p>
            <a:pPr marL="0" indent="0">
              <a:lnSpc>
                <a:spcPct val="100000"/>
              </a:lnSpc>
              <a:spcAft>
                <a:spcPct val="0"/>
              </a:spcAft>
              <a:buNone/>
              <a:defRPr/>
            </a:pPr>
            <a:r>
              <a:rPr lang="en-US" sz="1814" dirty="0">
                <a:latin typeface="Consolas" panose="020B0609020204030204" pitchFamily="49" charset="0"/>
                <a:cs typeface="Arial" charset="0"/>
              </a:rPr>
              <a:t>class </a:t>
            </a:r>
            <a:r>
              <a:rPr lang="en-US" sz="1814" b="1" dirty="0">
                <a:latin typeface="Consolas" panose="020B0609020204030204" pitchFamily="49" charset="0"/>
                <a:cs typeface="Arial" charset="0"/>
              </a:rPr>
              <a:t>Person</a:t>
            </a:r>
            <a:r>
              <a:rPr lang="en-US" sz="1814" dirty="0">
                <a:latin typeface="Consolas" panose="020B0609020204030204" pitchFamily="49" charset="0"/>
                <a:cs typeface="Arial" charset="0"/>
              </a:rPr>
              <a:t> </a:t>
            </a:r>
            <a:r>
              <a:rPr lang="en-US" sz="1814" b="1" dirty="0">
                <a:latin typeface="Consolas" panose="020B0609020204030204" pitchFamily="49" charset="0"/>
                <a:cs typeface="Arial" charset="0"/>
              </a:rPr>
              <a:t>{</a:t>
            </a:r>
          </a:p>
          <a:p>
            <a:pPr marL="0" indent="0">
              <a:lnSpc>
                <a:spcPct val="100000"/>
              </a:lnSpc>
              <a:spcAft>
                <a:spcPct val="0"/>
              </a:spcAft>
              <a:buNone/>
              <a:defRPr/>
            </a:pPr>
            <a:r>
              <a:rPr lang="en-US" sz="1814" dirty="0">
                <a:latin typeface="Consolas" panose="020B0609020204030204" pitchFamily="49" charset="0"/>
                <a:cs typeface="Arial" charset="0"/>
              </a:rPr>
              <a:t>	private $</a:t>
            </a:r>
            <a:r>
              <a:rPr lang="en-US" sz="1814" dirty="0" err="1" smtClean="0">
                <a:latin typeface="Consolas" panose="020B0609020204030204" pitchFamily="49" charset="0"/>
                <a:cs typeface="Arial" charset="0"/>
              </a:rPr>
              <a:t>strFirstname</a:t>
            </a:r>
            <a:r>
              <a:rPr lang="hr-HR" sz="1814" dirty="0" smtClean="0">
                <a:latin typeface="Consolas" panose="020B0609020204030204" pitchFamily="49" charset="0"/>
                <a:cs typeface="Arial" charset="0"/>
              </a:rPr>
              <a:t>;</a:t>
            </a:r>
            <a:endParaRPr lang="hr-HR" sz="1814" dirty="0">
              <a:latin typeface="Consolas" panose="020B0609020204030204" pitchFamily="49" charset="0"/>
              <a:cs typeface="Arial" charset="0"/>
            </a:endParaRPr>
          </a:p>
          <a:p>
            <a:pPr marL="0" indent="0">
              <a:lnSpc>
                <a:spcPct val="100000"/>
              </a:lnSpc>
              <a:spcAft>
                <a:spcPct val="0"/>
              </a:spcAft>
              <a:buNone/>
              <a:defRPr/>
            </a:pPr>
            <a:r>
              <a:rPr lang="hr-HR" sz="1814" dirty="0" smtClean="0">
                <a:latin typeface="Consolas" panose="020B0609020204030204" pitchFamily="49" charset="0"/>
                <a:cs typeface="Arial" charset="0"/>
              </a:rPr>
              <a:t>	</a:t>
            </a:r>
            <a:r>
              <a:rPr lang="en-US" sz="1814" dirty="0" smtClean="0">
                <a:latin typeface="Consolas" panose="020B0609020204030204" pitchFamily="49" charset="0"/>
                <a:cs typeface="Arial" charset="0"/>
              </a:rPr>
              <a:t>private </a:t>
            </a:r>
            <a:r>
              <a:rPr lang="en-US" sz="1814" dirty="0">
                <a:latin typeface="Consolas" panose="020B0609020204030204" pitchFamily="49" charset="0"/>
                <a:cs typeface="Arial" charset="0"/>
              </a:rPr>
              <a:t>$</a:t>
            </a:r>
            <a:r>
              <a:rPr lang="en-US" sz="1814" dirty="0" err="1" smtClean="0">
                <a:latin typeface="Consolas" panose="020B0609020204030204" pitchFamily="49" charset="0"/>
                <a:cs typeface="Arial" charset="0"/>
              </a:rPr>
              <a:t>strSurname</a:t>
            </a:r>
            <a:r>
              <a:rPr lang="en-US" sz="1814" dirty="0" smtClean="0">
                <a:latin typeface="Consolas" panose="020B0609020204030204" pitchFamily="49" charset="0"/>
                <a:cs typeface="Arial" charset="0"/>
              </a:rPr>
              <a:t>;</a:t>
            </a:r>
            <a:endParaRPr lang="hr-HR" sz="1814" dirty="0" smtClean="0">
              <a:latin typeface="Consolas" panose="020B0609020204030204" pitchFamily="49" charset="0"/>
              <a:cs typeface="Arial" charset="0"/>
            </a:endParaRPr>
          </a:p>
          <a:p>
            <a:pPr marL="0" indent="0">
              <a:lnSpc>
                <a:spcPct val="100000"/>
              </a:lnSpc>
              <a:spcAft>
                <a:spcPct val="0"/>
              </a:spcAft>
              <a:buNone/>
              <a:defRPr/>
            </a:pPr>
            <a:r>
              <a:rPr lang="hr-HR" sz="1814" dirty="0">
                <a:latin typeface="Consolas" panose="020B0609020204030204" pitchFamily="49" charset="0"/>
                <a:cs typeface="Arial" charset="0"/>
              </a:rPr>
              <a:t>	</a:t>
            </a:r>
            <a:r>
              <a:rPr lang="en-US" sz="1814" dirty="0">
                <a:latin typeface="Consolas" panose="020B0609020204030204" pitchFamily="49" charset="0"/>
                <a:cs typeface="Arial" charset="0"/>
              </a:rPr>
              <a:t>public function __construct</a:t>
            </a:r>
            <a:r>
              <a:rPr lang="en-US" sz="1814" dirty="0" smtClean="0">
                <a:latin typeface="Consolas" panose="020B0609020204030204" pitchFamily="49" charset="0"/>
                <a:cs typeface="Arial" charset="0"/>
              </a:rPr>
              <a:t>($</a:t>
            </a:r>
            <a:r>
              <a:rPr lang="en-US" sz="1814" dirty="0">
                <a:latin typeface="Consolas" panose="020B0609020204030204" pitchFamily="49" charset="0"/>
                <a:cs typeface="Arial" charset="0"/>
              </a:rPr>
              <a:t> </a:t>
            </a:r>
            <a:r>
              <a:rPr lang="en-US" sz="1814" dirty="0" err="1">
                <a:latin typeface="Consolas" panose="020B0609020204030204" pitchFamily="49" charset="0"/>
                <a:cs typeface="Arial" charset="0"/>
              </a:rPr>
              <a:t>strFirstname</a:t>
            </a:r>
            <a:r>
              <a:rPr lang="en-US" sz="1814" dirty="0" smtClean="0">
                <a:latin typeface="Consolas" panose="020B0609020204030204" pitchFamily="49" charset="0"/>
                <a:cs typeface="Arial" charset="0"/>
              </a:rPr>
              <a:t>, $</a:t>
            </a:r>
            <a:r>
              <a:rPr lang="en-US" sz="1814" dirty="0" err="1" smtClean="0">
                <a:latin typeface="Consolas" panose="020B0609020204030204" pitchFamily="49" charset="0"/>
                <a:cs typeface="Arial" charset="0"/>
              </a:rPr>
              <a:t>strSurname</a:t>
            </a:r>
            <a:r>
              <a:rPr lang="en-US" sz="1814" dirty="0" smtClean="0">
                <a:latin typeface="Consolas" panose="020B0609020204030204" pitchFamily="49" charset="0"/>
                <a:cs typeface="Arial" charset="0"/>
              </a:rPr>
              <a:t>)</a:t>
            </a:r>
            <a:r>
              <a:rPr lang="hr-HR" sz="1814" dirty="0" smtClean="0">
                <a:latin typeface="Consolas" panose="020B0609020204030204" pitchFamily="49" charset="0"/>
                <a:cs typeface="Arial" charset="0"/>
              </a:rPr>
              <a:t> </a:t>
            </a:r>
            <a:r>
              <a:rPr lang="en-US" sz="2200" dirty="0" smtClean="0">
                <a:latin typeface="Consolas" panose="020B0609020204030204" pitchFamily="49" charset="0"/>
                <a:cs typeface="Arial" charset="0"/>
              </a:rPr>
              <a:t>{</a:t>
            </a:r>
          </a:p>
          <a:p>
            <a:pPr marL="1371600" lvl="3" indent="0">
              <a:lnSpc>
                <a:spcPct val="100000"/>
              </a:lnSpc>
              <a:spcAft>
                <a:spcPct val="0"/>
              </a:spcAft>
              <a:buNone/>
              <a:defRPr/>
            </a:pPr>
            <a:r>
              <a:rPr lang="en-US" sz="2200" dirty="0" smtClean="0">
                <a:latin typeface="Consolas" panose="020B0609020204030204" pitchFamily="49" charset="0"/>
                <a:cs typeface="Arial" charset="0"/>
              </a:rPr>
              <a:t>    </a:t>
            </a:r>
            <a:r>
              <a:rPr lang="en-US" sz="2200" dirty="0">
                <a:latin typeface="Consolas" panose="020B0609020204030204" pitchFamily="49" charset="0"/>
                <a:cs typeface="Arial" charset="0"/>
              </a:rPr>
              <a:t>$this-</a:t>
            </a:r>
            <a:r>
              <a:rPr lang="en-US" sz="2200" dirty="0" smtClean="0">
                <a:latin typeface="Consolas" panose="020B0609020204030204" pitchFamily="49" charset="0"/>
                <a:cs typeface="Arial" charset="0"/>
              </a:rPr>
              <a:t>&gt;</a:t>
            </a:r>
            <a:r>
              <a:rPr lang="en-US" sz="2400" dirty="0">
                <a:latin typeface="Consolas" panose="020B0609020204030204" pitchFamily="49" charset="0"/>
                <a:cs typeface="Arial" charset="0"/>
              </a:rPr>
              <a:t> </a:t>
            </a:r>
            <a:r>
              <a:rPr lang="en-US" sz="2400" dirty="0" err="1">
                <a:latin typeface="Consolas" panose="020B0609020204030204" pitchFamily="49" charset="0"/>
                <a:cs typeface="Arial" charset="0"/>
              </a:rPr>
              <a:t>strFirstname</a:t>
            </a:r>
            <a:r>
              <a:rPr lang="en-US" sz="2200" dirty="0" smtClean="0">
                <a:latin typeface="Consolas" panose="020B0609020204030204" pitchFamily="49" charset="0"/>
                <a:cs typeface="Arial" charset="0"/>
              </a:rPr>
              <a:t> </a:t>
            </a:r>
            <a:r>
              <a:rPr lang="en-US" sz="2200" dirty="0">
                <a:latin typeface="Consolas" panose="020B0609020204030204" pitchFamily="49" charset="0"/>
                <a:cs typeface="Arial" charset="0"/>
              </a:rPr>
              <a:t>= </a:t>
            </a:r>
            <a:r>
              <a:rPr lang="en-US" sz="2200" dirty="0" smtClean="0">
                <a:latin typeface="Consolas" panose="020B0609020204030204" pitchFamily="49" charset="0"/>
                <a:cs typeface="Arial" charset="0"/>
              </a:rPr>
              <a:t>$</a:t>
            </a:r>
            <a:r>
              <a:rPr lang="en-US" sz="2400" dirty="0" err="1" smtClean="0">
                <a:latin typeface="Consolas" panose="020B0609020204030204" pitchFamily="49" charset="0"/>
                <a:cs typeface="Arial" charset="0"/>
              </a:rPr>
              <a:t>strFirstname</a:t>
            </a:r>
            <a:r>
              <a:rPr lang="en-US" sz="2200" dirty="0" smtClean="0">
                <a:latin typeface="Consolas" panose="020B0609020204030204" pitchFamily="49" charset="0"/>
                <a:cs typeface="Arial" charset="0"/>
              </a:rPr>
              <a:t>;</a:t>
            </a:r>
            <a:endParaRPr lang="en-US" sz="2200" dirty="0">
              <a:latin typeface="Consolas" panose="020B0609020204030204" pitchFamily="49" charset="0"/>
              <a:cs typeface="Arial" charset="0"/>
            </a:endParaRPr>
          </a:p>
          <a:p>
            <a:pPr marL="1371600" lvl="3" indent="0">
              <a:lnSpc>
                <a:spcPct val="100000"/>
              </a:lnSpc>
              <a:spcAft>
                <a:spcPct val="0"/>
              </a:spcAft>
              <a:buNone/>
              <a:defRPr/>
            </a:pPr>
            <a:r>
              <a:rPr lang="en-US" sz="2200" dirty="0">
                <a:latin typeface="Consolas" panose="020B0609020204030204" pitchFamily="49" charset="0"/>
                <a:cs typeface="Arial" charset="0"/>
              </a:rPr>
              <a:t>    $this-</a:t>
            </a:r>
            <a:r>
              <a:rPr lang="en-US" sz="2200" dirty="0" smtClean="0">
                <a:latin typeface="Consolas" panose="020B0609020204030204" pitchFamily="49" charset="0"/>
                <a:cs typeface="Arial" charset="0"/>
              </a:rPr>
              <a:t>&gt;</a:t>
            </a:r>
            <a:r>
              <a:rPr lang="en-US" sz="2400" dirty="0">
                <a:latin typeface="Consolas" panose="020B0609020204030204" pitchFamily="49" charset="0"/>
                <a:cs typeface="Arial" charset="0"/>
              </a:rPr>
              <a:t> </a:t>
            </a:r>
            <a:r>
              <a:rPr lang="en-US" sz="2400" dirty="0" err="1">
                <a:latin typeface="Consolas" panose="020B0609020204030204" pitchFamily="49" charset="0"/>
                <a:cs typeface="Arial" charset="0"/>
              </a:rPr>
              <a:t>strSurname</a:t>
            </a:r>
            <a:r>
              <a:rPr lang="en-US" sz="2200" dirty="0" smtClean="0">
                <a:latin typeface="Consolas" panose="020B0609020204030204" pitchFamily="49" charset="0"/>
                <a:cs typeface="Arial" charset="0"/>
              </a:rPr>
              <a:t> </a:t>
            </a:r>
            <a:r>
              <a:rPr lang="en-US" sz="2200" dirty="0">
                <a:latin typeface="Consolas" panose="020B0609020204030204" pitchFamily="49" charset="0"/>
                <a:cs typeface="Arial" charset="0"/>
              </a:rPr>
              <a:t>= </a:t>
            </a:r>
            <a:r>
              <a:rPr lang="en-US" sz="2200" dirty="0" smtClean="0">
                <a:latin typeface="Consolas" panose="020B0609020204030204" pitchFamily="49" charset="0"/>
                <a:cs typeface="Arial" charset="0"/>
              </a:rPr>
              <a:t>$</a:t>
            </a:r>
            <a:r>
              <a:rPr lang="en-US" sz="2400" dirty="0" err="1" smtClean="0">
                <a:latin typeface="Consolas" panose="020B0609020204030204" pitchFamily="49" charset="0"/>
                <a:cs typeface="Arial" charset="0"/>
              </a:rPr>
              <a:t>strSurname</a:t>
            </a:r>
            <a:r>
              <a:rPr lang="en-US" sz="2200" dirty="0" smtClean="0">
                <a:latin typeface="Consolas" panose="020B0609020204030204" pitchFamily="49" charset="0"/>
                <a:cs typeface="Arial" charset="0"/>
              </a:rPr>
              <a:t>;</a:t>
            </a:r>
            <a:endParaRPr lang="en-US" sz="2200" dirty="0">
              <a:latin typeface="Consolas" panose="020B0609020204030204" pitchFamily="49" charset="0"/>
              <a:cs typeface="Arial" charset="0"/>
            </a:endParaRPr>
          </a:p>
          <a:p>
            <a:pPr marL="1371600" lvl="3" indent="0">
              <a:lnSpc>
                <a:spcPct val="100000"/>
              </a:lnSpc>
              <a:spcAft>
                <a:spcPct val="0"/>
              </a:spcAft>
              <a:buNone/>
              <a:defRPr/>
            </a:pPr>
            <a:r>
              <a:rPr lang="en-US" sz="2200" dirty="0" smtClean="0">
                <a:latin typeface="Consolas" panose="020B0609020204030204" pitchFamily="49" charset="0"/>
                <a:cs typeface="Arial" charset="0"/>
              </a:rPr>
              <a:t>}</a:t>
            </a:r>
            <a:endParaRPr lang="en-US" sz="1814" dirty="0">
              <a:latin typeface="Consolas" panose="020B0609020204030204" pitchFamily="49" charset="0"/>
              <a:cs typeface="Arial" charset="0"/>
            </a:endParaRPr>
          </a:p>
          <a:p>
            <a:pPr marL="0" indent="0">
              <a:lnSpc>
                <a:spcPct val="100000"/>
              </a:lnSpc>
              <a:spcAft>
                <a:spcPct val="0"/>
              </a:spcAft>
              <a:buNone/>
              <a:defRPr/>
            </a:pPr>
            <a:r>
              <a:rPr lang="en-US" sz="1814" dirty="0">
                <a:latin typeface="Consolas" panose="020B0609020204030204" pitchFamily="49" charset="0"/>
                <a:cs typeface="Arial" charset="0"/>
              </a:rPr>
              <a:t>	function </a:t>
            </a:r>
            <a:r>
              <a:rPr lang="en-US" sz="1814" b="1" dirty="0" err="1">
                <a:solidFill>
                  <a:srgbClr val="0000FF"/>
                </a:solidFill>
                <a:latin typeface="Consolas" panose="020B0609020204030204" pitchFamily="49" charset="0"/>
                <a:cs typeface="Arial" charset="0"/>
              </a:rPr>
              <a:t>getFirstname</a:t>
            </a:r>
            <a:r>
              <a:rPr lang="en-US" sz="1814" b="1" dirty="0">
                <a:solidFill>
                  <a:srgbClr val="0000FF"/>
                </a:solidFill>
                <a:latin typeface="Consolas" panose="020B0609020204030204" pitchFamily="49" charset="0"/>
                <a:cs typeface="Arial" charset="0"/>
              </a:rPr>
              <a:t>() </a:t>
            </a:r>
            <a:r>
              <a:rPr lang="en-US" sz="1814" dirty="0">
                <a:latin typeface="Consolas" panose="020B0609020204030204" pitchFamily="49" charset="0"/>
                <a:cs typeface="Arial" charset="0"/>
              </a:rPr>
              <a:t>{</a:t>
            </a:r>
          </a:p>
          <a:p>
            <a:pPr marL="0" indent="0">
              <a:lnSpc>
                <a:spcPct val="100000"/>
              </a:lnSpc>
              <a:spcAft>
                <a:spcPct val="0"/>
              </a:spcAft>
              <a:buNone/>
              <a:defRPr/>
            </a:pPr>
            <a:r>
              <a:rPr lang="en-US" sz="1814" dirty="0" smtClean="0">
                <a:latin typeface="Consolas" panose="020B0609020204030204" pitchFamily="49" charset="0"/>
                <a:cs typeface="Arial" charset="0"/>
              </a:rPr>
              <a:t>     </a:t>
            </a:r>
            <a:r>
              <a:rPr lang="hr-HR" sz="1814" dirty="0" smtClean="0">
                <a:latin typeface="Consolas" panose="020B0609020204030204" pitchFamily="49" charset="0"/>
                <a:cs typeface="Arial" charset="0"/>
              </a:rPr>
              <a:t>	</a:t>
            </a:r>
            <a:r>
              <a:rPr lang="en-US" sz="1814" dirty="0" smtClean="0">
                <a:latin typeface="Consolas" panose="020B0609020204030204" pitchFamily="49" charset="0"/>
                <a:cs typeface="Arial" charset="0"/>
              </a:rPr>
              <a:t>return </a:t>
            </a:r>
            <a:r>
              <a:rPr lang="en-US" sz="1814" dirty="0">
                <a:latin typeface="Consolas" panose="020B0609020204030204" pitchFamily="49" charset="0"/>
                <a:cs typeface="Arial" charset="0"/>
              </a:rPr>
              <a:t>$this</a:t>
            </a:r>
            <a:r>
              <a:rPr lang="en-US" sz="1814" b="1" dirty="0">
                <a:solidFill>
                  <a:srgbClr val="0000FF"/>
                </a:solidFill>
                <a:latin typeface="Consolas" panose="020B0609020204030204" pitchFamily="49" charset="0"/>
                <a:cs typeface="Arial" charset="0"/>
              </a:rPr>
              <a:t>-&gt;</a:t>
            </a:r>
            <a:r>
              <a:rPr lang="en-US" sz="1814" dirty="0" err="1">
                <a:latin typeface="Consolas" panose="020B0609020204030204" pitchFamily="49" charset="0"/>
                <a:cs typeface="Arial" charset="0"/>
              </a:rPr>
              <a:t>strFirstname</a:t>
            </a:r>
            <a:r>
              <a:rPr lang="en-US" sz="1814" dirty="0">
                <a:latin typeface="Consolas" panose="020B0609020204030204" pitchFamily="49" charset="0"/>
                <a:cs typeface="Arial" charset="0"/>
              </a:rPr>
              <a:t>;</a:t>
            </a:r>
          </a:p>
          <a:p>
            <a:pPr marL="0" indent="0">
              <a:lnSpc>
                <a:spcPct val="100000"/>
              </a:lnSpc>
              <a:spcAft>
                <a:spcPct val="0"/>
              </a:spcAft>
              <a:buNone/>
              <a:defRPr/>
            </a:pPr>
            <a:r>
              <a:rPr lang="en-US" sz="1814" dirty="0">
                <a:latin typeface="Consolas" panose="020B0609020204030204" pitchFamily="49" charset="0"/>
                <a:cs typeface="Arial" charset="0"/>
              </a:rPr>
              <a:t>	}</a:t>
            </a:r>
          </a:p>
          <a:p>
            <a:pPr marL="0" indent="0">
              <a:lnSpc>
                <a:spcPct val="100000"/>
              </a:lnSpc>
              <a:spcAft>
                <a:spcPct val="0"/>
              </a:spcAft>
              <a:buNone/>
              <a:defRPr/>
            </a:pPr>
            <a:r>
              <a:rPr lang="en-US" sz="1814" dirty="0">
                <a:latin typeface="Consolas" panose="020B0609020204030204" pitchFamily="49" charset="0"/>
                <a:cs typeface="Arial" charset="0"/>
              </a:rPr>
              <a:t>	function </a:t>
            </a:r>
            <a:r>
              <a:rPr lang="en-US" sz="1814" b="1" dirty="0" err="1">
                <a:solidFill>
                  <a:srgbClr val="0000FF"/>
                </a:solidFill>
                <a:latin typeface="Consolas" panose="020B0609020204030204" pitchFamily="49" charset="0"/>
                <a:cs typeface="Arial" charset="0"/>
              </a:rPr>
              <a:t>getSurname</a:t>
            </a:r>
            <a:r>
              <a:rPr lang="en-US" sz="1814" b="1" dirty="0">
                <a:solidFill>
                  <a:srgbClr val="0000FF"/>
                </a:solidFill>
                <a:latin typeface="Consolas" panose="020B0609020204030204" pitchFamily="49" charset="0"/>
                <a:cs typeface="Arial" charset="0"/>
              </a:rPr>
              <a:t>() </a:t>
            </a:r>
            <a:r>
              <a:rPr lang="en-US" sz="1814" dirty="0">
                <a:latin typeface="Consolas" panose="020B0609020204030204" pitchFamily="49" charset="0"/>
                <a:cs typeface="Arial" charset="0"/>
              </a:rPr>
              <a:t>{</a:t>
            </a:r>
          </a:p>
          <a:p>
            <a:pPr marL="0" indent="0">
              <a:lnSpc>
                <a:spcPct val="100000"/>
              </a:lnSpc>
              <a:spcAft>
                <a:spcPct val="0"/>
              </a:spcAft>
              <a:buNone/>
              <a:defRPr/>
            </a:pPr>
            <a:r>
              <a:rPr lang="en-US" sz="1814" dirty="0" smtClean="0">
                <a:latin typeface="Consolas" panose="020B0609020204030204" pitchFamily="49" charset="0"/>
                <a:cs typeface="Arial" charset="0"/>
              </a:rPr>
              <a:t>       </a:t>
            </a:r>
            <a:r>
              <a:rPr lang="hr-HR" sz="1814" dirty="0" smtClean="0">
                <a:latin typeface="Consolas" panose="020B0609020204030204" pitchFamily="49" charset="0"/>
                <a:cs typeface="Arial" charset="0"/>
              </a:rPr>
              <a:t>	</a:t>
            </a:r>
            <a:r>
              <a:rPr lang="en-US" sz="1814" dirty="0" smtClean="0">
                <a:latin typeface="Consolas" panose="020B0609020204030204" pitchFamily="49" charset="0"/>
                <a:cs typeface="Arial" charset="0"/>
              </a:rPr>
              <a:t>return </a:t>
            </a:r>
            <a:r>
              <a:rPr lang="en-US" sz="1814" dirty="0">
                <a:latin typeface="Consolas" panose="020B0609020204030204" pitchFamily="49" charset="0"/>
                <a:cs typeface="Arial" charset="0"/>
              </a:rPr>
              <a:t>$this</a:t>
            </a:r>
            <a:r>
              <a:rPr lang="en-US" sz="1814" b="1" dirty="0">
                <a:solidFill>
                  <a:srgbClr val="0000FF"/>
                </a:solidFill>
                <a:latin typeface="Consolas" panose="020B0609020204030204" pitchFamily="49" charset="0"/>
                <a:cs typeface="Arial" charset="0"/>
              </a:rPr>
              <a:t>-&gt;</a:t>
            </a:r>
            <a:r>
              <a:rPr lang="en-US" sz="1814" dirty="0" err="1">
                <a:latin typeface="Consolas" panose="020B0609020204030204" pitchFamily="49" charset="0"/>
                <a:cs typeface="Arial" charset="0"/>
              </a:rPr>
              <a:t>strSurname</a:t>
            </a:r>
            <a:r>
              <a:rPr lang="en-US" sz="1814" dirty="0">
                <a:latin typeface="Consolas" panose="020B0609020204030204" pitchFamily="49" charset="0"/>
                <a:cs typeface="Arial" charset="0"/>
              </a:rPr>
              <a:t>;</a:t>
            </a:r>
          </a:p>
          <a:p>
            <a:pPr marL="0" indent="0">
              <a:lnSpc>
                <a:spcPct val="100000"/>
              </a:lnSpc>
              <a:spcAft>
                <a:spcPct val="0"/>
              </a:spcAft>
              <a:buNone/>
              <a:defRPr/>
            </a:pPr>
            <a:r>
              <a:rPr lang="en-US" sz="1814" dirty="0">
                <a:latin typeface="Consolas" panose="020B0609020204030204" pitchFamily="49" charset="0"/>
                <a:cs typeface="Arial" charset="0"/>
              </a:rPr>
              <a:t>	}</a:t>
            </a:r>
          </a:p>
          <a:p>
            <a:pPr marL="0" indent="0">
              <a:lnSpc>
                <a:spcPct val="100000"/>
              </a:lnSpc>
              <a:spcAft>
                <a:spcPct val="0"/>
              </a:spcAft>
              <a:buNone/>
              <a:defRPr/>
            </a:pPr>
            <a:r>
              <a:rPr lang="en-US" sz="1814" b="1" dirty="0">
                <a:latin typeface="Consolas" panose="020B0609020204030204" pitchFamily="49" charset="0"/>
                <a:cs typeface="Arial" charset="0"/>
              </a:rPr>
              <a:t>}</a:t>
            </a:r>
          </a:p>
          <a:p>
            <a:pPr marL="0" indent="0">
              <a:lnSpc>
                <a:spcPct val="100000"/>
              </a:lnSpc>
              <a:spcAft>
                <a:spcPct val="0"/>
              </a:spcAft>
              <a:defRPr/>
            </a:pPr>
            <a:r>
              <a:rPr lang="en-US" sz="1814" b="1" dirty="0">
                <a:solidFill>
                  <a:srgbClr val="008000"/>
                </a:solidFill>
                <a:latin typeface="Consolas" panose="020B0609020204030204" pitchFamily="49" charset="0"/>
                <a:cs typeface="Arial" charset="0"/>
              </a:rPr>
              <a:t>// outside the class definition</a:t>
            </a:r>
          </a:p>
          <a:p>
            <a:pPr marL="0" indent="0">
              <a:lnSpc>
                <a:spcPct val="100000"/>
              </a:lnSpc>
              <a:spcAft>
                <a:spcPct val="0"/>
              </a:spcAft>
              <a:buNone/>
              <a:defRPr/>
            </a:pPr>
            <a:r>
              <a:rPr lang="en-US" sz="1814" dirty="0">
                <a:latin typeface="Consolas" panose="020B0609020204030204" pitchFamily="49" charset="0"/>
                <a:cs typeface="Arial" charset="0"/>
              </a:rPr>
              <a:t>$</a:t>
            </a:r>
            <a:r>
              <a:rPr lang="en-US" sz="1814" dirty="0" err="1">
                <a:latin typeface="Consolas" panose="020B0609020204030204" pitchFamily="49" charset="0"/>
                <a:cs typeface="Arial" charset="0"/>
              </a:rPr>
              <a:t>obj</a:t>
            </a:r>
            <a:r>
              <a:rPr lang="en-US" sz="1814" dirty="0">
                <a:latin typeface="Consolas" panose="020B0609020204030204" pitchFamily="49" charset="0"/>
                <a:cs typeface="Arial" charset="0"/>
              </a:rPr>
              <a:t> = </a:t>
            </a:r>
            <a:r>
              <a:rPr lang="en-US" sz="1814" b="1" dirty="0">
                <a:solidFill>
                  <a:srgbClr val="FF0000"/>
                </a:solidFill>
                <a:effectLst>
                  <a:outerShdw blurRad="38100" dist="38100" dir="2700000" algn="tl">
                    <a:srgbClr val="000000">
                      <a:alpha val="43137"/>
                    </a:srgbClr>
                  </a:outerShdw>
                </a:effectLst>
                <a:latin typeface="Consolas" panose="020B0609020204030204" pitchFamily="49" charset="0"/>
                <a:cs typeface="Arial" charset="0"/>
              </a:rPr>
              <a:t>new</a:t>
            </a:r>
            <a:r>
              <a:rPr lang="en-US" sz="1814" dirty="0">
                <a:effectLst>
                  <a:outerShdw blurRad="38100" dist="38100" dir="2700000" algn="tl">
                    <a:srgbClr val="000000">
                      <a:alpha val="43137"/>
                    </a:srgbClr>
                  </a:outerShdw>
                </a:effectLst>
                <a:latin typeface="Consolas" panose="020B0609020204030204" pitchFamily="49" charset="0"/>
                <a:cs typeface="Arial" charset="0"/>
              </a:rPr>
              <a:t> </a:t>
            </a:r>
            <a:r>
              <a:rPr lang="en-US" sz="1814" b="1" dirty="0" smtClean="0">
                <a:latin typeface="Consolas" panose="020B0609020204030204" pitchFamily="49" charset="0"/>
                <a:cs typeface="Arial" charset="0"/>
              </a:rPr>
              <a:t>Person</a:t>
            </a:r>
            <a:r>
              <a:rPr lang="hr-HR" sz="1814" b="1" dirty="0" smtClean="0">
                <a:latin typeface="Consolas" panose="020B0609020204030204" pitchFamily="49" charset="0"/>
                <a:cs typeface="Arial" charset="0"/>
              </a:rPr>
              <a:t>('Bob</a:t>
            </a:r>
            <a:r>
              <a:rPr lang="hr-HR" sz="1814" b="1" dirty="0">
                <a:latin typeface="Consolas" panose="020B0609020204030204" pitchFamily="49" charset="0"/>
                <a:cs typeface="Arial" charset="0"/>
              </a:rPr>
              <a:t>', 'Smith</a:t>
            </a:r>
            <a:r>
              <a:rPr lang="hr-HR" sz="1814" b="1" dirty="0" smtClean="0">
                <a:latin typeface="Consolas" panose="020B0609020204030204" pitchFamily="49" charset="0"/>
                <a:cs typeface="Arial" charset="0"/>
              </a:rPr>
              <a:t>')</a:t>
            </a:r>
            <a:r>
              <a:rPr lang="en-US" sz="1814" dirty="0" smtClean="0">
                <a:latin typeface="Consolas" panose="020B0609020204030204" pitchFamily="49" charset="0"/>
                <a:cs typeface="Arial" charset="0"/>
              </a:rPr>
              <a:t>; </a:t>
            </a:r>
            <a:r>
              <a:rPr lang="en-US" sz="1814" b="1" dirty="0">
                <a:solidFill>
                  <a:srgbClr val="008000"/>
                </a:solidFill>
                <a:latin typeface="Consolas" panose="020B0609020204030204" pitchFamily="49" charset="0"/>
                <a:cs typeface="Arial" charset="0"/>
              </a:rPr>
              <a:t>// an object of type </a:t>
            </a:r>
            <a:r>
              <a:rPr lang="en-US" sz="1814" b="1" dirty="0" smtClean="0">
                <a:solidFill>
                  <a:srgbClr val="008000"/>
                </a:solidFill>
                <a:latin typeface="Consolas" panose="020B0609020204030204" pitchFamily="49" charset="0"/>
                <a:cs typeface="Arial" charset="0"/>
              </a:rPr>
              <a:t>Person</a:t>
            </a:r>
            <a:r>
              <a:rPr lang="hr-HR" sz="1814" b="1" dirty="0" smtClean="0">
                <a:solidFill>
                  <a:srgbClr val="008000"/>
                </a:solidFill>
                <a:latin typeface="Consolas" panose="020B0609020204030204" pitchFamily="49" charset="0"/>
                <a:cs typeface="Arial" charset="0"/>
              </a:rPr>
              <a:t> </a:t>
            </a:r>
            <a:r>
              <a:rPr lang="hr-HR" sz="1814" b="1" dirty="0" err="1" smtClean="0">
                <a:solidFill>
                  <a:srgbClr val="008000"/>
                </a:solidFill>
                <a:latin typeface="Consolas" panose="020B0609020204030204" pitchFamily="49" charset="0"/>
                <a:cs typeface="Arial" charset="0"/>
              </a:rPr>
              <a:t>with</a:t>
            </a:r>
            <a:r>
              <a:rPr lang="hr-HR" sz="1814" b="1" dirty="0" smtClean="0">
                <a:solidFill>
                  <a:srgbClr val="008000"/>
                </a:solidFill>
                <a:latin typeface="Consolas" panose="020B0609020204030204" pitchFamily="49" charset="0"/>
                <a:cs typeface="Arial" charset="0"/>
              </a:rPr>
              <a:t> </a:t>
            </a:r>
            <a:r>
              <a:rPr lang="hr-HR" sz="1814" b="1" dirty="0" err="1" smtClean="0">
                <a:solidFill>
                  <a:srgbClr val="008000"/>
                </a:solidFill>
                <a:latin typeface="Consolas" panose="020B0609020204030204" pitchFamily="49" charset="0"/>
                <a:cs typeface="Arial" charset="0"/>
              </a:rPr>
              <a:t>arguments</a:t>
            </a:r>
            <a:endParaRPr lang="en-US" sz="1814" b="1" dirty="0">
              <a:solidFill>
                <a:srgbClr val="008000"/>
              </a:solidFill>
              <a:latin typeface="Consolas" panose="020B0609020204030204" pitchFamily="49" charset="0"/>
              <a:cs typeface="Arial" charset="0"/>
            </a:endParaRPr>
          </a:p>
          <a:p>
            <a:pPr marL="0" indent="0">
              <a:lnSpc>
                <a:spcPct val="100000"/>
              </a:lnSpc>
              <a:spcAft>
                <a:spcPct val="0"/>
              </a:spcAft>
              <a:buNone/>
              <a:defRPr/>
            </a:pPr>
            <a:r>
              <a:rPr lang="en-US" sz="1814" dirty="0">
                <a:latin typeface="Consolas" panose="020B0609020204030204" pitchFamily="49" charset="0"/>
                <a:cs typeface="Arial" charset="0"/>
              </a:rPr>
              <a:t>echo </a:t>
            </a:r>
            <a:r>
              <a:rPr lang="en-US" sz="1814" dirty="0" smtClean="0">
                <a:latin typeface="Consolas" panose="020B0609020204030204" pitchFamily="49" charset="0"/>
                <a:cs typeface="Arial" charset="0"/>
              </a:rPr>
              <a:t>$</a:t>
            </a:r>
            <a:r>
              <a:rPr lang="en-US" sz="1814" dirty="0" err="1">
                <a:latin typeface="Consolas" panose="020B0609020204030204" pitchFamily="49" charset="0"/>
                <a:cs typeface="Arial" charset="0"/>
              </a:rPr>
              <a:t>obj</a:t>
            </a:r>
            <a:r>
              <a:rPr lang="en-US" sz="1814" b="1" dirty="0">
                <a:solidFill>
                  <a:srgbClr val="0000FF"/>
                </a:solidFill>
                <a:latin typeface="Consolas" panose="020B0609020204030204" pitchFamily="49" charset="0"/>
                <a:cs typeface="Arial" charset="0"/>
              </a:rPr>
              <a:t>-&gt;</a:t>
            </a:r>
            <a:r>
              <a:rPr lang="en-US" sz="1814" b="1" dirty="0" err="1">
                <a:solidFill>
                  <a:srgbClr val="0000FF"/>
                </a:solidFill>
                <a:latin typeface="Consolas" panose="020B0609020204030204" pitchFamily="49" charset="0"/>
                <a:cs typeface="Arial" charset="0"/>
              </a:rPr>
              <a:t>getFirstname</a:t>
            </a:r>
            <a:r>
              <a:rPr lang="en-US" sz="1814" b="1" dirty="0" smtClean="0">
                <a:solidFill>
                  <a:srgbClr val="0000FF"/>
                </a:solidFill>
                <a:latin typeface="Consolas" panose="020B0609020204030204" pitchFamily="49" charset="0"/>
                <a:cs typeface="Arial" charset="0"/>
              </a:rPr>
              <a:t>()</a:t>
            </a:r>
            <a:r>
              <a:rPr lang="hr-HR" sz="1814" b="1" dirty="0">
                <a:solidFill>
                  <a:srgbClr val="0000FF"/>
                </a:solidFill>
                <a:latin typeface="Consolas" panose="020B0609020204030204" pitchFamily="49" charset="0"/>
                <a:cs typeface="Arial" charset="0"/>
              </a:rPr>
              <a:t>; </a:t>
            </a:r>
            <a:r>
              <a:rPr lang="hr-HR" sz="1814" b="1" dirty="0">
                <a:solidFill>
                  <a:schemeClr val="bg1">
                    <a:lumMod val="50000"/>
                  </a:schemeClr>
                </a:solidFill>
                <a:latin typeface="Consolas" panose="020B0609020204030204" pitchFamily="49" charset="0"/>
                <a:cs typeface="Arial" charset="0"/>
              </a:rPr>
              <a:t>// print 'Bob'</a:t>
            </a:r>
            <a:endParaRPr lang="en-US" sz="1814" dirty="0">
              <a:solidFill>
                <a:schemeClr val="bg1">
                  <a:lumMod val="50000"/>
                </a:schemeClr>
              </a:solidFill>
              <a:latin typeface="Consolas" panose="020B0609020204030204" pitchFamily="49" charset="0"/>
              <a:cs typeface="Arial" charset="0"/>
            </a:endParaRPr>
          </a:p>
          <a:p>
            <a:pPr marL="0" indent="0">
              <a:lnSpc>
                <a:spcPct val="100000"/>
              </a:lnSpc>
              <a:spcAft>
                <a:spcPct val="0"/>
              </a:spcAft>
              <a:buNone/>
              <a:defRPr/>
            </a:pPr>
            <a:r>
              <a:rPr lang="en-US" sz="1814" dirty="0">
                <a:latin typeface="Consolas" panose="020B0609020204030204" pitchFamily="49" charset="0"/>
                <a:cs typeface="Arial" charset="0"/>
              </a:rPr>
              <a:t>echo </a:t>
            </a:r>
            <a:r>
              <a:rPr lang="en-US" sz="1814" dirty="0" smtClean="0">
                <a:latin typeface="Consolas" panose="020B0609020204030204" pitchFamily="49" charset="0"/>
                <a:cs typeface="Arial" charset="0"/>
              </a:rPr>
              <a:t>$</a:t>
            </a:r>
            <a:r>
              <a:rPr lang="en-US" sz="1814" dirty="0" err="1">
                <a:latin typeface="Consolas" panose="020B0609020204030204" pitchFamily="49" charset="0"/>
                <a:cs typeface="Arial" charset="0"/>
              </a:rPr>
              <a:t>obj</a:t>
            </a:r>
            <a:r>
              <a:rPr lang="en-US" sz="1814" b="1" dirty="0">
                <a:solidFill>
                  <a:srgbClr val="0000FF"/>
                </a:solidFill>
                <a:latin typeface="Consolas" panose="020B0609020204030204" pitchFamily="49" charset="0"/>
                <a:cs typeface="Arial" charset="0"/>
              </a:rPr>
              <a:t>-&gt;</a:t>
            </a:r>
            <a:r>
              <a:rPr lang="en-US" sz="1814" b="1" dirty="0" err="1">
                <a:solidFill>
                  <a:srgbClr val="0000FF"/>
                </a:solidFill>
                <a:latin typeface="Consolas" panose="020B0609020204030204" pitchFamily="49" charset="0"/>
                <a:cs typeface="Arial" charset="0"/>
              </a:rPr>
              <a:t>getSurname</a:t>
            </a:r>
            <a:r>
              <a:rPr lang="en-US" sz="1814" b="1" dirty="0" smtClean="0">
                <a:solidFill>
                  <a:srgbClr val="0000FF"/>
                </a:solidFill>
                <a:latin typeface="Consolas" panose="020B0609020204030204" pitchFamily="49" charset="0"/>
                <a:cs typeface="Arial" charset="0"/>
              </a:rPr>
              <a:t>()</a:t>
            </a:r>
            <a:r>
              <a:rPr lang="hr-HR" sz="1814" b="1" dirty="0">
                <a:solidFill>
                  <a:srgbClr val="0000FF"/>
                </a:solidFill>
                <a:latin typeface="Consolas" panose="020B0609020204030204" pitchFamily="49" charset="0"/>
                <a:cs typeface="Arial" charset="0"/>
              </a:rPr>
              <a:t>; </a:t>
            </a:r>
            <a:r>
              <a:rPr lang="hr-HR" sz="1814" b="1" dirty="0">
                <a:solidFill>
                  <a:schemeClr val="bg1">
                    <a:lumMod val="50000"/>
                  </a:schemeClr>
                </a:solidFill>
                <a:latin typeface="Consolas" panose="020B0609020204030204" pitchFamily="49" charset="0"/>
                <a:cs typeface="Arial" charset="0"/>
              </a:rPr>
              <a:t>// print </a:t>
            </a:r>
            <a:r>
              <a:rPr lang="hr-HR" sz="1814" b="1" dirty="0" smtClean="0">
                <a:solidFill>
                  <a:schemeClr val="bg1">
                    <a:lumMod val="50000"/>
                  </a:schemeClr>
                </a:solidFill>
                <a:latin typeface="Consolas" panose="020B0609020204030204" pitchFamily="49" charset="0"/>
                <a:cs typeface="Arial" charset="0"/>
              </a:rPr>
              <a:t>‘Smith'</a:t>
            </a:r>
            <a:endParaRPr lang="en-US" sz="1814" dirty="0">
              <a:solidFill>
                <a:schemeClr val="bg1">
                  <a:lumMod val="50000"/>
                </a:schemeClr>
              </a:solidFill>
              <a:latin typeface="Consolas" panose="020B0609020204030204" pitchFamily="49" charset="0"/>
              <a:cs typeface="Arial" charset="0"/>
            </a:endParaRPr>
          </a:p>
          <a:p>
            <a:pPr marL="0" indent="0">
              <a:lnSpc>
                <a:spcPct val="100000"/>
              </a:lnSpc>
              <a:spcAft>
                <a:spcPct val="0"/>
              </a:spcAft>
              <a:buNone/>
              <a:defRPr/>
            </a:pPr>
            <a:r>
              <a:rPr lang="en-US" sz="1814" dirty="0">
                <a:latin typeface="Consolas" panose="020B0609020204030204" pitchFamily="49" charset="0"/>
                <a:cs typeface="Arial" charset="0"/>
              </a:rPr>
              <a:t>?&gt; </a:t>
            </a:r>
          </a:p>
        </p:txBody>
      </p:sp>
      <p:sp>
        <p:nvSpPr>
          <p:cNvPr id="4" name="Rectangle 1"/>
          <p:cNvSpPr>
            <a:spLocks noGrp="1" noChangeArrowheads="1"/>
          </p:cNvSpPr>
          <p:nvPr>
            <p:ph type="title"/>
          </p:nvPr>
        </p:nvSpPr>
        <p:spPr>
          <a:xfrm>
            <a:off x="1689138" y="97931"/>
            <a:ext cx="8813725" cy="868412"/>
          </a:xfrm>
          <a:noFill/>
          <a:ln>
            <a:miter lim="800000"/>
          </a:ln>
        </p:spPr>
        <p:txBody>
          <a:bodyPr anchorCtr="1"/>
          <a:lstStyle/>
          <a:p>
            <a:pPr>
              <a:lnSpc>
                <a:spcPct val="100000"/>
              </a:lnSpc>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b="1" dirty="0" smtClean="0">
                <a:effectLst>
                  <a:outerShdw blurRad="38100" dist="38100" dir="2700000" algn="tl">
                    <a:srgbClr val="000000"/>
                  </a:outerShdw>
                </a:effectLst>
              </a:rPr>
              <a:t>Primjer klase - </a:t>
            </a:r>
            <a:r>
              <a:rPr lang="hr-HR" b="1" i="1" dirty="0" err="1" smtClean="0">
                <a:solidFill>
                  <a:srgbClr val="FF0000"/>
                </a:solidFill>
                <a:effectLst>
                  <a:outerShdw blurRad="38100" dist="38100" dir="2700000" algn="tl">
                    <a:srgbClr val="000000"/>
                  </a:outerShdw>
                </a:effectLst>
              </a:rPr>
              <a:t>Person</a:t>
            </a:r>
            <a:endParaRPr lang="en-US" b="1" i="1" dirty="0">
              <a:solidFill>
                <a:srgbClr val="FF0000"/>
              </a:solidFill>
              <a:effectLst>
                <a:outerShdw blurRad="38100" dist="38100" dir="2700000" algn="tl">
                  <a:srgbClr val="000000"/>
                </a:outerShdw>
              </a:effectLst>
            </a:endParaRPr>
          </a:p>
        </p:txBody>
      </p:sp>
      <p:sp>
        <p:nvSpPr>
          <p:cNvPr id="10244" name="Right Brace 4"/>
          <p:cNvSpPr>
            <a:spLocks/>
          </p:cNvSpPr>
          <p:nvPr/>
        </p:nvSpPr>
        <p:spPr bwMode="auto">
          <a:xfrm>
            <a:off x="4572000" y="1769680"/>
            <a:ext cx="963050" cy="323129"/>
          </a:xfrm>
          <a:prstGeom prst="rightBrace">
            <a:avLst>
              <a:gd name="adj1" fmla="val 8333"/>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sr-Latn-RS" sz="1633" b="1"/>
          </a:p>
        </p:txBody>
      </p:sp>
      <p:sp>
        <p:nvSpPr>
          <p:cNvPr id="10245" name="Line Callout 1 5"/>
          <p:cNvSpPr>
            <a:spLocks/>
          </p:cNvSpPr>
          <p:nvPr/>
        </p:nvSpPr>
        <p:spPr bwMode="auto">
          <a:xfrm>
            <a:off x="6302813" y="1297728"/>
            <a:ext cx="3006192" cy="668576"/>
          </a:xfrm>
          <a:prstGeom prst="borderCallout1">
            <a:avLst>
              <a:gd name="adj1" fmla="val 46335"/>
              <a:gd name="adj2" fmla="val -2815"/>
              <a:gd name="adj3" fmla="val 77827"/>
              <a:gd name="adj4" fmla="val -37547"/>
            </a:avLst>
          </a:prstGeom>
          <a:solidFill>
            <a:srgbClr val="00B8FF"/>
          </a:solidFill>
          <a:ln w="9525" algn="ctr">
            <a:solidFill>
              <a:srgbClr val="FF0000"/>
            </a:solidFill>
            <a:round/>
            <a:headEnd/>
            <a:tailEnd type="arrow" w="med" len="med"/>
          </a:ln>
        </p:spPr>
        <p:txBody>
          <a:bodyPr/>
          <a:lstStyle/>
          <a:p>
            <a:pPr algn="ctr"/>
            <a:r>
              <a:rPr lang="en-NZ" altLang="sr-Latn-RS" sz="1633" b="1" dirty="0"/>
              <a:t>Data </a:t>
            </a:r>
            <a:r>
              <a:rPr lang="en-NZ" altLang="sr-Latn-RS" sz="1633" b="1" dirty="0" smtClean="0"/>
              <a:t>members</a:t>
            </a:r>
            <a:r>
              <a:rPr lang="hr-HR" altLang="sr-Latn-RS" sz="1633" b="1" dirty="0" smtClean="0"/>
              <a:t>/</a:t>
            </a:r>
            <a:r>
              <a:rPr lang="hr-HR" altLang="sr-Latn-RS" sz="1633" b="1" dirty="0" err="1" smtClean="0"/>
              <a:t>attributes</a:t>
            </a:r>
            <a:endParaRPr lang="en-US" altLang="sr-Latn-RS" sz="1633" b="1" dirty="0"/>
          </a:p>
        </p:txBody>
      </p:sp>
      <p:sp>
        <p:nvSpPr>
          <p:cNvPr id="10246" name="Right Brace 6"/>
          <p:cNvSpPr>
            <a:spLocks/>
          </p:cNvSpPr>
          <p:nvPr/>
        </p:nvSpPr>
        <p:spPr bwMode="auto">
          <a:xfrm>
            <a:off x="5447933" y="3169462"/>
            <a:ext cx="324034" cy="1022819"/>
          </a:xfrm>
          <a:prstGeom prst="rightBrace">
            <a:avLst>
              <a:gd name="adj1" fmla="val 120000"/>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sr-Latn-RS" sz="1633" b="1"/>
          </a:p>
        </p:txBody>
      </p:sp>
      <p:sp>
        <p:nvSpPr>
          <p:cNvPr id="10247" name="Line Callout 1 7"/>
          <p:cNvSpPr>
            <a:spLocks/>
          </p:cNvSpPr>
          <p:nvPr/>
        </p:nvSpPr>
        <p:spPr bwMode="auto">
          <a:xfrm>
            <a:off x="6959115" y="3563654"/>
            <a:ext cx="1879398" cy="388841"/>
          </a:xfrm>
          <a:prstGeom prst="borderCallout1">
            <a:avLst>
              <a:gd name="adj1" fmla="val 18750"/>
              <a:gd name="adj2" fmla="val -8333"/>
              <a:gd name="adj3" fmla="val 36713"/>
              <a:gd name="adj4" fmla="val -60403"/>
            </a:avLst>
          </a:prstGeom>
          <a:solidFill>
            <a:srgbClr val="00B8FF"/>
          </a:solidFill>
          <a:ln w="9525" algn="ctr">
            <a:solidFill>
              <a:srgbClr val="FF0000"/>
            </a:solidFill>
            <a:round/>
            <a:headEnd/>
            <a:tailEnd type="arrow" w="med" len="med"/>
          </a:ln>
        </p:spPr>
        <p:txBody>
          <a:bodyPr/>
          <a:lstStyle/>
          <a:p>
            <a:pPr algn="ctr"/>
            <a:r>
              <a:rPr lang="en-NZ" altLang="sr-Latn-RS" sz="1633" b="1" dirty="0"/>
              <a:t>Methods</a:t>
            </a:r>
            <a:endParaRPr lang="en-US" altLang="sr-Latn-RS" sz="1633" b="1" dirty="0"/>
          </a:p>
        </p:txBody>
      </p:sp>
      <p:sp>
        <p:nvSpPr>
          <p:cNvPr id="2" name="TekstniOkvir 1"/>
          <p:cNvSpPr txBox="1"/>
          <p:nvPr/>
        </p:nvSpPr>
        <p:spPr>
          <a:xfrm>
            <a:off x="2406316" y="2193185"/>
            <a:ext cx="5163266" cy="914400"/>
          </a:xfrm>
          <a:prstGeom prst="rect">
            <a:avLst/>
          </a:prstGeom>
          <a:noFill/>
          <a:ln>
            <a:solidFill>
              <a:srgbClr val="00B0F0"/>
            </a:solidFill>
          </a:ln>
        </p:spPr>
        <p:txBody>
          <a:bodyPr wrap="square" rtlCol="0">
            <a:spAutoFit/>
          </a:bodyPr>
          <a:lstStyle/>
          <a:p>
            <a:endParaRPr lang="en-US" dirty="0"/>
          </a:p>
        </p:txBody>
      </p:sp>
      <p:sp>
        <p:nvSpPr>
          <p:cNvPr id="9" name="Line Callout 1 5"/>
          <p:cNvSpPr>
            <a:spLocks/>
          </p:cNvSpPr>
          <p:nvPr/>
        </p:nvSpPr>
        <p:spPr bwMode="auto">
          <a:xfrm>
            <a:off x="8672853" y="2225531"/>
            <a:ext cx="1961046" cy="407666"/>
          </a:xfrm>
          <a:prstGeom prst="borderCallout1">
            <a:avLst>
              <a:gd name="adj1" fmla="val 46335"/>
              <a:gd name="adj2" fmla="val -2815"/>
              <a:gd name="adj3" fmla="val 82927"/>
              <a:gd name="adj4" fmla="val -79296"/>
            </a:avLst>
          </a:prstGeom>
          <a:solidFill>
            <a:srgbClr val="00B8FF"/>
          </a:solidFill>
          <a:ln w="9525" algn="ctr">
            <a:solidFill>
              <a:srgbClr val="00B0F0"/>
            </a:solidFill>
            <a:round/>
            <a:headEnd/>
            <a:tailEnd type="arrow" w="med" len="med"/>
          </a:ln>
        </p:spPr>
        <p:txBody>
          <a:bodyPr/>
          <a:lstStyle/>
          <a:p>
            <a:r>
              <a:rPr lang="hr-HR" b="1" dirty="0" err="1" smtClean="0"/>
              <a:t>Constructor</a:t>
            </a:r>
            <a:r>
              <a:rPr lang="hr-HR" b="1" dirty="0" smtClean="0"/>
              <a:t>(s)</a:t>
            </a:r>
            <a:r>
              <a:rPr lang="hr-HR" b="1" dirty="0"/>
              <a:t> </a:t>
            </a:r>
          </a:p>
        </p:txBody>
      </p:sp>
    </p:spTree>
    <p:extLst>
      <p:ext uri="{BB962C8B-B14F-4D97-AF65-F5344CB8AC3E}">
        <p14:creationId xmlns:p14="http://schemas.microsoft.com/office/powerpoint/2010/main" val="3264513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Ostale teme vezane uz PHP OO</a:t>
            </a:r>
            <a:endParaRPr lang="hr-HR" dirty="0"/>
          </a:p>
        </p:txBody>
      </p:sp>
      <p:sp>
        <p:nvSpPr>
          <p:cNvPr id="3" name="Rezervirano mjesto sadržaja 2"/>
          <p:cNvSpPr>
            <a:spLocks noGrp="1"/>
          </p:cNvSpPr>
          <p:nvPr>
            <p:ph idx="1"/>
          </p:nvPr>
        </p:nvSpPr>
        <p:spPr/>
        <p:txBody>
          <a:bodyPr/>
          <a:lstStyle/>
          <a:p>
            <a:r>
              <a:rPr lang="hr-HR" sz="3600" dirty="0" err="1" smtClean="0"/>
              <a:t>Encapsulation</a:t>
            </a:r>
            <a:endParaRPr lang="hr-HR" sz="3600" dirty="0" smtClean="0"/>
          </a:p>
          <a:p>
            <a:r>
              <a:rPr lang="hr-HR" sz="3600" dirty="0" err="1" smtClean="0"/>
              <a:t>Inheritance</a:t>
            </a:r>
            <a:endParaRPr lang="hr-HR" sz="3600" dirty="0" smtClean="0"/>
          </a:p>
          <a:p>
            <a:r>
              <a:rPr lang="hr-HR" sz="3600" dirty="0" err="1" smtClean="0"/>
              <a:t>Polymorphism</a:t>
            </a:r>
            <a:r>
              <a:rPr lang="hr-HR" sz="3600" dirty="0" smtClean="0"/>
              <a:t> </a:t>
            </a:r>
            <a:r>
              <a:rPr lang="hr-HR" sz="3600" dirty="0" err="1" smtClean="0"/>
              <a:t>and</a:t>
            </a:r>
            <a:r>
              <a:rPr lang="hr-HR" sz="3600" dirty="0" smtClean="0"/>
              <a:t> </a:t>
            </a:r>
            <a:r>
              <a:rPr lang="hr-HR" sz="3600" dirty="0" err="1" smtClean="0"/>
              <a:t>override</a:t>
            </a:r>
            <a:endParaRPr lang="hr-HR" sz="3600" dirty="0" smtClean="0"/>
          </a:p>
          <a:p>
            <a:endParaRPr lang="hr-HR" dirty="0"/>
          </a:p>
        </p:txBody>
      </p:sp>
    </p:spTree>
    <p:extLst>
      <p:ext uri="{BB962C8B-B14F-4D97-AF65-F5344CB8AC3E}">
        <p14:creationId xmlns:p14="http://schemas.microsoft.com/office/powerpoint/2010/main" val="2708280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2209033" y="609185"/>
            <a:ext cx="7772496" cy="990824"/>
          </a:xfrm>
          <a:gradFill rotWithShape="1">
            <a:gsLst>
              <a:gs pos="0">
                <a:srgbClr val="3333CC"/>
              </a:gs>
              <a:gs pos="100000">
                <a:srgbClr val="3333CC">
                  <a:gamma/>
                  <a:shade val="46275"/>
                  <a:invGamma/>
                </a:srgbClr>
              </a:gs>
            </a:gsLst>
            <a:path path="shape">
              <a:fillToRect l="50000" t="50000" r="50000" b="50000"/>
            </a:path>
          </a:gradFill>
          <a:ln>
            <a:miter lim="800000"/>
          </a:ln>
        </p:spPr>
        <p:txBody>
          <a:bodyPr anchorCtr="1"/>
          <a:lstStyle/>
          <a:p>
            <a:pPr>
              <a:lnSpc>
                <a:spcPct val="100000"/>
              </a:lnSpc>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en-NZ" b="1" dirty="0" smtClean="0">
                <a:solidFill>
                  <a:srgbClr val="FFFF00"/>
                </a:solidFill>
                <a:effectLst>
                  <a:outerShdw blurRad="38100" dist="38100" dir="2700000" algn="tl">
                    <a:srgbClr val="000000"/>
                  </a:outerShdw>
                </a:effectLst>
              </a:rPr>
              <a:t>Encapsulation</a:t>
            </a:r>
            <a:endParaRPr lang="en-NZ" b="1" dirty="0">
              <a:solidFill>
                <a:srgbClr val="FFFF00"/>
              </a:solidFill>
              <a:effectLst>
                <a:outerShdw blurRad="38100" dist="38100" dir="2700000" algn="tl">
                  <a:srgbClr val="000000"/>
                </a:outerShdw>
              </a:effectLst>
            </a:endParaRPr>
          </a:p>
        </p:txBody>
      </p:sp>
      <p:sp>
        <p:nvSpPr>
          <p:cNvPr id="3074" name="Rectangle 2"/>
          <p:cNvSpPr>
            <a:spLocks noGrp="1" noChangeArrowheads="1"/>
          </p:cNvSpPr>
          <p:nvPr>
            <p:ph type="body" idx="1"/>
          </p:nvPr>
        </p:nvSpPr>
        <p:spPr>
          <a:xfrm>
            <a:off x="1819175" y="1981649"/>
            <a:ext cx="9683014" cy="2225034"/>
          </a:xfrm>
          <a:ln>
            <a:solidFill>
              <a:srgbClr val="FF0000"/>
            </a:solidFill>
          </a:ln>
        </p:spPr>
        <p:txBody>
          <a:bodyPr vert="horz" lIns="81646" tIns="87263" rIns="81646" bIns="42456" rtlCol="0">
            <a:normAutofit fontScale="85000" lnSpcReduction="20000"/>
          </a:bodyPr>
          <a:lstStyle/>
          <a:p>
            <a:pPr marL="97932" indent="0">
              <a:lnSpc>
                <a:spcPct val="86000"/>
              </a:lnSpc>
              <a:spcBef>
                <a:spcPts val="635"/>
              </a:spcBef>
              <a:spcAft>
                <a:spcPct val="0"/>
              </a:spcAft>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sz="2177" dirty="0" err="1" smtClean="0"/>
              <a:t>Enkapsulacija</a:t>
            </a:r>
            <a:r>
              <a:rPr lang="hr-HR" sz="2177" dirty="0" smtClean="0"/>
              <a:t> – </a:t>
            </a:r>
            <a:r>
              <a:rPr lang="hr-HR" sz="2400" dirty="0" err="1" smtClean="0"/>
              <a:t>Učahurivanje</a:t>
            </a:r>
            <a:endParaRPr lang="hr-HR" sz="2400" dirty="0" smtClean="0"/>
          </a:p>
          <a:p>
            <a:pPr marL="440832" indent="-342900">
              <a:lnSpc>
                <a:spcPct val="86000"/>
              </a:lnSpc>
              <a:spcBef>
                <a:spcPts val="635"/>
              </a:spcBef>
              <a:spcAft>
                <a:spcPct val="0"/>
              </a:spcAft>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sz="2177" dirty="0"/>
              <a:t>Programer bi kod kreiranja klase trebao osigurati da osjetljivi podaci budu sakriveni ili </a:t>
            </a:r>
            <a:r>
              <a:rPr lang="hr-HR" sz="2177" dirty="0" smtClean="0"/>
              <a:t>zaštićeni kako </a:t>
            </a:r>
            <a:r>
              <a:rPr lang="hr-HR" sz="2177" dirty="0"/>
              <a:t>ne bi došlo do slučajnih ili namjernih promjena. Zbog toga se podaci </a:t>
            </a:r>
            <a:r>
              <a:rPr lang="hr-HR" sz="2177" dirty="0" err="1"/>
              <a:t>enkapsuliraju</a:t>
            </a:r>
            <a:r>
              <a:rPr lang="hr-HR" sz="2177" dirty="0"/>
              <a:t>.</a:t>
            </a:r>
          </a:p>
          <a:p>
            <a:pPr marL="440832" indent="-342900">
              <a:lnSpc>
                <a:spcPct val="86000"/>
              </a:lnSpc>
              <a:spcBef>
                <a:spcPts val="635"/>
              </a:spcBef>
              <a:spcAft>
                <a:spcPct val="0"/>
              </a:spcAft>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sz="2177" dirty="0" err="1"/>
              <a:t>Enkapsulacijom</a:t>
            </a:r>
            <a:r>
              <a:rPr lang="hr-HR" sz="2177" dirty="0"/>
              <a:t> klasa skriva neke atribute i metode od ostalih </a:t>
            </a:r>
            <a:r>
              <a:rPr lang="hr-HR" sz="2177" dirty="0" smtClean="0"/>
              <a:t>klasa. Kontrola </a:t>
            </a:r>
            <a:r>
              <a:rPr lang="hr-HR" sz="2177" dirty="0"/>
              <a:t>pristupa vrši se kroz </a:t>
            </a:r>
            <a:r>
              <a:rPr lang="hr-HR" sz="2177" dirty="0" smtClean="0"/>
              <a:t>upotrebu </a:t>
            </a:r>
            <a:r>
              <a:rPr lang="hr-HR" sz="2177" dirty="0" err="1" smtClean="0"/>
              <a:t>modifikatora</a:t>
            </a:r>
            <a:endParaRPr lang="hr-HR" sz="2177" dirty="0" smtClean="0"/>
          </a:p>
          <a:p>
            <a:pPr marL="440832" indent="-342900">
              <a:lnSpc>
                <a:spcPct val="86000"/>
              </a:lnSpc>
              <a:spcBef>
                <a:spcPts val="635"/>
              </a:spcBef>
              <a:spcAft>
                <a:spcPct val="0"/>
              </a:spcAft>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sz="2177" i="1" dirty="0" smtClean="0">
                <a:solidFill>
                  <a:srgbClr val="FF0000"/>
                </a:solidFill>
              </a:rPr>
              <a:t>Data </a:t>
            </a:r>
            <a:r>
              <a:rPr lang="hr-HR" sz="2177" i="1" dirty="0" err="1" smtClean="0">
                <a:solidFill>
                  <a:srgbClr val="FF0000"/>
                </a:solidFill>
              </a:rPr>
              <a:t>members</a:t>
            </a:r>
            <a:r>
              <a:rPr lang="hr-HR" sz="2177" i="1" dirty="0" smtClean="0">
                <a:solidFill>
                  <a:srgbClr val="FF0000"/>
                </a:solidFill>
              </a:rPr>
              <a:t>  </a:t>
            </a:r>
            <a:r>
              <a:rPr lang="hr-HR" sz="2177" dirty="0" smtClean="0"/>
              <a:t>(atributi) </a:t>
            </a:r>
            <a:r>
              <a:rPr lang="en-NZ" sz="2177" dirty="0" err="1" smtClean="0"/>
              <a:t>obično</a:t>
            </a:r>
            <a:r>
              <a:rPr lang="en-NZ" sz="2177" dirty="0" smtClean="0"/>
              <a:t> </a:t>
            </a:r>
            <a:r>
              <a:rPr lang="en-NZ" sz="2177" dirty="0" err="1"/>
              <a:t>su</a:t>
            </a:r>
            <a:r>
              <a:rPr lang="en-NZ" sz="2177" dirty="0"/>
              <a:t> </a:t>
            </a:r>
            <a:r>
              <a:rPr lang="en-NZ" sz="2177" dirty="0" err="1"/>
              <a:t>postavljeni</a:t>
            </a:r>
            <a:r>
              <a:rPr lang="en-NZ" sz="2177" dirty="0"/>
              <a:t> </a:t>
            </a:r>
            <a:r>
              <a:rPr lang="en-NZ" sz="2177" dirty="0" err="1"/>
              <a:t>kao</a:t>
            </a:r>
            <a:r>
              <a:rPr lang="en-NZ" sz="2177" dirty="0"/>
              <a:t> </a:t>
            </a:r>
            <a:r>
              <a:rPr lang="en-NZ" sz="2177" dirty="0" err="1"/>
              <a:t>nepristupačni</a:t>
            </a:r>
            <a:r>
              <a:rPr lang="en-NZ" sz="2177" dirty="0"/>
              <a:t> </a:t>
            </a:r>
            <a:r>
              <a:rPr lang="en-NZ" sz="2177" dirty="0" err="1"/>
              <a:t>izvan</a:t>
            </a:r>
            <a:r>
              <a:rPr lang="en-NZ" sz="2177" dirty="0"/>
              <a:t> </a:t>
            </a:r>
            <a:r>
              <a:rPr lang="en-NZ" sz="2177" dirty="0" err="1"/>
              <a:t>klase</a:t>
            </a:r>
            <a:r>
              <a:rPr lang="en-NZ" sz="2177" dirty="0"/>
              <a:t> (</a:t>
            </a:r>
            <a:r>
              <a:rPr lang="en-NZ" sz="2177" dirty="0" err="1"/>
              <a:t>kao</a:t>
            </a:r>
            <a:r>
              <a:rPr lang="en-NZ" sz="2177" dirty="0"/>
              <a:t> </a:t>
            </a:r>
            <a:r>
              <a:rPr lang="en-NZ" sz="2177" dirty="0" err="1"/>
              <a:t>i</a:t>
            </a:r>
            <a:r>
              <a:rPr lang="en-NZ" sz="2177" dirty="0"/>
              <a:t> </a:t>
            </a:r>
            <a:r>
              <a:rPr lang="en-NZ" sz="2177" dirty="0" err="1"/>
              <a:t>određene</a:t>
            </a:r>
            <a:r>
              <a:rPr lang="en-NZ" sz="2177" dirty="0"/>
              <a:t> </a:t>
            </a:r>
            <a:r>
              <a:rPr lang="en-NZ" sz="2177" dirty="0" err="1"/>
              <a:t>vrste</a:t>
            </a:r>
            <a:r>
              <a:rPr lang="en-NZ" sz="2177" dirty="0"/>
              <a:t> </a:t>
            </a:r>
            <a:r>
              <a:rPr lang="en-NZ" sz="2177" dirty="0" err="1" smtClean="0">
                <a:solidFill>
                  <a:srgbClr val="FF0000"/>
                </a:solidFill>
              </a:rPr>
              <a:t>metoda</a:t>
            </a:r>
            <a:r>
              <a:rPr lang="hr-HR" sz="2177" dirty="0" smtClean="0">
                <a:solidFill>
                  <a:srgbClr val="FF0000"/>
                </a:solidFill>
              </a:rPr>
              <a:t>/operacija</a:t>
            </a:r>
            <a:r>
              <a:rPr lang="en-NZ" sz="2177" dirty="0" smtClean="0"/>
              <a:t>) </a:t>
            </a:r>
            <a:r>
              <a:rPr lang="en-NZ" sz="2177" dirty="0" err="1"/>
              <a:t>štiteći</a:t>
            </a:r>
            <a:r>
              <a:rPr lang="en-NZ" sz="2177" dirty="0"/>
              <a:t> </a:t>
            </a:r>
            <a:r>
              <a:rPr lang="en-NZ" sz="2177" dirty="0" err="1"/>
              <a:t>ih</a:t>
            </a:r>
            <a:r>
              <a:rPr lang="en-NZ" sz="2177" dirty="0"/>
              <a:t> od </a:t>
            </a:r>
            <a:r>
              <a:rPr lang="en-NZ" sz="2177" dirty="0" err="1"/>
              <a:t>ostatka</a:t>
            </a:r>
            <a:r>
              <a:rPr lang="en-NZ" sz="2177" dirty="0"/>
              <a:t> </a:t>
            </a:r>
            <a:r>
              <a:rPr lang="en-NZ" sz="2177" dirty="0" err="1"/>
              <a:t>skripte</a:t>
            </a:r>
            <a:r>
              <a:rPr lang="en-NZ" sz="2177" dirty="0"/>
              <a:t> </a:t>
            </a:r>
            <a:r>
              <a:rPr lang="en-NZ" sz="2177" dirty="0" err="1"/>
              <a:t>i</a:t>
            </a:r>
            <a:r>
              <a:rPr lang="en-NZ" sz="2177" dirty="0"/>
              <a:t> </a:t>
            </a:r>
            <a:r>
              <a:rPr lang="en-NZ" sz="2177" dirty="0" err="1"/>
              <a:t>drugih</a:t>
            </a:r>
            <a:r>
              <a:rPr lang="en-NZ" sz="2177" dirty="0"/>
              <a:t> </a:t>
            </a:r>
            <a:r>
              <a:rPr lang="en-NZ" sz="2177" dirty="0" err="1" smtClean="0"/>
              <a:t>klasa</a:t>
            </a:r>
            <a:r>
              <a:rPr lang="en-NZ" sz="2177" dirty="0" smtClean="0"/>
              <a:t>.</a:t>
            </a:r>
            <a:endParaRPr lang="hr-HR" sz="2177" dirty="0" smtClean="0"/>
          </a:p>
          <a:p>
            <a:pPr marL="440832" indent="-342900">
              <a:lnSpc>
                <a:spcPct val="86000"/>
              </a:lnSpc>
              <a:spcBef>
                <a:spcPts val="635"/>
              </a:spcBef>
              <a:spcAft>
                <a:spcPct val="0"/>
              </a:spcAft>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en-NZ" sz="2177" dirty="0" smtClean="0"/>
              <a:t>Ova </a:t>
            </a:r>
            <a:r>
              <a:rPr lang="en-NZ" sz="2177" dirty="0" err="1"/>
              <a:t>zaštita</a:t>
            </a:r>
            <a:r>
              <a:rPr lang="en-NZ" sz="2177" dirty="0"/>
              <a:t> </a:t>
            </a:r>
            <a:r>
              <a:rPr lang="en-NZ" sz="2177" dirty="0" err="1"/>
              <a:t>članova</a:t>
            </a:r>
            <a:r>
              <a:rPr lang="en-NZ" sz="2177" dirty="0"/>
              <a:t> </a:t>
            </a:r>
            <a:r>
              <a:rPr lang="en-NZ" sz="2177" dirty="0" err="1"/>
              <a:t>razreda</a:t>
            </a:r>
            <a:r>
              <a:rPr lang="en-NZ" sz="2177" dirty="0"/>
              <a:t> </a:t>
            </a:r>
            <a:r>
              <a:rPr lang="en-NZ" sz="2177" dirty="0" err="1"/>
              <a:t>poznata</a:t>
            </a:r>
            <a:r>
              <a:rPr lang="en-NZ" sz="2177" dirty="0"/>
              <a:t> je </a:t>
            </a:r>
            <a:r>
              <a:rPr lang="en-NZ" sz="2177" dirty="0" err="1"/>
              <a:t>kao</a:t>
            </a:r>
            <a:r>
              <a:rPr lang="en-NZ" sz="2177" dirty="0"/>
              <a:t> </a:t>
            </a:r>
            <a:r>
              <a:rPr lang="hr-HR" sz="2177" dirty="0" smtClean="0"/>
              <a:t>e</a:t>
            </a:r>
            <a:r>
              <a:rPr lang="en-NZ" sz="2177" dirty="0" err="1" smtClean="0"/>
              <a:t>nkapsulacija</a:t>
            </a:r>
            <a:r>
              <a:rPr lang="hr-HR" sz="2177" dirty="0" smtClean="0"/>
              <a:t>/</a:t>
            </a:r>
            <a:r>
              <a:rPr lang="hr-HR" sz="2000" dirty="0"/>
              <a:t> </a:t>
            </a:r>
            <a:r>
              <a:rPr lang="hr-HR" sz="2000" dirty="0" err="1" smtClean="0"/>
              <a:t>Učahurivanje</a:t>
            </a:r>
            <a:r>
              <a:rPr lang="hr-HR" sz="2000" dirty="0" smtClean="0"/>
              <a:t>/</a:t>
            </a:r>
            <a:r>
              <a:rPr lang="en-NZ" sz="2177" dirty="0" smtClean="0"/>
              <a:t>.</a:t>
            </a:r>
            <a:endParaRPr lang="en-NZ" sz="2177" dirty="0"/>
          </a:p>
        </p:txBody>
      </p:sp>
      <p:sp>
        <p:nvSpPr>
          <p:cNvPr id="4" name="Rectangle 3"/>
          <p:cNvSpPr txBox="1">
            <a:spLocks noChangeArrowheads="1"/>
          </p:cNvSpPr>
          <p:nvPr/>
        </p:nvSpPr>
        <p:spPr>
          <a:xfrm>
            <a:off x="2483318" y="4408304"/>
            <a:ext cx="3561347" cy="2194790"/>
          </a:xfrm>
          <a:prstGeom prst="rect">
            <a:avLst/>
          </a:prstGeom>
          <a:ln>
            <a:solidFill>
              <a:srgbClr val="FF0000"/>
            </a:solidFill>
          </a:ln>
        </p:spPr>
        <p:txBody>
          <a:bodyPr/>
          <a:lstStyle/>
          <a:p>
            <a:pPr>
              <a:buSzPct val="45000"/>
              <a:buFont typeface="Wingdings" charset="2"/>
              <a:buChar char=""/>
              <a:tabLst>
                <a:tab pos="656722" algn="l"/>
                <a:tab pos="1313444" algn="l"/>
                <a:tab pos="1970166" algn="l"/>
                <a:tab pos="2626888" algn="l"/>
                <a:tab pos="3283610" algn="l"/>
                <a:tab pos="3940332" algn="l"/>
                <a:tab pos="4597055" algn="l"/>
              </a:tabLst>
              <a:defRPr/>
            </a:pPr>
            <a:r>
              <a:rPr lang="en-GB" sz="1633" kern="0" dirty="0">
                <a:solidFill>
                  <a:srgbClr val="000000"/>
                </a:solidFill>
                <a:latin typeface="Arial" pitchFamily="34" charset="0"/>
                <a:cs typeface="Arial" pitchFamily="34" charset="0"/>
              </a:rPr>
              <a:t> e.g.</a:t>
            </a:r>
          </a:p>
          <a:p>
            <a:pPr>
              <a:tabLst>
                <a:tab pos="656722" algn="l"/>
                <a:tab pos="1313444" algn="l"/>
                <a:tab pos="1970166" algn="l"/>
                <a:tab pos="2626888" algn="l"/>
                <a:tab pos="3283610" algn="l"/>
                <a:tab pos="3940332" algn="l"/>
                <a:tab pos="4597055" algn="l"/>
              </a:tabLst>
              <a:defRPr/>
            </a:pPr>
            <a:r>
              <a:rPr lang="en-GB" sz="1633" kern="0" dirty="0">
                <a:solidFill>
                  <a:srgbClr val="0000FF"/>
                </a:solidFill>
                <a:latin typeface="Arial" pitchFamily="34" charset="0"/>
                <a:cs typeface="Arial" pitchFamily="34" charset="0"/>
              </a:rPr>
              <a:t>&lt;?</a:t>
            </a:r>
            <a:r>
              <a:rPr lang="en-GB" sz="1633" kern="0" dirty="0" err="1">
                <a:solidFill>
                  <a:srgbClr val="0000FF"/>
                </a:solidFill>
                <a:latin typeface="Arial" pitchFamily="34" charset="0"/>
                <a:cs typeface="Arial" pitchFamily="34" charset="0"/>
              </a:rPr>
              <a:t>php</a:t>
            </a:r>
            <a:endParaRPr lang="en-GB" sz="1633" kern="0" dirty="0">
              <a:solidFill>
                <a:srgbClr val="0000FF"/>
              </a:solidFill>
              <a:latin typeface="Arial" pitchFamily="34" charset="0"/>
              <a:cs typeface="Arial" pitchFamily="34" charset="0"/>
            </a:endParaRPr>
          </a:p>
          <a:p>
            <a:pPr>
              <a:tabLst>
                <a:tab pos="656722" algn="l"/>
                <a:tab pos="1313444" algn="l"/>
                <a:tab pos="1970166" algn="l"/>
                <a:tab pos="2626888" algn="l"/>
                <a:tab pos="3283610" algn="l"/>
                <a:tab pos="3940332" algn="l"/>
                <a:tab pos="4597055" algn="l"/>
              </a:tabLst>
              <a:defRPr/>
            </a:pPr>
            <a:r>
              <a:rPr lang="en-GB" sz="1633" kern="0" dirty="0">
                <a:solidFill>
                  <a:srgbClr val="0000FF"/>
                </a:solidFill>
                <a:latin typeface="Arial" pitchFamily="34" charset="0"/>
                <a:cs typeface="Arial" pitchFamily="34" charset="0"/>
              </a:rPr>
              <a:t>....</a:t>
            </a:r>
          </a:p>
          <a:p>
            <a:pPr>
              <a:tabLst>
                <a:tab pos="656722" algn="l"/>
                <a:tab pos="1313444" algn="l"/>
                <a:tab pos="1970166" algn="l"/>
                <a:tab pos="2626888" algn="l"/>
                <a:tab pos="3283610" algn="l"/>
                <a:tab pos="3940332" algn="l"/>
                <a:tab pos="4597055" algn="l"/>
              </a:tabLst>
              <a:defRPr/>
            </a:pPr>
            <a:r>
              <a:rPr lang="en-GB" sz="1633" kern="0" dirty="0">
                <a:solidFill>
                  <a:srgbClr val="0000FF"/>
                </a:solidFill>
                <a:latin typeface="Arial" pitchFamily="34" charset="0"/>
                <a:cs typeface="Arial" pitchFamily="34" charset="0"/>
              </a:rPr>
              <a:t>$</a:t>
            </a:r>
            <a:r>
              <a:rPr lang="en-GB" sz="1633" kern="0" dirty="0" err="1">
                <a:solidFill>
                  <a:srgbClr val="0000FF"/>
                </a:solidFill>
                <a:latin typeface="Arial" pitchFamily="34" charset="0"/>
                <a:cs typeface="Arial" pitchFamily="34" charset="0"/>
              </a:rPr>
              <a:t>dogRobot</a:t>
            </a:r>
            <a:r>
              <a:rPr lang="en-GB" sz="1633" kern="0" dirty="0">
                <a:solidFill>
                  <a:srgbClr val="0000FF"/>
                </a:solidFill>
                <a:latin typeface="Arial" pitchFamily="34" charset="0"/>
                <a:cs typeface="Arial" pitchFamily="34" charset="0"/>
              </a:rPr>
              <a:t> = </a:t>
            </a:r>
            <a:r>
              <a:rPr lang="en-GB" sz="1633" b="1" kern="0" dirty="0">
                <a:solidFill>
                  <a:srgbClr val="FF0000"/>
                </a:solidFill>
                <a:effectLst>
                  <a:outerShdw blurRad="38100" dist="38100" dir="2700000" algn="tl">
                    <a:srgbClr val="000000">
                      <a:alpha val="43137"/>
                    </a:srgbClr>
                  </a:outerShdw>
                </a:effectLst>
                <a:latin typeface="Arial" pitchFamily="34" charset="0"/>
                <a:cs typeface="Arial" pitchFamily="34" charset="0"/>
              </a:rPr>
              <a:t>new</a:t>
            </a:r>
            <a:r>
              <a:rPr lang="en-GB" sz="1633" kern="0" dirty="0">
                <a:solidFill>
                  <a:srgbClr val="0000FF"/>
                </a:solidFill>
                <a:effectLst>
                  <a:outerShdw blurRad="38100" dist="38100" dir="2700000" algn="tl">
                    <a:srgbClr val="000000">
                      <a:alpha val="43137"/>
                    </a:srgbClr>
                  </a:outerShdw>
                </a:effectLst>
                <a:latin typeface="Arial" pitchFamily="34" charset="0"/>
                <a:cs typeface="Arial" pitchFamily="34" charset="0"/>
              </a:rPr>
              <a:t> </a:t>
            </a:r>
            <a:r>
              <a:rPr lang="en-GB" sz="1633" b="1" kern="0" dirty="0">
                <a:solidFill>
                  <a:srgbClr val="0000FF"/>
                </a:solidFill>
                <a:effectLst>
                  <a:outerShdw blurRad="38100" dist="38100" dir="2700000" algn="tl">
                    <a:srgbClr val="000000">
                      <a:alpha val="43137"/>
                    </a:srgbClr>
                  </a:outerShdw>
                </a:effectLst>
                <a:latin typeface="Arial" pitchFamily="34" charset="0"/>
                <a:cs typeface="Arial" pitchFamily="34" charset="0"/>
              </a:rPr>
              <a:t>Robot()</a:t>
            </a:r>
            <a:r>
              <a:rPr lang="en-GB" sz="1633" kern="0" dirty="0">
                <a:solidFill>
                  <a:srgbClr val="0000FF"/>
                </a:solidFill>
                <a:latin typeface="Arial" pitchFamily="34" charset="0"/>
                <a:cs typeface="Arial" pitchFamily="34" charset="0"/>
              </a:rPr>
              <a:t>;</a:t>
            </a:r>
          </a:p>
          <a:p>
            <a:pPr>
              <a:tabLst>
                <a:tab pos="656722" algn="l"/>
                <a:tab pos="1313444" algn="l"/>
                <a:tab pos="1970166" algn="l"/>
                <a:tab pos="2626888" algn="l"/>
                <a:tab pos="3283610" algn="l"/>
                <a:tab pos="3940332" algn="l"/>
                <a:tab pos="4597055" algn="l"/>
              </a:tabLst>
              <a:defRPr/>
            </a:pPr>
            <a:r>
              <a:rPr lang="en-GB" sz="1633" kern="0" dirty="0">
                <a:solidFill>
                  <a:srgbClr val="0000FF"/>
                </a:solidFill>
                <a:latin typeface="Arial" pitchFamily="34" charset="0"/>
                <a:cs typeface="Arial" pitchFamily="34" charset="0"/>
              </a:rPr>
              <a:t>$</a:t>
            </a:r>
            <a:r>
              <a:rPr lang="en-GB" sz="1633" kern="0" dirty="0" err="1">
                <a:solidFill>
                  <a:srgbClr val="0000FF"/>
                </a:solidFill>
                <a:latin typeface="Arial" pitchFamily="34" charset="0"/>
                <a:cs typeface="Arial" pitchFamily="34" charset="0"/>
              </a:rPr>
              <a:t>dogRobot</a:t>
            </a:r>
            <a:r>
              <a:rPr lang="en-GB" sz="1633" kern="0" dirty="0">
                <a:solidFill>
                  <a:srgbClr val="0000FF"/>
                </a:solidFill>
                <a:latin typeface="Arial" pitchFamily="34" charset="0"/>
                <a:cs typeface="Arial" pitchFamily="34" charset="0"/>
              </a:rPr>
              <a:t> -&gt;</a:t>
            </a:r>
            <a:r>
              <a:rPr lang="en-GB" sz="1633" b="1" kern="0" dirty="0" err="1">
                <a:solidFill>
                  <a:srgbClr val="0000FF"/>
                </a:solidFill>
                <a:latin typeface="Arial" pitchFamily="34" charset="0"/>
                <a:cs typeface="Arial" pitchFamily="34" charset="0"/>
              </a:rPr>
              <a:t>crawlWeb</a:t>
            </a:r>
            <a:r>
              <a:rPr lang="en-GB" sz="1633" b="1" kern="0" dirty="0">
                <a:solidFill>
                  <a:srgbClr val="0000FF"/>
                </a:solidFill>
                <a:latin typeface="Arial" pitchFamily="34" charset="0"/>
                <a:cs typeface="Arial" pitchFamily="34" charset="0"/>
              </a:rPr>
              <a:t>()</a:t>
            </a:r>
            <a:r>
              <a:rPr lang="en-GB" sz="1633" kern="0" dirty="0">
                <a:solidFill>
                  <a:srgbClr val="000000"/>
                </a:solidFill>
                <a:latin typeface="Arial" pitchFamily="34" charset="0"/>
                <a:cs typeface="Arial" pitchFamily="34" charset="0"/>
              </a:rPr>
              <a:t>;</a:t>
            </a:r>
            <a:endParaRPr lang="en-GB" sz="1633" b="1" kern="0" dirty="0">
              <a:solidFill>
                <a:srgbClr val="0000FF"/>
              </a:solidFill>
              <a:latin typeface="Arial" pitchFamily="34" charset="0"/>
              <a:cs typeface="Arial" pitchFamily="34" charset="0"/>
            </a:endParaRPr>
          </a:p>
          <a:p>
            <a:pPr>
              <a:tabLst>
                <a:tab pos="656722" algn="l"/>
                <a:tab pos="1313444" algn="l"/>
                <a:tab pos="1970166" algn="l"/>
                <a:tab pos="2626888" algn="l"/>
                <a:tab pos="3283610" algn="l"/>
                <a:tab pos="3940332" algn="l"/>
                <a:tab pos="4597055" algn="l"/>
              </a:tabLst>
              <a:defRPr/>
            </a:pPr>
            <a:r>
              <a:rPr lang="en-GB" sz="1633" kern="0" dirty="0">
                <a:solidFill>
                  <a:srgbClr val="0000FF"/>
                </a:solidFill>
                <a:latin typeface="Arial" pitchFamily="34" charset="0"/>
                <a:cs typeface="Arial" pitchFamily="34" charset="0"/>
              </a:rPr>
              <a:t>$</a:t>
            </a:r>
            <a:r>
              <a:rPr lang="en-GB" sz="1633" kern="0" dirty="0" err="1">
                <a:solidFill>
                  <a:srgbClr val="0000FF"/>
                </a:solidFill>
                <a:latin typeface="Arial" pitchFamily="34" charset="0"/>
                <a:cs typeface="Arial" pitchFamily="34" charset="0"/>
              </a:rPr>
              <a:t>dogRobot</a:t>
            </a:r>
            <a:r>
              <a:rPr lang="en-GB" sz="1633" kern="0" dirty="0">
                <a:solidFill>
                  <a:srgbClr val="0000FF"/>
                </a:solidFill>
                <a:latin typeface="Arial" pitchFamily="34" charset="0"/>
                <a:cs typeface="Arial" pitchFamily="34" charset="0"/>
              </a:rPr>
              <a:t> -&gt; </a:t>
            </a:r>
            <a:r>
              <a:rPr lang="en-GB" sz="1633" b="1" kern="0" dirty="0">
                <a:solidFill>
                  <a:srgbClr val="0000FF"/>
                </a:solidFill>
                <a:latin typeface="Arial" pitchFamily="34" charset="0"/>
                <a:cs typeface="Arial" pitchFamily="34" charset="0"/>
              </a:rPr>
              <a:t>play()</a:t>
            </a:r>
            <a:r>
              <a:rPr lang="en-GB" sz="1633" kern="0" dirty="0">
                <a:solidFill>
                  <a:srgbClr val="000000"/>
                </a:solidFill>
                <a:latin typeface="Arial" pitchFamily="34" charset="0"/>
                <a:cs typeface="Arial" pitchFamily="34" charset="0"/>
              </a:rPr>
              <a:t>;</a:t>
            </a:r>
          </a:p>
          <a:p>
            <a:pPr>
              <a:tabLst>
                <a:tab pos="656722" algn="l"/>
                <a:tab pos="1313444" algn="l"/>
                <a:tab pos="1970166" algn="l"/>
                <a:tab pos="2626888" algn="l"/>
                <a:tab pos="3283610" algn="l"/>
                <a:tab pos="3940332" algn="l"/>
                <a:tab pos="4597055" algn="l"/>
              </a:tabLst>
              <a:defRPr/>
            </a:pPr>
            <a:r>
              <a:rPr lang="en-GB" sz="1633" kern="0" dirty="0">
                <a:solidFill>
                  <a:srgbClr val="0000FF"/>
                </a:solidFill>
                <a:latin typeface="Arial" pitchFamily="34" charset="0"/>
                <a:cs typeface="Arial" pitchFamily="34" charset="0"/>
              </a:rPr>
              <a:t>echo $</a:t>
            </a:r>
            <a:r>
              <a:rPr lang="en-GB" sz="1633" kern="0" dirty="0" err="1">
                <a:solidFill>
                  <a:srgbClr val="0000FF"/>
                </a:solidFill>
                <a:latin typeface="Arial" pitchFamily="34" charset="0"/>
                <a:cs typeface="Arial" pitchFamily="34" charset="0"/>
              </a:rPr>
              <a:t>dogRobot</a:t>
            </a:r>
            <a:r>
              <a:rPr lang="en-GB" sz="1633" kern="0" dirty="0">
                <a:solidFill>
                  <a:srgbClr val="0000FF"/>
                </a:solidFill>
                <a:latin typeface="Arial" pitchFamily="34" charset="0"/>
                <a:cs typeface="Arial" pitchFamily="34" charset="0"/>
              </a:rPr>
              <a:t> -&gt;</a:t>
            </a:r>
            <a:r>
              <a:rPr lang="en-GB" sz="1633" b="1" kern="0" dirty="0">
                <a:solidFill>
                  <a:srgbClr val="0000FF"/>
                </a:solidFill>
                <a:latin typeface="Arial" pitchFamily="34" charset="0"/>
                <a:cs typeface="Arial" pitchFamily="34" charset="0"/>
              </a:rPr>
              <a:t>talk()</a:t>
            </a:r>
            <a:r>
              <a:rPr lang="en-GB" sz="1633" kern="0" dirty="0">
                <a:solidFill>
                  <a:srgbClr val="000000"/>
                </a:solidFill>
                <a:latin typeface="Arial" pitchFamily="34" charset="0"/>
                <a:cs typeface="Arial" pitchFamily="34" charset="0"/>
              </a:rPr>
              <a:t>;</a:t>
            </a:r>
          </a:p>
          <a:p>
            <a:pPr>
              <a:tabLst>
                <a:tab pos="656722" algn="l"/>
                <a:tab pos="1313444" algn="l"/>
                <a:tab pos="1970166" algn="l"/>
                <a:tab pos="2626888" algn="l"/>
                <a:tab pos="3283610" algn="l"/>
                <a:tab pos="3940332" algn="l"/>
                <a:tab pos="4597055" algn="l"/>
              </a:tabLst>
              <a:defRPr/>
            </a:pPr>
            <a:r>
              <a:rPr lang="en-GB" sz="1633" kern="0" dirty="0">
                <a:solidFill>
                  <a:srgbClr val="000000"/>
                </a:solidFill>
                <a:latin typeface="Arial" pitchFamily="34" charset="0"/>
                <a:cs typeface="Arial" pitchFamily="34" charset="0"/>
              </a:rPr>
              <a:t>...</a:t>
            </a:r>
          </a:p>
          <a:p>
            <a:pPr>
              <a:tabLst>
                <a:tab pos="656722" algn="l"/>
                <a:tab pos="1313444" algn="l"/>
                <a:tab pos="1970166" algn="l"/>
                <a:tab pos="2626888" algn="l"/>
                <a:tab pos="3283610" algn="l"/>
                <a:tab pos="3940332" algn="l"/>
                <a:tab pos="4597055" algn="l"/>
              </a:tabLst>
              <a:defRPr/>
            </a:pPr>
            <a:r>
              <a:rPr lang="en-GB" sz="1633" kern="0" dirty="0">
                <a:solidFill>
                  <a:srgbClr val="0000FF"/>
                </a:solidFill>
                <a:latin typeface="Arial" pitchFamily="34" charset="0"/>
                <a:cs typeface="Arial" pitchFamily="34" charset="0"/>
              </a:rPr>
              <a:t>?&gt;</a:t>
            </a:r>
          </a:p>
        </p:txBody>
      </p:sp>
      <p:sp>
        <p:nvSpPr>
          <p:cNvPr id="2" name="TekstniOkvir 1"/>
          <p:cNvSpPr txBox="1"/>
          <p:nvPr/>
        </p:nvSpPr>
        <p:spPr>
          <a:xfrm>
            <a:off x="6150543" y="4408304"/>
            <a:ext cx="6179419" cy="1754326"/>
          </a:xfrm>
          <a:prstGeom prst="rect">
            <a:avLst/>
          </a:prstGeom>
          <a:noFill/>
        </p:spPr>
        <p:txBody>
          <a:bodyPr wrap="square" rtlCol="0">
            <a:spAutoFit/>
          </a:bodyPr>
          <a:lstStyle/>
          <a:p>
            <a:r>
              <a:rPr lang="hr-HR" dirty="0" smtClean="0"/>
              <a:t>Kako bi se moglo pristupiti zaštićenim i privatnim varijablama i izvan klase u kojima su definirane obično se koriste tzv. </a:t>
            </a:r>
            <a:r>
              <a:rPr lang="hr-HR" dirty="0" err="1" smtClean="0"/>
              <a:t>geter</a:t>
            </a:r>
            <a:r>
              <a:rPr lang="hr-HR" dirty="0" smtClean="0"/>
              <a:t>( </a:t>
            </a:r>
            <a:r>
              <a:rPr lang="hr-HR" dirty="0" err="1" smtClean="0"/>
              <a:t>eng</a:t>
            </a:r>
            <a:r>
              <a:rPr lang="hr-HR" dirty="0" smtClean="0"/>
              <a:t>. </a:t>
            </a:r>
            <a:r>
              <a:rPr lang="hr-HR" dirty="0" err="1" smtClean="0"/>
              <a:t>getter</a:t>
            </a:r>
            <a:r>
              <a:rPr lang="hr-HR" dirty="0" smtClean="0"/>
              <a:t>) i </a:t>
            </a:r>
            <a:r>
              <a:rPr lang="hr-HR" dirty="0" err="1" smtClean="0"/>
              <a:t>seter</a:t>
            </a:r>
            <a:r>
              <a:rPr lang="hr-HR" dirty="0" smtClean="0"/>
              <a:t> (</a:t>
            </a:r>
            <a:r>
              <a:rPr lang="hr-HR" dirty="0" err="1" smtClean="0"/>
              <a:t>eng</a:t>
            </a:r>
            <a:r>
              <a:rPr lang="hr-HR" dirty="0" smtClean="0"/>
              <a:t>. </a:t>
            </a:r>
            <a:r>
              <a:rPr lang="hr-HR" dirty="0" err="1" smtClean="0"/>
              <a:t>setter</a:t>
            </a:r>
            <a:r>
              <a:rPr lang="hr-HR" dirty="0" smtClean="0"/>
              <a:t>) metode. </a:t>
            </a:r>
            <a:r>
              <a:rPr lang="hr-HR" dirty="0" err="1" smtClean="0"/>
              <a:t>Getter</a:t>
            </a:r>
            <a:r>
              <a:rPr lang="hr-HR" dirty="0" smtClean="0"/>
              <a:t> metoda koristi se za čitanje podataka iz polja kojima nije moguć pristup. </a:t>
            </a:r>
            <a:r>
              <a:rPr lang="hr-HR" dirty="0" err="1" smtClean="0"/>
              <a:t>Setter</a:t>
            </a:r>
            <a:r>
              <a:rPr lang="hr-HR" dirty="0" smtClean="0"/>
              <a:t> metoda koristi se za kreiranje podataka unutar nedostupnih polja</a:t>
            </a:r>
            <a:endParaRPr lang="hr-HR" dirty="0"/>
          </a:p>
        </p:txBody>
      </p:sp>
    </p:spTree>
    <p:extLst>
      <p:ext uri="{BB962C8B-B14F-4D97-AF65-F5344CB8AC3E}">
        <p14:creationId xmlns:p14="http://schemas.microsoft.com/office/powerpoint/2010/main" val="762988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2209032" y="609185"/>
            <a:ext cx="8369131" cy="990824"/>
          </a:xfrm>
          <a:gradFill rotWithShape="1">
            <a:gsLst>
              <a:gs pos="0">
                <a:srgbClr val="3333CC"/>
              </a:gs>
              <a:gs pos="100000">
                <a:srgbClr val="3333CC">
                  <a:gamma/>
                  <a:shade val="46275"/>
                  <a:invGamma/>
                </a:srgbClr>
              </a:gs>
            </a:gsLst>
            <a:path path="shape">
              <a:fillToRect l="50000" t="50000" r="50000" b="50000"/>
            </a:path>
          </a:gradFill>
          <a:ln>
            <a:miter lim="800000"/>
          </a:ln>
        </p:spPr>
        <p:txBody>
          <a:bodyPr anchorCtr="1"/>
          <a:lstStyle/>
          <a:p>
            <a:pPr>
              <a:lnSpc>
                <a:spcPct val="100000"/>
              </a:lnSpc>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en-NZ" b="1" dirty="0" smtClean="0">
                <a:solidFill>
                  <a:srgbClr val="FFFF00"/>
                </a:solidFill>
                <a:effectLst>
                  <a:outerShdw blurRad="38100" dist="38100" dir="2700000" algn="tl">
                    <a:srgbClr val="000000"/>
                  </a:outerShdw>
                </a:effectLst>
              </a:rPr>
              <a:t>Inheritance</a:t>
            </a:r>
            <a:r>
              <a:rPr lang="hr-HR" b="1" dirty="0">
                <a:solidFill>
                  <a:srgbClr val="FFFF00"/>
                </a:solidFill>
                <a:effectLst>
                  <a:outerShdw blurRad="38100" dist="38100" dir="2700000" algn="tl">
                    <a:srgbClr val="000000"/>
                  </a:outerShdw>
                </a:effectLst>
              </a:rPr>
              <a:t>/ Nasljeđivanje</a:t>
            </a:r>
            <a:endParaRPr lang="en-NZ" b="1" dirty="0">
              <a:solidFill>
                <a:srgbClr val="FFFF00"/>
              </a:solidFill>
              <a:effectLst>
                <a:outerShdw blurRad="38100" dist="38100" dir="2700000" algn="tl">
                  <a:srgbClr val="000000"/>
                </a:outerShdw>
              </a:effectLst>
            </a:endParaRPr>
          </a:p>
        </p:txBody>
      </p:sp>
      <p:sp>
        <p:nvSpPr>
          <p:cNvPr id="3074" name="Rectangle 2"/>
          <p:cNvSpPr>
            <a:spLocks noGrp="1" noChangeArrowheads="1"/>
          </p:cNvSpPr>
          <p:nvPr>
            <p:ph type="body" idx="1"/>
          </p:nvPr>
        </p:nvSpPr>
        <p:spPr>
          <a:xfrm>
            <a:off x="731521" y="1366787"/>
            <a:ext cx="7594332" cy="5322771"/>
          </a:xfrm>
          <a:ln>
            <a:solidFill>
              <a:srgbClr val="FF0000"/>
            </a:solidFill>
          </a:ln>
        </p:spPr>
        <p:txBody>
          <a:bodyPr vert="horz" lIns="81646" tIns="87263" rIns="81646" bIns="42456" rtlCol="0">
            <a:normAutofit/>
          </a:bodyPr>
          <a:lstStyle/>
          <a:p>
            <a:pPr marL="391729" indent="-293797">
              <a:lnSpc>
                <a:spcPct val="86000"/>
              </a:lnSpc>
              <a:spcBef>
                <a:spcPts val="635"/>
              </a:spcBef>
              <a:spcAft>
                <a:spcPct val="0"/>
              </a:spcAft>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en-NZ" sz="2177" b="1" i="1" dirty="0" err="1" smtClean="0">
                <a:solidFill>
                  <a:srgbClr val="FF0000"/>
                </a:solidFill>
                <a:effectLst>
                  <a:outerShdw blurRad="38100" dist="38100" dir="2700000" algn="tl">
                    <a:srgbClr val="000000">
                      <a:alpha val="43137"/>
                    </a:srgbClr>
                  </a:outerShdw>
                </a:effectLst>
                <a:latin typeface="Arial" pitchFamily="34" charset="0"/>
                <a:cs typeface="Arial" pitchFamily="34" charset="0"/>
              </a:rPr>
              <a:t>Nasljeđivanje</a:t>
            </a:r>
            <a:endParaRPr lang="hr-HR" sz="2177" b="1" i="1" dirty="0" smtClean="0">
              <a:solidFill>
                <a:srgbClr val="FF0000"/>
              </a:solidFill>
              <a:effectLst>
                <a:outerShdw blurRad="38100" dist="38100" dir="2700000" algn="tl">
                  <a:srgbClr val="000000">
                    <a:alpha val="43137"/>
                  </a:srgbClr>
                </a:outerShdw>
              </a:effectLst>
              <a:latin typeface="Arial" pitchFamily="34" charset="0"/>
              <a:cs typeface="Arial" pitchFamily="34" charset="0"/>
            </a:endParaRPr>
          </a:p>
          <a:p>
            <a:pPr marL="391729" indent="-293797">
              <a:lnSpc>
                <a:spcPct val="86000"/>
              </a:lnSpc>
              <a:spcBef>
                <a:spcPts val="635"/>
              </a:spcBef>
              <a:spcAft>
                <a:spcPct val="0"/>
              </a:spcAft>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sz="2400" dirty="0">
                <a:effectLst>
                  <a:outerShdw blurRad="38100" dist="38100" dir="2700000" algn="tl">
                    <a:srgbClr val="000000">
                      <a:alpha val="43137"/>
                    </a:srgbClr>
                  </a:outerShdw>
                </a:effectLst>
                <a:cs typeface="Arial" pitchFamily="34" charset="0"/>
              </a:rPr>
              <a:t>Nove se razrede mogu definirati vrlo slično postojećim. Sve što trebamo učiniti je odrediti razlike između nove i postojeće </a:t>
            </a:r>
            <a:r>
              <a:rPr lang="hr-HR" sz="2400" dirty="0" smtClean="0">
                <a:effectLst>
                  <a:outerShdw blurRad="38100" dist="38100" dir="2700000" algn="tl">
                    <a:srgbClr val="000000">
                      <a:alpha val="43137"/>
                    </a:srgbClr>
                  </a:outerShdw>
                </a:effectLst>
                <a:cs typeface="Arial" pitchFamily="34" charset="0"/>
              </a:rPr>
              <a:t>klase.</a:t>
            </a:r>
          </a:p>
          <a:p>
            <a:pPr marL="391729" indent="-293797">
              <a:lnSpc>
                <a:spcPct val="86000"/>
              </a:lnSpc>
              <a:spcBef>
                <a:spcPts val="635"/>
              </a:spcBef>
              <a:spcAft>
                <a:spcPct val="0"/>
              </a:spcAft>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sz="2400" dirty="0" smtClean="0">
                <a:effectLst>
                  <a:outerShdw blurRad="38100" dist="38100" dir="2700000" algn="tl">
                    <a:srgbClr val="000000">
                      <a:alpha val="43137"/>
                    </a:srgbClr>
                  </a:outerShdw>
                </a:effectLst>
                <a:cs typeface="Arial" pitchFamily="34" charset="0"/>
              </a:rPr>
              <a:t>Članovi </a:t>
            </a:r>
            <a:r>
              <a:rPr lang="hr-HR" sz="2400" dirty="0">
                <a:effectLst>
                  <a:outerShdw blurRad="38100" dist="38100" dir="2700000" algn="tl">
                    <a:srgbClr val="000000">
                      <a:alpha val="43137"/>
                    </a:srgbClr>
                  </a:outerShdw>
                </a:effectLst>
                <a:cs typeface="Arial" pitchFamily="34" charset="0"/>
              </a:rPr>
              <a:t>podataka i metode koji nisu definirani kao privatni za klasu automatski su dostupni novoj </a:t>
            </a:r>
            <a:r>
              <a:rPr lang="hr-HR" sz="2400" dirty="0" smtClean="0">
                <a:effectLst>
                  <a:outerShdw blurRad="38100" dist="38100" dir="2700000" algn="tl">
                    <a:srgbClr val="000000">
                      <a:alpha val="43137"/>
                    </a:srgbClr>
                  </a:outerShdw>
                </a:effectLst>
                <a:cs typeface="Arial" pitchFamily="34" charset="0"/>
              </a:rPr>
              <a:t>klasi.</a:t>
            </a:r>
          </a:p>
          <a:p>
            <a:pPr marL="391729" indent="-293797">
              <a:lnSpc>
                <a:spcPct val="86000"/>
              </a:lnSpc>
              <a:spcBef>
                <a:spcPts val="635"/>
              </a:spcBef>
              <a:spcAft>
                <a:spcPct val="0"/>
              </a:spcAft>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sz="2400" dirty="0" smtClean="0">
                <a:effectLst>
                  <a:outerShdw blurRad="38100" dist="38100" dir="2700000" algn="tl">
                    <a:srgbClr val="000000">
                      <a:alpha val="43137"/>
                    </a:srgbClr>
                  </a:outerShdw>
                </a:effectLst>
                <a:cs typeface="Arial" pitchFamily="34" charset="0"/>
              </a:rPr>
              <a:t>Ovo </a:t>
            </a:r>
            <a:r>
              <a:rPr lang="hr-HR" sz="2400" dirty="0">
                <a:effectLst>
                  <a:outerShdw blurRad="38100" dist="38100" dir="2700000" algn="tl">
                    <a:srgbClr val="000000">
                      <a:alpha val="43137"/>
                    </a:srgbClr>
                  </a:outerShdw>
                </a:effectLst>
                <a:cs typeface="Arial" pitchFamily="34" charset="0"/>
              </a:rPr>
              <a:t>je poznato kao nasljeđivanje i izuzetno je moćan i koristan alat za programiranje</a:t>
            </a:r>
            <a:r>
              <a:rPr lang="hr-HR" sz="2400" dirty="0" smtClean="0">
                <a:effectLst>
                  <a:outerShdw blurRad="38100" dist="38100" dir="2700000" algn="tl">
                    <a:srgbClr val="000000">
                      <a:alpha val="43137"/>
                    </a:srgbClr>
                  </a:outerShdw>
                </a:effectLst>
                <a:cs typeface="Arial" pitchFamily="34" charset="0"/>
              </a:rPr>
              <a:t>.</a:t>
            </a:r>
          </a:p>
          <a:p>
            <a:pPr marL="391729" indent="-293797">
              <a:lnSpc>
                <a:spcPct val="86000"/>
              </a:lnSpc>
              <a:spcBef>
                <a:spcPts val="635"/>
              </a:spcBef>
              <a:spcAft>
                <a:spcPct val="0"/>
              </a:spcAft>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sz="2400" dirty="0">
                <a:effectLst>
                  <a:outerShdw blurRad="38100" dist="38100" dir="2700000" algn="tl">
                    <a:srgbClr val="000000">
                      <a:alpha val="43137"/>
                    </a:srgbClr>
                  </a:outerShdw>
                </a:effectLst>
                <a:cs typeface="Arial" pitchFamily="34" charset="0"/>
              </a:rPr>
              <a:t>Još jedan bitan koncept u objektno orijentiranom programiranju je nasljeđivanje </a:t>
            </a:r>
            <a:r>
              <a:rPr lang="hr-HR" sz="2400" dirty="0" smtClean="0">
                <a:effectLst>
                  <a:outerShdw blurRad="38100" dist="38100" dir="2700000" algn="tl">
                    <a:srgbClr val="000000">
                      <a:alpha val="43137"/>
                    </a:srgbClr>
                  </a:outerShdw>
                </a:effectLst>
                <a:cs typeface="Arial" pitchFamily="34" charset="0"/>
              </a:rPr>
              <a:t>koje predstavlja </a:t>
            </a:r>
            <a:r>
              <a:rPr lang="hr-HR" sz="2400" dirty="0">
                <a:effectLst>
                  <a:outerShdw blurRad="38100" dist="38100" dir="2700000" algn="tl">
                    <a:srgbClr val="000000">
                      <a:alpha val="43137"/>
                    </a:srgbClr>
                  </a:outerShdw>
                </a:effectLst>
                <a:cs typeface="Arial" pitchFamily="34" charset="0"/>
              </a:rPr>
              <a:t>stvaranje novih klasa i objekata koristeći se postojećim klasama. </a:t>
            </a:r>
            <a:endParaRPr lang="hr-HR" sz="2400" dirty="0" smtClean="0">
              <a:effectLst>
                <a:outerShdw blurRad="38100" dist="38100" dir="2700000" algn="tl">
                  <a:srgbClr val="000000">
                    <a:alpha val="43137"/>
                  </a:srgbClr>
                </a:outerShdw>
              </a:effectLst>
              <a:cs typeface="Arial" pitchFamily="34" charset="0"/>
            </a:endParaRPr>
          </a:p>
          <a:p>
            <a:pPr marL="391729" indent="-293797">
              <a:lnSpc>
                <a:spcPct val="86000"/>
              </a:lnSpc>
              <a:spcBef>
                <a:spcPts val="635"/>
              </a:spcBef>
              <a:spcAft>
                <a:spcPct val="0"/>
              </a:spcAft>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sz="2400" dirty="0" smtClean="0">
                <a:effectLst>
                  <a:outerShdw blurRad="38100" dist="38100" dir="2700000" algn="tl">
                    <a:srgbClr val="000000">
                      <a:alpha val="43137"/>
                    </a:srgbClr>
                  </a:outerShdw>
                </a:effectLst>
                <a:cs typeface="Arial" pitchFamily="34" charset="0"/>
              </a:rPr>
              <a:t>Ono omogućava iskorištavanje </a:t>
            </a:r>
            <a:r>
              <a:rPr lang="hr-HR" sz="2400" dirty="0">
                <a:effectLst>
                  <a:outerShdw blurRad="38100" dist="38100" dir="2700000" algn="tl">
                    <a:srgbClr val="000000">
                      <a:alpha val="43137"/>
                    </a:srgbClr>
                  </a:outerShdw>
                </a:effectLst>
                <a:cs typeface="Arial" pitchFamily="34" charset="0"/>
              </a:rPr>
              <a:t>postojećeg koda i proširivanje njegove funkcionalnosti. </a:t>
            </a:r>
            <a:endParaRPr lang="hr-HR" sz="2400" dirty="0" smtClean="0">
              <a:effectLst>
                <a:outerShdw blurRad="38100" dist="38100" dir="2700000" algn="tl">
                  <a:srgbClr val="000000">
                    <a:alpha val="43137"/>
                  </a:srgbClr>
                </a:outerShdw>
              </a:effectLst>
              <a:cs typeface="Arial" pitchFamily="34" charset="0"/>
            </a:endParaRPr>
          </a:p>
        </p:txBody>
      </p:sp>
      <p:sp>
        <p:nvSpPr>
          <p:cNvPr id="5" name="TekstniOkvir 4"/>
          <p:cNvSpPr txBox="1"/>
          <p:nvPr/>
        </p:nvSpPr>
        <p:spPr>
          <a:xfrm>
            <a:off x="8325853" y="1751993"/>
            <a:ext cx="3866147" cy="2308324"/>
          </a:xfrm>
          <a:prstGeom prst="rect">
            <a:avLst/>
          </a:prstGeom>
          <a:solidFill>
            <a:schemeClr val="bg1">
              <a:lumMod val="95000"/>
            </a:schemeClr>
          </a:solidFill>
        </p:spPr>
        <p:txBody>
          <a:bodyPr wrap="square" rtlCol="0">
            <a:spAutoFit/>
          </a:bodyPr>
          <a:lstStyle/>
          <a:p>
            <a:r>
              <a:rPr lang="hr-HR" dirty="0" err="1" smtClean="0"/>
              <a:t>class</a:t>
            </a:r>
            <a:r>
              <a:rPr lang="hr-HR" dirty="0" smtClean="0"/>
              <a:t> </a:t>
            </a:r>
            <a:r>
              <a:rPr lang="hr-HR" dirty="0" err="1" smtClean="0"/>
              <a:t>Vehicle</a:t>
            </a:r>
            <a:r>
              <a:rPr lang="hr-HR" dirty="0" smtClean="0"/>
              <a:t>{</a:t>
            </a:r>
          </a:p>
          <a:p>
            <a:r>
              <a:rPr lang="hr-HR" dirty="0" smtClean="0"/>
              <a:t>	$</a:t>
            </a:r>
            <a:r>
              <a:rPr lang="hr-HR" dirty="0" err="1" smtClean="0"/>
              <a:t>hasWheels</a:t>
            </a:r>
            <a:r>
              <a:rPr lang="hr-HR" dirty="0" smtClean="0"/>
              <a:t> = </a:t>
            </a:r>
            <a:r>
              <a:rPr lang="hr-HR" dirty="0" err="1" smtClean="0"/>
              <a:t>true</a:t>
            </a:r>
            <a:r>
              <a:rPr lang="hr-HR" dirty="0" smtClean="0"/>
              <a:t>;</a:t>
            </a:r>
          </a:p>
          <a:p>
            <a:r>
              <a:rPr lang="hr-HR" dirty="0" smtClean="0"/>
              <a:t>}</a:t>
            </a:r>
          </a:p>
          <a:p>
            <a:r>
              <a:rPr lang="hr-HR" dirty="0" err="1" smtClean="0"/>
              <a:t>class</a:t>
            </a:r>
            <a:r>
              <a:rPr lang="hr-HR" dirty="0" smtClean="0"/>
              <a:t> Car </a:t>
            </a:r>
            <a:r>
              <a:rPr lang="hr-HR" dirty="0" err="1" smtClean="0">
                <a:solidFill>
                  <a:srgbClr val="FF0000"/>
                </a:solidFill>
              </a:rPr>
              <a:t>extends</a:t>
            </a:r>
            <a:r>
              <a:rPr lang="hr-HR" dirty="0" smtClean="0"/>
              <a:t> </a:t>
            </a:r>
            <a:r>
              <a:rPr lang="hr-HR" dirty="0" err="1" smtClean="0"/>
              <a:t>Vehicle</a:t>
            </a:r>
            <a:r>
              <a:rPr lang="hr-HR" dirty="0" smtClean="0"/>
              <a:t>{</a:t>
            </a:r>
          </a:p>
          <a:p>
            <a:r>
              <a:rPr lang="hr-HR" dirty="0" smtClean="0"/>
              <a:t>	$</a:t>
            </a:r>
            <a:r>
              <a:rPr lang="hr-HR" dirty="0" err="1" smtClean="0"/>
              <a:t>hasWheels</a:t>
            </a:r>
            <a:r>
              <a:rPr lang="hr-HR" dirty="0" smtClean="0"/>
              <a:t> = 4;</a:t>
            </a:r>
          </a:p>
          <a:p>
            <a:r>
              <a:rPr lang="hr-HR" dirty="0" smtClean="0"/>
              <a:t>}</a:t>
            </a:r>
          </a:p>
          <a:p>
            <a:r>
              <a:rPr lang="hr-HR" dirty="0" err="1" smtClean="0"/>
              <a:t>class</a:t>
            </a:r>
            <a:r>
              <a:rPr lang="hr-HR" dirty="0" smtClean="0"/>
              <a:t> </a:t>
            </a:r>
            <a:r>
              <a:rPr lang="hr-HR" dirty="0" err="1" smtClean="0"/>
              <a:t>Truck</a:t>
            </a:r>
            <a:r>
              <a:rPr lang="hr-HR" dirty="0" smtClean="0"/>
              <a:t> </a:t>
            </a:r>
            <a:r>
              <a:rPr lang="hr-HR" dirty="0" err="1" smtClean="0">
                <a:solidFill>
                  <a:srgbClr val="FF0000"/>
                </a:solidFill>
              </a:rPr>
              <a:t>extends</a:t>
            </a:r>
            <a:r>
              <a:rPr lang="hr-HR" dirty="0" smtClean="0"/>
              <a:t> </a:t>
            </a:r>
            <a:r>
              <a:rPr lang="hr-HR" dirty="0" err="1" smtClean="0"/>
              <a:t>Vehicle</a:t>
            </a:r>
            <a:r>
              <a:rPr lang="hr-HR" dirty="0" smtClean="0"/>
              <a:t>{</a:t>
            </a:r>
          </a:p>
          <a:p>
            <a:r>
              <a:rPr lang="hr-HR" dirty="0" smtClean="0"/>
              <a:t>}</a:t>
            </a:r>
            <a:endParaRPr lang="hr-HR" dirty="0"/>
          </a:p>
        </p:txBody>
      </p:sp>
      <p:sp>
        <p:nvSpPr>
          <p:cNvPr id="7" name="Rectangle 3"/>
          <p:cNvSpPr>
            <a:spLocks noChangeArrowheads="1"/>
          </p:cNvSpPr>
          <p:nvPr/>
        </p:nvSpPr>
        <p:spPr bwMode="auto">
          <a:xfrm>
            <a:off x="8749365" y="4400468"/>
            <a:ext cx="3210024" cy="1113085"/>
          </a:xfrm>
          <a:prstGeom prst="rect">
            <a:avLst/>
          </a:prstGeom>
          <a:solidFill>
            <a:srgbClr val="FFFF00"/>
          </a:solidFill>
          <a:ln>
            <a:noFill/>
          </a:ln>
          <a:effec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3200" b="0" i="0" u="none" strike="noStrike" cap="none" normalizeH="0" baseline="0" dirty="0" smtClean="0">
                <a:ln>
                  <a:noFill/>
                </a:ln>
                <a:solidFill>
                  <a:srgbClr val="333333"/>
                </a:solidFill>
                <a:effectLst/>
                <a:latin typeface="Monaco"/>
              </a:rPr>
              <a:t>Ključna</a:t>
            </a:r>
            <a:r>
              <a:rPr kumimoji="0" lang="sr-Latn-RS" altLang="sr-Latn-RS" sz="3200" b="0" i="0" u="none" strike="noStrike" cap="none" normalizeH="0" dirty="0" smtClean="0">
                <a:ln>
                  <a:noFill/>
                </a:ln>
                <a:solidFill>
                  <a:srgbClr val="333333"/>
                </a:solidFill>
                <a:effectLst/>
                <a:latin typeface="Monaco"/>
              </a:rPr>
              <a:t> </a:t>
            </a:r>
            <a:r>
              <a:rPr kumimoji="0" lang="sr-Latn-RS" altLang="sr-Latn-RS" sz="3200" b="0" i="0" u="none" strike="noStrike" cap="none" normalizeH="0" dirty="0" err="1" smtClean="0">
                <a:ln>
                  <a:noFill/>
                </a:ln>
                <a:solidFill>
                  <a:srgbClr val="333333"/>
                </a:solidFill>
                <a:effectLst/>
                <a:latin typeface="Monaco"/>
              </a:rPr>
              <a:t>riječ</a:t>
            </a:r>
            <a:r>
              <a:rPr kumimoji="0" lang="sr-Latn-RS" altLang="sr-Latn-RS" sz="3200" b="0" i="0" u="none" strike="noStrike" cap="none" normalizeH="0" dirty="0" smtClean="0">
                <a:ln>
                  <a:noFill/>
                </a:ln>
                <a:solidFill>
                  <a:srgbClr val="333333"/>
                </a:solidFill>
                <a:effectLst/>
                <a:latin typeface="Monaco"/>
              </a:rPr>
              <a:t> </a:t>
            </a:r>
            <a:r>
              <a:rPr kumimoji="0" lang="sr-Latn-RS" altLang="sr-Latn-RS" sz="3200" b="0" i="0" u="none" strike="noStrike" cap="none" normalizeH="0" dirty="0" err="1" smtClean="0">
                <a:ln>
                  <a:noFill/>
                </a:ln>
                <a:solidFill>
                  <a:srgbClr val="FF0000"/>
                </a:solidFill>
                <a:effectLst/>
                <a:latin typeface="Monaco"/>
              </a:rPr>
              <a:t>extends</a:t>
            </a:r>
            <a:endParaRPr kumimoji="0" lang="sr-Latn-RS" altLang="sr-Latn-RS" sz="66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3769205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2209033" y="609185"/>
            <a:ext cx="7772496" cy="990824"/>
          </a:xfrm>
          <a:gradFill rotWithShape="1">
            <a:gsLst>
              <a:gs pos="0">
                <a:srgbClr val="3333CC"/>
              </a:gs>
              <a:gs pos="100000">
                <a:srgbClr val="3333CC">
                  <a:gamma/>
                  <a:shade val="46275"/>
                  <a:invGamma/>
                </a:srgbClr>
              </a:gs>
            </a:gsLst>
            <a:path path="shape">
              <a:fillToRect l="50000" t="50000" r="50000" b="50000"/>
            </a:path>
          </a:gradFill>
          <a:ln>
            <a:miter lim="800000"/>
          </a:ln>
        </p:spPr>
        <p:txBody>
          <a:bodyPr anchorCtr="1"/>
          <a:lstStyle/>
          <a:p>
            <a:pPr>
              <a:lnSpc>
                <a:spcPct val="100000"/>
              </a:lnSpc>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en-NZ" b="1" dirty="0" smtClean="0">
                <a:solidFill>
                  <a:srgbClr val="FFFF00"/>
                </a:solidFill>
                <a:effectLst>
                  <a:outerShdw blurRad="38100" dist="38100" dir="2700000" algn="tl">
                    <a:srgbClr val="000000"/>
                  </a:outerShdw>
                </a:effectLst>
              </a:rPr>
              <a:t>Polymorphism</a:t>
            </a:r>
            <a:r>
              <a:rPr lang="hr-HR" b="1" dirty="0" smtClean="0">
                <a:solidFill>
                  <a:srgbClr val="FFFF00"/>
                </a:solidFill>
                <a:effectLst>
                  <a:outerShdw blurRad="38100" dist="38100" dir="2700000" algn="tl">
                    <a:srgbClr val="000000"/>
                  </a:outerShdw>
                </a:effectLst>
              </a:rPr>
              <a:t>/</a:t>
            </a:r>
            <a:r>
              <a:rPr lang="hr-HR" b="1" dirty="0" err="1" smtClean="0">
                <a:solidFill>
                  <a:srgbClr val="FFFF00"/>
                </a:solidFill>
                <a:effectLst>
                  <a:outerShdw blurRad="38100" dist="38100" dir="2700000" algn="tl">
                    <a:srgbClr val="000000"/>
                  </a:outerShdw>
                </a:effectLst>
              </a:rPr>
              <a:t>polimorfizam</a:t>
            </a:r>
            <a:endParaRPr lang="en-NZ" b="1" dirty="0">
              <a:solidFill>
                <a:srgbClr val="FFFF00"/>
              </a:solidFill>
              <a:effectLst>
                <a:outerShdw blurRad="38100" dist="38100" dir="2700000" algn="tl">
                  <a:srgbClr val="000000"/>
                </a:outerShdw>
              </a:effectLst>
            </a:endParaRPr>
          </a:p>
        </p:txBody>
      </p:sp>
      <p:sp>
        <p:nvSpPr>
          <p:cNvPr id="3074" name="Rectangle 2"/>
          <p:cNvSpPr>
            <a:spLocks noGrp="1" noChangeArrowheads="1"/>
          </p:cNvSpPr>
          <p:nvPr>
            <p:ph type="body" idx="1"/>
          </p:nvPr>
        </p:nvSpPr>
        <p:spPr>
          <a:xfrm>
            <a:off x="4928135" y="1683265"/>
            <a:ext cx="6574054" cy="4091893"/>
          </a:xfrm>
          <a:ln>
            <a:solidFill>
              <a:srgbClr val="FF0000"/>
            </a:solidFill>
          </a:ln>
        </p:spPr>
        <p:txBody>
          <a:bodyPr vert="horz" lIns="81646" tIns="87263" rIns="81646" bIns="42456" rtlCol="0">
            <a:normAutofit fontScale="40000" lnSpcReduction="20000"/>
          </a:bodyPr>
          <a:lstStyle/>
          <a:p>
            <a:pPr marL="391729" indent="-293797">
              <a:lnSpc>
                <a:spcPct val="86000"/>
              </a:lnSpc>
              <a:spcBef>
                <a:spcPts val="635"/>
              </a:spcBef>
              <a:spcAft>
                <a:spcPct val="0"/>
              </a:spcAft>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endParaRPr lang="hr-HR" sz="2177" dirty="0" smtClean="0">
              <a:latin typeface="Arial" pitchFamily="34" charset="0"/>
              <a:cs typeface="Arial" pitchFamily="34" charset="0"/>
            </a:endParaRPr>
          </a:p>
          <a:p>
            <a:pPr marL="783732" indent="-685800">
              <a:lnSpc>
                <a:spcPct val="86000"/>
              </a:lnSpc>
              <a:spcBef>
                <a:spcPts val="635"/>
              </a:spcBef>
              <a:spcAft>
                <a:spcPct val="0"/>
              </a:spcAft>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sz="5000" dirty="0" smtClean="0"/>
              <a:t>Koncept </a:t>
            </a:r>
            <a:r>
              <a:rPr lang="hr-HR" sz="5000" dirty="0"/>
              <a:t>u kojem brojne povezane klase imaju metodu koja dijeli isti naziv.</a:t>
            </a:r>
            <a:endParaRPr lang="hr-HR" sz="5000" dirty="0" smtClean="0">
              <a:latin typeface="Arial" pitchFamily="34" charset="0"/>
              <a:cs typeface="Arial" pitchFamily="34" charset="0"/>
            </a:endParaRPr>
          </a:p>
          <a:p>
            <a:pPr marL="783732" indent="-685800">
              <a:lnSpc>
                <a:spcPct val="86000"/>
              </a:lnSpc>
              <a:spcBef>
                <a:spcPts val="635"/>
              </a:spcBef>
              <a:spcAft>
                <a:spcPct val="0"/>
              </a:spcAft>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sz="5000" dirty="0" smtClean="0">
                <a:latin typeface="Arial" pitchFamily="34" charset="0"/>
                <a:cs typeface="Arial" pitchFamily="34" charset="0"/>
              </a:rPr>
              <a:t>Izraz </a:t>
            </a:r>
            <a:r>
              <a:rPr lang="hr-HR" sz="5000" dirty="0" err="1">
                <a:latin typeface="Arial" pitchFamily="34" charset="0"/>
                <a:cs typeface="Arial" pitchFamily="34" charset="0"/>
              </a:rPr>
              <a:t>polimorfizam</a:t>
            </a:r>
            <a:r>
              <a:rPr lang="hr-HR" sz="5000" dirty="0">
                <a:latin typeface="Arial" pitchFamily="34" charset="0"/>
                <a:cs typeface="Arial" pitchFamily="34" charset="0"/>
              </a:rPr>
              <a:t> dolazi od dviju grčkih riječi koje u doslovnom prijevodu znače '</a:t>
            </a:r>
            <a:r>
              <a:rPr lang="hr-HR" sz="5000" dirty="0" smtClean="0">
                <a:latin typeface="Arial" pitchFamily="34" charset="0"/>
                <a:cs typeface="Arial" pitchFamily="34" charset="0"/>
              </a:rPr>
              <a:t>'</a:t>
            </a:r>
            <a:r>
              <a:rPr lang="hr-HR" sz="5000" dirty="0" err="1" smtClean="0">
                <a:latin typeface="Arial" pitchFamily="34" charset="0"/>
                <a:cs typeface="Arial" pitchFamily="34" charset="0"/>
              </a:rPr>
              <a:t>mnogonoblika</a:t>
            </a:r>
            <a:r>
              <a:rPr lang="hr-HR" sz="5000" dirty="0">
                <a:latin typeface="Arial" pitchFamily="34" charset="0"/>
                <a:cs typeface="Arial" pitchFamily="34" charset="0"/>
              </a:rPr>
              <a:t>''. </a:t>
            </a:r>
            <a:endParaRPr lang="hr-HR" sz="5000" dirty="0" smtClean="0">
              <a:latin typeface="Arial" pitchFamily="34" charset="0"/>
              <a:cs typeface="Arial" pitchFamily="34" charset="0"/>
            </a:endParaRPr>
          </a:p>
          <a:p>
            <a:pPr marL="783732" indent="-685800">
              <a:lnSpc>
                <a:spcPct val="86000"/>
              </a:lnSpc>
              <a:spcBef>
                <a:spcPts val="635"/>
              </a:spcBef>
              <a:spcAft>
                <a:spcPct val="0"/>
              </a:spcAft>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sz="5000" dirty="0" smtClean="0">
                <a:latin typeface="Arial" pitchFamily="34" charset="0"/>
                <a:cs typeface="Arial" pitchFamily="34" charset="0"/>
              </a:rPr>
              <a:t>U </a:t>
            </a:r>
            <a:r>
              <a:rPr lang="hr-HR" sz="5000" dirty="0">
                <a:latin typeface="Arial" pitchFamily="34" charset="0"/>
                <a:cs typeface="Arial" pitchFamily="34" charset="0"/>
              </a:rPr>
              <a:t>objektno orijentiranom programiranju to se odnosi na sposobnost varijable, </a:t>
            </a:r>
            <a:r>
              <a:rPr lang="hr-HR" sz="5000" dirty="0" err="1" smtClean="0">
                <a:latin typeface="Arial" pitchFamily="34" charset="0"/>
                <a:cs typeface="Arial" pitchFamily="34" charset="0"/>
              </a:rPr>
              <a:t>funkcijen</a:t>
            </a:r>
            <a:r>
              <a:rPr lang="hr-HR" sz="5000" dirty="0" smtClean="0">
                <a:latin typeface="Arial" pitchFamily="34" charset="0"/>
                <a:cs typeface="Arial" pitchFamily="34" charset="0"/>
              </a:rPr>
              <a:t> ili </a:t>
            </a:r>
            <a:r>
              <a:rPr lang="hr-HR" sz="5000" dirty="0">
                <a:latin typeface="Arial" pitchFamily="34" charset="0"/>
                <a:cs typeface="Arial" pitchFamily="34" charset="0"/>
              </a:rPr>
              <a:t>objekta da preuzme više oblika. </a:t>
            </a:r>
            <a:endParaRPr lang="hr-HR" sz="5000" dirty="0" smtClean="0">
              <a:latin typeface="Arial" pitchFamily="34" charset="0"/>
              <a:cs typeface="Arial" pitchFamily="34" charset="0"/>
            </a:endParaRPr>
          </a:p>
          <a:p>
            <a:pPr marL="783732" indent="-685800">
              <a:lnSpc>
                <a:spcPct val="86000"/>
              </a:lnSpc>
              <a:spcBef>
                <a:spcPts val="635"/>
              </a:spcBef>
              <a:spcAft>
                <a:spcPct val="0"/>
              </a:spcAft>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sz="5000" dirty="0" smtClean="0">
                <a:latin typeface="Arial" pitchFamily="34" charset="0"/>
                <a:cs typeface="Arial" pitchFamily="34" charset="0"/>
              </a:rPr>
              <a:t>To </a:t>
            </a:r>
            <a:r>
              <a:rPr lang="hr-HR" sz="5000" dirty="0">
                <a:latin typeface="Arial" pitchFamily="34" charset="0"/>
                <a:cs typeface="Arial" pitchFamily="34" charset="0"/>
              </a:rPr>
              <a:t>znači da možemo stvoriti više metoda s istim </a:t>
            </a:r>
            <a:r>
              <a:rPr lang="hr-HR" sz="5000" dirty="0" smtClean="0">
                <a:latin typeface="Arial" pitchFamily="34" charset="0"/>
                <a:cs typeface="Arial" pitchFamily="34" charset="0"/>
              </a:rPr>
              <a:t>imenom koje </a:t>
            </a:r>
            <a:r>
              <a:rPr lang="hr-HR" sz="5000" dirty="0">
                <a:latin typeface="Arial" pitchFamily="34" charset="0"/>
                <a:cs typeface="Arial" pitchFamily="34" charset="0"/>
              </a:rPr>
              <a:t>će se ponašati različito i u skladu s tipom objekata s kojima se koriste</a:t>
            </a:r>
            <a:r>
              <a:rPr lang="hr-HR" sz="5000" dirty="0" smtClean="0">
                <a:latin typeface="Arial" pitchFamily="34" charset="0"/>
                <a:cs typeface="Arial" pitchFamily="34" charset="0"/>
              </a:rPr>
              <a:t>.</a:t>
            </a:r>
          </a:p>
          <a:p>
            <a:pPr marL="783732" indent="-685800">
              <a:lnSpc>
                <a:spcPct val="86000"/>
              </a:lnSpc>
              <a:spcBef>
                <a:spcPts val="635"/>
              </a:spcBef>
              <a:spcAft>
                <a:spcPct val="0"/>
              </a:spcAft>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pt-BR" sz="5000" dirty="0">
                <a:latin typeface="Arial" pitchFamily="34" charset="0"/>
                <a:cs typeface="Arial" pitchFamily="34" charset="0"/>
              </a:rPr>
              <a:t>U OOP, polimorfizam, nasljeđivanje i nadjačavanje (eng. override) međusobno </a:t>
            </a:r>
            <a:r>
              <a:rPr lang="pt-BR" sz="5000" dirty="0" smtClean="0">
                <a:latin typeface="Arial" pitchFamily="34" charset="0"/>
                <a:cs typeface="Arial" pitchFamily="34" charset="0"/>
              </a:rPr>
              <a:t>su</a:t>
            </a:r>
            <a:r>
              <a:rPr lang="hr-HR" sz="5000" dirty="0" smtClean="0">
                <a:latin typeface="Arial" pitchFamily="34" charset="0"/>
                <a:cs typeface="Arial" pitchFamily="34" charset="0"/>
              </a:rPr>
              <a:t> </a:t>
            </a:r>
            <a:r>
              <a:rPr lang="pt-BR" sz="5000" dirty="0" smtClean="0">
                <a:latin typeface="Arial" pitchFamily="34" charset="0"/>
                <a:cs typeface="Arial" pitchFamily="34" charset="0"/>
              </a:rPr>
              <a:t>povezani.</a:t>
            </a:r>
            <a:endParaRPr lang="hr-HR" sz="5000" dirty="0" smtClean="0">
              <a:latin typeface="Arial" pitchFamily="34" charset="0"/>
              <a:cs typeface="Arial" pitchFamily="34" charset="0"/>
            </a:endParaRPr>
          </a:p>
          <a:p>
            <a:pPr marL="783732" indent="-685800">
              <a:lnSpc>
                <a:spcPct val="86000"/>
              </a:lnSpc>
              <a:spcBef>
                <a:spcPts val="635"/>
              </a:spcBef>
              <a:spcAft>
                <a:spcPct val="0"/>
              </a:spcAft>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defRPr/>
            </a:pPr>
            <a:endParaRPr lang="hr-HR" sz="5000" dirty="0">
              <a:latin typeface="Arial" pitchFamily="34" charset="0"/>
              <a:cs typeface="Arial" pitchFamily="34" charset="0"/>
            </a:endParaRPr>
          </a:p>
          <a:p>
            <a:pPr marL="391729" indent="-293797">
              <a:lnSpc>
                <a:spcPct val="86000"/>
              </a:lnSpc>
              <a:spcBef>
                <a:spcPts val="635"/>
              </a:spcBef>
              <a:spcAft>
                <a:spcPct val="0"/>
              </a:spcAft>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endParaRPr lang="hr-HR" sz="2177" dirty="0" smtClean="0">
              <a:latin typeface="Arial" pitchFamily="34" charset="0"/>
              <a:cs typeface="Arial" pitchFamily="34" charset="0"/>
            </a:endParaRPr>
          </a:p>
          <a:p>
            <a:pPr marL="391729" indent="-293797">
              <a:lnSpc>
                <a:spcPct val="86000"/>
              </a:lnSpc>
              <a:spcBef>
                <a:spcPts val="635"/>
              </a:spcBef>
              <a:spcAft>
                <a:spcPct val="0"/>
              </a:spcAft>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endParaRPr lang="en-NZ" sz="2177" dirty="0">
              <a:latin typeface="Arial" pitchFamily="34" charset="0"/>
              <a:cs typeface="Arial" pitchFamily="34" charset="0"/>
            </a:endParaRPr>
          </a:p>
        </p:txBody>
      </p:sp>
      <p:sp>
        <p:nvSpPr>
          <p:cNvPr id="4" name="Rectangle 2"/>
          <p:cNvSpPr txBox="1">
            <a:spLocks noChangeArrowheads="1"/>
          </p:cNvSpPr>
          <p:nvPr/>
        </p:nvSpPr>
        <p:spPr bwMode="auto">
          <a:xfrm>
            <a:off x="373033" y="2011681"/>
            <a:ext cx="4391472" cy="3067036"/>
          </a:xfrm>
          <a:prstGeom prst="rect">
            <a:avLst/>
          </a:prstGeom>
          <a:noFill/>
          <a:ln w="9525">
            <a:solidFill>
              <a:srgbClr val="FF0000"/>
            </a:solidFill>
            <a:round/>
            <a:headEnd/>
            <a:tailEnd/>
          </a:ln>
          <a:effectLst/>
        </p:spPr>
        <p:txBody>
          <a:bodyPr lIns="81646" tIns="87263" rIns="81646" bIns="42456"/>
          <a:lstStyle/>
          <a:p>
            <a:pPr marL="391729" indent="-293797">
              <a:lnSpc>
                <a:spcPct val="86000"/>
              </a:lnSpc>
              <a:spcBef>
                <a:spcPts val="635"/>
              </a:spcBef>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en-NZ" sz="2177" kern="0" dirty="0">
                <a:latin typeface="Arial" pitchFamily="34" charset="0"/>
                <a:cs typeface="Arial" pitchFamily="34" charset="0"/>
              </a:rPr>
              <a:t>class </a:t>
            </a:r>
            <a:r>
              <a:rPr lang="en-NZ" sz="2177" b="1" kern="0" dirty="0">
                <a:latin typeface="Arial" pitchFamily="34" charset="0"/>
                <a:cs typeface="Arial" pitchFamily="34" charset="0"/>
              </a:rPr>
              <a:t>Fish</a:t>
            </a:r>
            <a:r>
              <a:rPr lang="en-NZ" sz="2177" kern="0" dirty="0">
                <a:latin typeface="Arial" pitchFamily="34" charset="0"/>
                <a:cs typeface="Arial" pitchFamily="34" charset="0"/>
              </a:rPr>
              <a:t> </a:t>
            </a:r>
            <a:r>
              <a:rPr lang="en-NZ" sz="2177" b="1" kern="0" dirty="0">
                <a:latin typeface="Arial" pitchFamily="34" charset="0"/>
                <a:cs typeface="Arial" pitchFamily="34" charset="0"/>
              </a:rPr>
              <a:t>{</a:t>
            </a:r>
            <a:r>
              <a:rPr lang="en-NZ" sz="2177" kern="0" dirty="0">
                <a:latin typeface="Arial" pitchFamily="34" charset="0"/>
                <a:cs typeface="Arial" pitchFamily="34" charset="0"/>
              </a:rPr>
              <a:t> </a:t>
            </a:r>
            <a:r>
              <a:rPr lang="en-NZ" sz="2177" b="1" kern="0" dirty="0">
                <a:solidFill>
                  <a:srgbClr val="0000FF"/>
                </a:solidFill>
                <a:effectLst>
                  <a:outerShdw blurRad="38100" dist="38100" dir="2700000" algn="tl">
                    <a:srgbClr val="000000">
                      <a:alpha val="43137"/>
                    </a:srgbClr>
                  </a:outerShdw>
                </a:effectLst>
                <a:latin typeface="Arial" pitchFamily="34" charset="0"/>
                <a:cs typeface="Arial" pitchFamily="34" charset="0"/>
              </a:rPr>
              <a:t>draw()... </a:t>
            </a:r>
            <a:r>
              <a:rPr lang="en-NZ" sz="2177" b="1" kern="0" dirty="0">
                <a:solidFill>
                  <a:srgbClr val="008000"/>
                </a:solidFill>
                <a:effectLst>
                  <a:outerShdw blurRad="38100" dist="38100" dir="2700000" algn="tl">
                    <a:srgbClr val="000000">
                      <a:alpha val="43137"/>
                    </a:srgbClr>
                  </a:outerShdw>
                </a:effectLst>
                <a:latin typeface="Arial" pitchFamily="34" charset="0"/>
                <a:cs typeface="Arial" pitchFamily="34" charset="0"/>
              </a:rPr>
              <a:t>//draws a fish</a:t>
            </a:r>
            <a:r>
              <a:rPr lang="en-NZ" sz="2177" b="1" kern="0" dirty="0">
                <a:solidFill>
                  <a:srgbClr val="0000FF"/>
                </a:solidFill>
                <a:effectLst>
                  <a:outerShdw blurRad="38100" dist="38100" dir="2700000" algn="tl">
                    <a:srgbClr val="000000">
                      <a:alpha val="43137"/>
                    </a:srgbClr>
                  </a:outerShdw>
                </a:effectLst>
                <a:latin typeface="Arial" pitchFamily="34" charset="0"/>
                <a:cs typeface="Arial" pitchFamily="34" charset="0"/>
              </a:rPr>
              <a:t>...</a:t>
            </a:r>
            <a:r>
              <a:rPr lang="en-NZ" sz="2177" b="1" kern="0" dirty="0">
                <a:effectLst>
                  <a:outerShdw blurRad="38100" dist="38100" dir="2700000" algn="tl">
                    <a:srgbClr val="000000">
                      <a:alpha val="43137"/>
                    </a:srgbClr>
                  </a:outerShdw>
                </a:effectLst>
                <a:latin typeface="Arial" pitchFamily="34" charset="0"/>
                <a:cs typeface="Arial" pitchFamily="34" charset="0"/>
              </a:rPr>
              <a:t> }</a:t>
            </a:r>
            <a:endParaRPr lang="en-NZ" sz="2177" b="1" kern="0" dirty="0">
              <a:solidFill>
                <a:srgbClr val="0000FF"/>
              </a:solidFill>
              <a:effectLst>
                <a:outerShdw blurRad="38100" dist="38100" dir="2700000" algn="tl">
                  <a:srgbClr val="000000">
                    <a:alpha val="43137"/>
                  </a:srgbClr>
                </a:outerShdw>
              </a:effectLst>
              <a:latin typeface="Arial" pitchFamily="34" charset="0"/>
              <a:cs typeface="Arial" pitchFamily="34" charset="0"/>
            </a:endParaRPr>
          </a:p>
          <a:p>
            <a:pPr marL="391729" indent="-293797">
              <a:lnSpc>
                <a:spcPct val="86000"/>
              </a:lnSpc>
              <a:spcBef>
                <a:spcPts val="635"/>
              </a:spcBef>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en-NZ" sz="2177" kern="0" dirty="0">
                <a:latin typeface="Arial" pitchFamily="34" charset="0"/>
                <a:cs typeface="Arial" pitchFamily="34" charset="0"/>
              </a:rPr>
              <a:t>class </a:t>
            </a:r>
            <a:r>
              <a:rPr lang="en-NZ" sz="2177" b="1" kern="0" dirty="0">
                <a:latin typeface="Arial" pitchFamily="34" charset="0"/>
                <a:cs typeface="Arial" pitchFamily="34" charset="0"/>
              </a:rPr>
              <a:t>Dog</a:t>
            </a:r>
            <a:r>
              <a:rPr lang="en-NZ" sz="2177" kern="0" dirty="0">
                <a:latin typeface="Arial" pitchFamily="34" charset="0"/>
                <a:cs typeface="Arial" pitchFamily="34" charset="0"/>
              </a:rPr>
              <a:t> </a:t>
            </a:r>
            <a:r>
              <a:rPr lang="en-NZ" sz="2177" b="1" kern="0" dirty="0">
                <a:latin typeface="Arial" pitchFamily="34" charset="0"/>
                <a:cs typeface="Arial" pitchFamily="34" charset="0"/>
              </a:rPr>
              <a:t>{</a:t>
            </a:r>
            <a:r>
              <a:rPr lang="en-NZ" sz="2177" kern="0" dirty="0">
                <a:latin typeface="Arial" pitchFamily="34" charset="0"/>
                <a:cs typeface="Arial" pitchFamily="34" charset="0"/>
              </a:rPr>
              <a:t> </a:t>
            </a:r>
            <a:r>
              <a:rPr lang="en-NZ" sz="2177" b="1" kern="0" dirty="0">
                <a:solidFill>
                  <a:srgbClr val="0000FF"/>
                </a:solidFill>
                <a:effectLst>
                  <a:outerShdw blurRad="38100" dist="38100" dir="2700000" algn="tl">
                    <a:srgbClr val="000000">
                      <a:alpha val="43137"/>
                    </a:srgbClr>
                  </a:outerShdw>
                </a:effectLst>
                <a:latin typeface="Arial" pitchFamily="34" charset="0"/>
                <a:cs typeface="Arial" pitchFamily="34" charset="0"/>
              </a:rPr>
              <a:t>draw()... </a:t>
            </a:r>
            <a:r>
              <a:rPr lang="en-NZ" sz="2177" b="1" kern="0" dirty="0">
                <a:solidFill>
                  <a:srgbClr val="008000"/>
                </a:solidFill>
                <a:effectLst>
                  <a:outerShdw blurRad="38100" dist="38100" dir="2700000" algn="tl">
                    <a:srgbClr val="000000">
                      <a:alpha val="43137"/>
                    </a:srgbClr>
                  </a:outerShdw>
                </a:effectLst>
                <a:latin typeface="Arial" pitchFamily="34" charset="0"/>
                <a:cs typeface="Arial" pitchFamily="34" charset="0"/>
              </a:rPr>
              <a:t>//draws a dog</a:t>
            </a:r>
            <a:r>
              <a:rPr lang="en-NZ" sz="2177" b="1" kern="0" dirty="0">
                <a:solidFill>
                  <a:srgbClr val="0000FF"/>
                </a:solidFill>
                <a:effectLst>
                  <a:outerShdw blurRad="38100" dist="38100" dir="2700000" algn="tl">
                    <a:srgbClr val="000000">
                      <a:alpha val="43137"/>
                    </a:srgbClr>
                  </a:outerShdw>
                </a:effectLst>
                <a:latin typeface="Arial" pitchFamily="34" charset="0"/>
                <a:cs typeface="Arial" pitchFamily="34" charset="0"/>
              </a:rPr>
              <a:t>...</a:t>
            </a:r>
            <a:r>
              <a:rPr lang="en-NZ" sz="2177" b="1" kern="0" dirty="0">
                <a:effectLst>
                  <a:outerShdw blurRad="38100" dist="38100" dir="2700000" algn="tl">
                    <a:srgbClr val="000000">
                      <a:alpha val="43137"/>
                    </a:srgbClr>
                  </a:outerShdw>
                </a:effectLst>
                <a:latin typeface="Arial" pitchFamily="34" charset="0"/>
                <a:cs typeface="Arial" pitchFamily="34" charset="0"/>
              </a:rPr>
              <a:t> }</a:t>
            </a:r>
            <a:endParaRPr lang="en-NZ" sz="2177" kern="0" dirty="0">
              <a:latin typeface="Arial" pitchFamily="34" charset="0"/>
              <a:cs typeface="Arial" pitchFamily="34" charset="0"/>
            </a:endParaRPr>
          </a:p>
          <a:p>
            <a:pPr marL="391729" indent="-293797">
              <a:lnSpc>
                <a:spcPct val="86000"/>
              </a:lnSpc>
              <a:spcBef>
                <a:spcPts val="635"/>
              </a:spcBef>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en-NZ" sz="2177" kern="0" dirty="0">
                <a:latin typeface="Arial" pitchFamily="34" charset="0"/>
                <a:cs typeface="Arial" pitchFamily="34" charset="0"/>
              </a:rPr>
              <a:t>class </a:t>
            </a:r>
            <a:r>
              <a:rPr lang="en-NZ" sz="2177" b="1" kern="0" dirty="0">
                <a:latin typeface="Arial" pitchFamily="34" charset="0"/>
                <a:cs typeface="Arial" pitchFamily="34" charset="0"/>
              </a:rPr>
              <a:t>Bird</a:t>
            </a:r>
            <a:r>
              <a:rPr lang="en-NZ" sz="2177" kern="0" dirty="0">
                <a:latin typeface="Arial" pitchFamily="34" charset="0"/>
                <a:cs typeface="Arial" pitchFamily="34" charset="0"/>
              </a:rPr>
              <a:t> </a:t>
            </a:r>
            <a:r>
              <a:rPr lang="en-NZ" sz="2177" b="1" kern="0" dirty="0">
                <a:latin typeface="Arial" pitchFamily="34" charset="0"/>
                <a:cs typeface="Arial" pitchFamily="34" charset="0"/>
              </a:rPr>
              <a:t>{</a:t>
            </a:r>
            <a:r>
              <a:rPr lang="en-NZ" sz="2177" kern="0" dirty="0">
                <a:latin typeface="Arial" pitchFamily="34" charset="0"/>
                <a:cs typeface="Arial" pitchFamily="34" charset="0"/>
              </a:rPr>
              <a:t> </a:t>
            </a:r>
            <a:r>
              <a:rPr lang="en-NZ" sz="2177" b="1" kern="0" dirty="0">
                <a:solidFill>
                  <a:srgbClr val="0000FF"/>
                </a:solidFill>
                <a:effectLst>
                  <a:outerShdw blurRad="38100" dist="38100" dir="2700000" algn="tl">
                    <a:srgbClr val="000000">
                      <a:alpha val="43137"/>
                    </a:srgbClr>
                  </a:outerShdw>
                </a:effectLst>
                <a:latin typeface="Arial" pitchFamily="34" charset="0"/>
                <a:cs typeface="Arial" pitchFamily="34" charset="0"/>
              </a:rPr>
              <a:t>draw()... </a:t>
            </a:r>
            <a:r>
              <a:rPr lang="en-NZ" sz="2177" b="1" kern="0" dirty="0">
                <a:solidFill>
                  <a:srgbClr val="008000"/>
                </a:solidFill>
                <a:effectLst>
                  <a:outerShdw blurRad="38100" dist="38100" dir="2700000" algn="tl">
                    <a:srgbClr val="000000">
                      <a:alpha val="43137"/>
                    </a:srgbClr>
                  </a:outerShdw>
                </a:effectLst>
                <a:latin typeface="Arial" pitchFamily="34" charset="0"/>
                <a:cs typeface="Arial" pitchFamily="34" charset="0"/>
              </a:rPr>
              <a:t>//draws a bird</a:t>
            </a:r>
            <a:r>
              <a:rPr lang="en-NZ" sz="2177" b="1" kern="0" dirty="0">
                <a:solidFill>
                  <a:srgbClr val="0000FF"/>
                </a:solidFill>
                <a:effectLst>
                  <a:outerShdw blurRad="38100" dist="38100" dir="2700000" algn="tl">
                    <a:srgbClr val="000000">
                      <a:alpha val="43137"/>
                    </a:srgbClr>
                  </a:outerShdw>
                </a:effectLst>
                <a:latin typeface="Arial" pitchFamily="34" charset="0"/>
                <a:cs typeface="Arial" pitchFamily="34" charset="0"/>
              </a:rPr>
              <a:t>... </a:t>
            </a:r>
            <a:r>
              <a:rPr lang="en-NZ" sz="2177" b="1" kern="0" dirty="0">
                <a:effectLst>
                  <a:outerShdw blurRad="38100" dist="38100" dir="2700000" algn="tl">
                    <a:srgbClr val="000000">
                      <a:alpha val="43137"/>
                    </a:srgbClr>
                  </a:outerShdw>
                </a:effectLst>
                <a:latin typeface="Arial" pitchFamily="34" charset="0"/>
                <a:cs typeface="Arial" pitchFamily="34" charset="0"/>
              </a:rPr>
              <a:t>}</a:t>
            </a:r>
            <a:endParaRPr lang="en-NZ" sz="2177" kern="0" dirty="0">
              <a:latin typeface="Arial" pitchFamily="34" charset="0"/>
              <a:cs typeface="Arial" pitchFamily="34" charset="0"/>
            </a:endParaRPr>
          </a:p>
          <a:p>
            <a:pPr marL="391729" indent="-293797">
              <a:lnSpc>
                <a:spcPct val="86000"/>
              </a:lnSpc>
              <a:spcBef>
                <a:spcPts val="635"/>
              </a:spcBef>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endParaRPr lang="en-NZ" sz="2177" kern="0" dirty="0">
              <a:latin typeface="Arial" pitchFamily="34" charset="0"/>
              <a:cs typeface="Arial" pitchFamily="34" charset="0"/>
            </a:endParaRPr>
          </a:p>
        </p:txBody>
      </p:sp>
      <p:sp>
        <p:nvSpPr>
          <p:cNvPr id="5" name="Rectangle 2"/>
          <p:cNvSpPr txBox="1">
            <a:spLocks noChangeArrowheads="1"/>
          </p:cNvSpPr>
          <p:nvPr/>
        </p:nvSpPr>
        <p:spPr bwMode="auto">
          <a:xfrm>
            <a:off x="2724550" y="5624126"/>
            <a:ext cx="8902768" cy="980743"/>
          </a:xfrm>
          <a:prstGeom prst="rect">
            <a:avLst/>
          </a:prstGeom>
          <a:noFill/>
          <a:ln w="9525">
            <a:solidFill>
              <a:srgbClr val="FF0000"/>
            </a:solidFill>
            <a:round/>
            <a:headEnd/>
            <a:tailEnd/>
          </a:ln>
          <a:effectLst/>
        </p:spPr>
        <p:txBody>
          <a:bodyPr lIns="81646" tIns="87263" rIns="81646" bIns="42456"/>
          <a:lstStyle/>
          <a:p>
            <a:pPr marL="391729" indent="-293797" algn="ctr">
              <a:lnSpc>
                <a:spcPct val="86000"/>
              </a:lnSpc>
              <a:spcBef>
                <a:spcPts val="635"/>
              </a:spcBef>
              <a:buSzPct val="45000"/>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en-NZ" sz="2177" kern="0" dirty="0" err="1" smtClean="0">
                <a:latin typeface="Arial" pitchFamily="34" charset="0"/>
                <a:cs typeface="Arial" pitchFamily="34" charset="0"/>
              </a:rPr>
              <a:t>Možemo</a:t>
            </a:r>
            <a:r>
              <a:rPr lang="en-NZ" sz="2177" kern="0" dirty="0" smtClean="0">
                <a:latin typeface="Arial" pitchFamily="34" charset="0"/>
                <a:cs typeface="Arial" pitchFamily="34" charset="0"/>
              </a:rPr>
              <a:t> </a:t>
            </a:r>
            <a:r>
              <a:rPr lang="en-NZ" sz="2177" kern="0" dirty="0" err="1">
                <a:latin typeface="Arial" pitchFamily="34" charset="0"/>
                <a:cs typeface="Arial" pitchFamily="34" charset="0"/>
              </a:rPr>
              <a:t>napisati</a:t>
            </a:r>
            <a:r>
              <a:rPr lang="en-NZ" sz="2177" kern="0" dirty="0">
                <a:latin typeface="Arial" pitchFamily="34" charset="0"/>
                <a:cs typeface="Arial" pitchFamily="34" charset="0"/>
              </a:rPr>
              <a:t> </a:t>
            </a:r>
            <a:r>
              <a:rPr lang="en-NZ" sz="2177" kern="0" dirty="0" err="1">
                <a:latin typeface="Arial" pitchFamily="34" charset="0"/>
                <a:cs typeface="Arial" pitchFamily="34" charset="0"/>
              </a:rPr>
              <a:t>generički</a:t>
            </a:r>
            <a:r>
              <a:rPr lang="en-NZ" sz="2177" kern="0" dirty="0">
                <a:latin typeface="Arial" pitchFamily="34" charset="0"/>
                <a:cs typeface="Arial" pitchFamily="34" charset="0"/>
              </a:rPr>
              <a:t> </a:t>
            </a:r>
            <a:r>
              <a:rPr lang="en-NZ" sz="2177" kern="0" dirty="0" err="1">
                <a:latin typeface="Arial" pitchFamily="34" charset="0"/>
                <a:cs typeface="Arial" pitchFamily="34" charset="0"/>
              </a:rPr>
              <a:t>kod</a:t>
            </a:r>
            <a:r>
              <a:rPr lang="en-NZ" sz="2177" kern="0" dirty="0">
                <a:latin typeface="Arial" pitchFamily="34" charset="0"/>
                <a:cs typeface="Arial" pitchFamily="34" charset="0"/>
              </a:rPr>
              <a:t> </a:t>
            </a:r>
            <a:r>
              <a:rPr lang="en-NZ" sz="2177" kern="0" dirty="0" err="1">
                <a:latin typeface="Arial" pitchFamily="34" charset="0"/>
                <a:cs typeface="Arial" pitchFamily="34" charset="0"/>
              </a:rPr>
              <a:t>koji</a:t>
            </a:r>
            <a:r>
              <a:rPr lang="en-NZ" sz="2177" kern="0" dirty="0">
                <a:latin typeface="Arial" pitchFamily="34" charset="0"/>
                <a:cs typeface="Arial" pitchFamily="34" charset="0"/>
              </a:rPr>
              <a:t> </a:t>
            </a:r>
            <a:r>
              <a:rPr lang="en-NZ" sz="2177" kern="0" dirty="0" err="1">
                <a:latin typeface="Arial" pitchFamily="34" charset="0"/>
                <a:cs typeface="Arial" pitchFamily="34" charset="0"/>
              </a:rPr>
              <a:t>može</a:t>
            </a:r>
            <a:r>
              <a:rPr lang="en-NZ" sz="2177" kern="0" dirty="0">
                <a:latin typeface="Arial" pitchFamily="34" charset="0"/>
                <a:cs typeface="Arial" pitchFamily="34" charset="0"/>
              </a:rPr>
              <a:t> </a:t>
            </a:r>
            <a:r>
              <a:rPr lang="en-NZ" sz="2177" kern="0" dirty="0" err="1">
                <a:latin typeface="Arial" pitchFamily="34" charset="0"/>
                <a:cs typeface="Arial" pitchFamily="34" charset="0"/>
              </a:rPr>
              <a:t>raditi</a:t>
            </a:r>
            <a:r>
              <a:rPr lang="en-NZ" sz="2177" kern="0" dirty="0">
                <a:latin typeface="Arial" pitchFamily="34" charset="0"/>
                <a:cs typeface="Arial" pitchFamily="34" charset="0"/>
              </a:rPr>
              <a:t> </a:t>
            </a:r>
            <a:r>
              <a:rPr lang="en-NZ" sz="2177" kern="0" dirty="0" err="1">
                <a:latin typeface="Arial" pitchFamily="34" charset="0"/>
                <a:cs typeface="Arial" pitchFamily="34" charset="0"/>
              </a:rPr>
              <a:t>na</a:t>
            </a:r>
            <a:r>
              <a:rPr lang="en-NZ" sz="2177" kern="0" dirty="0">
                <a:latin typeface="Arial" pitchFamily="34" charset="0"/>
                <a:cs typeface="Arial" pitchFamily="34" charset="0"/>
              </a:rPr>
              <a:t> </a:t>
            </a:r>
            <a:r>
              <a:rPr lang="en-NZ" sz="2177" kern="0" dirty="0" err="1">
                <a:latin typeface="Arial" pitchFamily="34" charset="0"/>
                <a:cs typeface="Arial" pitchFamily="34" charset="0"/>
              </a:rPr>
              <a:t>bilo</a:t>
            </a:r>
            <a:r>
              <a:rPr lang="en-NZ" sz="2177" kern="0" dirty="0">
                <a:latin typeface="Arial" pitchFamily="34" charset="0"/>
                <a:cs typeface="Arial" pitchFamily="34" charset="0"/>
              </a:rPr>
              <a:t> </a:t>
            </a:r>
            <a:r>
              <a:rPr lang="en-NZ" sz="2177" kern="0" dirty="0" err="1">
                <a:latin typeface="Arial" pitchFamily="34" charset="0"/>
                <a:cs typeface="Arial" pitchFamily="34" charset="0"/>
              </a:rPr>
              <a:t>kojoj</a:t>
            </a:r>
            <a:r>
              <a:rPr lang="en-NZ" sz="2177" kern="0" dirty="0">
                <a:latin typeface="Arial" pitchFamily="34" charset="0"/>
                <a:cs typeface="Arial" pitchFamily="34" charset="0"/>
              </a:rPr>
              <a:t> od </a:t>
            </a:r>
            <a:r>
              <a:rPr lang="en-NZ" sz="2177" kern="0" dirty="0" err="1">
                <a:latin typeface="Arial" pitchFamily="34" charset="0"/>
                <a:cs typeface="Arial" pitchFamily="34" charset="0"/>
              </a:rPr>
              <a:t>ovih</a:t>
            </a:r>
            <a:r>
              <a:rPr lang="en-NZ" sz="2177" kern="0" dirty="0">
                <a:latin typeface="Arial" pitchFamily="34" charset="0"/>
                <a:cs typeface="Arial" pitchFamily="34" charset="0"/>
              </a:rPr>
              <a:t> </a:t>
            </a:r>
            <a:r>
              <a:rPr lang="en-NZ" sz="2177" kern="0" dirty="0" err="1">
                <a:latin typeface="Arial" pitchFamily="34" charset="0"/>
                <a:cs typeface="Arial" pitchFamily="34" charset="0"/>
              </a:rPr>
              <a:t>klasa</a:t>
            </a:r>
            <a:r>
              <a:rPr lang="en-NZ" sz="2177" kern="0" dirty="0">
                <a:latin typeface="Arial" pitchFamily="34" charset="0"/>
                <a:cs typeface="Arial" pitchFamily="34" charset="0"/>
              </a:rPr>
              <a:t> </a:t>
            </a:r>
            <a:r>
              <a:rPr lang="en-NZ" sz="2177" kern="0" dirty="0" err="1">
                <a:latin typeface="Arial" pitchFamily="34" charset="0"/>
                <a:cs typeface="Arial" pitchFamily="34" charset="0"/>
              </a:rPr>
              <a:t>pozivajući</a:t>
            </a:r>
            <a:r>
              <a:rPr lang="en-NZ" sz="2177" kern="0" dirty="0">
                <a:latin typeface="Arial" pitchFamily="34" charset="0"/>
                <a:cs typeface="Arial" pitchFamily="34" charset="0"/>
              </a:rPr>
              <a:t> se </a:t>
            </a:r>
            <a:r>
              <a:rPr lang="en-NZ" sz="2177" kern="0" dirty="0" err="1">
                <a:latin typeface="Arial" pitchFamily="34" charset="0"/>
                <a:cs typeface="Arial" pitchFamily="34" charset="0"/>
              </a:rPr>
              <a:t>na</a:t>
            </a:r>
            <a:r>
              <a:rPr lang="en-NZ" sz="2177" kern="0" dirty="0">
                <a:latin typeface="Arial" pitchFamily="34" charset="0"/>
                <a:cs typeface="Arial" pitchFamily="34" charset="0"/>
              </a:rPr>
              <a:t> </a:t>
            </a:r>
            <a:r>
              <a:rPr lang="en-NZ" sz="2177" kern="0" dirty="0" err="1">
                <a:latin typeface="Arial" pitchFamily="34" charset="0"/>
                <a:cs typeface="Arial" pitchFamily="34" charset="0"/>
              </a:rPr>
              <a:t>odgovarajuću</a:t>
            </a:r>
            <a:r>
              <a:rPr lang="en-NZ" sz="2177" kern="0" dirty="0">
                <a:latin typeface="Arial" pitchFamily="34" charset="0"/>
                <a:cs typeface="Arial" pitchFamily="34" charset="0"/>
              </a:rPr>
              <a:t> </a:t>
            </a:r>
            <a:r>
              <a:rPr lang="en-NZ" sz="2177" kern="0" dirty="0" err="1">
                <a:latin typeface="Arial" pitchFamily="34" charset="0"/>
                <a:cs typeface="Arial" pitchFamily="34" charset="0"/>
              </a:rPr>
              <a:t>metodu</a:t>
            </a:r>
            <a:r>
              <a:rPr lang="en-NZ" sz="2177" kern="0" dirty="0">
                <a:latin typeface="Arial" pitchFamily="34" charset="0"/>
                <a:cs typeface="Arial" pitchFamily="34" charset="0"/>
              </a:rPr>
              <a:t> </a:t>
            </a:r>
            <a:r>
              <a:rPr lang="en-NZ" sz="2177" kern="0" dirty="0" smtClean="0">
                <a:solidFill>
                  <a:srgbClr val="FF0000"/>
                </a:solidFill>
                <a:latin typeface="Arial" pitchFamily="34" charset="0"/>
                <a:cs typeface="Arial" pitchFamily="34" charset="0"/>
              </a:rPr>
              <a:t>draw()</a:t>
            </a:r>
            <a:r>
              <a:rPr lang="en-NZ" sz="2177" kern="0" dirty="0" smtClean="0">
                <a:latin typeface="Arial" pitchFamily="34" charset="0"/>
                <a:cs typeface="Arial" pitchFamily="34" charset="0"/>
              </a:rPr>
              <a:t> </a:t>
            </a:r>
            <a:r>
              <a:rPr lang="en-NZ" sz="2177" kern="0" dirty="0" err="1">
                <a:latin typeface="Arial" pitchFamily="34" charset="0"/>
                <a:cs typeface="Arial" pitchFamily="34" charset="0"/>
              </a:rPr>
              <a:t>koja</a:t>
            </a:r>
            <a:r>
              <a:rPr lang="en-NZ" sz="2177" kern="0" dirty="0">
                <a:latin typeface="Arial" pitchFamily="34" charset="0"/>
                <a:cs typeface="Arial" pitchFamily="34" charset="0"/>
              </a:rPr>
              <a:t> se </a:t>
            </a:r>
            <a:r>
              <a:rPr lang="en-NZ" sz="2177" kern="0" dirty="0" err="1">
                <a:latin typeface="Arial" pitchFamily="34" charset="0"/>
                <a:cs typeface="Arial" pitchFamily="34" charset="0"/>
              </a:rPr>
              <a:t>temelji</a:t>
            </a:r>
            <a:r>
              <a:rPr lang="en-NZ" sz="2177" kern="0" dirty="0">
                <a:latin typeface="Arial" pitchFamily="34" charset="0"/>
                <a:cs typeface="Arial" pitchFamily="34" charset="0"/>
              </a:rPr>
              <a:t> </a:t>
            </a:r>
            <a:r>
              <a:rPr lang="en-NZ" sz="2177" kern="0" dirty="0" err="1">
                <a:latin typeface="Arial" pitchFamily="34" charset="0"/>
                <a:cs typeface="Arial" pitchFamily="34" charset="0"/>
              </a:rPr>
              <a:t>na</a:t>
            </a:r>
            <a:r>
              <a:rPr lang="en-NZ" sz="2177" kern="0" dirty="0">
                <a:latin typeface="Arial" pitchFamily="34" charset="0"/>
                <a:cs typeface="Arial" pitchFamily="34" charset="0"/>
              </a:rPr>
              <a:t> </a:t>
            </a:r>
            <a:r>
              <a:rPr lang="en-NZ" sz="2177" kern="0" dirty="0" err="1">
                <a:latin typeface="Arial" pitchFamily="34" charset="0"/>
                <a:cs typeface="Arial" pitchFamily="34" charset="0"/>
              </a:rPr>
              <a:t>određenim</a:t>
            </a:r>
            <a:r>
              <a:rPr lang="en-NZ" sz="2177" kern="0" dirty="0">
                <a:latin typeface="Arial" pitchFamily="34" charset="0"/>
                <a:cs typeface="Arial" pitchFamily="34" charset="0"/>
              </a:rPr>
              <a:t> </a:t>
            </a:r>
            <a:r>
              <a:rPr lang="en-NZ" sz="2177" kern="0" dirty="0" err="1">
                <a:latin typeface="Arial" pitchFamily="34" charset="0"/>
                <a:cs typeface="Arial" pitchFamily="34" charset="0"/>
              </a:rPr>
              <a:t>uvjetima</a:t>
            </a:r>
            <a:r>
              <a:rPr lang="en-NZ" sz="2177" kern="0" dirty="0">
                <a:latin typeface="Arial" pitchFamily="34" charset="0"/>
                <a:cs typeface="Arial" pitchFamily="34" charset="0"/>
              </a:rPr>
              <a:t>.</a:t>
            </a:r>
          </a:p>
        </p:txBody>
      </p:sp>
    </p:spTree>
    <p:extLst>
      <p:ext uri="{BB962C8B-B14F-4D97-AF65-F5344CB8AC3E}">
        <p14:creationId xmlns:p14="http://schemas.microsoft.com/office/powerpoint/2010/main" val="9464993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zervirano mjesto sadržaja 2"/>
          <p:cNvSpPr>
            <a:spLocks noGrp="1"/>
          </p:cNvSpPr>
          <p:nvPr>
            <p:ph idx="1"/>
          </p:nvPr>
        </p:nvSpPr>
        <p:spPr/>
        <p:txBody>
          <a:bodyPr>
            <a:normAutofit lnSpcReduction="10000"/>
          </a:bodyPr>
          <a:lstStyle/>
          <a:p>
            <a:r>
              <a:rPr lang="hr-HR" dirty="0" smtClean="0"/>
              <a:t>Metoda u podređenoj klasi treba imati isto ime, argumente i isto ili veće pravo pristupa kako bi nadjačala metodu iz roditeljske klase. Pisanjem metode s drugačijim parametrima od onog  u nadređenoj klasi ne nadjačava metodu iz roditeljske klase, već samo stvara novu </a:t>
            </a:r>
            <a:r>
              <a:rPr lang="hr-HR" dirty="0" err="1" smtClean="0"/>
              <a:t>metodu,jedinstvenu</a:t>
            </a:r>
            <a:r>
              <a:rPr lang="hr-HR" dirty="0" smtClean="0"/>
              <a:t> za </a:t>
            </a:r>
            <a:r>
              <a:rPr lang="hr-HR" dirty="0" err="1" smtClean="0"/>
              <a:t>potklasu</a:t>
            </a:r>
            <a:r>
              <a:rPr lang="hr-HR" dirty="0"/>
              <a:t>.</a:t>
            </a:r>
            <a:endParaRPr lang="hr-HR" dirty="0" smtClean="0"/>
          </a:p>
          <a:p>
            <a:r>
              <a:rPr lang="hr-HR" dirty="0" smtClean="0"/>
              <a:t>Nadjačavanje omogućuje klasi dijete drugačiju implementaciju iste metode iz roditeljske klase. Kada nadjačamo metodu iz roditeljske klase, roditeljska metoda gubi svoju originalnu funkcionalnost u klasi dijete. No, u nekim slučajevima potrebno je zadržati tu funkcionalnost.</a:t>
            </a:r>
          </a:p>
          <a:p>
            <a:r>
              <a:rPr lang="hr-HR" dirty="0" smtClean="0"/>
              <a:t>To se čini pozivanjem nadjačane metode u metodi klase dijete.</a:t>
            </a:r>
            <a:endParaRPr lang="hr-HR" dirty="0"/>
          </a:p>
        </p:txBody>
      </p:sp>
      <p:sp>
        <p:nvSpPr>
          <p:cNvPr id="4" name="Rectangle 1"/>
          <p:cNvSpPr txBox="1">
            <a:spLocks noChangeArrowheads="1"/>
          </p:cNvSpPr>
          <p:nvPr/>
        </p:nvSpPr>
        <p:spPr>
          <a:xfrm>
            <a:off x="1174282" y="609185"/>
            <a:ext cx="8807247" cy="990824"/>
          </a:xfrm>
          <a:prstGeom prst="rect">
            <a:avLst/>
          </a:prstGeom>
          <a:gradFill rotWithShape="1">
            <a:gsLst>
              <a:gs pos="0">
                <a:srgbClr val="3333CC"/>
              </a:gs>
              <a:gs pos="100000">
                <a:srgbClr val="3333CC">
                  <a:gamma/>
                  <a:shade val="46275"/>
                  <a:invGamma/>
                </a:srgbClr>
              </a:gs>
            </a:gsLst>
            <a:path path="shape">
              <a:fillToRect l="50000" t="50000" r="50000" b="50000"/>
            </a:path>
          </a:gradFill>
          <a:ln>
            <a:miter lim="800000"/>
          </a:ln>
        </p:spPr>
        <p:txBody>
          <a:bodyPr vert="horz" lIns="91440" tIns="45720" rIns="91440" bIns="45720" rtlCol="0" anchor="ctr" anchorCtr="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656722" algn="l"/>
                <a:tab pos="1313444" algn="l"/>
                <a:tab pos="1970166" algn="l"/>
                <a:tab pos="2626888" algn="l"/>
                <a:tab pos="3283610" algn="l"/>
                <a:tab pos="3940332" algn="l"/>
                <a:tab pos="4597055" algn="l"/>
                <a:tab pos="5253777" algn="l"/>
                <a:tab pos="5910499" algn="l"/>
                <a:tab pos="6567221" algn="l"/>
                <a:tab pos="7223943" algn="l"/>
              </a:tabLst>
              <a:defRPr/>
            </a:pPr>
            <a:r>
              <a:rPr lang="hr-HR" b="1" dirty="0" smtClean="0">
                <a:solidFill>
                  <a:srgbClr val="FFFF00"/>
                </a:solidFill>
                <a:effectLst>
                  <a:outerShdw blurRad="38100" dist="38100" dir="2700000" algn="tl">
                    <a:srgbClr val="000000"/>
                  </a:outerShdw>
                </a:effectLst>
              </a:rPr>
              <a:t>Nadjačavanje/</a:t>
            </a:r>
            <a:r>
              <a:rPr lang="hr-HR" b="1" dirty="0" err="1" smtClean="0">
                <a:solidFill>
                  <a:srgbClr val="FFFF00"/>
                </a:solidFill>
                <a:effectLst>
                  <a:outerShdw blurRad="38100" dist="38100" dir="2700000" algn="tl">
                    <a:srgbClr val="000000"/>
                  </a:outerShdw>
                </a:effectLst>
              </a:rPr>
              <a:t>override</a:t>
            </a:r>
            <a:endParaRPr lang="en-NZ" b="1" dirty="0">
              <a:solidFill>
                <a:srgbClr val="FFFF00"/>
              </a:solidFill>
              <a:effectLst>
                <a:outerShdw blurRad="38100" dist="38100" dir="2700000" algn="tl">
                  <a:srgbClr val="000000"/>
                </a:outerShdw>
              </a:effectLst>
            </a:endParaRPr>
          </a:p>
        </p:txBody>
      </p:sp>
    </p:spTree>
    <p:extLst>
      <p:ext uri="{BB962C8B-B14F-4D97-AF65-F5344CB8AC3E}">
        <p14:creationId xmlns:p14="http://schemas.microsoft.com/office/powerpoint/2010/main" val="985433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Nadjačavanje/</a:t>
            </a:r>
            <a:r>
              <a:rPr lang="hr-HR" dirty="0" err="1" smtClean="0"/>
              <a:t>override</a:t>
            </a:r>
            <a:r>
              <a:rPr lang="hr-HR" dirty="0"/>
              <a:t> </a:t>
            </a:r>
            <a:r>
              <a:rPr lang="hr-HR" dirty="0" smtClean="0"/>
              <a:t>- primjer</a:t>
            </a:r>
            <a:endParaRPr lang="hr-HR" dirty="0"/>
          </a:p>
        </p:txBody>
      </p:sp>
      <p:sp>
        <p:nvSpPr>
          <p:cNvPr id="3" name="Rezervirano mjesto sadržaja 2"/>
          <p:cNvSpPr>
            <a:spLocks noGrp="1"/>
          </p:cNvSpPr>
          <p:nvPr>
            <p:ph idx="1"/>
          </p:nvPr>
        </p:nvSpPr>
        <p:spPr>
          <a:xfrm>
            <a:off x="838200" y="1405288"/>
            <a:ext cx="10515600" cy="5062889"/>
          </a:xfrm>
        </p:spPr>
        <p:txBody>
          <a:bodyPr>
            <a:noAutofit/>
          </a:bodyPr>
          <a:lstStyle/>
          <a:p>
            <a:pPr marL="0" indent="0">
              <a:buNone/>
            </a:pPr>
            <a:r>
              <a:rPr lang="hr-HR" sz="1600" dirty="0" err="1" smtClean="0">
                <a:latin typeface="Consolas" panose="020B0609020204030204" pitchFamily="49" charset="0"/>
              </a:rPr>
              <a:t>class</a:t>
            </a:r>
            <a:r>
              <a:rPr lang="hr-HR" sz="1600" dirty="0" smtClean="0">
                <a:latin typeface="Consolas" panose="020B0609020204030204" pitchFamily="49" charset="0"/>
              </a:rPr>
              <a:t> </a:t>
            </a:r>
            <a:r>
              <a:rPr lang="hr-HR" sz="1600" dirty="0" err="1" smtClean="0">
                <a:latin typeface="Consolas" panose="020B0609020204030204" pitchFamily="49" charset="0"/>
              </a:rPr>
              <a:t>ParentClass</a:t>
            </a:r>
            <a:r>
              <a:rPr lang="hr-HR" sz="1600" dirty="0" smtClean="0">
                <a:latin typeface="Consolas" panose="020B0609020204030204" pitchFamily="49" charset="0"/>
              </a:rPr>
              <a:t> {</a:t>
            </a:r>
          </a:p>
          <a:p>
            <a:pPr marL="0" indent="0">
              <a:buNone/>
            </a:pPr>
            <a:r>
              <a:rPr lang="hr-HR" sz="1600" dirty="0" smtClean="0">
                <a:latin typeface="Consolas" panose="020B0609020204030204" pitchFamily="49" charset="0"/>
              </a:rPr>
              <a:t>    </a:t>
            </a:r>
            <a:r>
              <a:rPr lang="hr-HR" sz="1600" dirty="0" err="1" smtClean="0">
                <a:latin typeface="Consolas" panose="020B0609020204030204" pitchFamily="49" charset="0"/>
              </a:rPr>
              <a:t>public</a:t>
            </a:r>
            <a:r>
              <a:rPr lang="hr-HR" sz="1600" dirty="0" smtClean="0">
                <a:latin typeface="Consolas" panose="020B0609020204030204" pitchFamily="49" charset="0"/>
              </a:rPr>
              <a:t> </a:t>
            </a:r>
            <a:r>
              <a:rPr lang="hr-HR" sz="1600" dirty="0" err="1" smtClean="0">
                <a:latin typeface="Consolas" panose="020B0609020204030204" pitchFamily="49" charset="0"/>
              </a:rPr>
              <a:t>function</a:t>
            </a:r>
            <a:r>
              <a:rPr lang="hr-HR" sz="1600" dirty="0" smtClean="0">
                <a:latin typeface="Consolas" panose="020B0609020204030204" pitchFamily="49" charset="0"/>
              </a:rPr>
              <a:t> test($param) {</a:t>
            </a:r>
          </a:p>
          <a:p>
            <a:pPr marL="0" indent="0">
              <a:buNone/>
            </a:pPr>
            <a:r>
              <a:rPr lang="hr-HR" sz="1600" dirty="0" smtClean="0">
                <a:latin typeface="Consolas" panose="020B0609020204030204" pitchFamily="49" charset="0"/>
              </a:rPr>
              <a:t>        </a:t>
            </a:r>
            <a:r>
              <a:rPr lang="hr-HR" sz="1600" dirty="0" err="1" smtClean="0">
                <a:latin typeface="Consolas" panose="020B0609020204030204" pitchFamily="49" charset="0"/>
              </a:rPr>
              <a:t>return</a:t>
            </a:r>
            <a:r>
              <a:rPr lang="hr-HR" sz="1600" dirty="0" smtClean="0">
                <a:latin typeface="Consolas" panose="020B0609020204030204" pitchFamily="49" charset="0"/>
              </a:rPr>
              <a:t> "\n </a:t>
            </a:r>
            <a:r>
              <a:rPr lang="hr-HR" sz="1600" dirty="0" err="1" smtClean="0">
                <a:latin typeface="Consolas" panose="020B0609020204030204" pitchFamily="49" charset="0"/>
              </a:rPr>
              <a:t>Parent</a:t>
            </a:r>
            <a:r>
              <a:rPr lang="hr-HR" sz="1600" dirty="0" smtClean="0">
                <a:latin typeface="Consolas" panose="020B0609020204030204" pitchFamily="49" charset="0"/>
              </a:rPr>
              <a:t> - </a:t>
            </a:r>
            <a:r>
              <a:rPr lang="hr-HR" sz="1600" dirty="0" err="1" smtClean="0">
                <a:latin typeface="Consolas" panose="020B0609020204030204" pitchFamily="49" charset="0"/>
              </a:rPr>
              <a:t>the</a:t>
            </a:r>
            <a:r>
              <a:rPr lang="hr-HR" sz="1600" dirty="0" smtClean="0">
                <a:latin typeface="Consolas" panose="020B0609020204030204" pitchFamily="49" charset="0"/>
              </a:rPr>
              <a:t> </a:t>
            </a:r>
            <a:r>
              <a:rPr lang="hr-HR" sz="1600" dirty="0" err="1" smtClean="0">
                <a:latin typeface="Consolas" panose="020B0609020204030204" pitchFamily="49" charset="0"/>
              </a:rPr>
              <a:t>parameter</a:t>
            </a:r>
            <a:r>
              <a:rPr lang="hr-HR" sz="1600" dirty="0" smtClean="0">
                <a:latin typeface="Consolas" panose="020B0609020204030204" pitchFamily="49" charset="0"/>
              </a:rPr>
              <a:t> </a:t>
            </a:r>
            <a:r>
              <a:rPr lang="hr-HR" sz="1600" dirty="0" err="1" smtClean="0">
                <a:latin typeface="Consolas" panose="020B0609020204030204" pitchFamily="49" charset="0"/>
              </a:rPr>
              <a:t>value</a:t>
            </a:r>
            <a:r>
              <a:rPr lang="hr-HR" sz="1600" dirty="0" smtClean="0">
                <a:latin typeface="Consolas" panose="020B0609020204030204" pitchFamily="49" charset="0"/>
              </a:rPr>
              <a:t> </a:t>
            </a:r>
            <a:r>
              <a:rPr lang="hr-HR" sz="1600" dirty="0" err="1" smtClean="0">
                <a:latin typeface="Consolas" panose="020B0609020204030204" pitchFamily="49" charset="0"/>
              </a:rPr>
              <a:t>is</a:t>
            </a:r>
            <a:r>
              <a:rPr lang="hr-HR" sz="1600" dirty="0" smtClean="0">
                <a:latin typeface="Consolas" panose="020B0609020204030204" pitchFamily="49" charset="0"/>
              </a:rPr>
              <a:t> $param";</a:t>
            </a:r>
          </a:p>
          <a:p>
            <a:pPr marL="0" indent="0">
              <a:buNone/>
            </a:pPr>
            <a:r>
              <a:rPr lang="hr-HR" sz="1600" dirty="0" smtClean="0">
                <a:latin typeface="Consolas" panose="020B0609020204030204" pitchFamily="49" charset="0"/>
              </a:rPr>
              <a:t>    }</a:t>
            </a:r>
          </a:p>
          <a:p>
            <a:pPr marL="0" indent="0">
              <a:buNone/>
            </a:pPr>
            <a:r>
              <a:rPr lang="hr-HR" sz="1600" dirty="0" smtClean="0">
                <a:latin typeface="Consolas" panose="020B0609020204030204" pitchFamily="49" charset="0"/>
              </a:rPr>
              <a:t>}</a:t>
            </a:r>
          </a:p>
          <a:p>
            <a:pPr marL="0" indent="0">
              <a:buNone/>
            </a:pPr>
            <a:r>
              <a:rPr lang="hr-HR" sz="1600" dirty="0" err="1" smtClean="0">
                <a:latin typeface="Consolas" panose="020B0609020204030204" pitchFamily="49" charset="0"/>
              </a:rPr>
              <a:t>class</a:t>
            </a:r>
            <a:r>
              <a:rPr lang="hr-HR" sz="1600" dirty="0" smtClean="0">
                <a:latin typeface="Consolas" panose="020B0609020204030204" pitchFamily="49" charset="0"/>
              </a:rPr>
              <a:t> </a:t>
            </a:r>
            <a:r>
              <a:rPr lang="hr-HR" sz="1600" dirty="0" err="1" smtClean="0">
                <a:latin typeface="Consolas" panose="020B0609020204030204" pitchFamily="49" charset="0"/>
              </a:rPr>
              <a:t>ChildClass</a:t>
            </a:r>
            <a:r>
              <a:rPr lang="hr-HR" sz="1600" dirty="0" smtClean="0">
                <a:latin typeface="Consolas" panose="020B0609020204030204" pitchFamily="49" charset="0"/>
              </a:rPr>
              <a:t> </a:t>
            </a:r>
            <a:r>
              <a:rPr lang="hr-HR" sz="1600" dirty="0" err="1" smtClean="0">
                <a:latin typeface="Consolas" panose="020B0609020204030204" pitchFamily="49" charset="0"/>
              </a:rPr>
              <a:t>extends</a:t>
            </a:r>
            <a:r>
              <a:rPr lang="hr-HR" sz="1600" dirty="0" smtClean="0">
                <a:latin typeface="Consolas" panose="020B0609020204030204" pitchFamily="49" charset="0"/>
              </a:rPr>
              <a:t> </a:t>
            </a:r>
            <a:r>
              <a:rPr lang="hr-HR" sz="1600" dirty="0" err="1" smtClean="0">
                <a:latin typeface="Consolas" panose="020B0609020204030204" pitchFamily="49" charset="0"/>
              </a:rPr>
              <a:t>ParentClass</a:t>
            </a:r>
            <a:r>
              <a:rPr lang="hr-HR" sz="1600" dirty="0" smtClean="0">
                <a:latin typeface="Consolas" panose="020B0609020204030204" pitchFamily="49" charset="0"/>
              </a:rPr>
              <a:t> {</a:t>
            </a:r>
          </a:p>
          <a:p>
            <a:pPr marL="0" indent="0">
              <a:buNone/>
            </a:pPr>
            <a:r>
              <a:rPr lang="hr-HR" sz="1600" dirty="0" smtClean="0">
                <a:latin typeface="Consolas" panose="020B0609020204030204" pitchFamily="49" charset="0"/>
              </a:rPr>
              <a:t>    </a:t>
            </a:r>
            <a:r>
              <a:rPr lang="hr-HR" sz="1600" dirty="0" err="1" smtClean="0">
                <a:latin typeface="Consolas" panose="020B0609020204030204" pitchFamily="49" charset="0"/>
              </a:rPr>
              <a:t>public</a:t>
            </a:r>
            <a:r>
              <a:rPr lang="hr-HR" sz="1600" dirty="0" smtClean="0">
                <a:latin typeface="Consolas" panose="020B0609020204030204" pitchFamily="49" charset="0"/>
              </a:rPr>
              <a:t> </a:t>
            </a:r>
            <a:r>
              <a:rPr lang="hr-HR" sz="1600" dirty="0" err="1" smtClean="0">
                <a:latin typeface="Consolas" panose="020B0609020204030204" pitchFamily="49" charset="0"/>
              </a:rPr>
              <a:t>function</a:t>
            </a:r>
            <a:r>
              <a:rPr lang="hr-HR" sz="1600" dirty="0" smtClean="0">
                <a:latin typeface="Consolas" panose="020B0609020204030204" pitchFamily="49" charset="0"/>
              </a:rPr>
              <a:t> test($param) {</a:t>
            </a:r>
          </a:p>
          <a:p>
            <a:pPr marL="0" indent="0">
              <a:buNone/>
            </a:pPr>
            <a:r>
              <a:rPr lang="hr-HR" sz="1600" dirty="0" smtClean="0">
                <a:latin typeface="Consolas" panose="020B0609020204030204" pitchFamily="49" charset="0"/>
              </a:rPr>
              <a:t>        </a:t>
            </a:r>
            <a:r>
              <a:rPr lang="hr-HR" sz="1600" dirty="0" err="1" smtClean="0">
                <a:latin typeface="Consolas" panose="020B0609020204030204" pitchFamily="49" charset="0"/>
              </a:rPr>
              <a:t>echo</a:t>
            </a:r>
            <a:r>
              <a:rPr lang="hr-HR" sz="1600" dirty="0" smtClean="0">
                <a:latin typeface="Consolas" panose="020B0609020204030204" pitchFamily="49" charset="0"/>
              </a:rPr>
              <a:t> "\n </a:t>
            </a:r>
            <a:r>
              <a:rPr lang="hr-HR" sz="1600" dirty="0" err="1" smtClean="0">
                <a:latin typeface="Consolas" panose="020B0609020204030204" pitchFamily="49" charset="0"/>
              </a:rPr>
              <a:t>Child</a:t>
            </a:r>
            <a:r>
              <a:rPr lang="hr-HR" sz="1600" dirty="0" smtClean="0">
                <a:latin typeface="Consolas" panose="020B0609020204030204" pitchFamily="49" charset="0"/>
              </a:rPr>
              <a:t> - </a:t>
            </a:r>
            <a:r>
              <a:rPr lang="hr-HR" sz="1600" dirty="0" err="1" smtClean="0">
                <a:latin typeface="Consolas" panose="020B0609020204030204" pitchFamily="49" charset="0"/>
              </a:rPr>
              <a:t>the</a:t>
            </a:r>
            <a:r>
              <a:rPr lang="hr-HR" sz="1600" dirty="0" smtClean="0">
                <a:latin typeface="Consolas" panose="020B0609020204030204" pitchFamily="49" charset="0"/>
              </a:rPr>
              <a:t> </a:t>
            </a:r>
            <a:r>
              <a:rPr lang="hr-HR" sz="1600" dirty="0" err="1" smtClean="0">
                <a:latin typeface="Consolas" panose="020B0609020204030204" pitchFamily="49" charset="0"/>
              </a:rPr>
              <a:t>parameter</a:t>
            </a:r>
            <a:r>
              <a:rPr lang="hr-HR" sz="1600" dirty="0" smtClean="0">
                <a:latin typeface="Consolas" panose="020B0609020204030204" pitchFamily="49" charset="0"/>
              </a:rPr>
              <a:t> </a:t>
            </a:r>
            <a:r>
              <a:rPr lang="hr-HR" sz="1600" dirty="0" err="1" smtClean="0">
                <a:latin typeface="Consolas" panose="020B0609020204030204" pitchFamily="49" charset="0"/>
              </a:rPr>
              <a:t>value</a:t>
            </a:r>
            <a:r>
              <a:rPr lang="hr-HR" sz="1600" dirty="0" smtClean="0">
                <a:latin typeface="Consolas" panose="020B0609020204030204" pitchFamily="49" charset="0"/>
              </a:rPr>
              <a:t> </a:t>
            </a:r>
            <a:r>
              <a:rPr lang="hr-HR" sz="1600" dirty="0" err="1" smtClean="0">
                <a:latin typeface="Consolas" panose="020B0609020204030204" pitchFamily="49" charset="0"/>
              </a:rPr>
              <a:t>is</a:t>
            </a:r>
            <a:r>
              <a:rPr lang="hr-HR" sz="1600" dirty="0" smtClean="0">
                <a:latin typeface="Consolas" panose="020B0609020204030204" pitchFamily="49" charset="0"/>
              </a:rPr>
              <a:t> $param";</a:t>
            </a:r>
          </a:p>
          <a:p>
            <a:pPr marL="0" indent="0">
              <a:buNone/>
            </a:pPr>
            <a:r>
              <a:rPr lang="hr-HR" sz="1600" dirty="0" smtClean="0">
                <a:latin typeface="Consolas" panose="020B0609020204030204" pitchFamily="49" charset="0"/>
              </a:rPr>
              <a:t>    }</a:t>
            </a:r>
          </a:p>
          <a:p>
            <a:pPr marL="0" indent="0">
              <a:buNone/>
            </a:pPr>
            <a:r>
              <a:rPr lang="hr-HR" sz="1600" dirty="0" smtClean="0">
                <a:latin typeface="Consolas" panose="020B0609020204030204" pitchFamily="49" charset="0"/>
              </a:rPr>
              <a:t>}</a:t>
            </a:r>
          </a:p>
          <a:p>
            <a:pPr marL="0" indent="0">
              <a:buNone/>
            </a:pPr>
            <a:r>
              <a:rPr lang="hr-HR" sz="1600" dirty="0" smtClean="0">
                <a:latin typeface="Consolas" panose="020B0609020204030204" pitchFamily="49" charset="0"/>
              </a:rPr>
              <a:t>$</a:t>
            </a:r>
            <a:r>
              <a:rPr lang="hr-HR" sz="1600" dirty="0" err="1" smtClean="0">
                <a:latin typeface="Consolas" panose="020B0609020204030204" pitchFamily="49" charset="0"/>
              </a:rPr>
              <a:t>objParentClass</a:t>
            </a:r>
            <a:r>
              <a:rPr lang="hr-HR" sz="1600" dirty="0" smtClean="0">
                <a:latin typeface="Consolas" panose="020B0609020204030204" pitchFamily="49" charset="0"/>
              </a:rPr>
              <a:t> = </a:t>
            </a:r>
            <a:r>
              <a:rPr lang="hr-HR" sz="1600" dirty="0" err="1" smtClean="0">
                <a:latin typeface="Consolas" panose="020B0609020204030204" pitchFamily="49" charset="0"/>
              </a:rPr>
              <a:t>new</a:t>
            </a:r>
            <a:r>
              <a:rPr lang="hr-HR" sz="1600" dirty="0" smtClean="0">
                <a:latin typeface="Consolas" panose="020B0609020204030204" pitchFamily="49" charset="0"/>
              </a:rPr>
              <a:t> </a:t>
            </a:r>
            <a:r>
              <a:rPr lang="hr-HR" sz="1600" dirty="0" err="1" smtClean="0">
                <a:latin typeface="Consolas" panose="020B0609020204030204" pitchFamily="49" charset="0"/>
              </a:rPr>
              <a:t>ParentClass</a:t>
            </a:r>
            <a:r>
              <a:rPr lang="hr-HR" sz="1600" dirty="0" smtClean="0">
                <a:latin typeface="Consolas" panose="020B0609020204030204" pitchFamily="49" charset="0"/>
              </a:rPr>
              <a:t>;</a:t>
            </a:r>
          </a:p>
          <a:p>
            <a:pPr marL="0" indent="0">
              <a:buNone/>
            </a:pPr>
            <a:r>
              <a:rPr lang="hr-HR" sz="1600" dirty="0" smtClean="0">
                <a:latin typeface="Consolas" panose="020B0609020204030204" pitchFamily="49" charset="0"/>
              </a:rPr>
              <a:t>$</a:t>
            </a:r>
            <a:r>
              <a:rPr lang="hr-HR" sz="1600" dirty="0" err="1" smtClean="0">
                <a:latin typeface="Consolas" panose="020B0609020204030204" pitchFamily="49" charset="0"/>
              </a:rPr>
              <a:t>objChildClass</a:t>
            </a:r>
            <a:r>
              <a:rPr lang="hr-HR" sz="1600" dirty="0" smtClean="0">
                <a:latin typeface="Consolas" panose="020B0609020204030204" pitchFamily="49" charset="0"/>
              </a:rPr>
              <a:t> = </a:t>
            </a:r>
            <a:r>
              <a:rPr lang="hr-HR" sz="1600" dirty="0" err="1" smtClean="0">
                <a:latin typeface="Consolas" panose="020B0609020204030204" pitchFamily="49" charset="0"/>
              </a:rPr>
              <a:t>new</a:t>
            </a:r>
            <a:r>
              <a:rPr lang="hr-HR" sz="1600" dirty="0" smtClean="0">
                <a:latin typeface="Consolas" panose="020B0609020204030204" pitchFamily="49" charset="0"/>
              </a:rPr>
              <a:t> </a:t>
            </a:r>
            <a:r>
              <a:rPr lang="hr-HR" sz="1600" dirty="0" err="1" smtClean="0">
                <a:latin typeface="Consolas" panose="020B0609020204030204" pitchFamily="49" charset="0"/>
              </a:rPr>
              <a:t>ChildClass</a:t>
            </a:r>
            <a:r>
              <a:rPr lang="hr-HR" sz="1600" dirty="0" smtClean="0">
                <a:latin typeface="Consolas" panose="020B0609020204030204" pitchFamily="49" charset="0"/>
              </a:rPr>
              <a:t>;</a:t>
            </a:r>
          </a:p>
          <a:p>
            <a:pPr marL="0" indent="0">
              <a:buNone/>
            </a:pPr>
            <a:r>
              <a:rPr lang="hr-HR" sz="1600" dirty="0" smtClean="0">
                <a:latin typeface="Consolas" panose="020B0609020204030204" pitchFamily="49" charset="0"/>
              </a:rPr>
              <a:t>$</a:t>
            </a:r>
            <a:r>
              <a:rPr lang="hr-HR" sz="1600" dirty="0" err="1" smtClean="0">
                <a:latin typeface="Consolas" panose="020B0609020204030204" pitchFamily="49" charset="0"/>
              </a:rPr>
              <a:t>objParentClass</a:t>
            </a:r>
            <a:r>
              <a:rPr lang="hr-HR" sz="1600" dirty="0" smtClean="0">
                <a:latin typeface="Consolas" panose="020B0609020204030204" pitchFamily="49" charset="0"/>
              </a:rPr>
              <a:t>-&gt;test('</a:t>
            </a:r>
            <a:r>
              <a:rPr lang="hr-HR" sz="1600" dirty="0" err="1" smtClean="0">
                <a:latin typeface="Consolas" panose="020B0609020204030204" pitchFamily="49" charset="0"/>
              </a:rPr>
              <a:t>class</a:t>
            </a:r>
            <a:r>
              <a:rPr lang="hr-HR" sz="1600" dirty="0" smtClean="0">
                <a:latin typeface="Consolas" panose="020B0609020204030204" pitchFamily="49" charset="0"/>
              </a:rPr>
              <a:t> </a:t>
            </a:r>
            <a:r>
              <a:rPr lang="hr-HR" sz="1600" dirty="0" err="1" smtClean="0">
                <a:latin typeface="Consolas" panose="020B0609020204030204" pitchFamily="49" charset="0"/>
              </a:rPr>
              <a:t>ParentClass</a:t>
            </a:r>
            <a:r>
              <a:rPr lang="hr-HR" sz="1600" dirty="0" smtClean="0">
                <a:latin typeface="Consolas" panose="020B0609020204030204" pitchFamily="49" charset="0"/>
              </a:rPr>
              <a:t>');</a:t>
            </a:r>
          </a:p>
          <a:p>
            <a:pPr marL="0" indent="0">
              <a:buNone/>
            </a:pPr>
            <a:r>
              <a:rPr lang="hr-HR" sz="1600" dirty="0" smtClean="0">
                <a:latin typeface="Consolas" panose="020B0609020204030204" pitchFamily="49" charset="0"/>
              </a:rPr>
              <a:t>$</a:t>
            </a:r>
            <a:r>
              <a:rPr lang="hr-HR" sz="1600" dirty="0" err="1" smtClean="0">
                <a:latin typeface="Consolas" panose="020B0609020204030204" pitchFamily="49" charset="0"/>
              </a:rPr>
              <a:t>objChildClass</a:t>
            </a:r>
            <a:r>
              <a:rPr lang="hr-HR" sz="1600" dirty="0" smtClean="0">
                <a:latin typeface="Consolas" panose="020B0609020204030204" pitchFamily="49" charset="0"/>
              </a:rPr>
              <a:t>-&gt;test('</a:t>
            </a:r>
            <a:r>
              <a:rPr lang="hr-HR" sz="1600" dirty="0" err="1" smtClean="0">
                <a:latin typeface="Consolas" panose="020B0609020204030204" pitchFamily="49" charset="0"/>
              </a:rPr>
              <a:t>class</a:t>
            </a:r>
            <a:r>
              <a:rPr lang="hr-HR" sz="1600" dirty="0" smtClean="0">
                <a:latin typeface="Consolas" panose="020B0609020204030204" pitchFamily="49" charset="0"/>
              </a:rPr>
              <a:t> </a:t>
            </a:r>
            <a:r>
              <a:rPr lang="hr-HR" sz="1600" dirty="0" err="1" smtClean="0">
                <a:latin typeface="Consolas" panose="020B0609020204030204" pitchFamily="49" charset="0"/>
              </a:rPr>
              <a:t>ChildClass</a:t>
            </a:r>
            <a:r>
              <a:rPr lang="hr-HR" sz="1600" dirty="0" smtClean="0">
                <a:latin typeface="Consolas" panose="020B0609020204030204" pitchFamily="49" charset="0"/>
              </a:rPr>
              <a:t>');</a:t>
            </a:r>
            <a:endParaRPr lang="hr-HR" sz="1600" dirty="0">
              <a:latin typeface="Consolas" panose="020B0609020204030204" pitchFamily="49" charset="0"/>
            </a:endParaRPr>
          </a:p>
        </p:txBody>
      </p:sp>
    </p:spTree>
    <p:extLst>
      <p:ext uri="{BB962C8B-B14F-4D97-AF65-F5344CB8AC3E}">
        <p14:creationId xmlns:p14="http://schemas.microsoft.com/office/powerpoint/2010/main" val="1783601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Zašto OOP (Programiranje)</a:t>
            </a:r>
            <a:endParaRPr lang="hr-HR" dirty="0"/>
          </a:p>
        </p:txBody>
      </p:sp>
      <p:sp>
        <p:nvSpPr>
          <p:cNvPr id="3" name="Rezervirano mjesto sadržaja 2"/>
          <p:cNvSpPr>
            <a:spLocks noGrp="1"/>
          </p:cNvSpPr>
          <p:nvPr>
            <p:ph idx="1"/>
          </p:nvPr>
        </p:nvSpPr>
        <p:spPr/>
        <p:txBody>
          <a:bodyPr>
            <a:normAutofit fontScale="92500" lnSpcReduction="10000"/>
          </a:bodyPr>
          <a:lstStyle/>
          <a:p>
            <a:r>
              <a:rPr lang="hr-HR" dirty="0" smtClean="0"/>
              <a:t>OOP je izmišljen kako bi </a:t>
            </a:r>
            <a:r>
              <a:rPr lang="hr-HR" i="1" dirty="0" smtClean="0"/>
              <a:t>olakšao život </a:t>
            </a:r>
            <a:r>
              <a:rPr lang="hr-HR" dirty="0" smtClean="0"/>
              <a:t>programera. </a:t>
            </a:r>
          </a:p>
          <a:p>
            <a:r>
              <a:rPr lang="hr-HR" dirty="0" smtClean="0"/>
              <a:t>Korištenjem OOP-a možete podijeliti svoje probleme na manje probleme koje je relativno lako razumjeti. </a:t>
            </a:r>
          </a:p>
          <a:p>
            <a:r>
              <a:rPr lang="hr-HR" dirty="0" smtClean="0"/>
              <a:t>Glavni cilj OOP-a je: </a:t>
            </a:r>
          </a:p>
          <a:p>
            <a:pPr lvl="1"/>
            <a:r>
              <a:rPr lang="hr-HR" dirty="0" smtClean="0"/>
              <a:t>sve što želite učiniti, učinite to putem objekata.</a:t>
            </a:r>
          </a:p>
          <a:p>
            <a:r>
              <a:rPr lang="hr-HR" dirty="0" smtClean="0"/>
              <a:t>Objekti su u osnovi mali diskretni dijelovi koda koji mogu zajedno sadržavati podatke i ponašanja. U aplikaciji su svi ti objekti međusobno povezani, međusobno dijele podatke i rješavaju probleme.</a:t>
            </a:r>
          </a:p>
          <a:p>
            <a:r>
              <a:rPr lang="hr-HR" dirty="0" smtClean="0"/>
              <a:t>OOP se može smatrati boljim iz mnogih aspekata, posebno ako uzmete u obzir vrijeme izrade i opće troškove održavanja. </a:t>
            </a:r>
          </a:p>
        </p:txBody>
      </p:sp>
    </p:spTree>
    <p:extLst>
      <p:ext uri="{BB962C8B-B14F-4D97-AF65-F5344CB8AC3E}">
        <p14:creationId xmlns:p14="http://schemas.microsoft.com/office/powerpoint/2010/main" val="22541015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Zadatak</a:t>
            </a:r>
            <a:endParaRPr lang="hr-HR" dirty="0"/>
          </a:p>
        </p:txBody>
      </p:sp>
      <p:sp>
        <p:nvSpPr>
          <p:cNvPr id="3" name="Rezervirano mjesto sadržaja 2"/>
          <p:cNvSpPr>
            <a:spLocks noGrp="1"/>
          </p:cNvSpPr>
          <p:nvPr>
            <p:ph idx="1"/>
          </p:nvPr>
        </p:nvSpPr>
        <p:spPr/>
        <p:txBody>
          <a:bodyPr>
            <a:normAutofit/>
          </a:bodyPr>
          <a:lstStyle/>
          <a:p>
            <a:pPr marL="0" indent="0">
              <a:buNone/>
            </a:pPr>
            <a:r>
              <a:rPr lang="hr-HR" dirty="0" smtClean="0">
                <a:latin typeface="Consolas" panose="020B0609020204030204" pitchFamily="49" charset="0"/>
              </a:rPr>
              <a:t>Napravite PHP program Kalkulator sa sljedećim zahtjevima:</a:t>
            </a:r>
          </a:p>
          <a:p>
            <a:r>
              <a:rPr lang="hr-HR" dirty="0" smtClean="0">
                <a:latin typeface="Consolas" panose="020B0609020204030204" pitchFamily="49" charset="0"/>
              </a:rPr>
              <a:t>OO pristup</a:t>
            </a:r>
          </a:p>
          <a:p>
            <a:r>
              <a:rPr lang="hr-HR" dirty="0" smtClean="0">
                <a:latin typeface="Consolas" panose="020B0609020204030204" pitchFamily="49" charset="0"/>
              </a:rPr>
              <a:t>Klasa naziva Kalkulator koja sadrži sve potrebne metode i atribute za realizaciju kalkulatora za 4 operacije (+ - / *)</a:t>
            </a:r>
          </a:p>
          <a:p>
            <a:r>
              <a:rPr lang="hr-HR" dirty="0" smtClean="0">
                <a:latin typeface="Consolas" panose="020B0609020204030204" pitchFamily="49" charset="0"/>
              </a:rPr>
              <a:t>Uraditi nekoliko poziva kalkulatora s različitim operacijama i ulaznim argumentima</a:t>
            </a:r>
            <a:endParaRPr lang="en-US" dirty="0" smtClean="0">
              <a:latin typeface="Consolas" panose="020B0609020204030204" pitchFamily="49" charset="0"/>
            </a:endParaRPr>
          </a:p>
        </p:txBody>
      </p:sp>
    </p:spTree>
    <p:extLst>
      <p:ext uri="{BB962C8B-B14F-4D97-AF65-F5344CB8AC3E}">
        <p14:creationId xmlns:p14="http://schemas.microsoft.com/office/powerpoint/2010/main" val="1970748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838200" y="365126"/>
            <a:ext cx="10515600" cy="272184"/>
          </a:xfrm>
        </p:spPr>
        <p:txBody>
          <a:bodyPr>
            <a:normAutofit fontScale="90000"/>
          </a:bodyPr>
          <a:lstStyle/>
          <a:p>
            <a:endParaRPr lang="en-US" dirty="0"/>
          </a:p>
        </p:txBody>
      </p:sp>
      <p:sp>
        <p:nvSpPr>
          <p:cNvPr id="4" name="Rectangle 1"/>
          <p:cNvSpPr>
            <a:spLocks noGrp="1" noChangeArrowheads="1"/>
          </p:cNvSpPr>
          <p:nvPr>
            <p:ph idx="1"/>
          </p:nvPr>
        </p:nvSpPr>
        <p:spPr bwMode="auto">
          <a:xfrm>
            <a:off x="838200" y="1046644"/>
            <a:ext cx="1067030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sr-Latn-RS" sz="2400" dirty="0">
                <a:latin typeface="inherit"/>
              </a:rPr>
              <a:t>// The keyword order here is important. 'extends' must come first</a:t>
            </a:r>
            <a:r>
              <a:rPr lang="en-US" altLang="sr-Latn-RS" sz="2400" dirty="0" smtClean="0">
                <a:latin typeface="inherit"/>
              </a:rPr>
              <a:t>.</a:t>
            </a:r>
            <a:endParaRPr lang="hr-HR" altLang="sr-Latn-RS" sz="2400" dirty="0" smtClean="0">
              <a:latin typeface="inherit"/>
            </a:endParaRPr>
          </a:p>
          <a:p>
            <a:pPr marL="0" lvl="0" indent="0" eaLnBrk="0" fontAlgn="base" hangingPunct="0">
              <a:lnSpc>
                <a:spcPct val="100000"/>
              </a:lnSpc>
              <a:spcBef>
                <a:spcPct val="0"/>
              </a:spcBef>
              <a:spcAft>
                <a:spcPct val="0"/>
              </a:spcAft>
              <a:buNone/>
            </a:pPr>
            <a:endParaRPr lang="hr-HR" altLang="sr-Latn-RS" sz="2400" dirty="0">
              <a:latin typeface="inherit"/>
            </a:endParaRPr>
          </a:p>
          <a:p>
            <a:pPr marL="0" lvl="0" indent="0" eaLnBrk="0" fontAlgn="base" hangingPunct="0">
              <a:lnSpc>
                <a:spcPct val="100000"/>
              </a:lnSpc>
              <a:spcBef>
                <a:spcPct val="0"/>
              </a:spcBef>
              <a:spcAft>
                <a:spcPct val="0"/>
              </a:spcAft>
              <a:buNone/>
            </a:pPr>
            <a:r>
              <a:rPr lang="en-US" altLang="sr-Latn-RS" sz="2400" smtClean="0"/>
              <a:t>class </a:t>
            </a:r>
            <a:r>
              <a:rPr lang="en-US" altLang="sr-Latn-RS" sz="2400" dirty="0"/>
              <a:t>Sample implements </a:t>
            </a:r>
            <a:r>
              <a:rPr lang="en-US" altLang="sr-Latn-RS" sz="2400" dirty="0" err="1"/>
              <a:t>Inf</a:t>
            </a:r>
            <a:r>
              <a:rPr lang="hr-HR" altLang="sr-Latn-RS" sz="2400" dirty="0" err="1"/>
              <a:t>erface</a:t>
            </a:r>
            <a:r>
              <a:rPr lang="en-US" altLang="sr-Latn-RS" sz="2400" dirty="0"/>
              <a:t>1, </a:t>
            </a:r>
            <a:r>
              <a:rPr lang="hr-HR" altLang="sr-Latn-RS" sz="2400" dirty="0" err="1"/>
              <a:t>Interface</a:t>
            </a:r>
            <a:r>
              <a:rPr lang="en-US" altLang="sr-Latn-RS" sz="2400" dirty="0"/>
              <a:t>2</a:t>
            </a:r>
            <a:r>
              <a:rPr lang="hr-HR" altLang="sr-Latn-RS" sz="2400" dirty="0"/>
              <a:t> </a:t>
            </a:r>
            <a:r>
              <a:rPr lang="en-US" altLang="sr-Latn-RS" sz="2400" dirty="0"/>
              <a:t>{</a:t>
            </a:r>
            <a:endParaRPr lang="hr-HR" altLang="sr-Latn-RS" sz="2400" dirty="0"/>
          </a:p>
          <a:p>
            <a:pPr marL="0" lvl="0" indent="0" eaLnBrk="0" fontAlgn="base" hangingPunct="0">
              <a:lnSpc>
                <a:spcPct val="100000"/>
              </a:lnSpc>
              <a:spcBef>
                <a:spcPct val="0"/>
              </a:spcBef>
              <a:spcAft>
                <a:spcPct val="0"/>
              </a:spcAft>
              <a:buNone/>
            </a:pPr>
            <a:r>
              <a:rPr lang="en-US" altLang="sr-Latn-RS" sz="2400" dirty="0">
                <a:latin typeface="inherit"/>
              </a:rPr>
              <a:t>/* ... */</a:t>
            </a:r>
            <a:r>
              <a:rPr lang="hr-HR" altLang="sr-Latn-RS" sz="2400" dirty="0"/>
              <a:t> </a:t>
            </a:r>
          </a:p>
          <a:p>
            <a:pPr marL="0" lvl="0" indent="0" eaLnBrk="0" fontAlgn="base" hangingPunct="0">
              <a:lnSpc>
                <a:spcPct val="100000"/>
              </a:lnSpc>
              <a:spcBef>
                <a:spcPct val="0"/>
              </a:spcBef>
              <a:spcAft>
                <a:spcPct val="0"/>
              </a:spcAft>
              <a:buNone/>
            </a:pPr>
            <a:r>
              <a:rPr lang="hr-HR" altLang="sr-Latn-RS" sz="2400" dirty="0"/>
              <a:t>}</a:t>
            </a:r>
            <a:endParaRPr lang="sr-Latn-RS" altLang="sr-Latn-RS" sz="24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sr-Latn-RS" sz="2400" dirty="0">
              <a:latin typeface="inherit"/>
            </a:endParaRPr>
          </a:p>
          <a:p>
            <a:pPr marL="0" lvl="0" indent="0" eaLnBrk="0" fontAlgn="base" hangingPunct="0">
              <a:lnSpc>
                <a:spcPct val="100000"/>
              </a:lnSpc>
              <a:spcBef>
                <a:spcPct val="0"/>
              </a:spcBef>
              <a:spcAft>
                <a:spcPct val="0"/>
              </a:spcAft>
              <a:buNone/>
            </a:pPr>
            <a:endParaRPr lang="hr-HR" altLang="sr-Latn-RS" sz="2400" dirty="0" smtClean="0">
              <a:latin typeface="inherit"/>
            </a:endParaRPr>
          </a:p>
          <a:p>
            <a:pPr marL="0" lvl="0" indent="0" eaLnBrk="0" fontAlgn="base" hangingPunct="0">
              <a:lnSpc>
                <a:spcPct val="100000"/>
              </a:lnSpc>
              <a:spcBef>
                <a:spcPct val="0"/>
              </a:spcBef>
              <a:spcAft>
                <a:spcPct val="0"/>
              </a:spcAft>
              <a:buNone/>
            </a:pPr>
            <a:r>
              <a:rPr lang="en-US" altLang="sr-Latn-RS" sz="2400" dirty="0" smtClean="0">
                <a:latin typeface="inherit"/>
              </a:rPr>
              <a:t>class </a:t>
            </a:r>
            <a:r>
              <a:rPr lang="en-US" altLang="sr-Latn-RS" sz="2400" dirty="0">
                <a:latin typeface="inherit"/>
              </a:rPr>
              <a:t>Two extends One implements Usable, Updatable</a:t>
            </a:r>
          </a:p>
          <a:p>
            <a:pPr marL="0" lvl="0" indent="0" eaLnBrk="0" fontAlgn="base" hangingPunct="0">
              <a:lnSpc>
                <a:spcPct val="100000"/>
              </a:lnSpc>
              <a:spcBef>
                <a:spcPct val="0"/>
              </a:spcBef>
              <a:spcAft>
                <a:spcPct val="0"/>
              </a:spcAft>
              <a:buNone/>
            </a:pPr>
            <a:r>
              <a:rPr lang="en-US" altLang="sr-Latn-RS" sz="2400" dirty="0">
                <a:latin typeface="inherit"/>
              </a:rPr>
              <a:t>{</a:t>
            </a:r>
          </a:p>
          <a:p>
            <a:pPr marL="0" lvl="0" indent="0" eaLnBrk="0" fontAlgn="base" hangingPunct="0">
              <a:lnSpc>
                <a:spcPct val="100000"/>
              </a:lnSpc>
              <a:spcBef>
                <a:spcPct val="0"/>
              </a:spcBef>
              <a:spcAft>
                <a:spcPct val="0"/>
              </a:spcAft>
              <a:buNone/>
            </a:pPr>
            <a:r>
              <a:rPr lang="en-US" altLang="sr-Latn-RS" sz="2400" dirty="0">
                <a:latin typeface="inherit"/>
              </a:rPr>
              <a:t>    /* ... */</a:t>
            </a:r>
          </a:p>
          <a:p>
            <a:pPr marL="0" lvl="0" indent="0" eaLnBrk="0" fontAlgn="base" hangingPunct="0">
              <a:lnSpc>
                <a:spcPct val="100000"/>
              </a:lnSpc>
              <a:spcBef>
                <a:spcPct val="0"/>
              </a:spcBef>
              <a:spcAft>
                <a:spcPct val="0"/>
              </a:spcAft>
              <a:buNone/>
            </a:pPr>
            <a:r>
              <a:rPr lang="en-US" altLang="sr-Latn-RS" sz="2400" dirty="0">
                <a:latin typeface="inherit"/>
              </a:rPr>
              <a:t>}</a:t>
            </a:r>
            <a:endParaRPr kumimoji="0" lang="sr-Latn-RS" altLang="sr-Latn-RS" sz="2400" b="0" i="0" u="none" strike="noStrike" cap="none" normalizeH="0" baseline="0" dirty="0" smtClean="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sr-Latn-RS" altLang="sr-Latn-RS" sz="2400" dirty="0">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2400" b="0" i="0" u="none" strike="noStrike" cap="none" normalizeH="0" baseline="0" dirty="0" err="1" smtClean="0">
                <a:ln>
                  <a:noFill/>
                </a:ln>
                <a:solidFill>
                  <a:schemeClr val="tx1"/>
                </a:solidFill>
                <a:effectLst/>
                <a:latin typeface="inherit"/>
              </a:rPr>
              <a:t>class</a:t>
            </a:r>
            <a:r>
              <a:rPr kumimoji="0" lang="sr-Latn-RS" altLang="sr-Latn-RS" sz="2400" b="0" i="0" u="none" strike="noStrike" cap="none" normalizeH="0" baseline="0" dirty="0" smtClean="0">
                <a:ln>
                  <a:noFill/>
                </a:ln>
                <a:solidFill>
                  <a:schemeClr val="tx1"/>
                </a:solidFill>
                <a:effectLst/>
                <a:latin typeface="inherit"/>
              </a:rPr>
              <a:t> </a:t>
            </a:r>
            <a:r>
              <a:rPr kumimoji="0" lang="sr-Latn-RS" altLang="sr-Latn-RS" sz="2400" b="0" i="0" u="none" strike="noStrike" cap="none" normalizeH="0" baseline="0" dirty="0" err="1" smtClean="0">
                <a:ln>
                  <a:noFill/>
                </a:ln>
                <a:solidFill>
                  <a:schemeClr val="tx1"/>
                </a:solidFill>
                <a:effectLst/>
                <a:latin typeface="inherit"/>
              </a:rPr>
              <a:t>database</a:t>
            </a:r>
            <a:r>
              <a:rPr kumimoji="0" lang="sr-Latn-RS" altLang="sr-Latn-RS" sz="2400" b="0" i="0" u="none" strike="noStrike" cap="none" normalizeH="0" baseline="0" dirty="0" smtClean="0">
                <a:ln>
                  <a:noFill/>
                </a:ln>
                <a:solidFill>
                  <a:schemeClr val="tx1"/>
                </a:solidFill>
                <a:effectLst/>
                <a:latin typeface="inherit"/>
              </a:rPr>
              <a:t> </a:t>
            </a:r>
            <a:r>
              <a:rPr kumimoji="0" lang="sr-Latn-RS" altLang="sr-Latn-RS" sz="2400" b="0" i="0" u="none" strike="noStrike" cap="none" normalizeH="0" baseline="0" dirty="0" err="1" smtClean="0">
                <a:ln>
                  <a:noFill/>
                </a:ln>
                <a:solidFill>
                  <a:schemeClr val="tx1"/>
                </a:solidFill>
                <a:effectLst/>
                <a:latin typeface="inherit"/>
              </a:rPr>
              <a:t>extends</a:t>
            </a:r>
            <a:r>
              <a:rPr kumimoji="0" lang="sr-Latn-RS" altLang="sr-Latn-RS" sz="2400" b="0" i="0" u="none" strike="noStrike" cap="none" normalizeH="0" baseline="0" dirty="0" smtClean="0">
                <a:ln>
                  <a:noFill/>
                </a:ln>
                <a:solidFill>
                  <a:schemeClr val="tx1"/>
                </a:solidFill>
                <a:effectLst/>
                <a:latin typeface="inherit"/>
              </a:rPr>
              <a:t> </a:t>
            </a:r>
            <a:r>
              <a:rPr kumimoji="0" lang="sr-Latn-RS" altLang="sr-Latn-RS" sz="2400" b="0" i="0" u="none" strike="noStrike" cap="none" normalizeH="0" baseline="0" dirty="0" err="1" smtClean="0">
                <a:ln>
                  <a:noFill/>
                </a:ln>
                <a:solidFill>
                  <a:schemeClr val="tx1"/>
                </a:solidFill>
                <a:effectLst/>
                <a:latin typeface="inherit"/>
              </a:rPr>
              <a:t>mysqli</a:t>
            </a:r>
            <a:r>
              <a:rPr kumimoji="0" lang="sr-Latn-RS" altLang="sr-Latn-RS" sz="2400" b="0" i="0" u="none" strike="noStrike" cap="none" normalizeH="0" baseline="0" dirty="0" smtClean="0">
                <a:ln>
                  <a:noFill/>
                </a:ln>
                <a:solidFill>
                  <a:schemeClr val="tx1"/>
                </a:solidFill>
                <a:effectLst/>
                <a:latin typeface="inherit"/>
              </a:rPr>
              <a:t> </a:t>
            </a:r>
            <a:r>
              <a:rPr kumimoji="0" lang="sr-Latn-RS" altLang="sr-Latn-RS" sz="2400" b="0" i="0" u="none" strike="noStrike" cap="none" normalizeH="0" baseline="0" dirty="0" err="1" smtClean="0">
                <a:ln>
                  <a:noFill/>
                </a:ln>
                <a:solidFill>
                  <a:schemeClr val="tx1"/>
                </a:solidFill>
                <a:effectLst/>
                <a:latin typeface="inherit"/>
              </a:rPr>
              <a:t>implements</a:t>
            </a:r>
            <a:r>
              <a:rPr kumimoji="0" lang="sr-Latn-RS" altLang="sr-Latn-RS" sz="2400" b="0" i="0" u="none" strike="noStrike" cap="none" normalizeH="0" baseline="0" dirty="0" smtClean="0">
                <a:ln>
                  <a:noFill/>
                </a:ln>
                <a:solidFill>
                  <a:schemeClr val="tx1"/>
                </a:solidFill>
                <a:effectLst/>
                <a:latin typeface="inherit"/>
              </a:rPr>
              <a:t> </a:t>
            </a:r>
            <a:r>
              <a:rPr kumimoji="0" lang="sr-Latn-RS" altLang="sr-Latn-RS" sz="2400" b="0" i="0" u="none" strike="noStrike" cap="none" normalizeH="0" baseline="0" dirty="0" err="1" smtClean="0">
                <a:ln>
                  <a:noFill/>
                </a:ln>
                <a:solidFill>
                  <a:schemeClr val="tx1"/>
                </a:solidFill>
                <a:effectLst/>
                <a:latin typeface="inherit"/>
              </a:rPr>
              <a:t>databaseInterface</a:t>
            </a:r>
            <a:r>
              <a:rPr kumimoji="0" lang="sr-Latn-RS" altLang="sr-Latn-RS" sz="2400" b="0" i="0" u="none" strike="noStrike" cap="none" normalizeH="0" baseline="0" dirty="0" smtClean="0">
                <a:ln>
                  <a:noFill/>
                </a:ln>
                <a:solidFill>
                  <a:schemeClr val="tx1"/>
                </a:solidFill>
                <a:effectLst/>
                <a:latin typeface="inherit"/>
              </a:rPr>
              <a:t> { </a:t>
            </a:r>
          </a:p>
          <a:p>
            <a:pPr marL="0" lvl="0" indent="0" eaLnBrk="0" fontAlgn="base" hangingPunct="0">
              <a:lnSpc>
                <a:spcPct val="100000"/>
              </a:lnSpc>
              <a:spcBef>
                <a:spcPct val="0"/>
              </a:spcBef>
              <a:spcAft>
                <a:spcPct val="0"/>
              </a:spcAft>
              <a:buNone/>
            </a:pPr>
            <a:r>
              <a:rPr lang="en-US" altLang="sr-Latn-RS" sz="2400" dirty="0">
                <a:latin typeface="inherit"/>
              </a:rPr>
              <a:t> /* ... */</a:t>
            </a:r>
            <a:endParaRPr kumimoji="0" lang="sr-Latn-RS" altLang="sr-Latn-RS" sz="2400" b="0" i="0" u="none" strike="noStrike" cap="none" normalizeH="0" baseline="0" dirty="0" smtClean="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2400" b="0" i="0" u="none" strike="noStrike" cap="none" normalizeH="0" baseline="0" dirty="0" smtClean="0">
                <a:ln>
                  <a:noFill/>
                </a:ln>
                <a:solidFill>
                  <a:schemeClr val="tx1"/>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2400" b="0" i="0" u="none" strike="noStrike" cap="none" normalizeH="0" baseline="0" dirty="0" smtClean="0">
              <a:ln>
                <a:noFill/>
              </a:ln>
              <a:solidFill>
                <a:schemeClr val="tx1"/>
              </a:solidFill>
              <a:effectLst/>
              <a:latin typeface="inherit"/>
            </a:endParaRPr>
          </a:p>
        </p:txBody>
      </p:sp>
    </p:spTree>
    <p:extLst>
      <p:ext uri="{BB962C8B-B14F-4D97-AF65-F5344CB8AC3E}">
        <p14:creationId xmlns:p14="http://schemas.microsoft.com/office/powerpoint/2010/main" val="310014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OOP koncepti</a:t>
            </a:r>
            <a:endParaRPr lang="hr-HR" dirty="0"/>
          </a:p>
        </p:txBody>
      </p:sp>
      <p:sp>
        <p:nvSpPr>
          <p:cNvPr id="3" name="Rezervirano mjesto sadržaja 2"/>
          <p:cNvSpPr>
            <a:spLocks noGrp="1"/>
          </p:cNvSpPr>
          <p:nvPr>
            <p:ph idx="1"/>
          </p:nvPr>
        </p:nvSpPr>
        <p:spPr/>
        <p:txBody>
          <a:bodyPr>
            <a:normAutofit lnSpcReduction="10000"/>
          </a:bodyPr>
          <a:lstStyle/>
          <a:p>
            <a:r>
              <a:rPr lang="hr-HR" dirty="0" smtClean="0"/>
              <a:t>OOP je osmišljen kako bi programerima omogućio elegantnije modeliranje njihovih programa prema stvarnim scenarijima.</a:t>
            </a:r>
          </a:p>
          <a:p>
            <a:r>
              <a:rPr lang="hr-HR" dirty="0" smtClean="0"/>
              <a:t>Omogućuje programerima da definiraju stvari iz realnog života (objekte) u njihov svijet (program), postavite nekoliko osnovnih svojstava, a zatim ih uputite kako da rade (metode/operacije).</a:t>
            </a:r>
          </a:p>
          <a:p>
            <a:r>
              <a:rPr lang="hr-HR" dirty="0" smtClean="0"/>
              <a:t>Razmotrimo </a:t>
            </a:r>
            <a:r>
              <a:rPr lang="hr-HR" dirty="0" err="1" smtClean="0"/>
              <a:t>npr</a:t>
            </a:r>
            <a:r>
              <a:rPr lang="hr-HR" dirty="0" smtClean="0"/>
              <a:t> objekt tipa </a:t>
            </a:r>
          </a:p>
          <a:p>
            <a:pPr lvl="1"/>
            <a:r>
              <a:rPr lang="hr-HR" dirty="0" smtClean="0"/>
              <a:t>Pas - na svijetu postoji mnogo pasa, ali samo jedan životinjski "pas". Kao takvi mogli bismo imati nacrt za pse, iz kojeg svi psi su napravljeni. Iako psi imaju različite pasmine koje se jako razlikuju, na svi imaju  četiri noge i ne vole mačke </a:t>
            </a:r>
            <a:r>
              <a:rPr lang="hr-HR" dirty="0" err="1" smtClean="0"/>
              <a:t>isl</a:t>
            </a:r>
            <a:r>
              <a:rPr lang="hr-HR" dirty="0" smtClean="0"/>
              <a:t>.</a:t>
            </a:r>
          </a:p>
          <a:p>
            <a:pPr lvl="1"/>
            <a:r>
              <a:rPr lang="hr-HR" dirty="0" smtClean="0"/>
              <a:t>Automobil – postoji mnog vrsta automobila no na kraju svi voze, ubrzavaju, zaustavljaju se, imaju boje </a:t>
            </a:r>
            <a:r>
              <a:rPr lang="hr-HR" dirty="0" err="1" smtClean="0"/>
              <a:t>itd</a:t>
            </a:r>
            <a:endParaRPr lang="hr-HR" dirty="0"/>
          </a:p>
        </p:txBody>
      </p:sp>
    </p:spTree>
    <p:extLst>
      <p:ext uri="{BB962C8B-B14F-4D97-AF65-F5344CB8AC3E}">
        <p14:creationId xmlns:p14="http://schemas.microsoft.com/office/powerpoint/2010/main" val="1091227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Osnove OOP</a:t>
            </a:r>
            <a:endParaRPr lang="hr-HR" dirty="0"/>
          </a:p>
        </p:txBody>
      </p:sp>
      <p:sp>
        <p:nvSpPr>
          <p:cNvPr id="3" name="Rezervirano mjesto sadržaja 2"/>
          <p:cNvSpPr>
            <a:spLocks noGrp="1"/>
          </p:cNvSpPr>
          <p:nvPr>
            <p:ph idx="1"/>
          </p:nvPr>
        </p:nvSpPr>
        <p:spPr/>
        <p:txBody>
          <a:bodyPr>
            <a:normAutofit fontScale="85000" lnSpcReduction="20000"/>
          </a:bodyPr>
          <a:lstStyle/>
          <a:p>
            <a:r>
              <a:rPr lang="hr-HR" dirty="0" smtClean="0"/>
              <a:t>U PHP-u (kao i u drugim OO podržanim jezicima) OO koncept se ostvaruje kroz:</a:t>
            </a:r>
          </a:p>
          <a:p>
            <a:pPr lvl="1"/>
            <a:r>
              <a:rPr lang="hr-HR" b="1" dirty="0" smtClean="0"/>
              <a:t>Klase – osnovno svojstvo/</a:t>
            </a:r>
            <a:r>
              <a:rPr lang="hr-HR" b="1" dirty="0" err="1" smtClean="0"/>
              <a:t>feature</a:t>
            </a:r>
            <a:r>
              <a:rPr lang="hr-HR" b="1" dirty="0" smtClean="0"/>
              <a:t>  u</a:t>
            </a:r>
            <a:r>
              <a:rPr lang="en-NZ" b="1" dirty="0" smtClean="0"/>
              <a:t> OO</a:t>
            </a:r>
            <a:r>
              <a:rPr lang="hr-HR" b="1" dirty="0" smtClean="0"/>
              <a:t>P</a:t>
            </a:r>
            <a:r>
              <a:rPr lang="en-NZ" b="1" dirty="0" smtClean="0"/>
              <a:t> </a:t>
            </a:r>
            <a:r>
              <a:rPr lang="hr-HR" b="1" dirty="0" smtClean="0"/>
              <a:t>je</a:t>
            </a:r>
            <a:r>
              <a:rPr lang="en-NZ" b="1" dirty="0" smtClean="0"/>
              <a:t> </a:t>
            </a:r>
            <a:r>
              <a:rPr lang="hr-HR" b="1" dirty="0" smtClean="0"/>
              <a:t>klasa/</a:t>
            </a:r>
            <a:r>
              <a:rPr lang="en-NZ" b="1" dirty="0" smtClean="0">
                <a:solidFill>
                  <a:srgbClr val="0000FF"/>
                </a:solidFill>
                <a:effectLst>
                  <a:outerShdw blurRad="38100" dist="38100" dir="2700000" algn="tl">
                    <a:srgbClr val="000000">
                      <a:alpha val="43137"/>
                    </a:srgbClr>
                  </a:outerShdw>
                </a:effectLst>
              </a:rPr>
              <a:t>class</a:t>
            </a:r>
            <a:endParaRPr lang="hr-HR" b="1" dirty="0" smtClean="0">
              <a:solidFill>
                <a:srgbClr val="0000FF"/>
              </a:solidFill>
              <a:effectLst>
                <a:outerShdw blurRad="38100" dist="38100" dir="2700000" algn="tl">
                  <a:srgbClr val="000000">
                    <a:alpha val="43137"/>
                  </a:srgbClr>
                </a:outerShdw>
              </a:effectLst>
            </a:endParaRPr>
          </a:p>
          <a:p>
            <a:pPr lvl="1"/>
            <a:r>
              <a:rPr lang="hr-HR" b="1" dirty="0" smtClean="0">
                <a:solidFill>
                  <a:srgbClr val="0000FF"/>
                </a:solidFill>
                <a:effectLst>
                  <a:outerShdw blurRad="38100" dist="38100" dir="2700000" algn="tl">
                    <a:srgbClr val="000000">
                      <a:alpha val="43137"/>
                    </a:srgbClr>
                  </a:outerShdw>
                </a:effectLst>
              </a:rPr>
              <a:t>Objekti  - </a:t>
            </a:r>
            <a:r>
              <a:rPr lang="en-US" altLang="sr-Latn-RS" i="1" dirty="0"/>
              <a:t>An </a:t>
            </a:r>
            <a:r>
              <a:rPr lang="en-US" altLang="sr-Latn-RS" i="1" dirty="0">
                <a:solidFill>
                  <a:srgbClr val="00B050"/>
                </a:solidFill>
              </a:rPr>
              <a:t>object</a:t>
            </a:r>
            <a:r>
              <a:rPr lang="en-US" altLang="sr-Latn-RS" i="1" dirty="0"/>
              <a:t> is an </a:t>
            </a:r>
            <a:r>
              <a:rPr lang="en-US" altLang="sr-Latn-RS" i="1" dirty="0">
                <a:solidFill>
                  <a:srgbClr val="00B050"/>
                </a:solidFill>
              </a:rPr>
              <a:t>instance</a:t>
            </a:r>
            <a:r>
              <a:rPr lang="en-US" altLang="sr-Latn-RS" i="1" dirty="0"/>
              <a:t> of a class</a:t>
            </a:r>
            <a:r>
              <a:rPr lang="en-US" altLang="sr-Latn-RS" i="1" dirty="0" smtClean="0"/>
              <a:t>.</a:t>
            </a:r>
            <a:r>
              <a:rPr lang="hr-HR" altLang="sr-Latn-RS" i="1" dirty="0" smtClean="0"/>
              <a:t> (</a:t>
            </a:r>
            <a:r>
              <a:rPr lang="en-US" altLang="sr-Latn-RS" dirty="0" smtClean="0"/>
              <a:t>terms </a:t>
            </a:r>
            <a:r>
              <a:rPr lang="en-US" altLang="sr-Latn-RS" dirty="0"/>
              <a:t>objects and instances are used interchangeably)</a:t>
            </a:r>
          </a:p>
          <a:p>
            <a:r>
              <a:rPr lang="en-US" altLang="sr-Latn-RS" dirty="0" err="1" smtClean="0"/>
              <a:t>Objekt</a:t>
            </a:r>
            <a:r>
              <a:rPr lang="en-US" altLang="sr-Latn-RS" dirty="0" smtClean="0"/>
              <a:t> je </a:t>
            </a:r>
            <a:r>
              <a:rPr lang="en-US" altLang="sr-Latn-RS" i="1" dirty="0" err="1" smtClean="0"/>
              <a:t>instanca</a:t>
            </a:r>
            <a:r>
              <a:rPr lang="en-US" altLang="sr-Latn-RS" dirty="0" smtClean="0"/>
              <a:t> </a:t>
            </a:r>
            <a:r>
              <a:rPr lang="en-US" altLang="sr-Latn-RS" dirty="0" err="1" smtClean="0"/>
              <a:t>klase</a:t>
            </a:r>
            <a:r>
              <a:rPr lang="en-US" altLang="sr-Latn-RS" dirty="0" smtClean="0"/>
              <a:t>.</a:t>
            </a:r>
          </a:p>
          <a:p>
            <a:r>
              <a:rPr lang="en-US" altLang="sr-Latn-RS" dirty="0" err="1" smtClean="0"/>
              <a:t>Klase</a:t>
            </a:r>
            <a:r>
              <a:rPr lang="en-US" altLang="sr-Latn-RS" dirty="0" smtClean="0"/>
              <a:t> </a:t>
            </a:r>
            <a:r>
              <a:rPr lang="en-US" altLang="sr-Latn-RS" dirty="0" err="1" smtClean="0"/>
              <a:t>su</a:t>
            </a:r>
            <a:r>
              <a:rPr lang="en-US" altLang="sr-Latn-RS" dirty="0" smtClean="0"/>
              <a:t> </a:t>
            </a:r>
            <a:r>
              <a:rPr lang="en-US" altLang="sr-Latn-RS" i="1" dirty="0" err="1" smtClean="0"/>
              <a:t>konstrukti</a:t>
            </a:r>
            <a:r>
              <a:rPr lang="hr-HR" altLang="sr-Latn-RS" i="1" dirty="0" smtClean="0"/>
              <a:t>/organizacija</a:t>
            </a:r>
            <a:r>
              <a:rPr lang="en-US" altLang="sr-Latn-RS" dirty="0" smtClean="0"/>
              <a:t> </a:t>
            </a:r>
            <a:r>
              <a:rPr lang="en-US" altLang="sr-Latn-RS" dirty="0" err="1" smtClean="0"/>
              <a:t>koji</a:t>
            </a:r>
            <a:r>
              <a:rPr lang="en-US" altLang="sr-Latn-RS" dirty="0" smtClean="0"/>
              <a:t> </a:t>
            </a:r>
            <a:r>
              <a:rPr lang="en-US" altLang="sr-Latn-RS" dirty="0" err="1" smtClean="0"/>
              <a:t>definiraju</a:t>
            </a:r>
            <a:r>
              <a:rPr lang="en-US" altLang="sr-Latn-RS" dirty="0" smtClean="0"/>
              <a:t> </a:t>
            </a:r>
            <a:r>
              <a:rPr lang="en-US" altLang="sr-Latn-RS" dirty="0" err="1" smtClean="0"/>
              <a:t>objekte</a:t>
            </a:r>
            <a:r>
              <a:rPr lang="en-US" altLang="sr-Latn-RS" dirty="0" smtClean="0"/>
              <a:t> </a:t>
            </a:r>
            <a:r>
              <a:rPr lang="en-US" altLang="sr-Latn-RS" dirty="0" err="1" smtClean="0"/>
              <a:t>iste</a:t>
            </a:r>
            <a:r>
              <a:rPr lang="en-US" altLang="sr-Latn-RS" dirty="0" smtClean="0"/>
              <a:t> </a:t>
            </a:r>
            <a:r>
              <a:rPr lang="en-US" altLang="sr-Latn-RS" dirty="0" err="1" smtClean="0"/>
              <a:t>vrste</a:t>
            </a:r>
            <a:r>
              <a:rPr lang="en-US" altLang="sr-Latn-RS" dirty="0" smtClean="0"/>
              <a:t>.</a:t>
            </a:r>
          </a:p>
          <a:p>
            <a:r>
              <a:rPr lang="en-US" altLang="sr-Latn-RS" dirty="0" err="1" smtClean="0"/>
              <a:t>Klasa</a:t>
            </a:r>
            <a:r>
              <a:rPr lang="en-US" altLang="sr-Latn-RS" dirty="0" smtClean="0"/>
              <a:t> je </a:t>
            </a:r>
            <a:r>
              <a:rPr lang="en-US" altLang="sr-Latn-RS" dirty="0" err="1" smtClean="0"/>
              <a:t>predložak</a:t>
            </a:r>
            <a:r>
              <a:rPr lang="en-US" altLang="sr-Latn-RS" dirty="0" smtClean="0"/>
              <a:t> </a:t>
            </a:r>
            <a:r>
              <a:rPr lang="en-US" altLang="sr-Latn-RS" dirty="0" err="1" smtClean="0"/>
              <a:t>ili</a:t>
            </a:r>
            <a:r>
              <a:rPr lang="en-US" altLang="sr-Latn-RS" dirty="0" smtClean="0"/>
              <a:t> </a:t>
            </a:r>
            <a:r>
              <a:rPr lang="en-US" altLang="sr-Latn-RS" dirty="0" err="1" smtClean="0"/>
              <a:t>nacrt</a:t>
            </a:r>
            <a:r>
              <a:rPr lang="en-US" altLang="sr-Latn-RS" dirty="0" smtClean="0"/>
              <a:t> </a:t>
            </a:r>
            <a:r>
              <a:rPr lang="en-US" altLang="sr-Latn-RS" dirty="0" err="1" smtClean="0"/>
              <a:t>koji</a:t>
            </a:r>
            <a:r>
              <a:rPr lang="en-US" altLang="sr-Latn-RS" dirty="0" smtClean="0"/>
              <a:t> </a:t>
            </a:r>
            <a:r>
              <a:rPr lang="en-US" altLang="sr-Latn-RS" dirty="0" err="1" smtClean="0"/>
              <a:t>definira</a:t>
            </a:r>
            <a:r>
              <a:rPr lang="en-US" altLang="sr-Latn-RS" dirty="0" smtClean="0"/>
              <a:t> </a:t>
            </a:r>
            <a:r>
              <a:rPr lang="en-US" altLang="sr-Latn-RS" dirty="0" err="1" smtClean="0"/>
              <a:t>kakvi</a:t>
            </a:r>
            <a:r>
              <a:rPr lang="en-US" altLang="sr-Latn-RS" dirty="0" smtClean="0"/>
              <a:t> </a:t>
            </a:r>
            <a:r>
              <a:rPr lang="en-US" altLang="sr-Latn-RS" dirty="0" err="1" smtClean="0"/>
              <a:t>će</a:t>
            </a:r>
            <a:r>
              <a:rPr lang="en-US" altLang="sr-Latn-RS" dirty="0" smtClean="0"/>
              <a:t> </a:t>
            </a:r>
            <a:r>
              <a:rPr lang="en-US" altLang="sr-Latn-RS" dirty="0" err="1" smtClean="0"/>
              <a:t>biti</a:t>
            </a:r>
            <a:r>
              <a:rPr lang="en-US" altLang="sr-Latn-RS" dirty="0" smtClean="0"/>
              <a:t> </a:t>
            </a:r>
            <a:r>
              <a:rPr lang="en-US" altLang="sr-Latn-RS" dirty="0" err="1" smtClean="0"/>
              <a:t>podaci</a:t>
            </a:r>
            <a:r>
              <a:rPr lang="en-US" altLang="sr-Latn-RS" dirty="0" smtClean="0"/>
              <a:t> </a:t>
            </a:r>
            <a:r>
              <a:rPr lang="en-US" altLang="sr-Latn-RS" dirty="0" err="1" smtClean="0"/>
              <a:t>i</a:t>
            </a:r>
            <a:r>
              <a:rPr lang="en-US" altLang="sr-Latn-RS" dirty="0" smtClean="0"/>
              <a:t> </a:t>
            </a:r>
            <a:r>
              <a:rPr lang="en-US" altLang="sr-Latn-RS" dirty="0" err="1" smtClean="0"/>
              <a:t>metode</a:t>
            </a:r>
            <a:r>
              <a:rPr lang="en-US" altLang="sr-Latn-RS" dirty="0" smtClean="0"/>
              <a:t> </a:t>
            </a:r>
            <a:r>
              <a:rPr lang="en-US" altLang="sr-Latn-RS" dirty="0" err="1" smtClean="0"/>
              <a:t>objekta</a:t>
            </a:r>
            <a:r>
              <a:rPr lang="en-US" altLang="sr-Latn-RS" dirty="0" smtClean="0"/>
              <a:t>.</a:t>
            </a:r>
          </a:p>
          <a:p>
            <a:r>
              <a:rPr lang="en-US" altLang="sr-Latn-RS" dirty="0" err="1" smtClean="0"/>
              <a:t>Objekti</a:t>
            </a:r>
            <a:r>
              <a:rPr lang="en-US" altLang="sr-Latn-RS" dirty="0" smtClean="0"/>
              <a:t> </a:t>
            </a:r>
            <a:r>
              <a:rPr lang="en-US" altLang="sr-Latn-RS" dirty="0" err="1" smtClean="0"/>
              <a:t>klase</a:t>
            </a:r>
            <a:r>
              <a:rPr lang="en-US" altLang="sr-Latn-RS" dirty="0" smtClean="0"/>
              <a:t> </a:t>
            </a:r>
            <a:r>
              <a:rPr lang="en-US" altLang="sr-Latn-RS" dirty="0" err="1" smtClean="0"/>
              <a:t>imaju</a:t>
            </a:r>
            <a:r>
              <a:rPr lang="en-US" altLang="sr-Latn-RS" dirty="0" smtClean="0"/>
              <a:t>:</a:t>
            </a:r>
          </a:p>
          <a:p>
            <a:pPr lvl="1"/>
            <a:r>
              <a:rPr lang="en-US" altLang="sr-Latn-RS" dirty="0" err="1" smtClean="0"/>
              <a:t>Iste</a:t>
            </a:r>
            <a:r>
              <a:rPr lang="en-US" altLang="sr-Latn-RS" dirty="0" smtClean="0"/>
              <a:t> </a:t>
            </a:r>
            <a:r>
              <a:rPr lang="en-US" altLang="sr-Latn-RS" dirty="0" err="1" smtClean="0"/>
              <a:t>operacije</a:t>
            </a:r>
            <a:r>
              <a:rPr lang="en-US" altLang="sr-Latn-RS" dirty="0" smtClean="0"/>
              <a:t>, </a:t>
            </a:r>
            <a:r>
              <a:rPr lang="en-US" altLang="sr-Latn-RS" dirty="0" err="1" smtClean="0"/>
              <a:t>ponašajući</a:t>
            </a:r>
            <a:r>
              <a:rPr lang="en-US" altLang="sr-Latn-RS" dirty="0" smtClean="0"/>
              <a:t> se </a:t>
            </a:r>
            <a:r>
              <a:rPr lang="en-US" altLang="sr-Latn-RS" dirty="0" err="1" smtClean="0"/>
              <a:t>na</a:t>
            </a:r>
            <a:r>
              <a:rPr lang="en-US" altLang="sr-Latn-RS" dirty="0" smtClean="0"/>
              <a:t> </a:t>
            </a:r>
            <a:r>
              <a:rPr lang="en-US" altLang="sr-Latn-RS" dirty="0" err="1" smtClean="0"/>
              <a:t>isti</a:t>
            </a:r>
            <a:r>
              <a:rPr lang="en-US" altLang="sr-Latn-RS" dirty="0" smtClean="0"/>
              <a:t> </a:t>
            </a:r>
            <a:r>
              <a:rPr lang="en-US" altLang="sr-Latn-RS" dirty="0" err="1" smtClean="0"/>
              <a:t>način</a:t>
            </a:r>
            <a:endParaRPr lang="en-US" altLang="sr-Latn-RS" dirty="0" smtClean="0"/>
          </a:p>
          <a:p>
            <a:pPr lvl="1"/>
            <a:r>
              <a:rPr lang="en-US" altLang="sr-Latn-RS" dirty="0" err="1" smtClean="0"/>
              <a:t>Isti</a:t>
            </a:r>
            <a:r>
              <a:rPr lang="en-US" altLang="sr-Latn-RS" dirty="0" smtClean="0"/>
              <a:t> </a:t>
            </a:r>
            <a:r>
              <a:rPr lang="en-US" altLang="sr-Latn-RS" dirty="0" err="1" smtClean="0"/>
              <a:t>atributi</a:t>
            </a:r>
            <a:r>
              <a:rPr lang="en-US" altLang="sr-Latn-RS" dirty="0" smtClean="0"/>
              <a:t> </a:t>
            </a:r>
            <a:r>
              <a:rPr lang="en-US" altLang="sr-Latn-RS" dirty="0" err="1" smtClean="0"/>
              <a:t>koji</a:t>
            </a:r>
            <a:r>
              <a:rPr lang="en-US" altLang="sr-Latn-RS" dirty="0" smtClean="0"/>
              <a:t> </a:t>
            </a:r>
            <a:r>
              <a:rPr lang="en-US" altLang="sr-Latn-RS" dirty="0" err="1" smtClean="0"/>
              <a:t>predstavljaju</a:t>
            </a:r>
            <a:r>
              <a:rPr lang="en-US" altLang="sr-Latn-RS" dirty="0" smtClean="0"/>
              <a:t> </a:t>
            </a:r>
            <a:r>
              <a:rPr lang="en-US" altLang="sr-Latn-RS" dirty="0" err="1" smtClean="0"/>
              <a:t>iste</a:t>
            </a:r>
            <a:r>
              <a:rPr lang="en-US" altLang="sr-Latn-RS" dirty="0" smtClean="0"/>
              <a:t> </a:t>
            </a:r>
            <a:r>
              <a:rPr lang="en-US" altLang="sr-Latn-RS" dirty="0" err="1" smtClean="0"/>
              <a:t>značajke</a:t>
            </a:r>
            <a:r>
              <a:rPr lang="en-US" altLang="sr-Latn-RS" dirty="0" smtClean="0"/>
              <a:t>, </a:t>
            </a:r>
            <a:r>
              <a:rPr lang="en-US" altLang="sr-Latn-RS" dirty="0" err="1" smtClean="0"/>
              <a:t>ali</a:t>
            </a:r>
            <a:r>
              <a:rPr lang="en-US" altLang="sr-Latn-RS" dirty="0" smtClean="0"/>
              <a:t> </a:t>
            </a:r>
            <a:r>
              <a:rPr lang="en-US" altLang="sr-Latn-RS" dirty="0" err="1" smtClean="0"/>
              <a:t>vrijednosti</a:t>
            </a:r>
            <a:r>
              <a:rPr lang="en-US" altLang="sr-Latn-RS" dirty="0" smtClean="0"/>
              <a:t> </a:t>
            </a:r>
            <a:r>
              <a:rPr lang="en-US" altLang="sr-Latn-RS" dirty="0" err="1" smtClean="0"/>
              <a:t>tih</a:t>
            </a:r>
            <a:r>
              <a:rPr lang="en-US" altLang="sr-Latn-RS" dirty="0" smtClean="0"/>
              <a:t> </a:t>
            </a:r>
            <a:r>
              <a:rPr lang="en-US" altLang="sr-Latn-RS" dirty="0" err="1" smtClean="0"/>
              <a:t>atributa</a:t>
            </a:r>
            <a:r>
              <a:rPr lang="en-US" altLang="sr-Latn-RS" dirty="0" smtClean="0"/>
              <a:t> (= </a:t>
            </a:r>
            <a:r>
              <a:rPr lang="en-US" altLang="sr-Latn-RS" dirty="0" err="1" smtClean="0"/>
              <a:t>stanje</a:t>
            </a:r>
            <a:r>
              <a:rPr lang="en-US" altLang="sr-Latn-RS" dirty="0" smtClean="0"/>
              <a:t>) </a:t>
            </a:r>
            <a:r>
              <a:rPr lang="en-US" altLang="sr-Latn-RS" dirty="0" err="1" smtClean="0"/>
              <a:t>mogu</a:t>
            </a:r>
            <a:r>
              <a:rPr lang="en-US" altLang="sr-Latn-RS" dirty="0" smtClean="0"/>
              <a:t> se </a:t>
            </a:r>
            <a:r>
              <a:rPr lang="en-US" altLang="sr-Latn-RS" dirty="0" err="1" smtClean="0"/>
              <a:t>razlikovati</a:t>
            </a:r>
            <a:r>
              <a:rPr lang="en-US" altLang="sr-Latn-RS" dirty="0" smtClean="0"/>
              <a:t> od </a:t>
            </a:r>
            <a:r>
              <a:rPr lang="en-US" altLang="sr-Latn-RS" dirty="0" err="1" smtClean="0"/>
              <a:t>objekta</a:t>
            </a:r>
            <a:r>
              <a:rPr lang="en-US" altLang="sr-Latn-RS" dirty="0" smtClean="0"/>
              <a:t> do </a:t>
            </a:r>
            <a:r>
              <a:rPr lang="en-US" altLang="sr-Latn-RS" dirty="0" err="1" smtClean="0"/>
              <a:t>objekta</a:t>
            </a:r>
            <a:endParaRPr lang="en-US" altLang="sr-Latn-RS" dirty="0" smtClean="0"/>
          </a:p>
          <a:p>
            <a:r>
              <a:rPr lang="en-US" altLang="sr-Latn-RS" dirty="0" err="1" smtClean="0"/>
              <a:t>Može</a:t>
            </a:r>
            <a:r>
              <a:rPr lang="en-US" altLang="sr-Latn-RS" dirty="0" smtClean="0"/>
              <a:t> se </a:t>
            </a:r>
            <a:r>
              <a:rPr lang="en-US" altLang="sr-Latn-RS" dirty="0" err="1" smtClean="0"/>
              <a:t>stvoriti</a:t>
            </a:r>
            <a:r>
              <a:rPr lang="en-US" altLang="sr-Latn-RS" dirty="0" smtClean="0"/>
              <a:t> </a:t>
            </a:r>
            <a:r>
              <a:rPr lang="en-US" altLang="sr-Latn-RS" dirty="0" err="1" smtClean="0"/>
              <a:t>bilo</a:t>
            </a:r>
            <a:r>
              <a:rPr lang="en-US" altLang="sr-Latn-RS" dirty="0" smtClean="0"/>
              <a:t> </a:t>
            </a:r>
            <a:r>
              <a:rPr lang="en-US" altLang="sr-Latn-RS" dirty="0" err="1" smtClean="0"/>
              <a:t>koji</a:t>
            </a:r>
            <a:r>
              <a:rPr lang="en-US" altLang="sr-Latn-RS" dirty="0" smtClean="0"/>
              <a:t> </a:t>
            </a:r>
            <a:r>
              <a:rPr lang="en-US" altLang="sr-Latn-RS" dirty="0" err="1" smtClean="0"/>
              <a:t>broj</a:t>
            </a:r>
            <a:r>
              <a:rPr lang="en-US" altLang="sr-Latn-RS" dirty="0" smtClean="0"/>
              <a:t> </a:t>
            </a:r>
            <a:r>
              <a:rPr lang="en-US" altLang="sr-Latn-RS" dirty="0" err="1" smtClean="0"/>
              <a:t>primjera</a:t>
            </a:r>
            <a:r>
              <a:rPr lang="hr-HR" altLang="sr-Latn-RS" dirty="0" smtClean="0"/>
              <a:t>/instanci</a:t>
            </a:r>
            <a:r>
              <a:rPr lang="en-US" altLang="sr-Latn-RS" dirty="0" smtClean="0"/>
              <a:t> </a:t>
            </a:r>
            <a:r>
              <a:rPr lang="en-US" altLang="sr-Latn-RS" dirty="0" err="1" smtClean="0"/>
              <a:t>klase</a:t>
            </a:r>
            <a:r>
              <a:rPr lang="en-US" altLang="sr-Latn-RS" i="1" dirty="0" smtClean="0"/>
              <a:t>.</a:t>
            </a:r>
            <a:endParaRPr lang="en-US" altLang="sr-Latn-RS" i="1" dirty="0"/>
          </a:p>
          <a:p>
            <a:pPr lvl="1"/>
            <a:endParaRPr lang="en-NZ" b="1" dirty="0">
              <a:solidFill>
                <a:srgbClr val="0000FF"/>
              </a:solidFill>
              <a:effectLst>
                <a:outerShdw blurRad="38100" dist="38100" dir="2700000" algn="tl">
                  <a:srgbClr val="000000">
                    <a:alpha val="43137"/>
                  </a:srgbClr>
                </a:outerShdw>
              </a:effectLst>
            </a:endParaRPr>
          </a:p>
          <a:p>
            <a:endParaRPr lang="hr-HR" dirty="0" smtClean="0"/>
          </a:p>
        </p:txBody>
      </p:sp>
    </p:spTree>
    <p:extLst>
      <p:ext uri="{BB962C8B-B14F-4D97-AF65-F5344CB8AC3E}">
        <p14:creationId xmlns:p14="http://schemas.microsoft.com/office/powerpoint/2010/main" val="651576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Primjena OOP</a:t>
            </a:r>
            <a:endParaRPr lang="hr-HR" dirty="0"/>
          </a:p>
        </p:txBody>
      </p:sp>
      <p:sp>
        <p:nvSpPr>
          <p:cNvPr id="3" name="Rezervirano mjesto sadržaja 2"/>
          <p:cNvSpPr>
            <a:spLocks noGrp="1"/>
          </p:cNvSpPr>
          <p:nvPr>
            <p:ph idx="1"/>
          </p:nvPr>
        </p:nvSpPr>
        <p:spPr/>
        <p:txBody>
          <a:bodyPr>
            <a:normAutofit fontScale="85000" lnSpcReduction="10000"/>
          </a:bodyPr>
          <a:lstStyle/>
          <a:p>
            <a:r>
              <a:rPr lang="hr-HR" dirty="0" smtClean="0"/>
              <a:t>Objektno orijentirano programiranje (OOP) odnosi se na stvaranje softverskih vrsta / klasa za višekratnu upotrebu koje se mogu učinkovito razviti i lako ugraditi u više programa.</a:t>
            </a:r>
          </a:p>
          <a:p>
            <a:r>
              <a:rPr lang="hr-HR" dirty="0" smtClean="0"/>
              <a:t>U OOP-u objekt predstavlja entitet u stvarnom svijetu (student, radni stol, gumb, datoteka, područje za unos teksta, zajam, web stranica, košarica).</a:t>
            </a:r>
          </a:p>
          <a:p>
            <a:r>
              <a:rPr lang="hr-HR" dirty="0" smtClean="0"/>
              <a:t>OOP program = zbirka objekata koji u interakciji rješavaju zadatak / problem.</a:t>
            </a:r>
          </a:p>
          <a:p>
            <a:r>
              <a:rPr lang="hr-HR" dirty="0" smtClean="0"/>
              <a:t>OOP ne rješava sve probleme pisanja lošeg kôda već samo usmjerava programere na određene standardne načine pisanja koda. </a:t>
            </a:r>
          </a:p>
          <a:p>
            <a:r>
              <a:rPr lang="hr-HR" dirty="0" smtClean="0"/>
              <a:t>Iako je OOP programiranje nominalno sporije od proceduralnog što se performansi tiče, programeri koristeći objektno orijentirane principe pišu „čišći” kod kojeg je lakše mijenjati i ponovno koristiti (</a:t>
            </a:r>
            <a:r>
              <a:rPr lang="hr-HR" dirty="0" err="1" smtClean="0"/>
              <a:t>eng</a:t>
            </a:r>
            <a:r>
              <a:rPr lang="hr-HR" dirty="0" smtClean="0"/>
              <a:t>. </a:t>
            </a:r>
            <a:r>
              <a:rPr lang="hr-HR" i="1" dirty="0" err="1" smtClean="0"/>
              <a:t>reusable</a:t>
            </a:r>
            <a:r>
              <a:rPr lang="hr-HR" i="1" dirty="0" smtClean="0"/>
              <a:t> </a:t>
            </a:r>
            <a:r>
              <a:rPr lang="hr-HR" i="1" dirty="0" err="1" smtClean="0"/>
              <a:t>code</a:t>
            </a:r>
            <a:r>
              <a:rPr lang="hr-HR" dirty="0" smtClean="0"/>
              <a:t>).</a:t>
            </a:r>
          </a:p>
          <a:p>
            <a:endParaRPr lang="hr-HR" dirty="0"/>
          </a:p>
        </p:txBody>
      </p:sp>
    </p:spTree>
    <p:extLst>
      <p:ext uri="{BB962C8B-B14F-4D97-AF65-F5344CB8AC3E}">
        <p14:creationId xmlns:p14="http://schemas.microsoft.com/office/powerpoint/2010/main" val="951910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body" idx="1"/>
          </p:nvPr>
        </p:nvSpPr>
        <p:spPr>
          <a:xfrm>
            <a:off x="1752600" y="1600200"/>
            <a:ext cx="8839200" cy="4953000"/>
          </a:xfrm>
        </p:spPr>
        <p:txBody>
          <a:bodyPr vert="horz" lIns="0" tIns="0" rIns="0" bIns="0" rtlCol="0">
            <a:normAutofit fontScale="92500" lnSpcReduction="10000"/>
          </a:bodyPr>
          <a:lstStyle/>
          <a:p>
            <a:pPr>
              <a:lnSpc>
                <a:spcPct val="110000"/>
              </a:lnSpc>
              <a:spcBef>
                <a:spcPts val="1200"/>
              </a:spcBef>
            </a:pPr>
            <a:r>
              <a:rPr lang="hr-HR" altLang="sr-Latn-RS" u="sng" dirty="0" smtClean="0">
                <a:ea typeface="Simsun (Founder Extended)" pitchFamily="65" charset="-122"/>
                <a:cs typeface="Courier New" panose="02070309020205020404" pitchFamily="49" charset="0"/>
              </a:rPr>
              <a:t>Manji web projekti</a:t>
            </a:r>
            <a:endParaRPr lang="en-US" altLang="sr-Latn-RS" u="sng" dirty="0">
              <a:ea typeface="Simsun (Founder Extended)" pitchFamily="65" charset="-122"/>
              <a:cs typeface="Courier New" panose="02070309020205020404" pitchFamily="49" charset="0"/>
            </a:endParaRPr>
          </a:p>
          <a:p>
            <a:pPr marL="547688" lvl="1">
              <a:lnSpc>
                <a:spcPct val="110000"/>
              </a:lnSpc>
              <a:spcBef>
                <a:spcPts val="600"/>
              </a:spcBef>
            </a:pPr>
            <a:r>
              <a:rPr lang="hr-HR" altLang="sr-Latn-RS" dirty="0" smtClean="0">
                <a:ea typeface="Simsun (Founder Extended)" pitchFamily="65" charset="-122"/>
                <a:cs typeface="Courier New" panose="02070309020205020404" pitchFamily="49" charset="0"/>
              </a:rPr>
              <a:t>Sastoji se od web skripti/programa, napisane po nekoj ad-</a:t>
            </a:r>
            <a:r>
              <a:rPr lang="hr-HR" altLang="sr-Latn-RS" dirty="0" err="1" smtClean="0">
                <a:ea typeface="Simsun (Founder Extended)" pitchFamily="65" charset="-122"/>
                <a:cs typeface="Courier New" panose="02070309020205020404" pitchFamily="49" charset="0"/>
              </a:rPr>
              <a:t>hoc</a:t>
            </a:r>
            <a:r>
              <a:rPr lang="hr-HR" altLang="sr-Latn-RS" dirty="0" smtClean="0">
                <a:ea typeface="Simsun (Founder Extended)" pitchFamily="65" charset="-122"/>
                <a:cs typeface="Courier New" panose="02070309020205020404" pitchFamily="49" charset="0"/>
              </a:rPr>
              <a:t> metodologiji</a:t>
            </a:r>
            <a:r>
              <a:rPr lang="en-US" altLang="sr-Latn-RS" dirty="0" smtClean="0">
                <a:ea typeface="Simsun (Founder Extended)" pitchFamily="65" charset="-122"/>
                <a:cs typeface="Courier New" panose="02070309020205020404" pitchFamily="49" charset="0"/>
              </a:rPr>
              <a:t>procedural methodology</a:t>
            </a:r>
            <a:r>
              <a:rPr lang="hr-HR" altLang="sr-Latn-RS" dirty="0" smtClean="0">
                <a:ea typeface="Simsun (Founder Extended)" pitchFamily="65" charset="-122"/>
                <a:cs typeface="Courier New" panose="02070309020205020404" pitchFamily="49" charset="0"/>
              </a:rPr>
              <a:t>,</a:t>
            </a:r>
            <a:r>
              <a:rPr lang="en-US" altLang="sr-Latn-RS" i="1" dirty="0" smtClean="0">
                <a:ea typeface="Simsun (Founder Extended)" pitchFamily="65" charset="-122"/>
                <a:cs typeface="Courier New" panose="02070309020205020404" pitchFamily="49" charset="0"/>
              </a:rPr>
              <a:t>function-oriented</a:t>
            </a:r>
            <a:r>
              <a:rPr lang="en-US" altLang="sr-Latn-RS" dirty="0" smtClean="0">
                <a:ea typeface="Simsun (Founder Extended)" pitchFamily="65" charset="-122"/>
                <a:cs typeface="Courier New" panose="02070309020205020404" pitchFamily="49" charset="0"/>
              </a:rPr>
              <a:t>, </a:t>
            </a:r>
            <a:endParaRPr lang="hr-HR" altLang="sr-Latn-RS" dirty="0" smtClean="0">
              <a:ea typeface="Simsun (Founder Extended)" pitchFamily="65" charset="-122"/>
              <a:cs typeface="Courier New" panose="02070309020205020404" pitchFamily="49" charset="0"/>
            </a:endParaRPr>
          </a:p>
          <a:p>
            <a:pPr marL="90488">
              <a:lnSpc>
                <a:spcPct val="110000"/>
              </a:lnSpc>
              <a:spcBef>
                <a:spcPts val="600"/>
              </a:spcBef>
            </a:pPr>
            <a:r>
              <a:rPr lang="hr-HR" altLang="sr-Latn-RS" u="sng" dirty="0" smtClean="0">
                <a:ea typeface="Simsun (Founder Extended)" pitchFamily="65" charset="-122"/>
                <a:cs typeface="Courier New" panose="02070309020205020404" pitchFamily="49" charset="0"/>
              </a:rPr>
              <a:t>Veći </a:t>
            </a:r>
            <a:r>
              <a:rPr lang="hr-HR" altLang="sr-Latn-RS" u="sng" dirty="0" err="1" smtClean="0">
                <a:ea typeface="Simsun (Founder Extended)" pitchFamily="65" charset="-122"/>
                <a:cs typeface="Courier New" panose="02070309020205020404" pitchFamily="49" charset="0"/>
              </a:rPr>
              <a:t>softwerski</a:t>
            </a:r>
            <a:r>
              <a:rPr lang="hr-HR" altLang="sr-Latn-RS" u="sng" dirty="0" smtClean="0">
                <a:ea typeface="Simsun (Founder Extended)" pitchFamily="65" charset="-122"/>
                <a:cs typeface="Courier New" panose="02070309020205020404" pitchFamily="49" charset="0"/>
              </a:rPr>
              <a:t> web projekti</a:t>
            </a:r>
          </a:p>
          <a:p>
            <a:pPr marL="547688" lvl="1">
              <a:lnSpc>
                <a:spcPct val="110000"/>
              </a:lnSpc>
              <a:spcBef>
                <a:spcPts val="600"/>
              </a:spcBef>
            </a:pPr>
            <a:r>
              <a:rPr lang="hr-HR" altLang="sr-Latn-RS" dirty="0" smtClean="0">
                <a:ea typeface="Simsun (Founder Extended)" pitchFamily="65" charset="-122"/>
                <a:cs typeface="Courier New" panose="02070309020205020404" pitchFamily="49" charset="0"/>
              </a:rPr>
              <a:t>Kad je p</a:t>
            </a:r>
            <a:r>
              <a:rPr lang="en-US" altLang="sr-Latn-RS" dirty="0" err="1" smtClean="0">
                <a:ea typeface="Simsun (Founder Extended)" pitchFamily="65" charset="-122"/>
                <a:cs typeface="Courier New" panose="02070309020205020404" pitchFamily="49" charset="0"/>
              </a:rPr>
              <a:t>otrebn</a:t>
            </a:r>
            <a:r>
              <a:rPr lang="hr-HR" altLang="sr-Latn-RS" dirty="0" smtClean="0">
                <a:ea typeface="Simsun (Founder Extended)" pitchFamily="65" charset="-122"/>
                <a:cs typeface="Courier New" panose="02070309020205020404" pitchFamily="49" charset="0"/>
              </a:rPr>
              <a:t>o</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pravilno</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promišlj</a:t>
            </a:r>
            <a:r>
              <a:rPr lang="hr-HR" altLang="sr-Latn-RS" dirty="0" err="1" smtClean="0">
                <a:ea typeface="Simsun (Founder Extended)" pitchFamily="65" charset="-122"/>
                <a:cs typeface="Courier New" panose="02070309020205020404" pitchFamily="49" charset="0"/>
              </a:rPr>
              <a:t>anje</a:t>
            </a:r>
            <a:r>
              <a:rPr lang="hr-HR" altLang="sr-Latn-RS" dirty="0" smtClean="0">
                <a:ea typeface="Simsun (Founder Extended)" pitchFamily="65" charset="-122"/>
                <a:cs typeface="Courier New" panose="02070309020205020404" pitchFamily="49" charset="0"/>
              </a:rPr>
              <a:t> o</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metodologij</a:t>
            </a:r>
            <a:r>
              <a:rPr lang="hr-HR" altLang="sr-Latn-RS" dirty="0" smtClean="0">
                <a:ea typeface="Simsun (Founder Extended)" pitchFamily="65" charset="-122"/>
                <a:cs typeface="Courier New" panose="02070309020205020404" pitchFamily="49" charset="0"/>
              </a:rPr>
              <a:t>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razvoja</a:t>
            </a:r>
            <a:r>
              <a:rPr lang="en-US" altLang="sr-Latn-RS" dirty="0" smtClean="0">
                <a:ea typeface="Simsun (Founder Extended)" pitchFamily="65" charset="-122"/>
                <a:cs typeface="Courier New" panose="02070309020205020404" pitchFamily="49" charset="0"/>
              </a:rPr>
              <a:t> - OOP →</a:t>
            </a:r>
            <a:r>
              <a:rPr lang="hr-HR" altLang="sr-Latn-RS" dirty="0" smtClean="0">
                <a:ea typeface="Simsun (Founder Extended)" pitchFamily="65" charset="-122"/>
                <a:cs typeface="Courier New" panose="02070309020205020404" pitchFamily="49" charset="0"/>
              </a:rPr>
              <a:t>?</a:t>
            </a:r>
            <a:endParaRPr lang="en-US" altLang="sr-Latn-RS" dirty="0" smtClean="0">
              <a:ea typeface="Simsun (Founder Extended)" pitchFamily="65" charset="-122"/>
              <a:cs typeface="Courier New" panose="02070309020205020404" pitchFamily="49" charset="0"/>
            </a:endParaRPr>
          </a:p>
          <a:p>
            <a:pPr marL="547688" lvl="1">
              <a:lnSpc>
                <a:spcPct val="110000"/>
              </a:lnSpc>
              <a:spcBef>
                <a:spcPts val="600"/>
              </a:spcBef>
            </a:pPr>
            <a:r>
              <a:rPr lang="en-US" altLang="sr-Latn-RS" dirty="0" smtClean="0">
                <a:ea typeface="Simsun (Founder Extended)" pitchFamily="65" charset="-122"/>
                <a:cs typeface="Courier New" panose="02070309020205020404" pitchFamily="49" charset="0"/>
              </a:rPr>
              <a:t>OO </a:t>
            </a:r>
            <a:r>
              <a:rPr lang="en-US" altLang="sr-Latn-RS" dirty="0" err="1" smtClean="0">
                <a:ea typeface="Simsun (Founder Extended)" pitchFamily="65" charset="-122"/>
                <a:cs typeface="Courier New" panose="02070309020205020404" pitchFamily="49" charset="0"/>
              </a:rPr>
              <a:t>pristup</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može</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pomoći</a:t>
            </a:r>
            <a:r>
              <a:rPr lang="en-US" altLang="sr-Latn-RS" dirty="0" smtClean="0">
                <a:ea typeface="Simsun (Founder Extended)" pitchFamily="65" charset="-122"/>
                <a:cs typeface="Courier New" panose="02070309020205020404" pitchFamily="49" charset="0"/>
              </a:rPr>
              <a:t> u </a:t>
            </a:r>
            <a:r>
              <a:rPr lang="en-US" altLang="sr-Latn-RS" dirty="0" err="1" smtClean="0">
                <a:ea typeface="Simsun (Founder Extended)" pitchFamily="65" charset="-122"/>
                <a:cs typeface="Courier New" panose="02070309020205020404" pitchFamily="49" charset="0"/>
              </a:rPr>
              <a:t>upravljanju</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složenošću</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projekta</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povećati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ponovnu</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upotrebu</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koda</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smanjiti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troškove</a:t>
            </a:r>
            <a:r>
              <a:rPr lang="hr-HR" altLang="sr-Latn-RS" dirty="0" smtClean="0">
                <a:ea typeface="Simsun (Founder Extended)" pitchFamily="65" charset="-122"/>
                <a:cs typeface="Courier New" panose="02070309020205020404" pitchFamily="49" charset="0"/>
              </a:rPr>
              <a:t> itd..</a:t>
            </a:r>
            <a:r>
              <a:rPr lang="en-US" altLang="sr-Latn-RS" dirty="0" smtClean="0">
                <a:ea typeface="Simsun (Founder Extended)" pitchFamily="65" charset="-122"/>
                <a:cs typeface="Courier New" panose="02070309020205020404" pitchFamily="49" charset="0"/>
              </a:rPr>
              <a:t>.</a:t>
            </a:r>
          </a:p>
          <a:p>
            <a:pPr marL="547688" lvl="1">
              <a:lnSpc>
                <a:spcPct val="110000"/>
              </a:lnSpc>
              <a:spcBef>
                <a:spcPts val="600"/>
              </a:spcBef>
            </a:pPr>
            <a:r>
              <a:rPr lang="en-US" altLang="sr-Latn-RS" dirty="0" smtClean="0">
                <a:ea typeface="Simsun (Founder Extended)" pitchFamily="65" charset="-122"/>
                <a:cs typeface="Courier New" panose="02070309020205020404" pitchFamily="49" charset="0"/>
              </a:rPr>
              <a:t>OO </a:t>
            </a:r>
            <a:r>
              <a:rPr lang="en-US" altLang="sr-Latn-RS" dirty="0" err="1" smtClean="0">
                <a:ea typeface="Simsun (Founder Extended)" pitchFamily="65" charset="-122"/>
                <a:cs typeface="Courier New" panose="02070309020205020404" pitchFamily="49" charset="0"/>
              </a:rPr>
              <a:t>analiza</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postupak</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dizajniranja</a:t>
            </a:r>
            <a:r>
              <a:rPr lang="en-US" altLang="sr-Latn-RS" dirty="0" smtClean="0">
                <a:ea typeface="Simsun (Founder Extended)" pitchFamily="65" charset="-122"/>
                <a:cs typeface="Courier New" panose="02070309020205020404" pitchFamily="49" charset="0"/>
              </a:rPr>
              <a:t> = </a:t>
            </a:r>
            <a:r>
              <a:rPr lang="en-US" altLang="sr-Latn-RS" dirty="0" err="1" smtClean="0">
                <a:ea typeface="Simsun (Founder Extended)" pitchFamily="65" charset="-122"/>
                <a:cs typeface="Courier New" panose="02070309020205020404" pitchFamily="49" charset="0"/>
              </a:rPr>
              <a:t>odlučiti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koje</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vrste</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objekata</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koji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skriveni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podaci</a:t>
            </a:r>
            <a:r>
              <a:rPr lang="en-US" altLang="sr-Latn-RS" dirty="0" smtClean="0">
                <a:ea typeface="Simsun (Founder Extended)" pitchFamily="65" charset="-122"/>
                <a:cs typeface="Courier New" panose="02070309020205020404" pitchFamily="49" charset="0"/>
              </a:rPr>
              <a:t> / </a:t>
            </a:r>
            <a:r>
              <a:rPr lang="en-US" altLang="sr-Latn-RS" dirty="0" err="1" smtClean="0">
                <a:ea typeface="Simsun (Founder Extended)" pitchFamily="65" charset="-122"/>
                <a:cs typeface="Courier New" panose="02070309020205020404" pitchFamily="49" charset="0"/>
              </a:rPr>
              <a:t>operacije</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operacije</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omota</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za</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svaku</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vrstu</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objekta</a:t>
            </a:r>
            <a:endParaRPr lang="en-US" altLang="sr-Latn-RS" dirty="0" smtClean="0">
              <a:ea typeface="Simsun (Founder Extended)" pitchFamily="65" charset="-122"/>
              <a:cs typeface="Courier New" panose="02070309020205020404" pitchFamily="49" charset="0"/>
            </a:endParaRPr>
          </a:p>
          <a:p>
            <a:pPr marL="547688" lvl="1">
              <a:lnSpc>
                <a:spcPct val="110000"/>
              </a:lnSpc>
              <a:spcBef>
                <a:spcPts val="600"/>
              </a:spcBef>
            </a:pPr>
            <a:r>
              <a:rPr lang="en-US" altLang="sr-Latn-RS" dirty="0" smtClean="0">
                <a:ea typeface="Simsun (Founder Extended)" pitchFamily="65" charset="-122"/>
                <a:cs typeface="Courier New" panose="02070309020205020404" pitchFamily="49" charset="0"/>
              </a:rPr>
              <a:t>UML - </a:t>
            </a:r>
            <a:r>
              <a:rPr lang="en-US" altLang="sr-Latn-RS" dirty="0" err="1" smtClean="0">
                <a:ea typeface="Simsun (Founder Extended)" pitchFamily="65" charset="-122"/>
                <a:cs typeface="Courier New" panose="02070309020205020404" pitchFamily="49" charset="0"/>
              </a:rPr>
              <a:t>kao</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alat</a:t>
            </a:r>
            <a:r>
              <a:rPr lang="en-US" altLang="sr-Latn-RS" dirty="0" smtClean="0">
                <a:ea typeface="Simsun (Founder Extended)" pitchFamily="65" charset="-122"/>
                <a:cs typeface="Courier New" panose="02070309020205020404" pitchFamily="49" charset="0"/>
              </a:rPr>
              <a:t> u OO </a:t>
            </a:r>
            <a:r>
              <a:rPr lang="en-US" altLang="sr-Latn-RS" dirty="0" err="1" smtClean="0">
                <a:ea typeface="Simsun (Founder Extended)" pitchFamily="65" charset="-122"/>
                <a:cs typeface="Courier New" panose="02070309020205020404" pitchFamily="49" charset="0"/>
              </a:rPr>
              <a:t>dizajnu</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koji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omogućuje</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opis</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klasa</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i</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odnosa</a:t>
            </a:r>
            <a:r>
              <a:rPr lang="en-US" altLang="sr-Latn-RS" dirty="0" smtClean="0">
                <a:ea typeface="Simsun (Founder Extended)" pitchFamily="65" charset="-122"/>
                <a:cs typeface="Courier New" panose="02070309020205020404" pitchFamily="49" charset="0"/>
              </a:rPr>
              <a:t> </a:t>
            </a:r>
            <a:r>
              <a:rPr lang="en-US" altLang="sr-Latn-RS" dirty="0" err="1" smtClean="0">
                <a:ea typeface="Simsun (Founder Extended)" pitchFamily="65" charset="-122"/>
                <a:cs typeface="Courier New" panose="02070309020205020404" pitchFamily="49" charset="0"/>
              </a:rPr>
              <a:t>klasa</a:t>
            </a:r>
            <a:endParaRPr lang="en-US" altLang="sr-Latn-RS" dirty="0" smtClean="0">
              <a:ea typeface="Simsun (Founder Extended)" pitchFamily="65" charset="-122"/>
              <a:cs typeface="Courier New" panose="02070309020205020404" pitchFamily="49" charset="0"/>
            </a:endParaRP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DCE931-3845-401D-845E-5C7B72AED14B}" type="slidenum">
              <a:rPr lang="en-US" altLang="sr-Latn-RS">
                <a:solidFill>
                  <a:srgbClr val="045C75"/>
                </a:solidFill>
                <a:latin typeface="Times New Roman" panose="02020603050405020304" pitchFamily="18" charset="0"/>
              </a:rPr>
              <a:pPr eaLnBrk="1" hangingPunct="1"/>
              <a:t>7</a:t>
            </a:fld>
            <a:endParaRPr lang="en-US" altLang="sr-Latn-RS">
              <a:solidFill>
                <a:srgbClr val="045C75"/>
              </a:solidFill>
              <a:latin typeface="Times New Roman" panose="02020603050405020304" pitchFamily="18" charset="0"/>
            </a:endParaRPr>
          </a:p>
        </p:txBody>
      </p:sp>
      <p:sp>
        <p:nvSpPr>
          <p:cNvPr id="5" name="Naslov 1"/>
          <p:cNvSpPr>
            <a:spLocks noGrp="1"/>
          </p:cNvSpPr>
          <p:nvPr>
            <p:ph type="title"/>
          </p:nvPr>
        </p:nvSpPr>
        <p:spPr>
          <a:xfrm>
            <a:off x="838200" y="274637"/>
            <a:ext cx="10515600" cy="1325563"/>
          </a:xfrm>
        </p:spPr>
        <p:txBody>
          <a:bodyPr/>
          <a:lstStyle/>
          <a:p>
            <a:r>
              <a:rPr lang="hr-HR" dirty="0" smtClean="0"/>
              <a:t>OOP u web programiranju</a:t>
            </a:r>
            <a:endParaRPr lang="hr-HR" dirty="0"/>
          </a:p>
        </p:txBody>
      </p:sp>
    </p:spTree>
    <p:extLst>
      <p:ext uri="{BB962C8B-B14F-4D97-AF65-F5344CB8AC3E}">
        <p14:creationId xmlns:p14="http://schemas.microsoft.com/office/powerpoint/2010/main" val="4127745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Kreiranje klasa u PHP-</a:t>
            </a:r>
            <a:endParaRPr lang="hr-HR" dirty="0"/>
          </a:p>
        </p:txBody>
      </p:sp>
      <p:sp>
        <p:nvSpPr>
          <p:cNvPr id="3" name="Rezervirano mjesto sadržaja 2"/>
          <p:cNvSpPr>
            <a:spLocks noGrp="1"/>
          </p:cNvSpPr>
          <p:nvPr>
            <p:ph idx="1"/>
          </p:nvPr>
        </p:nvSpPr>
        <p:spPr/>
        <p:txBody>
          <a:bodyPr>
            <a:normAutofit fontScale="92500" lnSpcReduction="20000"/>
          </a:bodyPr>
          <a:lstStyle/>
          <a:p>
            <a:r>
              <a:rPr lang="hr-HR" dirty="0" smtClean="0"/>
              <a:t>Minimalna definicija klase:</a:t>
            </a:r>
          </a:p>
          <a:p>
            <a:pPr marL="0" indent="0">
              <a:buNone/>
            </a:pPr>
            <a:r>
              <a:rPr lang="hr-HR" dirty="0" smtClean="0"/>
              <a:t>	</a:t>
            </a:r>
            <a:r>
              <a:rPr lang="hr-HR" dirty="0" err="1" smtClean="0">
                <a:solidFill>
                  <a:srgbClr val="FF0000"/>
                </a:solidFill>
                <a:latin typeface="Consolas" panose="020B0609020204030204" pitchFamily="49" charset="0"/>
              </a:rPr>
              <a:t>class</a:t>
            </a:r>
            <a:r>
              <a:rPr lang="hr-HR" dirty="0" smtClean="0">
                <a:solidFill>
                  <a:srgbClr val="FF0000"/>
                </a:solidFill>
                <a:latin typeface="Consolas" panose="020B0609020204030204" pitchFamily="49" charset="0"/>
              </a:rPr>
              <a:t> </a:t>
            </a:r>
            <a:r>
              <a:rPr lang="hr-HR" dirty="0" err="1" smtClean="0">
                <a:solidFill>
                  <a:srgbClr val="FF0000"/>
                </a:solidFill>
                <a:latin typeface="Consolas" panose="020B0609020204030204" pitchFamily="49" charset="0"/>
              </a:rPr>
              <a:t>classname</a:t>
            </a:r>
            <a:r>
              <a:rPr lang="hr-HR" dirty="0" smtClean="0">
                <a:solidFill>
                  <a:srgbClr val="FF0000"/>
                </a:solidFill>
                <a:latin typeface="Consolas" panose="020B0609020204030204" pitchFamily="49" charset="0"/>
              </a:rPr>
              <a:t> {</a:t>
            </a:r>
          </a:p>
          <a:p>
            <a:pPr marL="0" indent="0">
              <a:buNone/>
            </a:pPr>
            <a:r>
              <a:rPr lang="hr-HR" dirty="0">
                <a:solidFill>
                  <a:srgbClr val="FF0000"/>
                </a:solidFill>
                <a:latin typeface="Consolas" panose="020B0609020204030204" pitchFamily="49" charset="0"/>
              </a:rPr>
              <a:t>	</a:t>
            </a:r>
            <a:r>
              <a:rPr lang="hr-HR" dirty="0" smtClean="0">
                <a:solidFill>
                  <a:srgbClr val="FF0000"/>
                </a:solidFill>
                <a:latin typeface="Consolas" panose="020B0609020204030204" pitchFamily="49" charset="0"/>
              </a:rPr>
              <a:t>// ime klase je PHP identifikator!</a:t>
            </a:r>
          </a:p>
          <a:p>
            <a:pPr marL="0" indent="0">
              <a:buNone/>
            </a:pPr>
            <a:r>
              <a:rPr lang="hr-HR" dirty="0" smtClean="0">
                <a:solidFill>
                  <a:srgbClr val="FF0000"/>
                </a:solidFill>
                <a:latin typeface="Consolas" panose="020B0609020204030204" pitchFamily="49" charset="0"/>
              </a:rPr>
              <a:t>	// tijelo klase = definicije podataka i funkcije</a:t>
            </a:r>
          </a:p>
          <a:p>
            <a:pPr marL="0" indent="0">
              <a:buNone/>
            </a:pPr>
            <a:r>
              <a:rPr lang="hr-HR" dirty="0" smtClean="0">
                <a:solidFill>
                  <a:srgbClr val="FF0000"/>
                </a:solidFill>
                <a:latin typeface="Consolas" panose="020B0609020204030204" pitchFamily="49" charset="0"/>
              </a:rPr>
              <a:t>	}</a:t>
            </a:r>
          </a:p>
          <a:p>
            <a:r>
              <a:rPr lang="hr-HR" u="sng" dirty="0" smtClean="0">
                <a:solidFill>
                  <a:srgbClr val="FF0000"/>
                </a:solidFill>
              </a:rPr>
              <a:t>Atributi:</a:t>
            </a:r>
          </a:p>
          <a:p>
            <a:pPr lvl="1"/>
            <a:r>
              <a:rPr lang="hr-HR" dirty="0" smtClean="0"/>
              <a:t>deklariraju se kao varijable unutar definicije klase pomoću ključnih riječi koje odgovaraju njihovoj vidljivosti: javna, privatna ili zaštićena.</a:t>
            </a:r>
          </a:p>
          <a:p>
            <a:pPr lvl="1"/>
            <a:r>
              <a:rPr lang="hr-HR" dirty="0" smtClean="0"/>
              <a:t>(Sjetimo se da PHP inače nema deklaracije varijabli → deklaracije članova podataka protiv prirode PHP-a?)</a:t>
            </a:r>
          </a:p>
          <a:p>
            <a:r>
              <a:rPr lang="hr-HR" u="sng" dirty="0" smtClean="0">
                <a:solidFill>
                  <a:srgbClr val="FF0000"/>
                </a:solidFill>
              </a:rPr>
              <a:t>Operacije/metode</a:t>
            </a:r>
          </a:p>
          <a:p>
            <a:pPr lvl="1"/>
            <a:r>
              <a:rPr lang="hr-HR" dirty="0" smtClean="0"/>
              <a:t>nastaju deklariranjem funkcija unutar definicije klase.</a:t>
            </a:r>
            <a:endParaRPr lang="hr-HR" dirty="0"/>
          </a:p>
        </p:txBody>
      </p:sp>
    </p:spTree>
    <p:extLst>
      <p:ext uri="{BB962C8B-B14F-4D97-AF65-F5344CB8AC3E}">
        <p14:creationId xmlns:p14="http://schemas.microsoft.com/office/powerpoint/2010/main" val="2384427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Kreiranje klasa u PHP- konstruktor klasa</a:t>
            </a:r>
            <a:endParaRPr lang="hr-HR" dirty="0"/>
          </a:p>
        </p:txBody>
      </p:sp>
      <p:sp>
        <p:nvSpPr>
          <p:cNvPr id="3" name="Rezervirano mjesto sadržaja 2"/>
          <p:cNvSpPr>
            <a:spLocks noGrp="1"/>
          </p:cNvSpPr>
          <p:nvPr>
            <p:ph idx="1"/>
          </p:nvPr>
        </p:nvSpPr>
        <p:spPr/>
        <p:txBody>
          <a:bodyPr>
            <a:normAutofit fontScale="92500" lnSpcReduction="10000"/>
          </a:bodyPr>
          <a:lstStyle/>
          <a:p>
            <a:r>
              <a:rPr lang="en-US" altLang="sr-Latn-RS" dirty="0" smtClean="0">
                <a:solidFill>
                  <a:srgbClr val="00B050"/>
                </a:solidFill>
                <a:ea typeface="Simsun (Founder Extended)" pitchFamily="65" charset="-122"/>
                <a:cs typeface="Courier New" panose="02070309020205020404" pitchFamily="49" charset="0"/>
              </a:rPr>
              <a:t>Constructor </a:t>
            </a:r>
            <a:r>
              <a:rPr lang="hr-HR" altLang="sr-Latn-RS" dirty="0" smtClean="0">
                <a:solidFill>
                  <a:srgbClr val="00B050"/>
                </a:solidFill>
                <a:ea typeface="Simsun (Founder Extended)" pitchFamily="65" charset="-122"/>
                <a:cs typeface="Courier New" panose="02070309020205020404" pitchFamily="49" charset="0"/>
              </a:rPr>
              <a:t>/</a:t>
            </a:r>
            <a:r>
              <a:rPr lang="hr-HR" dirty="0" smtClean="0"/>
              <a:t>Konstruktor = funkcija koja se koristi za stvaranje objekta klase</a:t>
            </a:r>
          </a:p>
          <a:p>
            <a:r>
              <a:rPr lang="hr-HR" dirty="0" smtClean="0"/>
              <a:t>Deklarirano kao funkcija s posebnim imenom:</a:t>
            </a:r>
          </a:p>
          <a:p>
            <a:pPr marL="0" indent="0">
              <a:buNone/>
            </a:pPr>
            <a:r>
              <a:rPr lang="hr-HR" dirty="0" smtClean="0"/>
              <a:t>	</a:t>
            </a:r>
            <a:r>
              <a:rPr lang="hr-HR" dirty="0" err="1" smtClean="0">
                <a:solidFill>
                  <a:srgbClr val="FF0000"/>
                </a:solidFill>
                <a:latin typeface="Consolas" panose="020B0609020204030204" pitchFamily="49" charset="0"/>
              </a:rPr>
              <a:t>function</a:t>
            </a:r>
            <a:r>
              <a:rPr lang="hr-HR" dirty="0" smtClean="0">
                <a:solidFill>
                  <a:srgbClr val="FF0000"/>
                </a:solidFill>
                <a:latin typeface="Consolas" panose="020B0609020204030204" pitchFamily="49" charset="0"/>
              </a:rPr>
              <a:t> __</a:t>
            </a:r>
            <a:r>
              <a:rPr lang="hr-HR" dirty="0" err="1" smtClean="0">
                <a:solidFill>
                  <a:srgbClr val="FF0000"/>
                </a:solidFill>
                <a:latin typeface="Consolas" panose="020B0609020204030204" pitchFamily="49" charset="0"/>
              </a:rPr>
              <a:t>construct</a:t>
            </a:r>
            <a:r>
              <a:rPr lang="hr-HR" dirty="0" smtClean="0">
                <a:solidFill>
                  <a:srgbClr val="FF0000"/>
                </a:solidFill>
                <a:latin typeface="Consolas" panose="020B0609020204030204" pitchFamily="49" charset="0"/>
              </a:rPr>
              <a:t> (</a:t>
            </a:r>
            <a:r>
              <a:rPr lang="hr-HR" dirty="0" err="1" smtClean="0">
                <a:solidFill>
                  <a:srgbClr val="FF0000"/>
                </a:solidFill>
                <a:latin typeface="Consolas" panose="020B0609020204030204" pitchFamily="49" charset="0"/>
              </a:rPr>
              <a:t>param_list</a:t>
            </a:r>
            <a:r>
              <a:rPr lang="hr-HR" dirty="0" smtClean="0">
                <a:solidFill>
                  <a:srgbClr val="FF0000"/>
                </a:solidFill>
                <a:latin typeface="Consolas" panose="020B0609020204030204" pitchFamily="49" charset="0"/>
              </a:rPr>
              <a:t>) {…}</a:t>
            </a:r>
          </a:p>
          <a:p>
            <a:r>
              <a:rPr lang="hr-HR" dirty="0" smtClean="0"/>
              <a:t>Obično izvodi zadatke inicijalizacije: npr. postavlja atribute na odgovarajuće početne/</a:t>
            </a:r>
            <a:r>
              <a:rPr lang="hr-HR" dirty="0" err="1" smtClean="0"/>
              <a:t>default</a:t>
            </a:r>
            <a:r>
              <a:rPr lang="hr-HR" dirty="0" smtClean="0"/>
              <a:t> vrijednosti</a:t>
            </a:r>
          </a:p>
          <a:p>
            <a:r>
              <a:rPr lang="hr-HR" dirty="0" smtClean="0"/>
              <a:t>Poziva se automatski kada se stvori objekt</a:t>
            </a:r>
          </a:p>
          <a:p>
            <a:r>
              <a:rPr lang="hr-HR" dirty="0" smtClean="0"/>
              <a:t>Zadani konstruktor bez argumenata pruža kompajler samo ako funkcija konstruktora nije izričito deklarirana u klasi</a:t>
            </a:r>
          </a:p>
          <a:p>
            <a:r>
              <a:rPr lang="hr-HR" dirty="0" smtClean="0"/>
              <a:t>Ne može se preopteretiti (= 2+ konstruktora za klasu); </a:t>
            </a:r>
            <a:endParaRPr lang="hr-HR" dirty="0"/>
          </a:p>
        </p:txBody>
      </p:sp>
    </p:spTree>
    <p:extLst>
      <p:ext uri="{BB962C8B-B14F-4D97-AF65-F5344CB8AC3E}">
        <p14:creationId xmlns:p14="http://schemas.microsoft.com/office/powerpoint/2010/main" val="886113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7522</TotalTime>
  <Words>2697</Words>
  <Application>Microsoft Office PowerPoint</Application>
  <PresentationFormat>Široki zaslon</PresentationFormat>
  <Paragraphs>299</Paragraphs>
  <Slides>31</Slides>
  <Notes>7</Notes>
  <HiddenSlides>0</HiddenSlides>
  <MMClips>0</MMClips>
  <ScaleCrop>false</ScaleCrop>
  <HeadingPairs>
    <vt:vector size="6" baseType="variant">
      <vt:variant>
        <vt:lpstr>Korišteni fontovi</vt:lpstr>
      </vt:variant>
      <vt:variant>
        <vt:i4>10</vt:i4>
      </vt:variant>
      <vt:variant>
        <vt:lpstr>Tema</vt:lpstr>
      </vt:variant>
      <vt:variant>
        <vt:i4>1</vt:i4>
      </vt:variant>
      <vt:variant>
        <vt:lpstr>Naslovi slajdova</vt:lpstr>
      </vt:variant>
      <vt:variant>
        <vt:i4>31</vt:i4>
      </vt:variant>
    </vt:vector>
  </HeadingPairs>
  <TitlesOfParts>
    <vt:vector size="42" baseType="lpstr">
      <vt:lpstr>Arial</vt:lpstr>
      <vt:lpstr>Calibri</vt:lpstr>
      <vt:lpstr>Consolas</vt:lpstr>
      <vt:lpstr>Courier New</vt:lpstr>
      <vt:lpstr>inherit</vt:lpstr>
      <vt:lpstr>Luxi Sans</vt:lpstr>
      <vt:lpstr>Monaco</vt:lpstr>
      <vt:lpstr>Simsun (Founder Extended)</vt:lpstr>
      <vt:lpstr>Times New Roman</vt:lpstr>
      <vt:lpstr>Wingdings</vt:lpstr>
      <vt:lpstr>Tema sustava Office</vt:lpstr>
      <vt:lpstr>PHP OO</vt:lpstr>
      <vt:lpstr>Uvod</vt:lpstr>
      <vt:lpstr>Zašto OOP (Programiranje)</vt:lpstr>
      <vt:lpstr>OOP koncepti</vt:lpstr>
      <vt:lpstr>Osnove OOP</vt:lpstr>
      <vt:lpstr>Primjena OOP</vt:lpstr>
      <vt:lpstr>OOP u web programiranju</vt:lpstr>
      <vt:lpstr>Kreiranje klasa u PHP-</vt:lpstr>
      <vt:lpstr>Kreiranje klasa u PHP- konstruktor klasa</vt:lpstr>
      <vt:lpstr>Kreiranje klasa u PHP- destruktor klasa</vt:lpstr>
      <vt:lpstr>Instance(instanciranje) klasa</vt:lpstr>
      <vt:lpstr>PowerPoint prezentacija</vt:lpstr>
      <vt:lpstr>Korištenje podatkovnih metoda klase</vt:lpstr>
      <vt:lpstr>Definicija i korištenje varijabli, konstanti i funkcija</vt:lpstr>
      <vt:lpstr>Zadatak 1</vt:lpstr>
      <vt:lpstr>Zadatak 2</vt:lpstr>
      <vt:lpstr>Zadatak 3</vt:lpstr>
      <vt:lpstr>Get i Set funkcije </vt:lpstr>
      <vt:lpstr>Getters and Setters</vt:lpstr>
      <vt:lpstr>PowerPoint prezentacija</vt:lpstr>
      <vt:lpstr>PowerPoint prezentacija</vt:lpstr>
      <vt:lpstr>Primjer klase - Person</vt:lpstr>
      <vt:lpstr>Primjer klase - Person</vt:lpstr>
      <vt:lpstr>Ostale teme vezane uz PHP OO</vt:lpstr>
      <vt:lpstr>Encapsulation</vt:lpstr>
      <vt:lpstr>Inheritance/ Nasljeđivanje</vt:lpstr>
      <vt:lpstr>Polymorphism/polimorfizam</vt:lpstr>
      <vt:lpstr>PowerPoint prezentacija</vt:lpstr>
      <vt:lpstr>Nadjačavanje/override - primjer</vt:lpstr>
      <vt:lpstr>Zadatak</vt:lpstr>
      <vt:lpstr>PowerPoint prezentacija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OO</dc:title>
  <dc:creator>Ivan Krasić</dc:creator>
  <cp:lastModifiedBy>Ivan Krasić</cp:lastModifiedBy>
  <cp:revision>38</cp:revision>
  <dcterms:created xsi:type="dcterms:W3CDTF">2020-12-22T12:20:43Z</dcterms:created>
  <dcterms:modified xsi:type="dcterms:W3CDTF">2024-01-24T17:21:50Z</dcterms:modified>
</cp:coreProperties>
</file>