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5" r:id="rId11"/>
    <p:sldId id="266" r:id="rId12"/>
    <p:sldId id="269" r:id="rId13"/>
    <p:sldId id="267" r:id="rId14"/>
    <p:sldId id="268" r:id="rId15"/>
    <p:sldId id="271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A834D-E6B7-4E83-9882-B8929FEACFD3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DB298-5E91-4DFF-80B0-3F7E0C2B15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617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DB298-5E91-4DFF-80B0-3F7E0C2B154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147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DB298-5E91-4DFF-80B0-3F7E0C2B154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1859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34C6-82EB-40B4-BFEC-C98EF8E35E54}" type="datetime1">
              <a:rPr lang="ru-RU" smtClean="0"/>
              <a:t>17.06.2022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2D97-74C3-4F17-9851-CBBBFF66030D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958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5050-EC17-4331-8624-C5243B1ACDC3}" type="datetime1">
              <a:rPr lang="ru-RU" smtClean="0"/>
              <a:t>17.06.2022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2D97-74C3-4F17-9851-CBBBFF660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8397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ED0A-7EAB-4324-9ED4-89EC071E0620}" type="datetime1">
              <a:rPr lang="ru-RU" smtClean="0"/>
              <a:t>17.06.2022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2D97-74C3-4F17-9851-CBBBFF660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917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D801-86B9-4927-BAAE-802EC28419C4}" type="datetime1">
              <a:rPr lang="ru-RU" smtClean="0"/>
              <a:t>17.06.2022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2D97-74C3-4F17-9851-CBBBFF66030D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8846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B95-8881-47DD-849A-B1C697FBD384}" type="datetime1">
              <a:rPr lang="ru-RU" smtClean="0"/>
              <a:t>17.06.2022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2D97-74C3-4F17-9851-CBBBFF660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90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ADFE-DE55-46C6-9FAF-7063644534E3}" type="datetime1">
              <a:rPr lang="ru-RU" smtClean="0"/>
              <a:t>17.06.2022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2D97-74C3-4F17-9851-CBBBFF66030D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9938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711D0-C09A-4B6F-826B-8914894FA424}" type="datetime1">
              <a:rPr lang="ru-RU" smtClean="0"/>
              <a:t>17.06.2022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2D97-74C3-4F17-9851-CBBBFF660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917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D682-E90E-4EFE-996B-5C4DB091DCBE}" type="datetime1">
              <a:rPr lang="ru-RU" smtClean="0"/>
              <a:t>17.06.2022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2D97-74C3-4F17-9851-CBBBFF660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9540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8811-9590-4F0C-9D6C-190945E4EBAF}" type="datetime1">
              <a:rPr lang="ru-RU" smtClean="0"/>
              <a:t>17.06.2022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2D97-74C3-4F17-9851-CBBBFF660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168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0B57A-09AF-42F2-85EC-7C4280F2AB24}" type="datetime1">
              <a:rPr lang="ru-RU" smtClean="0"/>
              <a:t>17.06.2022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2D97-74C3-4F17-9851-CBBBFF660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0943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55C01-4439-4CA4-8DDA-49E436BEC3C0}" type="datetime1">
              <a:rPr lang="ru-RU" smtClean="0"/>
              <a:t>17.06.2022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2D97-74C3-4F17-9851-CBBBFF660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230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63BD-61FB-4B3C-971A-2F2F67074813}" type="datetime1">
              <a:rPr lang="ru-RU" smtClean="0"/>
              <a:t>17.06.2022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2D97-74C3-4F17-9851-CBBBFF660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1392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9816-C236-4736-A4FF-F59897BF0063}" type="datetime1">
              <a:rPr lang="ru-RU" smtClean="0"/>
              <a:t>17.06.2022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2D97-74C3-4F17-9851-CBBBFF660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03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8B87-EC33-4467-9272-1A24C45EA534}" type="datetime1">
              <a:rPr lang="ru-RU" smtClean="0"/>
              <a:t>17.06.2022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2D97-74C3-4F17-9851-CBBBFF660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5496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1621-CBDD-47B3-BEA4-39E9EA546F1E}" type="datetime1">
              <a:rPr lang="ru-RU" smtClean="0"/>
              <a:t>17.06.2022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2D97-74C3-4F17-9851-CBBBFF660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53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3BC9-45C9-4D1A-825A-42E07402D91D}" type="datetime1">
              <a:rPr lang="ru-RU" smtClean="0"/>
              <a:t>17.06.2022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2D97-74C3-4F17-9851-CBBBFF660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069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F362C-73F5-4024-BF34-85EC1093337A}" type="datetime1">
              <a:rPr lang="ru-RU" smtClean="0"/>
              <a:t>17.06.2022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2D97-74C3-4F17-9851-CBBBFF660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358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4ABCC67-D07F-43CD-921B-11E6E6F91765}" type="datetime1">
              <a:rPr lang="ru-RU" smtClean="0"/>
              <a:t>17.06.2022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5EC2D97-74C3-4F17-9851-CBBBFF660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2764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x7772022/MPR" TargetMode="External"/><Relationship Id="rId2" Type="http://schemas.openxmlformats.org/officeDocument/2006/relationships/hyperlink" Target="https://github.com/Max7772022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tx2">
                <a:lumMod val="20000"/>
                <a:lumOff val="8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42547" y="880303"/>
            <a:ext cx="8001000" cy="297180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</a:t>
            </a:r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курсу </a:t>
            </a:r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Science</a:t>
            </a:r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ru-RU" dirty="0">
                <a:solidFill>
                  <a:schemeClr val="accent6">
                    <a:lumMod val="75000"/>
                  </a:schemeClr>
                </a:solidFill>
              </a:rPr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42647" y="4047301"/>
            <a:ext cx="6400800" cy="742647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Слушатель: </a:t>
            </a:r>
            <a:r>
              <a:rPr lang="ru-RU" b="1" dirty="0" smtClean="0">
                <a:solidFill>
                  <a:schemeClr val="bg1"/>
                </a:solidFill>
              </a:rPr>
              <a:t>Репин Максим Павлович</a:t>
            </a:r>
            <a:endParaRPr lang="ru-RU" b="1" dirty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549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20000"/>
                <a:lumOff val="8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494543" y="326127"/>
            <a:ext cx="11560903" cy="64014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800" b="1" dirty="0">
                <a:solidFill>
                  <a:schemeClr val="bg1"/>
                </a:solidFill>
              </a:rPr>
              <a:t>6</a:t>
            </a:r>
            <a:r>
              <a:rPr lang="ru-RU" sz="1800" b="1" dirty="0" smtClean="0">
                <a:solidFill>
                  <a:schemeClr val="bg1"/>
                </a:solidFill>
              </a:rPr>
              <a:t> этап. </a:t>
            </a:r>
            <a:r>
              <a:rPr lang="ru-RU" sz="1800" b="1" dirty="0">
                <a:solidFill>
                  <a:schemeClr val="bg1"/>
                </a:solidFill>
              </a:rPr>
              <a:t>Решение задачи по разработке рекомендательной модели с использованием </a:t>
            </a:r>
            <a:r>
              <a:rPr lang="ru-RU" sz="1800" b="1" dirty="0" smtClean="0">
                <a:solidFill>
                  <a:schemeClr val="bg1"/>
                </a:solidFill>
              </a:rPr>
              <a:t>нейронной сети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7576710" y="4425121"/>
            <a:ext cx="2819399" cy="14708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 fontAlgn="base">
              <a:lnSpc>
                <a:spcPct val="120000"/>
              </a:lnSpc>
              <a:buClrTx/>
              <a:buFont typeface="Arial" panose="020B0604020202020204" pitchFamily="34" charset="0"/>
              <a:buChar char="•"/>
            </a:pPr>
            <a:endParaRPr lang="ru-RU" sz="1400" dirty="0" smtClean="0">
              <a:solidFill>
                <a:schemeClr val="bg1"/>
              </a:solidFill>
            </a:endParaRPr>
          </a:p>
          <a:p>
            <a:pPr fontAlgn="base">
              <a:lnSpc>
                <a:spcPct val="120000"/>
              </a:lnSpc>
            </a:pPr>
            <a:endParaRPr lang="ru-RU" sz="1400" dirty="0" smtClean="0">
              <a:solidFill>
                <a:schemeClr val="bg1"/>
              </a:solidFill>
            </a:endParaRPr>
          </a:p>
          <a:p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94543" y="1013709"/>
            <a:ext cx="110878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 smtClean="0">
                <a:solidFill>
                  <a:schemeClr val="bg1"/>
                </a:solidFill>
              </a:rPr>
              <a:t>Разделение выборки </a:t>
            </a:r>
            <a:r>
              <a:rPr lang="ru-RU" sz="1200" b="1" dirty="0" err="1" smtClean="0">
                <a:solidFill>
                  <a:schemeClr val="bg1"/>
                </a:solidFill>
              </a:rPr>
              <a:t>датафрейма</a:t>
            </a:r>
            <a:r>
              <a:rPr lang="ru-RU" sz="1200" b="1" dirty="0" smtClean="0">
                <a:solidFill>
                  <a:schemeClr val="bg1"/>
                </a:solidFill>
              </a:rPr>
              <a:t> на тестовую </a:t>
            </a:r>
            <a:r>
              <a:rPr lang="ru-RU" sz="1200" b="1" dirty="0">
                <a:solidFill>
                  <a:schemeClr val="bg1"/>
                </a:solidFill>
              </a:rPr>
              <a:t>(30%) и обучающую </a:t>
            </a:r>
            <a:r>
              <a:rPr lang="ru-RU" sz="1200" b="1" dirty="0" smtClean="0">
                <a:solidFill>
                  <a:schemeClr val="bg1"/>
                </a:solidFill>
              </a:rPr>
              <a:t>(70%) с </a:t>
            </a:r>
            <a:r>
              <a:rPr lang="ru-RU" sz="1200" b="1" dirty="0">
                <a:solidFill>
                  <a:schemeClr val="bg1"/>
                </a:solidFill>
              </a:rPr>
              <a:t>выделением предикторов и целевой </a:t>
            </a:r>
            <a:r>
              <a:rPr lang="ru-RU" sz="1200" b="1" dirty="0" smtClean="0">
                <a:solidFill>
                  <a:schemeClr val="bg1"/>
                </a:solidFill>
              </a:rPr>
              <a:t>переменной</a:t>
            </a:r>
            <a:endParaRPr lang="ru-RU" sz="1200" b="1" dirty="0">
              <a:solidFill>
                <a:schemeClr val="bg1"/>
              </a:solidFill>
            </a:endParaRPr>
          </a:p>
        </p:txBody>
      </p:sp>
      <p:pic>
        <p:nvPicPr>
          <p:cNvPr id="13" name="Рисунок 12"/>
          <p:cNvPicPr/>
          <p:nvPr/>
        </p:nvPicPr>
        <p:blipFill>
          <a:blip r:embed="rId2"/>
          <a:stretch>
            <a:fillRect/>
          </a:stretch>
        </p:blipFill>
        <p:spPr>
          <a:xfrm>
            <a:off x="590171" y="1374906"/>
            <a:ext cx="5981700" cy="714375"/>
          </a:xfrm>
          <a:prstGeom prst="rect">
            <a:avLst/>
          </a:prstGeom>
        </p:spPr>
      </p:pic>
      <p:pic>
        <p:nvPicPr>
          <p:cNvPr id="1026" name="Picture 2" descr="https://miro.medium.com/max/736/1*yhWWgRhB5gDpWCtRLkcoTg@2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688" y="2249964"/>
            <a:ext cx="1863725" cy="57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Прямоугольник 14"/>
          <p:cNvSpPr/>
          <p:nvPr/>
        </p:nvSpPr>
        <p:spPr>
          <a:xfrm>
            <a:off x="5971796" y="2397586"/>
            <a:ext cx="31309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 smtClean="0">
                <a:solidFill>
                  <a:schemeClr val="bg1"/>
                </a:solidFill>
              </a:rPr>
              <a:t>Активационная функция - </a:t>
            </a:r>
            <a:r>
              <a:rPr lang="en-US" sz="1200" b="1" dirty="0" err="1" smtClean="0">
                <a:solidFill>
                  <a:schemeClr val="bg1"/>
                </a:solidFill>
              </a:rPr>
              <a:t>LeakyReLU</a:t>
            </a:r>
            <a:r>
              <a:rPr lang="ru-RU" sz="1200" dirty="0" smtClean="0"/>
              <a:t>:</a:t>
            </a:r>
            <a:endParaRPr lang="ru-RU" sz="12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971796" y="2908534"/>
            <a:ext cx="5782054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ru-RU" sz="1400" dirty="0" smtClean="0">
                <a:solidFill>
                  <a:schemeClr val="bg1"/>
                </a:solidFill>
                <a:latin typeface="+mn-lt"/>
              </a:rPr>
              <a:t>(!) Выбор </a:t>
            </a:r>
            <a:r>
              <a:rPr lang="en-US" sz="1400" dirty="0" err="1" smtClean="0">
                <a:solidFill>
                  <a:schemeClr val="bg1"/>
                </a:solidFill>
                <a:latin typeface="+mn-lt"/>
              </a:rPr>
              <a:t>LeakyReLU</a:t>
            </a:r>
            <a:r>
              <a:rPr lang="ru-RU" sz="1400" dirty="0" smtClean="0">
                <a:solidFill>
                  <a:schemeClr val="bg1"/>
                </a:solidFill>
                <a:latin typeface="+mn-lt"/>
              </a:rPr>
              <a:t> (модификация </a:t>
            </a:r>
            <a:r>
              <a:rPr lang="en-US" sz="1400" dirty="0" err="1" smtClean="0">
                <a:solidFill>
                  <a:schemeClr val="bg1"/>
                </a:solidFill>
                <a:latin typeface="+mn-lt"/>
              </a:rPr>
              <a:t>ReLU</a:t>
            </a: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) </a:t>
            </a:r>
            <a:r>
              <a:rPr lang="ru-RU" sz="1400" dirty="0" smtClean="0">
                <a:solidFill>
                  <a:schemeClr val="bg1"/>
                </a:solidFill>
                <a:latin typeface="+mn-lt"/>
              </a:rPr>
              <a:t>обусловлен </a:t>
            </a:r>
            <a:r>
              <a:rPr lang="ru-RU" sz="1400" dirty="0">
                <a:solidFill>
                  <a:schemeClr val="bg1"/>
                </a:solidFill>
                <a:latin typeface="+mn-lt"/>
              </a:rPr>
              <a:t>минимизацией возможных </a:t>
            </a:r>
            <a:r>
              <a:rPr lang="ru-RU" sz="1400" dirty="0" smtClean="0">
                <a:solidFill>
                  <a:schemeClr val="bg1"/>
                </a:solidFill>
                <a:latin typeface="+mn-lt"/>
              </a:rPr>
              <a:t>рисков и проблем </a:t>
            </a:r>
            <a:r>
              <a:rPr lang="ru-RU" sz="1400" dirty="0">
                <a:solidFill>
                  <a:schemeClr val="bg1"/>
                </a:solidFill>
                <a:latin typeface="+mn-lt"/>
              </a:rPr>
              <a:t>стандартного </a:t>
            </a:r>
            <a:r>
              <a:rPr lang="ru-RU" sz="1400" dirty="0" err="1">
                <a:solidFill>
                  <a:schemeClr val="bg1"/>
                </a:solidFill>
                <a:latin typeface="+mn-lt"/>
              </a:rPr>
              <a:t>ReLU</a:t>
            </a:r>
            <a:r>
              <a:rPr lang="ru-RU" sz="1400" dirty="0">
                <a:solidFill>
                  <a:schemeClr val="bg1"/>
                </a:solidFill>
                <a:latin typeface="+mn-lt"/>
              </a:rPr>
              <a:t> </a:t>
            </a:r>
            <a:r>
              <a:rPr lang="ru-RU" sz="1400" dirty="0" smtClean="0">
                <a:solidFill>
                  <a:schemeClr val="bg1"/>
                </a:solidFill>
                <a:latin typeface="+mn-lt"/>
              </a:rPr>
              <a:t>(затухающий</a:t>
            </a:r>
            <a:r>
              <a:rPr lang="ru-RU" sz="1400" dirty="0">
                <a:solidFill>
                  <a:schemeClr val="bg1"/>
                </a:solidFill>
                <a:latin typeface="+mn-lt"/>
              </a:rPr>
              <a:t>, а именно </a:t>
            </a:r>
            <a:r>
              <a:rPr lang="ru-RU" sz="1400" dirty="0" smtClean="0">
                <a:solidFill>
                  <a:schemeClr val="bg1"/>
                </a:solidFill>
                <a:latin typeface="+mn-lt"/>
              </a:rPr>
              <a:t>нулевой, </a:t>
            </a:r>
            <a:r>
              <a:rPr lang="ru-RU" altLang="ru-RU" sz="1400" dirty="0" smtClean="0">
                <a:solidFill>
                  <a:schemeClr val="bg1"/>
                </a:solidFill>
                <a:latin typeface="+mn-lt"/>
              </a:rPr>
              <a:t>градиент </a:t>
            </a:r>
            <a:r>
              <a:rPr lang="ru-RU" altLang="ru-RU" sz="1400" dirty="0">
                <a:solidFill>
                  <a:schemeClr val="bg1"/>
                </a:solidFill>
                <a:latin typeface="+mn-lt"/>
              </a:rPr>
              <a:t>при отрицательных </a:t>
            </a:r>
            <a:r>
              <a:rPr lang="ru-RU" altLang="ru-RU" sz="1400" dirty="0" smtClean="0">
                <a:solidFill>
                  <a:schemeClr val="bg1"/>
                </a:solidFill>
                <a:latin typeface="+mn-lt"/>
              </a:rPr>
              <a:t>значениях) </a:t>
            </a:r>
            <a:endParaRPr lang="en-US" altLang="ru-RU" sz="1400" dirty="0">
              <a:solidFill>
                <a:schemeClr val="bg1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400" dirty="0" smtClean="0">
              <a:solidFill>
                <a:schemeClr val="bg1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400" dirty="0" smtClean="0">
                <a:solidFill>
                  <a:schemeClr val="bg1"/>
                </a:solidFill>
                <a:latin typeface="+mn-lt"/>
              </a:rPr>
              <a:t>При </a:t>
            </a:r>
            <a:r>
              <a:rPr lang="ru-RU" altLang="ru-RU" sz="1400" dirty="0">
                <a:solidFill>
                  <a:schemeClr val="bg1"/>
                </a:solidFill>
                <a:latin typeface="+mn-lt"/>
              </a:rPr>
              <a:t>использовании обычного </a:t>
            </a:r>
            <a:r>
              <a:rPr lang="ru-RU" altLang="ru-RU" sz="1400" dirty="0" err="1">
                <a:solidFill>
                  <a:schemeClr val="bg1"/>
                </a:solidFill>
                <a:latin typeface="+mn-lt"/>
              </a:rPr>
              <a:t>ReLU</a:t>
            </a:r>
            <a:r>
              <a:rPr lang="ru-RU" altLang="ru-RU" sz="1400" dirty="0">
                <a:solidFill>
                  <a:schemeClr val="bg1"/>
                </a:solidFill>
                <a:latin typeface="+mn-lt"/>
              </a:rPr>
              <a:t> некоторые нейроны умирают, а отследить умирание нейронов не просто. </a:t>
            </a:r>
            <a:endParaRPr lang="en-US" altLang="ru-RU" sz="1400" dirty="0">
              <a:solidFill>
                <a:schemeClr val="bg1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400" dirty="0">
                <a:solidFill>
                  <a:schemeClr val="bg1"/>
                </a:solidFill>
                <a:latin typeface="+mn-lt"/>
              </a:rPr>
              <a:t>Чтобы решить эту проблему иногда используется подход </a:t>
            </a:r>
            <a:r>
              <a:rPr lang="ru-RU" altLang="ru-RU" sz="1400" dirty="0" err="1">
                <a:solidFill>
                  <a:schemeClr val="bg1"/>
                </a:solidFill>
                <a:latin typeface="+mn-lt"/>
              </a:rPr>
              <a:t>ReLU</a:t>
            </a:r>
            <a:r>
              <a:rPr lang="ru-RU" altLang="ru-RU" sz="1400" dirty="0">
                <a:solidFill>
                  <a:schemeClr val="bg1"/>
                </a:solidFill>
                <a:latin typeface="+mn-lt"/>
              </a:rPr>
              <a:t> с «утечкой» (</a:t>
            </a:r>
            <a:r>
              <a:rPr lang="ru-RU" altLang="ru-RU" sz="1400" dirty="0" err="1">
                <a:solidFill>
                  <a:schemeClr val="bg1"/>
                </a:solidFill>
                <a:latin typeface="+mn-lt"/>
              </a:rPr>
              <a:t>leak</a:t>
            </a:r>
            <a:r>
              <a:rPr lang="ru-RU" altLang="ru-RU" sz="1400" dirty="0">
                <a:solidFill>
                  <a:schemeClr val="bg1"/>
                </a:solidFill>
                <a:latin typeface="+mn-lt"/>
              </a:rPr>
              <a:t>) — график функции активации на отрицательных значениях образует </a:t>
            </a:r>
            <a:r>
              <a:rPr lang="ru-RU" altLang="ru-RU" sz="1400" dirty="0" smtClean="0">
                <a:solidFill>
                  <a:schemeClr val="bg1"/>
                </a:solidFill>
                <a:latin typeface="+mn-lt"/>
              </a:rPr>
              <a:t>не </a:t>
            </a:r>
            <a:r>
              <a:rPr lang="ru-RU" altLang="ru-RU" sz="1400" dirty="0">
                <a:solidFill>
                  <a:schemeClr val="bg1"/>
                </a:solidFill>
                <a:latin typeface="+mn-lt"/>
              </a:rPr>
              <a:t>горизонтальную прямую, а наклонную, с маленьким угловым коэффициентом (порядка 0,01). </a:t>
            </a:r>
            <a:endParaRPr lang="en-US" altLang="ru-RU" sz="1400" dirty="0">
              <a:solidFill>
                <a:schemeClr val="bg1"/>
              </a:solidFill>
              <a:latin typeface="+mn-lt"/>
            </a:endParaRPr>
          </a:p>
          <a:p>
            <a:pPr lvl="0"/>
            <a:r>
              <a:rPr lang="ru-RU" sz="1400" dirty="0">
                <a:solidFill>
                  <a:schemeClr val="bg1"/>
                </a:solidFill>
                <a:latin typeface="+mn-lt"/>
              </a:rPr>
              <a:t>Такое небольшое отрицательное значение помогает добиться ненулевого градиента при отрицательных значениях</a:t>
            </a:r>
            <a:endParaRPr lang="en-US" altLang="ru-RU" sz="14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6" name="Рисунок 15"/>
          <p:cNvPicPr/>
          <p:nvPr/>
        </p:nvPicPr>
        <p:blipFill>
          <a:blip r:embed="rId4"/>
          <a:stretch>
            <a:fillRect/>
          </a:stretch>
        </p:blipFill>
        <p:spPr>
          <a:xfrm>
            <a:off x="590171" y="2620796"/>
            <a:ext cx="4023884" cy="3608649"/>
          </a:xfrm>
          <a:prstGeom prst="rect">
            <a:avLst/>
          </a:prstGeom>
        </p:spPr>
      </p:pic>
      <p:sp>
        <p:nvSpPr>
          <p:cNvPr id="17" name="Прямоугольник 16"/>
          <p:cNvSpPr/>
          <p:nvPr/>
        </p:nvSpPr>
        <p:spPr>
          <a:xfrm>
            <a:off x="494543" y="2259086"/>
            <a:ext cx="23711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>
                <a:solidFill>
                  <a:schemeClr val="bg1"/>
                </a:solidFill>
              </a:rPr>
              <a:t>Многослойный персептрон</a:t>
            </a:r>
            <a:r>
              <a:rPr lang="ru-RU" sz="12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0711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20000"/>
                <a:lumOff val="8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494543" y="326127"/>
            <a:ext cx="11560903" cy="64014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800" b="1" dirty="0">
                <a:solidFill>
                  <a:schemeClr val="bg1"/>
                </a:solidFill>
              </a:rPr>
              <a:t>6</a:t>
            </a:r>
            <a:r>
              <a:rPr lang="ru-RU" sz="1800" b="1" dirty="0" smtClean="0">
                <a:solidFill>
                  <a:schemeClr val="bg1"/>
                </a:solidFill>
              </a:rPr>
              <a:t> этап. </a:t>
            </a:r>
            <a:r>
              <a:rPr lang="ru-RU" sz="1800" b="1" dirty="0">
                <a:solidFill>
                  <a:schemeClr val="bg1"/>
                </a:solidFill>
              </a:rPr>
              <a:t>Решение задачи по разработке рекомендательной модели с использованием </a:t>
            </a:r>
            <a:r>
              <a:rPr lang="ru-RU" sz="1800" b="1" dirty="0" smtClean="0">
                <a:solidFill>
                  <a:schemeClr val="bg1"/>
                </a:solidFill>
              </a:rPr>
              <a:t>нейронной сети. </a:t>
            </a:r>
            <a:r>
              <a:rPr lang="ru-RU" sz="1800" b="1" dirty="0">
                <a:solidFill>
                  <a:schemeClr val="bg1"/>
                </a:solidFill>
              </a:rPr>
              <a:t>Результаты работы нейронной </a:t>
            </a:r>
            <a:r>
              <a:rPr lang="ru-RU" sz="1800" b="1" dirty="0" smtClean="0">
                <a:solidFill>
                  <a:schemeClr val="bg1"/>
                </a:solidFill>
              </a:rPr>
              <a:t>сети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7576710" y="4425121"/>
            <a:ext cx="2819399" cy="14708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 fontAlgn="base">
              <a:lnSpc>
                <a:spcPct val="120000"/>
              </a:lnSpc>
              <a:buClrTx/>
              <a:buFont typeface="Arial" panose="020B0604020202020204" pitchFamily="34" charset="0"/>
              <a:buChar char="•"/>
            </a:pPr>
            <a:endParaRPr lang="ru-RU" sz="1400" dirty="0" smtClean="0">
              <a:solidFill>
                <a:schemeClr val="bg1"/>
              </a:solidFill>
            </a:endParaRPr>
          </a:p>
          <a:p>
            <a:pPr fontAlgn="base">
              <a:lnSpc>
                <a:spcPct val="120000"/>
              </a:lnSpc>
            </a:pPr>
            <a:endParaRPr lang="ru-RU" sz="1400" dirty="0" smtClean="0">
              <a:solidFill>
                <a:schemeClr val="bg1"/>
              </a:solidFill>
            </a:endParaRPr>
          </a:p>
          <a:p>
            <a:endParaRPr lang="ru-RU" sz="1400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987" y="1724379"/>
            <a:ext cx="4010025" cy="2012367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6526659" y="1369631"/>
            <a:ext cx="31506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>
                <a:solidFill>
                  <a:schemeClr val="bg1"/>
                </a:solidFill>
              </a:rPr>
              <a:t>График ошибки нейронной сети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43" y="1159836"/>
            <a:ext cx="5004920" cy="502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32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20000"/>
                <a:lumOff val="8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494543" y="326127"/>
            <a:ext cx="11560903" cy="64014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800" b="1" dirty="0">
                <a:solidFill>
                  <a:schemeClr val="bg1"/>
                </a:solidFill>
              </a:rPr>
              <a:t>6</a:t>
            </a:r>
            <a:r>
              <a:rPr lang="ru-RU" sz="1800" b="1" dirty="0" smtClean="0">
                <a:solidFill>
                  <a:schemeClr val="bg1"/>
                </a:solidFill>
              </a:rPr>
              <a:t> этап. </a:t>
            </a:r>
            <a:r>
              <a:rPr lang="ru-RU" sz="1800" b="1" dirty="0">
                <a:solidFill>
                  <a:schemeClr val="bg1"/>
                </a:solidFill>
              </a:rPr>
              <a:t>Решение задачи по разработке рекомендательной модели с использованием </a:t>
            </a:r>
            <a:r>
              <a:rPr lang="ru-RU" sz="1800" b="1" dirty="0" smtClean="0">
                <a:solidFill>
                  <a:schemeClr val="bg1"/>
                </a:solidFill>
              </a:rPr>
              <a:t>нейронной сети. </a:t>
            </a:r>
            <a:r>
              <a:rPr lang="ru-RU" sz="1800" b="1" dirty="0">
                <a:solidFill>
                  <a:schemeClr val="bg1"/>
                </a:solidFill>
              </a:rPr>
              <a:t>Результаты работы нейронной </a:t>
            </a:r>
            <a:r>
              <a:rPr lang="ru-RU" sz="1800" b="1" dirty="0" smtClean="0">
                <a:solidFill>
                  <a:schemeClr val="bg1"/>
                </a:solidFill>
              </a:rPr>
              <a:t>сети</a:t>
            </a:r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7576710" y="4425121"/>
            <a:ext cx="2819399" cy="14708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 fontAlgn="base">
              <a:lnSpc>
                <a:spcPct val="120000"/>
              </a:lnSpc>
              <a:buClrTx/>
              <a:buFont typeface="Arial" panose="020B0604020202020204" pitchFamily="34" charset="0"/>
              <a:buChar char="•"/>
            </a:pPr>
            <a:endParaRPr lang="ru-RU" sz="1400" dirty="0" smtClean="0">
              <a:solidFill>
                <a:schemeClr val="bg1"/>
              </a:solidFill>
            </a:endParaRPr>
          </a:p>
          <a:p>
            <a:pPr fontAlgn="base">
              <a:lnSpc>
                <a:spcPct val="120000"/>
              </a:lnSpc>
            </a:pPr>
            <a:endParaRPr lang="ru-RU" sz="1400" dirty="0" smtClean="0">
              <a:solidFill>
                <a:schemeClr val="bg1"/>
              </a:solidFill>
            </a:endParaRPr>
          </a:p>
          <a:p>
            <a:endParaRPr lang="ru-RU" sz="1400" dirty="0">
              <a:solidFill>
                <a:schemeClr val="bg1"/>
              </a:solidFill>
            </a:endParaRPr>
          </a:p>
        </p:txBody>
      </p:sp>
      <p:pic>
        <p:nvPicPr>
          <p:cNvPr id="18" name="Рисунок 17"/>
          <p:cNvPicPr/>
          <p:nvPr/>
        </p:nvPicPr>
        <p:blipFill>
          <a:blip r:embed="rId2"/>
          <a:stretch>
            <a:fillRect/>
          </a:stretch>
        </p:blipFill>
        <p:spPr>
          <a:xfrm>
            <a:off x="494543" y="1220825"/>
            <a:ext cx="4613034" cy="1992637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333" y="1220825"/>
            <a:ext cx="6444363" cy="4461517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94543" y="3465782"/>
            <a:ext cx="43909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>
                <a:solidFill>
                  <a:schemeClr val="bg1"/>
                </a:solidFill>
              </a:rPr>
              <a:t>Таким образом, модель на основе искусственной нейронной сети не позволяет по имеющимся данным рекомендовать соотношение матрица-наполнитель</a:t>
            </a:r>
          </a:p>
        </p:txBody>
      </p:sp>
    </p:spTree>
    <p:extLst>
      <p:ext uri="{BB962C8B-B14F-4D97-AF65-F5344CB8AC3E}">
        <p14:creationId xmlns:p14="http://schemas.microsoft.com/office/powerpoint/2010/main" val="321317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20000"/>
                <a:lumOff val="8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494543" y="326128"/>
            <a:ext cx="11560903" cy="46444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800" b="1" dirty="0">
                <a:solidFill>
                  <a:schemeClr val="bg1"/>
                </a:solidFill>
              </a:rPr>
              <a:t>Разработка ПРИЛОЖЕНИЯ для рекомендательной системы</a:t>
            </a:r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7576710" y="4425121"/>
            <a:ext cx="2819399" cy="14708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 fontAlgn="base">
              <a:lnSpc>
                <a:spcPct val="120000"/>
              </a:lnSpc>
              <a:buClrTx/>
              <a:buFont typeface="Arial" panose="020B0604020202020204" pitchFamily="34" charset="0"/>
              <a:buChar char="•"/>
            </a:pPr>
            <a:endParaRPr lang="ru-RU" sz="1400" dirty="0" smtClean="0">
              <a:solidFill>
                <a:schemeClr val="bg1"/>
              </a:solidFill>
            </a:endParaRPr>
          </a:p>
          <a:p>
            <a:pPr fontAlgn="base">
              <a:lnSpc>
                <a:spcPct val="120000"/>
              </a:lnSpc>
            </a:pPr>
            <a:endParaRPr lang="ru-RU" sz="1400" dirty="0" smtClean="0">
              <a:solidFill>
                <a:schemeClr val="bg1"/>
              </a:solidFill>
            </a:endParaRPr>
          </a:p>
          <a:p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94543" y="1408382"/>
            <a:ext cx="25864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>
                <a:solidFill>
                  <a:schemeClr val="bg1"/>
                </a:solidFill>
              </a:rPr>
              <a:t>Внешний вид приложения</a:t>
            </a:r>
          </a:p>
        </p:txBody>
      </p:sp>
      <p:pic>
        <p:nvPicPr>
          <p:cNvPr id="9" name="Рисунок 8"/>
          <p:cNvPicPr/>
          <p:nvPr/>
        </p:nvPicPr>
        <p:blipFill>
          <a:blip r:embed="rId2"/>
          <a:stretch>
            <a:fillRect/>
          </a:stretch>
        </p:blipFill>
        <p:spPr>
          <a:xfrm>
            <a:off x="494543" y="1821277"/>
            <a:ext cx="4995863" cy="333927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6180967" y="1821277"/>
            <a:ext cx="569670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Интерфейс приложения позволяет вводить входные переменные (предикторы, независимые переменные) и применять к ним модель искусственной нейронной сети. </a:t>
            </a:r>
            <a:endParaRPr lang="ru-RU" sz="1600" dirty="0" smtClean="0">
              <a:solidFill>
                <a:schemeClr val="bg1"/>
              </a:solidFill>
            </a:endParaRPr>
          </a:p>
          <a:p>
            <a:r>
              <a:rPr lang="ru-RU" sz="1600" dirty="0" smtClean="0">
                <a:solidFill>
                  <a:schemeClr val="bg1"/>
                </a:solidFill>
              </a:rPr>
              <a:t>Приложение </a:t>
            </a:r>
            <a:r>
              <a:rPr lang="ru-RU" sz="1600" dirty="0">
                <a:solidFill>
                  <a:schemeClr val="bg1"/>
                </a:solidFill>
              </a:rPr>
              <a:t>разработано в среде разработки </a:t>
            </a:r>
            <a:r>
              <a:rPr lang="ru-RU" sz="1600" dirty="0" err="1">
                <a:solidFill>
                  <a:schemeClr val="bg1"/>
                </a:solidFill>
              </a:rPr>
              <a:t>PyCharm</a:t>
            </a:r>
            <a:r>
              <a:rPr lang="ru-RU" sz="1600" dirty="0">
                <a:solidFill>
                  <a:schemeClr val="bg1"/>
                </a:solidFill>
              </a:rPr>
              <a:t>. Для разработки приложения был использован интерпретатор </a:t>
            </a:r>
            <a:r>
              <a:rPr lang="ru-RU" sz="1600" dirty="0" err="1">
                <a:solidFill>
                  <a:schemeClr val="bg1"/>
                </a:solidFill>
              </a:rPr>
              <a:t>Python</a:t>
            </a:r>
            <a:r>
              <a:rPr lang="ru-RU" sz="1600" dirty="0">
                <a:solidFill>
                  <a:schemeClr val="bg1"/>
                </a:solidFill>
              </a:rPr>
              <a:t> для запуска веб-приложения </a:t>
            </a:r>
            <a:r>
              <a:rPr lang="ru-RU" sz="1600" dirty="0" err="1">
                <a:solidFill>
                  <a:schemeClr val="bg1"/>
                </a:solidFill>
              </a:rPr>
              <a:t>Flask</a:t>
            </a:r>
            <a:r>
              <a:rPr lang="ru-RU" sz="1600" dirty="0">
                <a:solidFill>
                  <a:schemeClr val="bg1"/>
                </a:solidFill>
              </a:rPr>
              <a:t>. </a:t>
            </a:r>
            <a:endParaRPr lang="ru-RU" sz="1600" dirty="0" smtClean="0">
              <a:solidFill>
                <a:schemeClr val="bg1"/>
              </a:solidFill>
            </a:endParaRPr>
          </a:p>
          <a:p>
            <a:endParaRPr lang="ru-RU" sz="1600" dirty="0" smtClean="0">
              <a:solidFill>
                <a:schemeClr val="bg1"/>
              </a:solidFill>
            </a:endParaRPr>
          </a:p>
          <a:p>
            <a:r>
              <a:rPr lang="ru-RU" sz="1600" dirty="0" smtClean="0">
                <a:solidFill>
                  <a:schemeClr val="bg1"/>
                </a:solidFill>
              </a:rPr>
              <a:t>Пользователь </a:t>
            </a:r>
            <a:r>
              <a:rPr lang="ru-RU" sz="1600" dirty="0">
                <a:solidFill>
                  <a:schemeClr val="bg1"/>
                </a:solidFill>
              </a:rPr>
              <a:t>заходит на </a:t>
            </a:r>
            <a:r>
              <a:rPr lang="ru-RU" sz="1600" dirty="0" err="1">
                <a:solidFill>
                  <a:schemeClr val="bg1"/>
                </a:solidFill>
              </a:rPr>
              <a:t>вэб</a:t>
            </a:r>
            <a:r>
              <a:rPr lang="ru-RU" sz="1600" dirty="0">
                <a:solidFill>
                  <a:schemeClr val="bg1"/>
                </a:solidFill>
              </a:rPr>
              <a:t>-страницу (сайт) приложения, вводит необходимые 12 параметров в соответствующие окна и при нажатии кнопки «Отправить» приложение выводит в верхнем левом углу экрана расчетное значение показателя «Соотношение матрица-наполнитель».</a:t>
            </a:r>
          </a:p>
        </p:txBody>
      </p:sp>
    </p:spTree>
    <p:extLst>
      <p:ext uri="{BB962C8B-B14F-4D97-AF65-F5344CB8AC3E}">
        <p14:creationId xmlns:p14="http://schemas.microsoft.com/office/powerpoint/2010/main" val="22424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20000"/>
                <a:lumOff val="8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494543" y="326128"/>
            <a:ext cx="11560903" cy="46444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000" b="1" dirty="0" smtClean="0">
                <a:solidFill>
                  <a:schemeClr val="bg1"/>
                </a:solidFill>
              </a:rPr>
              <a:t>Итоговые Выводы </a:t>
            </a:r>
            <a:r>
              <a:rPr lang="ru-RU" sz="2000" b="1" dirty="0" smtClean="0">
                <a:solidFill>
                  <a:schemeClr val="bg1"/>
                </a:solidFill>
              </a:rPr>
              <a:t>по результатам выполнения задачи. 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7576710" y="4425121"/>
            <a:ext cx="2819399" cy="14708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 fontAlgn="base">
              <a:lnSpc>
                <a:spcPct val="120000"/>
              </a:lnSpc>
              <a:buClrTx/>
              <a:buFont typeface="Arial" panose="020B0604020202020204" pitchFamily="34" charset="0"/>
              <a:buChar char="•"/>
            </a:pPr>
            <a:endParaRPr lang="ru-RU" sz="1400" dirty="0" smtClean="0">
              <a:solidFill>
                <a:schemeClr val="bg1"/>
              </a:solidFill>
            </a:endParaRPr>
          </a:p>
          <a:p>
            <a:pPr fontAlgn="base">
              <a:lnSpc>
                <a:spcPct val="120000"/>
              </a:lnSpc>
            </a:pPr>
            <a:endParaRPr lang="ru-RU" sz="1400" dirty="0" smtClean="0">
              <a:solidFill>
                <a:schemeClr val="bg1"/>
              </a:solidFill>
            </a:endParaRPr>
          </a:p>
          <a:p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18342" y="903557"/>
            <a:ext cx="11440283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ru-RU" sz="1400" b="1" dirty="0" smtClean="0">
                <a:solidFill>
                  <a:schemeClr val="bg1"/>
                </a:solidFill>
              </a:rPr>
              <a:t>При </a:t>
            </a:r>
            <a:r>
              <a:rPr lang="ru-RU" sz="1400" b="1" dirty="0">
                <a:solidFill>
                  <a:schemeClr val="bg1"/>
                </a:solidFill>
              </a:rPr>
              <a:t>проведении анализа установлено, что распределение значений переменных близко к нормальному, имеется очень слабовыраженная зависимость между переменными, возможно переменные связывает нелинейная зависимость, что тоже является регрессией, корреляционная зависимость между переменными отсутствует</a:t>
            </a:r>
            <a:r>
              <a:rPr lang="ru-RU" sz="1400" b="1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+mj-lt"/>
              <a:buAutoNum type="arabicParenR"/>
            </a:pPr>
            <a:endParaRPr lang="ru-RU" sz="1400" b="1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ru-RU" sz="1400" b="1" dirty="0" smtClean="0">
                <a:solidFill>
                  <a:schemeClr val="bg1"/>
                </a:solidFill>
              </a:rPr>
              <a:t>Для </a:t>
            </a:r>
            <a:r>
              <a:rPr lang="ru-RU" sz="1400" b="1" dirty="0">
                <a:solidFill>
                  <a:schemeClr val="bg1"/>
                </a:solidFill>
              </a:rPr>
              <a:t>прогноза прочности при растяжении и модуля упругости при растяжении были разработаны по 2 модели, показавшие близкие результаты</a:t>
            </a:r>
            <a:r>
              <a:rPr lang="ru-RU" sz="1400" b="1" dirty="0" smtClean="0">
                <a:solidFill>
                  <a:schemeClr val="bg1"/>
                </a:solidFill>
              </a:rPr>
              <a:t>. </a:t>
            </a:r>
            <a:endParaRPr lang="ru-RU" sz="1400" b="1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arenR"/>
            </a:pPr>
            <a:endParaRPr lang="ru-RU" sz="1400" b="1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ru-RU" sz="1400" b="1" dirty="0" smtClean="0">
                <a:solidFill>
                  <a:schemeClr val="bg1"/>
                </a:solidFill>
              </a:rPr>
              <a:t>Для </a:t>
            </a:r>
            <a:r>
              <a:rPr lang="ru-RU" sz="1400" b="1" dirty="0">
                <a:solidFill>
                  <a:schemeClr val="bg1"/>
                </a:solidFill>
              </a:rPr>
              <a:t>рекомендации соотношения матрица-наполнитель разработана модель на основе искусственной нейронной </a:t>
            </a:r>
            <a:r>
              <a:rPr lang="ru-RU" sz="1400" b="1" dirty="0" smtClean="0">
                <a:solidFill>
                  <a:schemeClr val="bg1"/>
                </a:solidFill>
              </a:rPr>
              <a:t>пятислойной </a:t>
            </a:r>
            <a:r>
              <a:rPr lang="ru-RU" sz="1400" b="1" dirty="0">
                <a:solidFill>
                  <a:schemeClr val="bg1"/>
                </a:solidFill>
              </a:rPr>
              <a:t>сети с применением пакетной нормализации (</a:t>
            </a:r>
            <a:r>
              <a:rPr lang="ru-RU" sz="1400" b="1" dirty="0" err="1">
                <a:solidFill>
                  <a:schemeClr val="bg1"/>
                </a:solidFill>
              </a:rPr>
              <a:t>batch-normalization</a:t>
            </a:r>
            <a:r>
              <a:rPr lang="ru-RU" sz="1400" b="1" dirty="0">
                <a:solidFill>
                  <a:schemeClr val="bg1"/>
                </a:solidFill>
              </a:rPr>
              <a:t>).</a:t>
            </a:r>
          </a:p>
          <a:p>
            <a:pPr marL="342900" indent="-342900">
              <a:buFont typeface="+mj-lt"/>
              <a:buAutoNum type="arabicParenR"/>
            </a:pPr>
            <a:endParaRPr lang="ru-RU" sz="1400" b="1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ru-RU" sz="1400" b="1" dirty="0" smtClean="0">
                <a:solidFill>
                  <a:schemeClr val="bg1"/>
                </a:solidFill>
              </a:rPr>
              <a:t>В </a:t>
            </a:r>
            <a:r>
              <a:rPr lang="ru-RU" sz="1400" b="1" dirty="0">
                <a:solidFill>
                  <a:schemeClr val="bg1"/>
                </a:solidFill>
              </a:rPr>
              <a:t>процессе</a:t>
            </a:r>
            <a:r>
              <a:rPr lang="ru-RU" sz="1400" b="1" dirty="0">
                <a:solidFill>
                  <a:schemeClr val="bg1"/>
                </a:solidFill>
              </a:rPr>
              <a:t> построения и обучения моделей машинного обучения получен практический опыт по подготовке и анализу данных, выбору модели для решения задач регрессии, настройке таких моделей. </a:t>
            </a:r>
          </a:p>
          <a:p>
            <a:pPr marL="342900" indent="-342900">
              <a:buFont typeface="+mj-lt"/>
              <a:buAutoNum type="arabicParenR"/>
            </a:pPr>
            <a:endParaRPr lang="ru-RU" sz="1400" b="1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ru-RU" sz="1400" b="1" dirty="0" smtClean="0">
                <a:solidFill>
                  <a:schemeClr val="bg1"/>
                </a:solidFill>
              </a:rPr>
              <a:t>Разработано </a:t>
            </a:r>
            <a:r>
              <a:rPr lang="ru-RU" sz="1400" b="1" dirty="0" err="1">
                <a:solidFill>
                  <a:schemeClr val="bg1"/>
                </a:solidFill>
              </a:rPr>
              <a:t>Flask</a:t>
            </a:r>
            <a:r>
              <a:rPr lang="ru-RU" sz="1400" b="1" dirty="0">
                <a:solidFill>
                  <a:schemeClr val="bg1"/>
                </a:solidFill>
              </a:rPr>
              <a:t> приложение для применения модели искусственной нейронной сети при рекомендации соотношения матрица-наполнитель.</a:t>
            </a:r>
          </a:p>
          <a:p>
            <a:endParaRPr lang="ru-RU" sz="1400" b="1" dirty="0" smtClean="0">
              <a:solidFill>
                <a:schemeClr val="bg1"/>
              </a:solidFill>
            </a:endParaRPr>
          </a:p>
          <a:p>
            <a:r>
              <a:rPr lang="ru-RU" sz="1400" b="1" dirty="0" smtClean="0">
                <a:solidFill>
                  <a:schemeClr val="bg1"/>
                </a:solidFill>
              </a:rPr>
              <a:t>Результаты </a:t>
            </a:r>
            <a:r>
              <a:rPr lang="ru-RU" sz="1400" b="1" dirty="0">
                <a:solidFill>
                  <a:schemeClr val="bg1"/>
                </a:solidFill>
              </a:rPr>
              <a:t>работы размещены в удаленном </a:t>
            </a:r>
            <a:r>
              <a:rPr lang="ru-RU" sz="1400" b="1" dirty="0" err="1">
                <a:solidFill>
                  <a:schemeClr val="bg1"/>
                </a:solidFill>
              </a:rPr>
              <a:t>репозитории</a:t>
            </a:r>
            <a:r>
              <a:rPr lang="ru-RU" sz="1400" b="1" dirty="0">
                <a:solidFill>
                  <a:schemeClr val="bg1"/>
                </a:solidFill>
              </a:rPr>
              <a:t> </a:t>
            </a:r>
            <a:r>
              <a:rPr lang="ru-RU" sz="1400" b="1" dirty="0" err="1" smtClean="0">
                <a:solidFill>
                  <a:schemeClr val="bg1"/>
                </a:solidFill>
              </a:rPr>
              <a:t>GitHub</a:t>
            </a:r>
            <a:r>
              <a:rPr lang="ru-RU" sz="1400" b="1" dirty="0" smtClean="0">
                <a:solidFill>
                  <a:schemeClr val="bg1"/>
                </a:solidFill>
              </a:rPr>
              <a:t>:</a:t>
            </a:r>
            <a:endParaRPr lang="ru-RU" sz="1400" b="1" dirty="0">
              <a:solidFill>
                <a:schemeClr val="bg1"/>
              </a:solidFill>
            </a:endParaRPr>
          </a:p>
          <a:p>
            <a:r>
              <a:rPr lang="ru-RU" sz="1400" dirty="0">
                <a:solidFill>
                  <a:schemeClr val="bg1"/>
                </a:solidFill>
              </a:rPr>
              <a:t>- страница слушателя Репин Максим Павлович:  </a:t>
            </a:r>
            <a:r>
              <a:rPr lang="ru-RU" sz="1400" u="sng" dirty="0" smtClean="0">
                <a:solidFill>
                  <a:schemeClr val="bg1"/>
                </a:solidFill>
                <a:hlinkClick r:id="rId2"/>
              </a:rPr>
              <a:t>https</a:t>
            </a:r>
            <a:r>
              <a:rPr lang="ru-RU" sz="1400" u="sng" dirty="0">
                <a:solidFill>
                  <a:schemeClr val="bg1"/>
                </a:solidFill>
                <a:hlinkClick r:id="rId2"/>
              </a:rPr>
              <a:t>://</a:t>
            </a:r>
            <a:r>
              <a:rPr lang="ru-RU" sz="1400" u="sng" dirty="0" smtClean="0">
                <a:solidFill>
                  <a:schemeClr val="bg1"/>
                </a:solidFill>
                <a:hlinkClick r:id="rId2"/>
              </a:rPr>
              <a:t>github.com/Max7772022</a:t>
            </a:r>
            <a:endParaRPr lang="ru-RU" sz="1400" u="sng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ru-RU" sz="1400" dirty="0" smtClean="0">
                <a:solidFill>
                  <a:schemeClr val="bg1"/>
                </a:solidFill>
              </a:rPr>
              <a:t>страница </a:t>
            </a:r>
            <a:r>
              <a:rPr lang="ru-RU" sz="1400" dirty="0">
                <a:solidFill>
                  <a:schemeClr val="bg1"/>
                </a:solidFill>
              </a:rPr>
              <a:t>удаленного </a:t>
            </a:r>
            <a:r>
              <a:rPr lang="ru-RU" sz="1400" dirty="0" err="1">
                <a:solidFill>
                  <a:schemeClr val="bg1"/>
                </a:solidFill>
              </a:rPr>
              <a:t>репозитория</a:t>
            </a:r>
            <a:r>
              <a:rPr lang="ru-RU" sz="1400" dirty="0">
                <a:solidFill>
                  <a:schemeClr val="bg1"/>
                </a:solidFill>
              </a:rPr>
              <a:t> -  </a:t>
            </a:r>
            <a:r>
              <a:rPr lang="ru-RU" sz="1400" u="sng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ru-RU" sz="1400" u="sng" dirty="0" smtClean="0">
                <a:solidFill>
                  <a:schemeClr val="bg1"/>
                </a:solidFill>
                <a:hlinkClick r:id="rId3"/>
              </a:rPr>
              <a:t>github.com/Max7772022/MPR</a:t>
            </a:r>
            <a:endParaRPr lang="ru-RU" sz="1400" u="sng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ru-RU" sz="1600" dirty="0"/>
          </a:p>
          <a:p>
            <a:r>
              <a:rPr lang="ru-RU" sz="1600" u="sng" dirty="0" smtClean="0"/>
              <a:t>  </a:t>
            </a:r>
            <a:endParaRPr lang="ru-RU" sz="1600" dirty="0"/>
          </a:p>
          <a:p>
            <a:endParaRPr lang="ru-RU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80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20000"/>
                <a:lumOff val="8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бъект 2"/>
          <p:cNvSpPr txBox="1">
            <a:spLocks/>
          </p:cNvSpPr>
          <p:nvPr/>
        </p:nvSpPr>
        <p:spPr>
          <a:xfrm>
            <a:off x="7576710" y="4425121"/>
            <a:ext cx="2819399" cy="14708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 fontAlgn="base">
              <a:lnSpc>
                <a:spcPct val="120000"/>
              </a:lnSpc>
              <a:buClrTx/>
              <a:buFont typeface="Arial" panose="020B0604020202020204" pitchFamily="34" charset="0"/>
              <a:buChar char="•"/>
            </a:pPr>
            <a:endParaRPr lang="ru-RU" sz="1400" dirty="0" smtClean="0">
              <a:solidFill>
                <a:schemeClr val="bg1"/>
              </a:solidFill>
            </a:endParaRPr>
          </a:p>
          <a:p>
            <a:pPr fontAlgn="base">
              <a:lnSpc>
                <a:spcPct val="120000"/>
              </a:lnSpc>
            </a:pPr>
            <a:endParaRPr lang="ru-RU" sz="1400" dirty="0" smtClean="0">
              <a:solidFill>
                <a:schemeClr val="bg1"/>
              </a:solidFill>
            </a:endParaRPr>
          </a:p>
          <a:p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66091" y="2823797"/>
            <a:ext cx="1144028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solidFill>
                  <a:schemeClr val="bg1"/>
                </a:solidFill>
              </a:rPr>
              <a:t>СПАСИБО ЗА ВНИМАНИЕ! </a:t>
            </a:r>
            <a:endParaRPr lang="ru-RU" sz="3200" b="1" dirty="0">
              <a:solidFill>
                <a:schemeClr val="bg1"/>
              </a:solidFill>
            </a:endParaRPr>
          </a:p>
          <a:p>
            <a:r>
              <a:rPr lang="ru-RU" sz="1600" u="sng" dirty="0" smtClean="0"/>
              <a:t>  </a:t>
            </a:r>
            <a:endParaRPr lang="ru-RU" sz="1600" dirty="0"/>
          </a:p>
          <a:p>
            <a:endParaRPr lang="ru-RU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95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2">
                <a:lumMod val="20000"/>
                <a:lumOff val="8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41587" y="685800"/>
            <a:ext cx="8001000" cy="60597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ru-RU" dirty="0">
                <a:solidFill>
                  <a:schemeClr val="accent6">
                    <a:lumMod val="75000"/>
                  </a:schemeClr>
                </a:solidFill>
              </a:rPr>
            </a:b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718856" y="384090"/>
            <a:ext cx="8596668" cy="52722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400" b="1" dirty="0" smtClean="0">
                <a:solidFill>
                  <a:schemeClr val="bg1"/>
                </a:solidFill>
              </a:rPr>
              <a:t>Постановка</a:t>
            </a:r>
            <a:r>
              <a:rPr lang="ru-RU" sz="2800" b="1" dirty="0" smtClean="0">
                <a:solidFill>
                  <a:schemeClr val="bg1"/>
                </a:solidFill>
              </a:rPr>
              <a:t> </a:t>
            </a:r>
            <a:r>
              <a:rPr lang="ru-RU" sz="2400" b="1" dirty="0" smtClean="0">
                <a:solidFill>
                  <a:schemeClr val="bg1"/>
                </a:solidFill>
              </a:rPr>
              <a:t>задачи: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684212" y="988786"/>
            <a:ext cx="11117263" cy="5032829"/>
          </a:xfrm>
          <a:effectLst>
            <a:softEdge rad="0"/>
          </a:effectLst>
          <a:scene3d>
            <a:camera prst="obliqueTopRight"/>
            <a:lightRig rig="threePt" dir="t"/>
          </a:scene3d>
          <a:sp3d>
            <a:contourClr>
              <a:schemeClr val="tx2">
                <a:lumMod val="20000"/>
                <a:lumOff val="80000"/>
              </a:schemeClr>
            </a:contourClr>
          </a:sp3d>
        </p:spPr>
        <p:txBody>
          <a:bodyPr>
            <a:noAutofit/>
          </a:bodyPr>
          <a:lstStyle/>
          <a:p>
            <a:pPr algn="just"/>
            <a:r>
              <a:rPr lang="ru-RU" sz="1700" b="1" u="sng" dirty="0" smtClean="0">
                <a:solidFill>
                  <a:schemeClr val="bg1"/>
                </a:solidFill>
              </a:rPr>
              <a:t>Задача:</a:t>
            </a:r>
            <a:r>
              <a:rPr lang="ru-RU" sz="1700" b="1" dirty="0" smtClean="0">
                <a:solidFill>
                  <a:schemeClr val="bg1"/>
                </a:solidFill>
              </a:rPr>
              <a:t> </a:t>
            </a:r>
            <a:r>
              <a:rPr lang="ru-RU" sz="1700" dirty="0" smtClean="0">
                <a:solidFill>
                  <a:schemeClr val="bg1"/>
                </a:solidFill>
              </a:rPr>
              <a:t>На основе данных о начальных свойствах компонентов исходных композиционных материалов (базальтопластик и нашивки углепластика) необходимо спрогнозировать ряд конечных свойств получаемых композиционных материалов.</a:t>
            </a:r>
          </a:p>
          <a:p>
            <a:pPr algn="just"/>
            <a:r>
              <a:rPr lang="ru-RU" sz="1700" dirty="0" smtClean="0">
                <a:solidFill>
                  <a:schemeClr val="bg1"/>
                </a:solidFill>
              </a:rPr>
              <a:t>Композиционные материалы — это искусственно созданные материалы, состоящие из нескольких других и обладающих свойствами, которые отсутствуют у компонентов по отдельности. </a:t>
            </a:r>
          </a:p>
          <a:p>
            <a:r>
              <a:rPr lang="ru-RU" sz="1700" b="1" dirty="0">
                <a:solidFill>
                  <a:schemeClr val="bg1"/>
                </a:solidFill>
              </a:rPr>
              <a:t>Входные данные</a:t>
            </a:r>
            <a:r>
              <a:rPr lang="ru-RU" sz="1700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ru-RU" sz="1700" dirty="0">
                <a:solidFill>
                  <a:schemeClr val="bg1"/>
                </a:solidFill>
              </a:rPr>
              <a:t>общее описание свойств двух композиционных материалов (базальтопластик и нашивки углепластика); 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ru-RU" sz="1700" dirty="0">
                <a:solidFill>
                  <a:schemeClr val="bg1"/>
                </a:solidFill>
              </a:rPr>
              <a:t>датасет с информацией о 10 параметрах базальтопластика;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ru-RU" sz="1700" dirty="0">
                <a:solidFill>
                  <a:schemeClr val="bg1"/>
                </a:solidFill>
              </a:rPr>
              <a:t>датасет с информацией о 3 параметрах «нашивки углепластика</a:t>
            </a:r>
            <a:r>
              <a:rPr lang="ru-RU" sz="1700" dirty="0" smtClean="0">
                <a:solidFill>
                  <a:schemeClr val="bg1"/>
                </a:solidFill>
              </a:rPr>
              <a:t>».</a:t>
            </a:r>
          </a:p>
          <a:p>
            <a:pPr>
              <a:buClrTx/>
            </a:pPr>
            <a:r>
              <a:rPr lang="ru-RU" sz="1600" dirty="0" smtClean="0">
                <a:solidFill>
                  <a:schemeClr val="bg1"/>
                </a:solidFill>
              </a:rPr>
              <a:t>Для решения задачи два </a:t>
            </a:r>
            <a:r>
              <a:rPr lang="ru-RU" sz="1600" dirty="0" err="1">
                <a:solidFill>
                  <a:schemeClr val="bg1"/>
                </a:solidFill>
              </a:rPr>
              <a:t>датасета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smtClean="0">
                <a:solidFill>
                  <a:schemeClr val="bg1"/>
                </a:solidFill>
              </a:rPr>
              <a:t>объединить в </a:t>
            </a:r>
            <a:r>
              <a:rPr lang="ru-RU" sz="1600" dirty="0">
                <a:solidFill>
                  <a:schemeClr val="bg1"/>
                </a:solidFill>
              </a:rPr>
              <a:t>один датасет по индексу с типом объединения INNER</a:t>
            </a:r>
            <a:endParaRPr lang="ru-RU" sz="1700" dirty="0" smtClean="0">
              <a:solidFill>
                <a:schemeClr val="bg1"/>
              </a:solidFill>
            </a:endParaRPr>
          </a:p>
          <a:p>
            <a:r>
              <a:rPr lang="ru-RU" sz="1700" b="1" dirty="0" smtClean="0">
                <a:solidFill>
                  <a:schemeClr val="bg1"/>
                </a:solidFill>
              </a:rPr>
              <a:t>Актуальность </a:t>
            </a:r>
            <a:r>
              <a:rPr lang="ru-RU" sz="1700" b="1" dirty="0">
                <a:solidFill>
                  <a:schemeClr val="bg1"/>
                </a:solidFill>
              </a:rPr>
              <a:t>задачи: </a:t>
            </a:r>
          </a:p>
          <a:p>
            <a:r>
              <a:rPr lang="ru-RU" sz="1700" dirty="0" smtClean="0">
                <a:solidFill>
                  <a:schemeClr val="bg1"/>
                </a:solidFill>
              </a:rPr>
              <a:t>Созданные прогнозные модели помогут сократить количество проводимых испытаний, а также пополнить базу данных материалов возможными новыми характеристиками материалов, и цифровыми двойниками новых композитов.</a:t>
            </a:r>
          </a:p>
          <a:p>
            <a:pPr algn="just"/>
            <a:endParaRPr lang="ru-RU" sz="1700" dirty="0" smtClean="0">
              <a:solidFill>
                <a:schemeClr val="bg1"/>
              </a:solidFill>
            </a:endParaRPr>
          </a:p>
          <a:p>
            <a:endParaRPr lang="ru-RU" sz="1700" b="1" dirty="0" smtClean="0">
              <a:solidFill>
                <a:schemeClr val="bg1"/>
              </a:solidFill>
            </a:endParaRPr>
          </a:p>
          <a:p>
            <a:endParaRPr lang="ru-RU" sz="1700" b="1" dirty="0" smtClean="0">
              <a:solidFill>
                <a:schemeClr val="bg1"/>
              </a:solidFill>
            </a:endParaRPr>
          </a:p>
          <a:p>
            <a:endParaRPr lang="ru-RU" sz="1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8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2">
                <a:lumMod val="20000"/>
                <a:lumOff val="8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380244" y="361949"/>
            <a:ext cx="8554206" cy="45719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400" b="1" dirty="0" smtClean="0">
                <a:solidFill>
                  <a:schemeClr val="bg1"/>
                </a:solidFill>
              </a:rPr>
              <a:t>1 этап. Изучение и описание входных данных 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369889" y="1514120"/>
            <a:ext cx="3486907" cy="21114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1200" b="1" dirty="0" smtClean="0">
                <a:solidFill>
                  <a:schemeClr val="bg1"/>
                </a:solidFill>
              </a:rPr>
              <a:t>Входные переменные (10):</a:t>
            </a:r>
          </a:p>
          <a:p>
            <a:pPr marL="285750" indent="-28575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ru-RU" sz="1200" b="1" dirty="0" smtClean="0">
                <a:solidFill>
                  <a:schemeClr val="bg1"/>
                </a:solidFill>
              </a:rPr>
              <a:t>Плотность, кг/м3</a:t>
            </a:r>
          </a:p>
          <a:p>
            <a:pPr marL="285750" indent="-28575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ru-RU" sz="1200" b="1" dirty="0" smtClean="0">
                <a:solidFill>
                  <a:schemeClr val="bg1"/>
                </a:solidFill>
              </a:rPr>
              <a:t>Модуль упругости, Гпа</a:t>
            </a:r>
          </a:p>
          <a:p>
            <a:pPr marL="285750" indent="-28575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ru-RU" sz="1200" b="1" dirty="0" smtClean="0">
                <a:solidFill>
                  <a:schemeClr val="bg1"/>
                </a:solidFill>
              </a:rPr>
              <a:t>Количество отвердителя, м</a:t>
            </a:r>
          </a:p>
          <a:p>
            <a:pPr marL="285750" indent="-28575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ru-RU" sz="1200" b="1" dirty="0" smtClean="0">
                <a:solidFill>
                  <a:schemeClr val="bg1"/>
                </a:solidFill>
              </a:rPr>
              <a:t>Содержание эпоксидных групп,%_2</a:t>
            </a:r>
          </a:p>
          <a:p>
            <a:pPr marL="285750" indent="-28575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ru-RU" sz="1200" b="1" dirty="0" smtClean="0">
                <a:solidFill>
                  <a:schemeClr val="bg1"/>
                </a:solidFill>
              </a:rPr>
              <a:t>Температура вспышки, С_2</a:t>
            </a:r>
          </a:p>
          <a:p>
            <a:pPr marL="285750" indent="-28575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ru-RU" sz="1200" b="1" dirty="0" smtClean="0">
                <a:solidFill>
                  <a:schemeClr val="bg1"/>
                </a:solidFill>
              </a:rPr>
              <a:t>Поверхностная плотность, г/м2</a:t>
            </a:r>
          </a:p>
          <a:p>
            <a:pPr marL="285750" indent="-28575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ru-RU" sz="1200" b="1" dirty="0" smtClean="0">
                <a:solidFill>
                  <a:schemeClr val="bg1"/>
                </a:solidFill>
              </a:rPr>
              <a:t>Потребление смолы, г/м2  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ru-RU" sz="1200" b="1" dirty="0" smtClean="0">
                <a:solidFill>
                  <a:schemeClr val="bg1"/>
                </a:solidFill>
              </a:rPr>
              <a:t> Угол нашивки, град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ru-RU" sz="1200" b="1" dirty="0" smtClean="0">
                <a:solidFill>
                  <a:schemeClr val="bg1"/>
                </a:solidFill>
              </a:rPr>
              <a:t>Шаг нашивки</a:t>
            </a:r>
          </a:p>
          <a:p>
            <a:pPr marL="285750" indent="-28575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ru-RU" sz="1200" b="1" dirty="0" smtClean="0">
                <a:solidFill>
                  <a:schemeClr val="bg1"/>
                </a:solidFill>
              </a:rPr>
              <a:t>Плотность</a:t>
            </a:r>
          </a:p>
          <a:p>
            <a:pPr fontAlgn="base">
              <a:lnSpc>
                <a:spcPct val="120000"/>
              </a:lnSpc>
            </a:pPr>
            <a:endParaRPr lang="ru-RU" sz="1200" b="1" dirty="0" smtClean="0"/>
          </a:p>
          <a:p>
            <a:endParaRPr lang="ru-RU" sz="1200" b="1" dirty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4036320" y="1509535"/>
            <a:ext cx="4238624" cy="10004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1200" b="1" dirty="0" smtClean="0">
                <a:solidFill>
                  <a:schemeClr val="bg1"/>
                </a:solidFill>
              </a:rPr>
              <a:t>Выходные переменные (3):</a:t>
            </a:r>
            <a:endParaRPr lang="ru-RU" sz="1200" dirty="0" smtClean="0">
              <a:solidFill>
                <a:schemeClr val="bg1"/>
              </a:solidFill>
            </a:endParaRPr>
          </a:p>
          <a:p>
            <a:pPr marL="285750" indent="-28575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ru-RU" sz="1200" b="1" dirty="0" smtClean="0">
                <a:solidFill>
                  <a:schemeClr val="bg1"/>
                </a:solidFill>
              </a:rPr>
              <a:t>Модуль </a:t>
            </a:r>
            <a:r>
              <a:rPr lang="ru-RU" sz="1200" b="1" dirty="0">
                <a:solidFill>
                  <a:schemeClr val="bg1"/>
                </a:solidFill>
              </a:rPr>
              <a:t>упругости при растяжении, Гпа</a:t>
            </a:r>
          </a:p>
          <a:p>
            <a:pPr marL="285750" indent="-28575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ru-RU" sz="1200" b="1" dirty="0">
                <a:solidFill>
                  <a:schemeClr val="bg1"/>
                </a:solidFill>
              </a:rPr>
              <a:t>Прочность при растяжении, Мпа</a:t>
            </a:r>
            <a:endParaRPr lang="ru-RU" sz="1200" b="1" dirty="0" smtClean="0">
              <a:solidFill>
                <a:schemeClr val="bg1"/>
              </a:solidFill>
            </a:endParaRPr>
          </a:p>
          <a:p>
            <a:pPr marL="285750" indent="-28575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ru-RU" sz="1200" b="1" dirty="0" smtClean="0">
                <a:solidFill>
                  <a:schemeClr val="bg1"/>
                </a:solidFill>
              </a:rPr>
              <a:t>Соотношение </a:t>
            </a:r>
            <a:r>
              <a:rPr lang="ru-RU" sz="1200" b="1" dirty="0">
                <a:solidFill>
                  <a:schemeClr val="bg1"/>
                </a:solidFill>
              </a:rPr>
              <a:t>матрица-наполнитель</a:t>
            </a:r>
          </a:p>
          <a:p>
            <a:pPr marL="285750" indent="-285750" fontAlgn="base">
              <a:lnSpc>
                <a:spcPct val="120000"/>
              </a:lnSpc>
              <a:buClrTx/>
              <a:buFont typeface="Arial" panose="020B0604020202020204" pitchFamily="34" charset="0"/>
              <a:buChar char="•"/>
            </a:pPr>
            <a:endParaRPr lang="ru-RU" sz="1200" b="1" dirty="0">
              <a:solidFill>
                <a:schemeClr val="bg1"/>
              </a:solidFill>
            </a:endParaRPr>
          </a:p>
          <a:p>
            <a:pPr fontAlgn="base">
              <a:lnSpc>
                <a:spcPct val="120000"/>
              </a:lnSpc>
            </a:pPr>
            <a:endParaRPr lang="ru-RU" sz="1600" dirty="0" smtClean="0"/>
          </a:p>
          <a:p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575998" y="1626147"/>
            <a:ext cx="1963530" cy="3535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  <a:buClrTx/>
            </a:pPr>
            <a:r>
              <a:rPr lang="ru-RU" sz="1200" b="1" dirty="0" smtClean="0">
                <a:solidFill>
                  <a:schemeClr val="bg1"/>
                </a:solidFill>
              </a:rPr>
              <a:t>Задача регрессии №1</a:t>
            </a:r>
          </a:p>
          <a:p>
            <a:pPr fontAlgn="base">
              <a:lnSpc>
                <a:spcPct val="120000"/>
              </a:lnSpc>
              <a:buClrTx/>
            </a:pPr>
            <a:endParaRPr lang="ru-RU" sz="1200" b="1" dirty="0" smtClean="0">
              <a:solidFill>
                <a:schemeClr val="bg1"/>
              </a:solidFill>
            </a:endParaRPr>
          </a:p>
          <a:p>
            <a:pPr marL="285750" indent="-285750" fontAlgn="base">
              <a:lnSpc>
                <a:spcPct val="120000"/>
              </a:lnSpc>
              <a:buClrTx/>
              <a:buFont typeface="Arial" panose="020B0604020202020204" pitchFamily="34" charset="0"/>
              <a:buChar char="•"/>
            </a:pPr>
            <a:endParaRPr lang="ru-RU" sz="1200" b="1" dirty="0" smtClean="0">
              <a:solidFill>
                <a:schemeClr val="bg1"/>
              </a:solidFill>
            </a:endParaRPr>
          </a:p>
          <a:p>
            <a:pPr fontAlgn="base">
              <a:lnSpc>
                <a:spcPct val="120000"/>
              </a:lnSpc>
            </a:pPr>
            <a:endParaRPr lang="ru-RU" sz="1200" b="1" dirty="0" smtClean="0">
              <a:solidFill>
                <a:schemeClr val="bg1"/>
              </a:solidFill>
            </a:endParaRPr>
          </a:p>
          <a:p>
            <a:endParaRPr lang="ru-RU" sz="1200" b="1" dirty="0">
              <a:solidFill>
                <a:schemeClr val="bg1"/>
              </a:solidFill>
            </a:endParaRPr>
          </a:p>
        </p:txBody>
      </p:sp>
      <p:sp>
        <p:nvSpPr>
          <p:cNvPr id="10" name="Подзаголовок 5"/>
          <p:cNvSpPr>
            <a:spLocks noGrp="1"/>
          </p:cNvSpPr>
          <p:nvPr>
            <p:ph type="subTitle" idx="1"/>
          </p:nvPr>
        </p:nvSpPr>
        <p:spPr>
          <a:xfrm>
            <a:off x="380244" y="899033"/>
            <a:ext cx="11444086" cy="510580"/>
          </a:xfrm>
          <a:effectLst>
            <a:softEdge rad="0"/>
          </a:effectLst>
          <a:scene3d>
            <a:camera prst="obliqueTopRight"/>
            <a:lightRig rig="threePt" dir="t"/>
          </a:scene3d>
          <a:sp3d>
            <a:contourClr>
              <a:schemeClr val="tx2">
                <a:lumMod val="20000"/>
                <a:lumOff val="80000"/>
              </a:schemeClr>
            </a:contourClr>
          </a:sp3d>
        </p:spPr>
        <p:txBody>
          <a:bodyPr>
            <a:no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(!) </a:t>
            </a:r>
            <a:r>
              <a:rPr lang="ru-RU" sz="1200" dirty="0" smtClean="0">
                <a:solidFill>
                  <a:schemeClr val="bg1"/>
                </a:solidFill>
              </a:rPr>
              <a:t>Для решения задачи два </a:t>
            </a:r>
            <a:r>
              <a:rPr lang="ru-RU" sz="1200" dirty="0" err="1" smtClean="0">
                <a:solidFill>
                  <a:schemeClr val="bg1"/>
                </a:solidFill>
              </a:rPr>
              <a:t>датасета</a:t>
            </a:r>
            <a:r>
              <a:rPr lang="ru-RU" sz="1200" dirty="0" smtClean="0">
                <a:solidFill>
                  <a:schemeClr val="bg1"/>
                </a:solidFill>
              </a:rPr>
              <a:t> объединены в один </a:t>
            </a:r>
            <a:r>
              <a:rPr lang="ru-RU" sz="1200" dirty="0" err="1" smtClean="0">
                <a:solidFill>
                  <a:schemeClr val="bg1"/>
                </a:solidFill>
              </a:rPr>
              <a:t>датафрейм</a:t>
            </a:r>
            <a:r>
              <a:rPr lang="ru-RU" sz="1200" dirty="0" smtClean="0">
                <a:solidFill>
                  <a:schemeClr val="bg1"/>
                </a:solidFill>
              </a:rPr>
              <a:t> по </a:t>
            </a:r>
            <a:r>
              <a:rPr lang="ru-RU" sz="1200" dirty="0">
                <a:solidFill>
                  <a:schemeClr val="bg1"/>
                </a:solidFill>
              </a:rPr>
              <a:t>индексу с типом объединения INNER и приведены к одной длине в </a:t>
            </a:r>
            <a:r>
              <a:rPr lang="ru-RU" sz="1200" b="1" dirty="0">
                <a:solidFill>
                  <a:schemeClr val="bg1"/>
                </a:solidFill>
              </a:rPr>
              <a:t>1023 наблюдения с 13 </a:t>
            </a:r>
            <a:r>
              <a:rPr lang="ru-RU" sz="1200" b="1" dirty="0" smtClean="0">
                <a:solidFill>
                  <a:schemeClr val="bg1"/>
                </a:solidFill>
              </a:rPr>
              <a:t>количественными переменными. </a:t>
            </a:r>
          </a:p>
          <a:p>
            <a:pPr algn="just"/>
            <a:endParaRPr lang="ru-RU" sz="1700" dirty="0" smtClean="0">
              <a:solidFill>
                <a:schemeClr val="bg1"/>
              </a:solidFill>
            </a:endParaRPr>
          </a:p>
          <a:p>
            <a:endParaRPr lang="ru-RU" sz="1700" b="1" dirty="0" smtClean="0">
              <a:solidFill>
                <a:schemeClr val="bg1"/>
              </a:solidFill>
            </a:endParaRPr>
          </a:p>
          <a:p>
            <a:endParaRPr lang="ru-RU" sz="1700" b="1" dirty="0" smtClean="0">
              <a:solidFill>
                <a:schemeClr val="bg1"/>
              </a:solidFill>
            </a:endParaRPr>
          </a:p>
          <a:p>
            <a:endParaRPr lang="ru-RU" sz="1700" b="1" dirty="0">
              <a:solidFill>
                <a:schemeClr val="bg1"/>
              </a:solidFill>
            </a:endParaRPr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8575998" y="2184912"/>
            <a:ext cx="3248332" cy="5527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sz="1200" b="1" dirty="0" smtClean="0">
                <a:solidFill>
                  <a:schemeClr val="bg1"/>
                </a:solidFill>
              </a:rPr>
              <a:t>Разработка </a:t>
            </a:r>
            <a:r>
              <a:rPr lang="ru-RU" sz="1200" b="1" dirty="0">
                <a:solidFill>
                  <a:schemeClr val="bg1"/>
                </a:solidFill>
              </a:rPr>
              <a:t>рекомендательной </a:t>
            </a:r>
            <a:r>
              <a:rPr lang="ru-RU" sz="1200" b="1" dirty="0" smtClean="0">
                <a:solidFill>
                  <a:schemeClr val="bg1"/>
                </a:solidFill>
              </a:rPr>
              <a:t>системы </a:t>
            </a:r>
            <a:r>
              <a:rPr lang="ru-RU" sz="1200" b="1" dirty="0">
                <a:solidFill>
                  <a:schemeClr val="bg1"/>
                </a:solidFill>
              </a:rPr>
              <a:t>с помощью нейронной </a:t>
            </a:r>
            <a:r>
              <a:rPr lang="ru-RU" sz="1200" b="1" dirty="0" smtClean="0">
                <a:solidFill>
                  <a:schemeClr val="bg1"/>
                </a:solidFill>
              </a:rPr>
              <a:t>сети</a:t>
            </a:r>
          </a:p>
          <a:p>
            <a:pPr marL="285750" indent="-285750" fontAlgn="base">
              <a:lnSpc>
                <a:spcPct val="120000"/>
              </a:lnSpc>
              <a:buClrTx/>
              <a:buFont typeface="Arial" panose="020B0604020202020204" pitchFamily="34" charset="0"/>
              <a:buChar char="•"/>
            </a:pPr>
            <a:endParaRPr lang="ru-RU" sz="1200" dirty="0" smtClean="0">
              <a:solidFill>
                <a:schemeClr val="bg1"/>
              </a:solidFill>
            </a:endParaRPr>
          </a:p>
          <a:p>
            <a:pPr fontAlgn="base">
              <a:lnSpc>
                <a:spcPct val="120000"/>
              </a:lnSpc>
            </a:pPr>
            <a:endParaRPr lang="ru-RU" sz="1200" dirty="0" smtClean="0">
              <a:solidFill>
                <a:schemeClr val="bg1"/>
              </a:solidFill>
            </a:endParaRPr>
          </a:p>
          <a:p>
            <a:endParaRPr lang="ru-RU" sz="1200" dirty="0">
              <a:solidFill>
                <a:schemeClr val="bg1"/>
              </a:solidFill>
            </a:endParaRPr>
          </a:p>
        </p:txBody>
      </p:sp>
      <p:cxnSp>
        <p:nvCxnSpPr>
          <p:cNvPr id="5" name="Прямая со стрелкой 4"/>
          <p:cNvCxnSpPr/>
          <p:nvPr/>
        </p:nvCxnSpPr>
        <p:spPr>
          <a:xfrm flipV="1">
            <a:off x="7759918" y="1815277"/>
            <a:ext cx="418583" cy="107"/>
          </a:xfrm>
          <a:prstGeom prst="straightConnector1">
            <a:avLst/>
          </a:prstGeom>
          <a:ln>
            <a:solidFill>
              <a:schemeClr val="bg1">
                <a:alpha val="7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Рисунок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978" y="3942674"/>
            <a:ext cx="3905672" cy="2343826"/>
          </a:xfrm>
          <a:prstGeom prst="rect">
            <a:avLst/>
          </a:prstGeom>
        </p:spPr>
      </p:pic>
      <p:sp>
        <p:nvSpPr>
          <p:cNvPr id="26" name="Объект 2"/>
          <p:cNvSpPr txBox="1">
            <a:spLocks/>
          </p:cNvSpPr>
          <p:nvPr/>
        </p:nvSpPr>
        <p:spPr>
          <a:xfrm>
            <a:off x="8575998" y="1890380"/>
            <a:ext cx="1963530" cy="3535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  <a:buClrTx/>
            </a:pPr>
            <a:r>
              <a:rPr lang="ru-RU" sz="1200" b="1" dirty="0" smtClean="0">
                <a:solidFill>
                  <a:schemeClr val="bg1"/>
                </a:solidFill>
              </a:rPr>
              <a:t>Задача регрессии №2</a:t>
            </a:r>
          </a:p>
          <a:p>
            <a:pPr fontAlgn="base">
              <a:lnSpc>
                <a:spcPct val="120000"/>
              </a:lnSpc>
              <a:buClrTx/>
            </a:pPr>
            <a:endParaRPr lang="ru-RU" sz="1200" b="1" dirty="0" smtClean="0">
              <a:solidFill>
                <a:schemeClr val="bg1"/>
              </a:solidFill>
            </a:endParaRPr>
          </a:p>
          <a:p>
            <a:pPr fontAlgn="base">
              <a:lnSpc>
                <a:spcPct val="120000"/>
              </a:lnSpc>
              <a:buClrTx/>
            </a:pPr>
            <a:endParaRPr lang="ru-RU" sz="1200" b="1" dirty="0" smtClean="0">
              <a:solidFill>
                <a:schemeClr val="bg1"/>
              </a:solidFill>
            </a:endParaRPr>
          </a:p>
          <a:p>
            <a:pPr fontAlgn="base">
              <a:lnSpc>
                <a:spcPct val="120000"/>
              </a:lnSpc>
            </a:pPr>
            <a:endParaRPr lang="ru-RU" sz="1200" b="1" dirty="0" smtClean="0">
              <a:solidFill>
                <a:schemeClr val="bg1"/>
              </a:solidFill>
            </a:endParaRPr>
          </a:p>
          <a:p>
            <a:endParaRPr lang="ru-RU" sz="1200" b="1" dirty="0">
              <a:solidFill>
                <a:schemeClr val="bg1"/>
              </a:solidFill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6644819" y="3600172"/>
            <a:ext cx="54614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 smtClean="0">
                <a:solidFill>
                  <a:schemeClr val="bg1"/>
                </a:solidFill>
              </a:rPr>
              <a:t>В объединенном </a:t>
            </a:r>
            <a:r>
              <a:rPr lang="ru-RU" sz="1200" b="1" dirty="0" err="1" smtClean="0">
                <a:solidFill>
                  <a:schemeClr val="bg1"/>
                </a:solidFill>
              </a:rPr>
              <a:t>датафрейме</a:t>
            </a:r>
            <a:r>
              <a:rPr lang="ru-RU" sz="1200" b="1" dirty="0" smtClean="0">
                <a:solidFill>
                  <a:schemeClr val="bg1"/>
                </a:solidFill>
              </a:rPr>
              <a:t> наблюдения </a:t>
            </a:r>
            <a:r>
              <a:rPr lang="ru-RU" sz="1200" b="1" dirty="0">
                <a:solidFill>
                  <a:schemeClr val="bg1"/>
                </a:solidFill>
              </a:rPr>
              <a:t>не имеют </a:t>
            </a:r>
            <a:r>
              <a:rPr lang="ru-RU" sz="1200" b="1" dirty="0" smtClean="0">
                <a:solidFill>
                  <a:schemeClr val="bg1"/>
                </a:solidFill>
              </a:rPr>
              <a:t>пропусков</a:t>
            </a:r>
            <a:r>
              <a:rPr lang="ru-RU" sz="1200" dirty="0" smtClean="0">
                <a:solidFill>
                  <a:schemeClr val="bg1"/>
                </a:solidFill>
              </a:rPr>
              <a:t> </a:t>
            </a:r>
            <a:endParaRPr lang="ru-RU" sz="1200" b="1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/>
          <p:nvPr/>
        </p:nvCxnSpPr>
        <p:spPr>
          <a:xfrm flipV="1">
            <a:off x="7769700" y="2067131"/>
            <a:ext cx="418583" cy="107"/>
          </a:xfrm>
          <a:prstGeom prst="straightConnector1">
            <a:avLst/>
          </a:prstGeom>
          <a:ln>
            <a:solidFill>
              <a:schemeClr val="bg1">
                <a:alpha val="7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V="1">
            <a:off x="7759918" y="2290066"/>
            <a:ext cx="418583" cy="107"/>
          </a:xfrm>
          <a:prstGeom prst="straightConnector1">
            <a:avLst/>
          </a:prstGeom>
          <a:ln>
            <a:solidFill>
              <a:schemeClr val="bg1">
                <a:alpha val="7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161925" y="3599433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1200" b="1" dirty="0">
                <a:solidFill>
                  <a:schemeClr val="bg1"/>
                </a:solidFill>
              </a:rPr>
              <a:t>Основные статические характеристики объединенного </a:t>
            </a:r>
            <a:r>
              <a:rPr lang="ru-RU" sz="1200" b="1" dirty="0" err="1">
                <a:solidFill>
                  <a:schemeClr val="bg1"/>
                </a:solidFill>
              </a:rPr>
              <a:t>датафрейма</a:t>
            </a:r>
            <a:endParaRPr lang="ru-RU" sz="1200" b="1" dirty="0">
              <a:solidFill>
                <a:schemeClr val="bg1"/>
              </a:solidFill>
            </a:endParaRPr>
          </a:p>
        </p:txBody>
      </p:sp>
      <p:pic>
        <p:nvPicPr>
          <p:cNvPr id="33" name="image12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33589" y="3992533"/>
            <a:ext cx="4900992" cy="229396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74018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20000"/>
                <a:lumOff val="8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380243" y="361949"/>
            <a:ext cx="11560903" cy="45719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400" b="1" dirty="0" smtClean="0">
                <a:solidFill>
                  <a:schemeClr val="bg1"/>
                </a:solidFill>
              </a:rPr>
              <a:t>1 ЭТАП. Описание Используемых методов машинного обучения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956462" y="1344653"/>
            <a:ext cx="4815689" cy="14668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b="1" dirty="0">
                <a:solidFill>
                  <a:schemeClr val="bg1"/>
                </a:solidFill>
              </a:rPr>
              <a:t>Линейная регрессия (</a:t>
            </a:r>
            <a:r>
              <a:rPr lang="ru-RU" sz="1800" b="1" dirty="0" err="1">
                <a:solidFill>
                  <a:schemeClr val="bg1"/>
                </a:solidFill>
              </a:rPr>
              <a:t>Linear</a:t>
            </a:r>
            <a:r>
              <a:rPr lang="ru-RU" sz="1800" b="1" dirty="0">
                <a:solidFill>
                  <a:schemeClr val="bg1"/>
                </a:solidFill>
              </a:rPr>
              <a:t> </a:t>
            </a:r>
            <a:r>
              <a:rPr lang="ru-RU" sz="1800" b="1" dirty="0" err="1">
                <a:solidFill>
                  <a:schemeClr val="bg1"/>
                </a:solidFill>
              </a:rPr>
              <a:t>regression</a:t>
            </a:r>
            <a:r>
              <a:rPr lang="ru-RU" sz="1800" b="1" dirty="0" smtClean="0">
                <a:solidFill>
                  <a:schemeClr val="bg1"/>
                </a:solidFill>
              </a:rPr>
              <a:t>)</a:t>
            </a:r>
            <a:r>
              <a:rPr lang="ru-RU" sz="1800" dirty="0"/>
              <a:t> </a:t>
            </a:r>
            <a:r>
              <a:rPr lang="ru-RU" sz="1800" dirty="0" smtClean="0"/>
              <a:t>- </a:t>
            </a:r>
            <a:r>
              <a:rPr lang="ru-RU" sz="1600" dirty="0" smtClean="0">
                <a:solidFill>
                  <a:schemeClr val="bg1"/>
                </a:solidFill>
              </a:rPr>
              <a:t>хорошо </a:t>
            </a:r>
            <a:r>
              <a:rPr lang="ru-RU" sz="1600" dirty="0">
                <a:solidFill>
                  <a:schemeClr val="bg1"/>
                </a:solidFill>
              </a:rPr>
              <a:t>контролируемый алгоритм обучения, который применяется, когда известно, что связь между </a:t>
            </a:r>
            <a:r>
              <a:rPr lang="ru-RU" sz="1600" dirty="0" err="1">
                <a:solidFill>
                  <a:schemeClr val="bg1"/>
                </a:solidFill>
              </a:rPr>
              <a:t>ковариатами</a:t>
            </a:r>
            <a:r>
              <a:rPr lang="ru-RU" sz="1600" dirty="0">
                <a:solidFill>
                  <a:schemeClr val="bg1"/>
                </a:solidFill>
              </a:rPr>
              <a:t> и переменной отклика линейна</a:t>
            </a:r>
            <a:endParaRPr lang="ru-RU" sz="1600" b="1" dirty="0">
              <a:solidFill>
                <a:schemeClr val="bg1"/>
              </a:solidFill>
            </a:endParaRPr>
          </a:p>
          <a:p>
            <a:endParaRPr lang="ru-RU" sz="1800" b="1" dirty="0" smtClean="0">
              <a:solidFill>
                <a:schemeClr val="bg1"/>
              </a:solidFill>
            </a:endParaRPr>
          </a:p>
          <a:p>
            <a:pPr fontAlgn="base">
              <a:lnSpc>
                <a:spcPct val="120000"/>
              </a:lnSpc>
            </a:pPr>
            <a:endParaRPr lang="ru-RU" sz="1400" b="1" dirty="0" smtClean="0"/>
          </a:p>
          <a:p>
            <a:endParaRPr lang="ru-RU" sz="1400" b="1" dirty="0"/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7576710" y="4425121"/>
            <a:ext cx="2819399" cy="14708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 fontAlgn="base">
              <a:lnSpc>
                <a:spcPct val="120000"/>
              </a:lnSpc>
              <a:buClrTx/>
              <a:buFont typeface="Arial" panose="020B0604020202020204" pitchFamily="34" charset="0"/>
              <a:buChar char="•"/>
            </a:pPr>
            <a:endParaRPr lang="ru-RU" sz="1400" dirty="0" smtClean="0">
              <a:solidFill>
                <a:schemeClr val="bg1"/>
              </a:solidFill>
            </a:endParaRPr>
          </a:p>
          <a:p>
            <a:pPr fontAlgn="base">
              <a:lnSpc>
                <a:spcPct val="120000"/>
              </a:lnSpc>
            </a:pPr>
            <a:endParaRPr lang="ru-RU" sz="1400" dirty="0" smtClean="0">
              <a:solidFill>
                <a:schemeClr val="bg1"/>
              </a:solidFill>
            </a:endParaRPr>
          </a:p>
          <a:p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37220" y="925468"/>
            <a:ext cx="4019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Для решения задач регрессии: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6" name="Объект 2"/>
          <p:cNvSpPr txBox="1">
            <a:spLocks/>
          </p:cNvSpPr>
          <p:nvPr/>
        </p:nvSpPr>
        <p:spPr>
          <a:xfrm>
            <a:off x="956462" y="2787438"/>
            <a:ext cx="3848856" cy="15065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b="1" dirty="0">
                <a:solidFill>
                  <a:schemeClr val="bg1"/>
                </a:solidFill>
              </a:rPr>
              <a:t>Случайный лес (</a:t>
            </a:r>
            <a:r>
              <a:rPr lang="ru-RU" sz="1800" b="1" dirty="0" err="1">
                <a:solidFill>
                  <a:schemeClr val="bg1"/>
                </a:solidFill>
              </a:rPr>
              <a:t>Random</a:t>
            </a:r>
            <a:r>
              <a:rPr lang="ru-RU" sz="1800" b="1" dirty="0">
                <a:solidFill>
                  <a:schemeClr val="bg1"/>
                </a:solidFill>
              </a:rPr>
              <a:t> </a:t>
            </a:r>
            <a:r>
              <a:rPr lang="ru-RU" sz="1800" b="1" dirty="0" err="1">
                <a:solidFill>
                  <a:schemeClr val="bg1"/>
                </a:solidFill>
              </a:rPr>
              <a:t>forest</a:t>
            </a:r>
            <a:r>
              <a:rPr lang="ru-RU" sz="1800" b="1" dirty="0">
                <a:solidFill>
                  <a:schemeClr val="bg1"/>
                </a:solidFill>
              </a:rPr>
              <a:t>) </a:t>
            </a:r>
            <a:r>
              <a:rPr lang="ru-RU" sz="1800" dirty="0" smtClean="0"/>
              <a:t>- </a:t>
            </a:r>
            <a:r>
              <a:rPr lang="ru-RU" sz="1600" dirty="0" smtClean="0">
                <a:solidFill>
                  <a:schemeClr val="bg1"/>
                </a:solidFill>
              </a:rPr>
              <a:t>алгоритм </a:t>
            </a:r>
            <a:r>
              <a:rPr lang="ru-RU" sz="1600" dirty="0">
                <a:solidFill>
                  <a:schemeClr val="bg1"/>
                </a:solidFill>
              </a:rPr>
              <a:t>обучения, заключающийся в использовании комитета (ансамбля) решающих деревьев</a:t>
            </a:r>
            <a:endParaRPr lang="ru-RU" sz="1600" b="1" dirty="0">
              <a:solidFill>
                <a:schemeClr val="bg1"/>
              </a:solidFill>
            </a:endParaRPr>
          </a:p>
          <a:p>
            <a:endParaRPr lang="ru-RU" sz="1800" b="1" dirty="0" smtClean="0">
              <a:solidFill>
                <a:schemeClr val="bg1"/>
              </a:solidFill>
            </a:endParaRPr>
          </a:p>
          <a:p>
            <a:pPr fontAlgn="base">
              <a:lnSpc>
                <a:spcPct val="120000"/>
              </a:lnSpc>
            </a:pPr>
            <a:endParaRPr lang="ru-RU" sz="1400" b="1" dirty="0" smtClean="0"/>
          </a:p>
          <a:p>
            <a:endParaRPr lang="ru-RU" sz="1400" b="1" dirty="0"/>
          </a:p>
        </p:txBody>
      </p:sp>
      <p:sp>
        <p:nvSpPr>
          <p:cNvPr id="17" name="Объект 2"/>
          <p:cNvSpPr txBox="1">
            <a:spLocks/>
          </p:cNvSpPr>
          <p:nvPr/>
        </p:nvSpPr>
        <p:spPr>
          <a:xfrm>
            <a:off x="956462" y="5121199"/>
            <a:ext cx="3848856" cy="5864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b="1" dirty="0" err="1">
                <a:solidFill>
                  <a:schemeClr val="bg1"/>
                </a:solidFill>
              </a:rPr>
              <a:t>Нейро́нная</a:t>
            </a:r>
            <a:r>
              <a:rPr lang="ru-RU" sz="1800" b="1" dirty="0">
                <a:solidFill>
                  <a:schemeClr val="bg1"/>
                </a:solidFill>
              </a:rPr>
              <a:t> сеть </a:t>
            </a:r>
            <a:r>
              <a:rPr lang="ru-RU" sz="1800" dirty="0">
                <a:solidFill>
                  <a:schemeClr val="bg1"/>
                </a:solidFill>
              </a:rPr>
              <a:t>(также искусственная нейронная сеть)</a:t>
            </a:r>
            <a:endParaRPr lang="ru-RU" sz="1800" b="1" dirty="0" smtClean="0">
              <a:solidFill>
                <a:schemeClr val="bg1"/>
              </a:solidFill>
            </a:endParaRPr>
          </a:p>
          <a:p>
            <a:pPr fontAlgn="base">
              <a:lnSpc>
                <a:spcPct val="120000"/>
              </a:lnSpc>
            </a:pPr>
            <a:endParaRPr lang="ru-RU" sz="1400" b="1" dirty="0" smtClean="0"/>
          </a:p>
          <a:p>
            <a:endParaRPr lang="ru-RU" sz="1400" b="1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537221" y="4517958"/>
            <a:ext cx="50444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Для разработки </a:t>
            </a:r>
            <a:r>
              <a:rPr lang="ru-RU" b="1" dirty="0">
                <a:solidFill>
                  <a:schemeClr val="bg1"/>
                </a:solidFill>
              </a:rPr>
              <a:t>рекомендательной </a:t>
            </a:r>
            <a:r>
              <a:rPr lang="ru-RU" b="1" dirty="0" smtClean="0">
                <a:solidFill>
                  <a:schemeClr val="bg1"/>
                </a:solidFill>
              </a:rPr>
              <a:t>системы: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772151" y="912184"/>
            <a:ext cx="620077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chemeClr val="bg1"/>
                </a:solidFill>
              </a:rPr>
              <a:t>Выбранные метрики оценки качества моделей регрессии:</a:t>
            </a:r>
          </a:p>
          <a:p>
            <a:pPr marL="285750" indent="-285750">
              <a:buFontTx/>
              <a:buChar char="-"/>
            </a:pPr>
            <a:r>
              <a:rPr lang="ru-RU" sz="1400" b="1" dirty="0" smtClean="0">
                <a:solidFill>
                  <a:schemeClr val="bg1"/>
                </a:solidFill>
              </a:rPr>
              <a:t>средняя </a:t>
            </a:r>
            <a:r>
              <a:rPr lang="ru-RU" sz="1400" b="1" dirty="0">
                <a:solidFill>
                  <a:schemeClr val="bg1"/>
                </a:solidFill>
              </a:rPr>
              <a:t>квадратичная ошибка (англ. </a:t>
            </a:r>
            <a:r>
              <a:rPr lang="ru-RU" sz="1400" b="1" dirty="0" err="1">
                <a:solidFill>
                  <a:schemeClr val="bg1"/>
                </a:solidFill>
              </a:rPr>
              <a:t>Mean</a:t>
            </a:r>
            <a:r>
              <a:rPr lang="ru-RU" sz="1400" b="1" dirty="0">
                <a:solidFill>
                  <a:schemeClr val="bg1"/>
                </a:solidFill>
              </a:rPr>
              <a:t> </a:t>
            </a:r>
            <a:r>
              <a:rPr lang="ru-RU" sz="1400" b="1" dirty="0" err="1">
                <a:solidFill>
                  <a:schemeClr val="bg1"/>
                </a:solidFill>
              </a:rPr>
              <a:t>Squared</a:t>
            </a:r>
            <a:r>
              <a:rPr lang="ru-RU" sz="1400" b="1" dirty="0">
                <a:solidFill>
                  <a:schemeClr val="bg1"/>
                </a:solidFill>
              </a:rPr>
              <a:t> </a:t>
            </a:r>
            <a:r>
              <a:rPr lang="ru-RU" sz="1400" b="1" dirty="0" err="1">
                <a:solidFill>
                  <a:schemeClr val="bg1"/>
                </a:solidFill>
              </a:rPr>
              <a:t>Error</a:t>
            </a:r>
            <a:r>
              <a:rPr lang="ru-RU" sz="1400" b="1" dirty="0">
                <a:solidFill>
                  <a:schemeClr val="bg1"/>
                </a:solidFill>
              </a:rPr>
              <a:t>, </a:t>
            </a:r>
            <a:r>
              <a:rPr lang="ru-RU" sz="1400" b="1" dirty="0" smtClean="0">
                <a:solidFill>
                  <a:schemeClr val="bg1"/>
                </a:solidFill>
              </a:rPr>
              <a:t>MSE) </a:t>
            </a:r>
            <a:r>
              <a:rPr lang="ru-RU" sz="1400" dirty="0" smtClean="0">
                <a:solidFill>
                  <a:schemeClr val="bg1"/>
                </a:solidFill>
              </a:rPr>
              <a:t>применяется </a:t>
            </a:r>
            <a:r>
              <a:rPr lang="ru-RU" sz="1400" dirty="0">
                <a:solidFill>
                  <a:schemeClr val="bg1"/>
                </a:solidFill>
              </a:rPr>
              <a:t>в ситуациях, когда надо подчеркнуть большие ошибки и выбрать модель, которая дает меньше больших ошибок прогноза. Грубые ошибки становятся заметнее за счет </a:t>
            </a:r>
            <a:r>
              <a:rPr lang="ru-RU" sz="1400" dirty="0" smtClean="0">
                <a:solidFill>
                  <a:schemeClr val="bg1"/>
                </a:solidFill>
              </a:rPr>
              <a:t>возведения </a:t>
            </a:r>
            <a:r>
              <a:rPr lang="ru-RU" sz="1400" dirty="0">
                <a:solidFill>
                  <a:schemeClr val="bg1"/>
                </a:solidFill>
              </a:rPr>
              <a:t>в </a:t>
            </a:r>
            <a:r>
              <a:rPr lang="ru-RU" sz="1400" dirty="0" smtClean="0">
                <a:solidFill>
                  <a:schemeClr val="bg1"/>
                </a:solidFill>
              </a:rPr>
              <a:t>квадрат ошибки </a:t>
            </a:r>
            <a:r>
              <a:rPr lang="ru-RU" sz="1400" dirty="0">
                <a:solidFill>
                  <a:schemeClr val="bg1"/>
                </a:solidFill>
              </a:rPr>
              <a:t>прогноза </a:t>
            </a:r>
            <a:r>
              <a:rPr lang="ru-RU" sz="1400" dirty="0" smtClean="0">
                <a:solidFill>
                  <a:schemeClr val="bg1"/>
                </a:solidFill>
              </a:rPr>
              <a:t>возводим. </a:t>
            </a:r>
            <a:r>
              <a:rPr lang="ru-RU" sz="1400" dirty="0">
                <a:solidFill>
                  <a:schemeClr val="bg1"/>
                </a:solidFill>
              </a:rPr>
              <a:t>Модель, которая дает нам меньшее значение среднеквадратической ошибки, имеет меньше грубых ошибок. </a:t>
            </a:r>
            <a:r>
              <a:rPr lang="ru-RU" sz="1400" dirty="0" smtClean="0">
                <a:solidFill>
                  <a:schemeClr val="bg1"/>
                </a:solidFill>
              </a:rPr>
              <a:t>MSE </a:t>
            </a:r>
            <a:r>
              <a:rPr lang="ru-RU" sz="1400" dirty="0">
                <a:solidFill>
                  <a:schemeClr val="bg1"/>
                </a:solidFill>
              </a:rPr>
              <a:t>подходит для сравнения двух моделей или для контроля качества во время обучения, но не позволяет сделать выводов о том, на сколько хорошо данная модель решает задачу. </a:t>
            </a:r>
            <a:endParaRPr lang="ru-RU" sz="1400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ru-RU" sz="1400" b="1" dirty="0">
                <a:solidFill>
                  <a:schemeClr val="bg1"/>
                </a:solidFill>
              </a:rPr>
              <a:t>средняя абсолютная ошибка (англ. </a:t>
            </a:r>
            <a:r>
              <a:rPr lang="ru-RU" sz="1400" b="1" dirty="0" err="1">
                <a:solidFill>
                  <a:schemeClr val="bg1"/>
                </a:solidFill>
              </a:rPr>
              <a:t>Mean</a:t>
            </a:r>
            <a:r>
              <a:rPr lang="ru-RU" sz="1400" b="1" dirty="0">
                <a:solidFill>
                  <a:schemeClr val="bg1"/>
                </a:solidFill>
              </a:rPr>
              <a:t> </a:t>
            </a:r>
            <a:r>
              <a:rPr lang="ru-RU" sz="1400" b="1" dirty="0" err="1">
                <a:solidFill>
                  <a:schemeClr val="bg1"/>
                </a:solidFill>
              </a:rPr>
              <a:t>Absolute</a:t>
            </a:r>
            <a:r>
              <a:rPr lang="ru-RU" sz="1400" b="1" dirty="0">
                <a:solidFill>
                  <a:schemeClr val="bg1"/>
                </a:solidFill>
              </a:rPr>
              <a:t> </a:t>
            </a:r>
            <a:r>
              <a:rPr lang="ru-RU" sz="1400" b="1" dirty="0" err="1">
                <a:solidFill>
                  <a:schemeClr val="bg1"/>
                </a:solidFill>
              </a:rPr>
              <a:t>Error</a:t>
            </a:r>
            <a:r>
              <a:rPr lang="ru-RU" sz="1400" b="1" dirty="0">
                <a:solidFill>
                  <a:schemeClr val="bg1"/>
                </a:solidFill>
              </a:rPr>
              <a:t>, MAE) </a:t>
            </a:r>
            <a:r>
              <a:rPr lang="ru-RU" sz="1400" dirty="0" smtClean="0">
                <a:solidFill>
                  <a:schemeClr val="bg1"/>
                </a:solidFill>
              </a:rPr>
              <a:t>сильнее </a:t>
            </a:r>
            <a:r>
              <a:rPr lang="ru-RU" sz="1400" dirty="0">
                <a:solidFill>
                  <a:schemeClr val="bg1"/>
                </a:solidFill>
              </a:rPr>
              <a:t>штрафует за большие отклонения по сравнению со </a:t>
            </a:r>
            <a:r>
              <a:rPr lang="ru-RU" sz="1400" dirty="0" err="1">
                <a:solidFill>
                  <a:schemeClr val="bg1"/>
                </a:solidFill>
              </a:rPr>
              <a:t>среднеабсолютным</a:t>
            </a:r>
            <a:r>
              <a:rPr lang="ru-RU" sz="1400" dirty="0">
                <a:solidFill>
                  <a:schemeClr val="bg1"/>
                </a:solidFill>
              </a:rPr>
              <a:t>, и поэтому более чувствителен к </a:t>
            </a:r>
            <a:r>
              <a:rPr lang="ru-RU" sz="1400" dirty="0" smtClean="0">
                <a:solidFill>
                  <a:schemeClr val="bg1"/>
                </a:solidFill>
              </a:rPr>
              <a:t>выбросам</a:t>
            </a:r>
          </a:p>
          <a:p>
            <a:pPr marL="285750" indent="-285750">
              <a:buFontTx/>
              <a:buChar char="-"/>
            </a:pPr>
            <a:endParaRPr lang="ru-RU" sz="1400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ru-RU" sz="1400" b="1" dirty="0" smtClean="0">
                <a:solidFill>
                  <a:schemeClr val="bg1"/>
                </a:solidFill>
              </a:rPr>
              <a:t>коэффициент </a:t>
            </a:r>
            <a:r>
              <a:rPr lang="ru-RU" sz="1400" b="1" dirty="0">
                <a:solidFill>
                  <a:schemeClr val="bg1"/>
                </a:solidFill>
              </a:rPr>
              <a:t>детерминации (R2</a:t>
            </a:r>
            <a:r>
              <a:rPr lang="ru-RU" sz="1400" dirty="0">
                <a:solidFill>
                  <a:schemeClr val="bg1"/>
                </a:solidFill>
              </a:rPr>
              <a:t>) измеряет долю дисперсии, объясненную моделью, в общей дисперсии целевой переменной. </a:t>
            </a:r>
            <a:r>
              <a:rPr lang="ru-RU" sz="1400" dirty="0" smtClean="0">
                <a:solidFill>
                  <a:schemeClr val="bg1"/>
                </a:solidFill>
              </a:rPr>
              <a:t>Мера </a:t>
            </a:r>
            <a:r>
              <a:rPr lang="ru-RU" sz="1400" dirty="0">
                <a:solidFill>
                  <a:schemeClr val="bg1"/>
                </a:solidFill>
              </a:rPr>
              <a:t>качества — это нормированная среднеквадратичная ошибка. Значение R2 принимает значение от 0 до 1 и показывает долю объяснённой дисперсии объясняемого ряда. Чем ближе R2 к 1, тем лучше модель, тем меньше доля необъяснённого</a:t>
            </a:r>
          </a:p>
        </p:txBody>
      </p:sp>
    </p:spTree>
    <p:extLst>
      <p:ext uri="{BB962C8B-B14F-4D97-AF65-F5344CB8AC3E}">
        <p14:creationId xmlns:p14="http://schemas.microsoft.com/office/powerpoint/2010/main" val="178617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20000"/>
                <a:lumOff val="8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380243" y="361949"/>
            <a:ext cx="11560903" cy="45719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400" b="1" dirty="0" smtClean="0">
                <a:solidFill>
                  <a:schemeClr val="bg1"/>
                </a:solidFill>
              </a:rPr>
              <a:t>2 этап. Разведочный анализ и предобработка данных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7576710" y="4425121"/>
            <a:ext cx="2819399" cy="14708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 fontAlgn="base">
              <a:lnSpc>
                <a:spcPct val="120000"/>
              </a:lnSpc>
              <a:buClrTx/>
              <a:buFont typeface="Arial" panose="020B0604020202020204" pitchFamily="34" charset="0"/>
              <a:buChar char="•"/>
            </a:pPr>
            <a:endParaRPr lang="ru-RU" sz="1400" dirty="0" smtClean="0">
              <a:solidFill>
                <a:schemeClr val="bg1"/>
              </a:solidFill>
            </a:endParaRPr>
          </a:p>
          <a:p>
            <a:pPr fontAlgn="base">
              <a:lnSpc>
                <a:spcPct val="120000"/>
              </a:lnSpc>
            </a:pPr>
            <a:endParaRPr lang="ru-RU" sz="1400" dirty="0" smtClean="0">
              <a:solidFill>
                <a:schemeClr val="bg1"/>
              </a:solidFill>
            </a:endParaRPr>
          </a:p>
          <a:p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80243" y="826934"/>
            <a:ext cx="116974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(!) </a:t>
            </a:r>
            <a:r>
              <a:rPr lang="ru-RU" sz="1200" dirty="0" smtClean="0">
                <a:solidFill>
                  <a:schemeClr val="bg1"/>
                </a:solidFill>
              </a:rPr>
              <a:t>Для </a:t>
            </a:r>
            <a:r>
              <a:rPr lang="ru-RU" sz="1200" dirty="0">
                <a:solidFill>
                  <a:schemeClr val="bg1"/>
                </a:solidFill>
              </a:rPr>
              <a:t>разведочного анализа данных </a:t>
            </a:r>
            <a:r>
              <a:rPr lang="ru-RU" sz="1200" b="1" dirty="0">
                <a:solidFill>
                  <a:schemeClr val="bg1"/>
                </a:solidFill>
              </a:rPr>
              <a:t>использовались методы описательной статистики и графические методы </a:t>
            </a:r>
            <a:r>
              <a:rPr lang="ru-RU" sz="1200" dirty="0">
                <a:solidFill>
                  <a:schemeClr val="bg1"/>
                </a:solidFill>
              </a:rPr>
              <a:t>– гистограммы плотности распределения, «</a:t>
            </a:r>
            <a:r>
              <a:rPr lang="ru-RU" sz="1200" dirty="0" err="1">
                <a:solidFill>
                  <a:schemeClr val="bg1"/>
                </a:solidFill>
              </a:rPr>
              <a:t>ящиковые</a:t>
            </a:r>
            <a:r>
              <a:rPr lang="ru-RU" sz="1200" dirty="0">
                <a:solidFill>
                  <a:schemeClr val="bg1"/>
                </a:solidFill>
              </a:rPr>
              <a:t>» диаграммы, графики рассеяния, а также аналитические: методы определения выбросов наблюдений (метод трех сигм и метод межквартальных интервалов), корреляционный анализ (для установления статистических зависимостей между переменными и другие).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80241" y="1665717"/>
            <a:ext cx="66484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>
                <a:solidFill>
                  <a:schemeClr val="bg1"/>
                </a:solidFill>
              </a:rPr>
              <a:t>Гистограммы плотности распределения значений каждой переменной данных </a:t>
            </a:r>
          </a:p>
        </p:txBody>
      </p:sp>
      <p:pic>
        <p:nvPicPr>
          <p:cNvPr id="12" name="image19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89778" y="2028519"/>
            <a:ext cx="6429375" cy="3387026"/>
          </a:xfrm>
          <a:prstGeom prst="rect">
            <a:avLst/>
          </a:prstGeom>
          <a:ln/>
        </p:spPr>
      </p:pic>
      <p:sp>
        <p:nvSpPr>
          <p:cNvPr id="4" name="Прямоугольник 3"/>
          <p:cNvSpPr/>
          <p:nvPr/>
        </p:nvSpPr>
        <p:spPr>
          <a:xfrm>
            <a:off x="380241" y="5501348"/>
            <a:ext cx="653891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270" indent="450215" algn="just">
              <a:spcAft>
                <a:spcPts val="0"/>
              </a:spcAft>
              <a:tabLst>
                <a:tab pos="540385" algn="l"/>
                <a:tab pos="630555" algn="l"/>
              </a:tabLst>
            </a:pPr>
            <a:r>
              <a:rPr lang="ru-RU" sz="1100" b="1" dirty="0" smtClean="0">
                <a:solidFill>
                  <a:schemeClr val="bg1"/>
                </a:solidFill>
              </a:rPr>
              <a:t>Вывод</a:t>
            </a:r>
            <a:r>
              <a:rPr lang="ru-RU" sz="1100" b="1" dirty="0">
                <a:solidFill>
                  <a:schemeClr val="bg1"/>
                </a:solidFill>
              </a:rPr>
              <a:t>: Для большинства характеристик распределение близко к </a:t>
            </a:r>
            <a:r>
              <a:rPr lang="ru-RU" sz="1100" b="1" dirty="0" smtClean="0">
                <a:solidFill>
                  <a:schemeClr val="bg1"/>
                </a:solidFill>
              </a:rPr>
              <a:t>нормальному, за исключением поверхностной плотности, г/м2 (нормальное распределение со смещением вправо) и угла нашивки, град (дискретное распределение, так как колонка содержит всего два уникальных значения).</a:t>
            </a:r>
            <a:endParaRPr lang="ru-RU" sz="1100" b="1" dirty="0">
              <a:solidFill>
                <a:schemeClr val="bg1"/>
              </a:solidFill>
            </a:endParaRPr>
          </a:p>
        </p:txBody>
      </p:sp>
      <p:pic>
        <p:nvPicPr>
          <p:cNvPr id="13" name="image7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371591" y="1665717"/>
            <a:ext cx="4248908" cy="3833054"/>
          </a:xfrm>
          <a:prstGeom prst="rect">
            <a:avLst/>
          </a:prstGeom>
          <a:ln/>
        </p:spPr>
      </p:pic>
      <p:sp>
        <p:nvSpPr>
          <p:cNvPr id="14" name="Прямоугольник 13"/>
          <p:cNvSpPr/>
          <p:nvPr/>
        </p:nvSpPr>
        <p:spPr>
          <a:xfrm>
            <a:off x="7266818" y="5498771"/>
            <a:ext cx="492518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b="1" dirty="0">
                <a:solidFill>
                  <a:schemeClr val="bg1"/>
                </a:solidFill>
              </a:rPr>
              <a:t>Вывод: </a:t>
            </a:r>
            <a:r>
              <a:rPr lang="ru-RU" sz="1100" b="1" dirty="0" smtClean="0">
                <a:solidFill>
                  <a:schemeClr val="bg1"/>
                </a:solidFill>
              </a:rPr>
              <a:t>По </a:t>
            </a:r>
            <a:r>
              <a:rPr lang="ru-RU" sz="1100" b="1" dirty="0">
                <a:solidFill>
                  <a:schemeClr val="bg1"/>
                </a:solidFill>
              </a:rPr>
              <a:t>диаграммам «Ящик с усами» фиксируем выбросы по всем переменным </a:t>
            </a:r>
            <a:r>
              <a:rPr lang="ru-RU" sz="1100" b="1" dirty="0" err="1">
                <a:solidFill>
                  <a:schemeClr val="bg1"/>
                </a:solidFill>
              </a:rPr>
              <a:t>датафрейма</a:t>
            </a:r>
            <a:r>
              <a:rPr lang="ru-RU" sz="1100" b="1" dirty="0">
                <a:solidFill>
                  <a:schemeClr val="bg1"/>
                </a:solidFill>
              </a:rPr>
              <a:t>, кроме переменной «Угол нашивки», для которой эта диаграмма неинформативна.</a:t>
            </a:r>
          </a:p>
        </p:txBody>
      </p:sp>
    </p:spTree>
    <p:extLst>
      <p:ext uri="{BB962C8B-B14F-4D97-AF65-F5344CB8AC3E}">
        <p14:creationId xmlns:p14="http://schemas.microsoft.com/office/powerpoint/2010/main" val="392485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20000"/>
                <a:lumOff val="8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380243" y="361949"/>
            <a:ext cx="11560903" cy="45719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400" b="1" dirty="0" smtClean="0">
                <a:solidFill>
                  <a:schemeClr val="bg1"/>
                </a:solidFill>
              </a:rPr>
              <a:t>3 этап. предобработка </a:t>
            </a:r>
            <a:r>
              <a:rPr lang="ru-RU" sz="2400" b="1" dirty="0">
                <a:solidFill>
                  <a:schemeClr val="bg1"/>
                </a:solidFill>
              </a:rPr>
              <a:t>данных</a:t>
            </a:r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7576710" y="4425121"/>
            <a:ext cx="2819399" cy="14708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 fontAlgn="base">
              <a:lnSpc>
                <a:spcPct val="120000"/>
              </a:lnSpc>
              <a:buClrTx/>
              <a:buFont typeface="Arial" panose="020B0604020202020204" pitchFamily="34" charset="0"/>
              <a:buChar char="•"/>
            </a:pPr>
            <a:endParaRPr lang="ru-RU" sz="1400" dirty="0" smtClean="0">
              <a:solidFill>
                <a:schemeClr val="bg1"/>
              </a:solidFill>
            </a:endParaRPr>
          </a:p>
          <a:p>
            <a:pPr fontAlgn="base">
              <a:lnSpc>
                <a:spcPct val="120000"/>
              </a:lnSpc>
            </a:pPr>
            <a:endParaRPr lang="ru-RU" sz="1400" dirty="0" smtClean="0">
              <a:solidFill>
                <a:schemeClr val="bg1"/>
              </a:solidFill>
            </a:endParaRPr>
          </a:p>
          <a:p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685667" y="1398041"/>
            <a:ext cx="51633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270" indent="450215" algn="just">
              <a:spcAft>
                <a:spcPts val="0"/>
              </a:spcAft>
              <a:tabLst>
                <a:tab pos="540385" algn="l"/>
                <a:tab pos="630555" algn="l"/>
              </a:tabLst>
            </a:pPr>
            <a:r>
              <a:rPr lang="ru-RU" sz="1200">
                <a:solidFill>
                  <a:schemeClr val="bg1"/>
                </a:solidFill>
              </a:rPr>
              <a:t>Тепловая карта коэффициентов корреляции</a:t>
            </a:r>
            <a:endParaRPr lang="ru-RU" sz="12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80242" y="878324"/>
            <a:ext cx="11560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(!) </a:t>
            </a:r>
            <a:r>
              <a:rPr lang="ru-RU" sz="1200" dirty="0" smtClean="0">
                <a:solidFill>
                  <a:schemeClr val="bg1"/>
                </a:solidFill>
              </a:rPr>
              <a:t>Рассчитан </a:t>
            </a:r>
            <a:r>
              <a:rPr lang="ru-RU" sz="1200" dirty="0">
                <a:solidFill>
                  <a:schemeClr val="bg1"/>
                </a:solidFill>
              </a:rPr>
              <a:t>коэффициент корреляции для каждой пары входных параметров. Для этого были построены попарные графики точек рассеяния, а также тепловая карта коэффициентов корреляции. </a:t>
            </a:r>
            <a:endParaRPr lang="ru-RU" sz="1600" dirty="0">
              <a:solidFill>
                <a:schemeClr val="bg1"/>
              </a:solidFill>
            </a:endParaRPr>
          </a:p>
        </p:txBody>
      </p:sp>
      <p:pic>
        <p:nvPicPr>
          <p:cNvPr id="13" name="image18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80242" y="1733093"/>
            <a:ext cx="5010908" cy="3574133"/>
          </a:xfrm>
          <a:prstGeom prst="rect">
            <a:avLst/>
          </a:prstGeom>
          <a:ln/>
        </p:spPr>
      </p:pic>
      <p:sp>
        <p:nvSpPr>
          <p:cNvPr id="6" name="Прямоугольник 5"/>
          <p:cNvSpPr/>
          <p:nvPr/>
        </p:nvSpPr>
        <p:spPr>
          <a:xfrm>
            <a:off x="1182233" y="1399788"/>
            <a:ext cx="24679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Попарные графики рассеяния</a:t>
            </a:r>
            <a:endParaRPr lang="ru-RU" sz="1400" dirty="0"/>
          </a:p>
        </p:txBody>
      </p:sp>
      <p:pic>
        <p:nvPicPr>
          <p:cNvPr id="14" name="image1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867401" y="1733094"/>
            <a:ext cx="5485765" cy="3515854"/>
          </a:xfrm>
          <a:prstGeom prst="rect">
            <a:avLst/>
          </a:prstGeom>
          <a:ln/>
        </p:spPr>
      </p:pic>
      <p:sp>
        <p:nvSpPr>
          <p:cNvPr id="8" name="Прямоугольник 7"/>
          <p:cNvSpPr/>
          <p:nvPr/>
        </p:nvSpPr>
        <p:spPr>
          <a:xfrm>
            <a:off x="380242" y="5340220"/>
            <a:ext cx="53054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Вывод: Попарные графики рассеяния показываю очень слабовыраженную регрессионную зависимость между переменными. Возможно переменные связывает нелинейная зависимость, что тоже является регрессией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5443220" y="5308340"/>
            <a:ext cx="649792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  <a:tabLst>
                <a:tab pos="540385" algn="l"/>
                <a:tab pos="630555" algn="l"/>
              </a:tabLst>
            </a:pPr>
            <a:r>
              <a:rPr lang="ru-RU" sz="1200" dirty="0">
                <a:solidFill>
                  <a:schemeClr val="bg1"/>
                </a:solidFill>
              </a:rPr>
              <a:t>Вывод: Наличие слабых связей между переменными в </a:t>
            </a:r>
            <a:r>
              <a:rPr lang="ru-RU" sz="1200" dirty="0" err="1">
                <a:solidFill>
                  <a:schemeClr val="bg1"/>
                </a:solidFill>
              </a:rPr>
              <a:t>датафрейме</a:t>
            </a:r>
            <a:r>
              <a:rPr lang="ru-RU" sz="1200" dirty="0">
                <a:solidFill>
                  <a:schemeClr val="bg1"/>
                </a:solidFill>
              </a:rPr>
              <a:t>. Максимальная корреляция между «Плотностью нашивки» и углом нашивки и составляет 0.11, что говорит об отсутствии зависимости между этими данными. Корреляция между всеми параметрами очень близка к 0, что говорит об отсутствии корреляционных связей между переменными.</a:t>
            </a:r>
          </a:p>
        </p:txBody>
      </p:sp>
    </p:spTree>
    <p:extLst>
      <p:ext uri="{BB962C8B-B14F-4D97-AF65-F5344CB8AC3E}">
        <p14:creationId xmlns:p14="http://schemas.microsoft.com/office/powerpoint/2010/main" val="152702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20000"/>
                <a:lumOff val="8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380243" y="361949"/>
            <a:ext cx="11560903" cy="45719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400" b="1" dirty="0" smtClean="0">
                <a:solidFill>
                  <a:schemeClr val="bg1"/>
                </a:solidFill>
              </a:rPr>
              <a:t>3 этап. предобработка </a:t>
            </a:r>
            <a:r>
              <a:rPr lang="ru-RU" sz="2400" b="1" dirty="0">
                <a:solidFill>
                  <a:schemeClr val="bg1"/>
                </a:solidFill>
              </a:rPr>
              <a:t>данных</a:t>
            </a:r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7576710" y="4425121"/>
            <a:ext cx="2819399" cy="14708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 fontAlgn="base">
              <a:lnSpc>
                <a:spcPct val="120000"/>
              </a:lnSpc>
              <a:buClrTx/>
              <a:buFont typeface="Arial" panose="020B0604020202020204" pitchFamily="34" charset="0"/>
              <a:buChar char="•"/>
            </a:pPr>
            <a:endParaRPr lang="ru-RU" sz="1400" dirty="0" smtClean="0">
              <a:solidFill>
                <a:schemeClr val="bg1"/>
              </a:solidFill>
            </a:endParaRPr>
          </a:p>
          <a:p>
            <a:pPr fontAlgn="base">
              <a:lnSpc>
                <a:spcPct val="120000"/>
              </a:lnSpc>
            </a:pPr>
            <a:endParaRPr lang="ru-RU" sz="1400" dirty="0" smtClean="0">
              <a:solidFill>
                <a:schemeClr val="bg1"/>
              </a:solidFill>
            </a:endParaRPr>
          </a:p>
          <a:p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54520" y="939453"/>
            <a:ext cx="29354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>
                <a:solidFill>
                  <a:schemeClr val="bg1"/>
                </a:solidFill>
              </a:rPr>
              <a:t>Поиск выбросов методом 3-х сигм</a:t>
            </a:r>
          </a:p>
        </p:txBody>
      </p:sp>
      <p:pic>
        <p:nvPicPr>
          <p:cNvPr id="16" name="image6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80242" y="1286384"/>
            <a:ext cx="4756909" cy="1682115"/>
          </a:xfrm>
          <a:prstGeom prst="rect">
            <a:avLst/>
          </a:prstGeom>
          <a:ln/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42" y="3593915"/>
            <a:ext cx="4583506" cy="2124075"/>
          </a:xfrm>
          <a:prstGeom prst="rect">
            <a:avLst/>
          </a:prstGeom>
        </p:spPr>
      </p:pic>
      <p:sp>
        <p:nvSpPr>
          <p:cNvPr id="18" name="Прямоугольник 17"/>
          <p:cNvSpPr/>
          <p:nvPr/>
        </p:nvSpPr>
        <p:spPr>
          <a:xfrm>
            <a:off x="354520" y="3167894"/>
            <a:ext cx="31506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 smtClean="0">
                <a:solidFill>
                  <a:schemeClr val="bg1"/>
                </a:solidFill>
              </a:rPr>
              <a:t>Очистка </a:t>
            </a:r>
            <a:r>
              <a:rPr lang="ru-RU" sz="1200" b="1" dirty="0" err="1" smtClean="0">
                <a:solidFill>
                  <a:schemeClr val="bg1"/>
                </a:solidFill>
              </a:rPr>
              <a:t>датафрейма</a:t>
            </a:r>
            <a:r>
              <a:rPr lang="ru-RU" sz="1200" b="1" dirty="0" smtClean="0">
                <a:solidFill>
                  <a:schemeClr val="bg1"/>
                </a:solidFill>
              </a:rPr>
              <a:t> от выбросов </a:t>
            </a:r>
            <a:endParaRPr lang="ru-RU" sz="1200" b="1" dirty="0">
              <a:solidFill>
                <a:schemeClr val="bg1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5830433" y="957856"/>
            <a:ext cx="59329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</a:rPr>
              <a:t>Нормализация данных (приведение к диапазону от 0 до 1) с помощью метода </a:t>
            </a:r>
            <a:r>
              <a:rPr lang="ru-RU" sz="1200" b="1" dirty="0" err="1">
                <a:solidFill>
                  <a:schemeClr val="bg1"/>
                </a:solidFill>
              </a:rPr>
              <a:t>MinMaxScaler</a:t>
            </a:r>
            <a:r>
              <a:rPr lang="ru-RU" sz="1200" b="1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22" name="Прямая со стрелкой 21"/>
          <p:cNvCxnSpPr/>
          <p:nvPr/>
        </p:nvCxnSpPr>
        <p:spPr>
          <a:xfrm>
            <a:off x="8439150" y="1419521"/>
            <a:ext cx="0" cy="218779"/>
          </a:xfrm>
          <a:prstGeom prst="straightConnector1">
            <a:avLst/>
          </a:prstGeom>
          <a:ln>
            <a:solidFill>
              <a:schemeClr val="bg1">
                <a:alpha val="78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Рисунок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0433" y="1786694"/>
            <a:ext cx="601027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98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20000"/>
                <a:lumOff val="8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380243" y="361949"/>
            <a:ext cx="11560903" cy="45719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400" b="1" dirty="0" smtClean="0">
                <a:solidFill>
                  <a:schemeClr val="bg1"/>
                </a:solidFill>
              </a:rPr>
              <a:t>3 этап. предобработка </a:t>
            </a:r>
            <a:r>
              <a:rPr lang="ru-RU" sz="2400" b="1" dirty="0">
                <a:solidFill>
                  <a:schemeClr val="bg1"/>
                </a:solidFill>
              </a:rPr>
              <a:t>данных</a:t>
            </a:r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7576710" y="4425121"/>
            <a:ext cx="2819399" cy="14708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 fontAlgn="base">
              <a:lnSpc>
                <a:spcPct val="120000"/>
              </a:lnSpc>
              <a:buClrTx/>
              <a:buFont typeface="Arial" panose="020B0604020202020204" pitchFamily="34" charset="0"/>
              <a:buChar char="•"/>
            </a:pPr>
            <a:endParaRPr lang="ru-RU" sz="1400" dirty="0" smtClean="0">
              <a:solidFill>
                <a:schemeClr val="bg1"/>
              </a:solidFill>
            </a:endParaRPr>
          </a:p>
          <a:p>
            <a:pPr fontAlgn="base">
              <a:lnSpc>
                <a:spcPct val="120000"/>
              </a:lnSpc>
            </a:pPr>
            <a:endParaRPr lang="ru-RU" sz="1400" dirty="0" smtClean="0">
              <a:solidFill>
                <a:schemeClr val="bg1"/>
              </a:solidFill>
            </a:endParaRPr>
          </a:p>
          <a:p>
            <a:endParaRPr lang="ru-RU" sz="1400" dirty="0">
              <a:solidFill>
                <a:schemeClr val="bg1"/>
              </a:solidFill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>
            <a:off x="8439150" y="1419521"/>
            <a:ext cx="0" cy="218779"/>
          </a:xfrm>
          <a:prstGeom prst="straightConnector1">
            <a:avLst/>
          </a:prstGeom>
          <a:ln>
            <a:solidFill>
              <a:schemeClr val="bg1">
                <a:alpha val="78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380243" y="1007374"/>
            <a:ext cx="66484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>
                <a:solidFill>
                  <a:schemeClr val="bg1"/>
                </a:solidFill>
              </a:rPr>
              <a:t>Гистограммы плотности распределения значений каждой переменной </a:t>
            </a:r>
            <a:r>
              <a:rPr lang="ru-RU" sz="1200" b="1" dirty="0" smtClean="0">
                <a:solidFill>
                  <a:schemeClr val="bg1"/>
                </a:solidFill>
              </a:rPr>
              <a:t>данных (после нормализации) </a:t>
            </a:r>
            <a:endParaRPr lang="ru-RU" sz="1200" b="1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54" y="1638299"/>
            <a:ext cx="11175271" cy="459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90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20000"/>
                <a:lumOff val="8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380243" y="361949"/>
            <a:ext cx="11560903" cy="45719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/>
            <a:r>
              <a:rPr lang="ru-RU" sz="2400" b="1" dirty="0" smtClean="0">
                <a:solidFill>
                  <a:schemeClr val="bg1"/>
                </a:solidFill>
              </a:rPr>
              <a:t>4 </a:t>
            </a:r>
            <a:r>
              <a:rPr lang="ru-RU" sz="2400" b="1" dirty="0" smtClean="0">
                <a:solidFill>
                  <a:schemeClr val="bg1"/>
                </a:solidFill>
              </a:rPr>
              <a:t>ЭТАП. </a:t>
            </a:r>
            <a:r>
              <a:rPr lang="ru-RU" sz="2400" b="1" dirty="0">
                <a:solidFill>
                  <a:schemeClr val="bg1"/>
                </a:solidFill>
              </a:rPr>
              <a:t>Разработка и обучение </a:t>
            </a:r>
            <a:r>
              <a:rPr lang="ru-RU" sz="2400" b="1" dirty="0" smtClean="0">
                <a:solidFill>
                  <a:schemeClr val="bg1"/>
                </a:solidFill>
              </a:rPr>
              <a:t>модели. Решение задач регрессии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7576710" y="4425121"/>
            <a:ext cx="2819399" cy="14708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 fontAlgn="base">
              <a:lnSpc>
                <a:spcPct val="120000"/>
              </a:lnSpc>
              <a:buClrTx/>
              <a:buFont typeface="Arial" panose="020B0604020202020204" pitchFamily="34" charset="0"/>
              <a:buChar char="•"/>
            </a:pPr>
            <a:endParaRPr lang="ru-RU" sz="1400" dirty="0" smtClean="0">
              <a:solidFill>
                <a:schemeClr val="bg1"/>
              </a:solidFill>
            </a:endParaRPr>
          </a:p>
          <a:p>
            <a:pPr fontAlgn="base">
              <a:lnSpc>
                <a:spcPct val="120000"/>
              </a:lnSpc>
            </a:pPr>
            <a:endParaRPr lang="ru-RU" sz="1400" dirty="0" smtClean="0">
              <a:solidFill>
                <a:schemeClr val="bg1"/>
              </a:solidFill>
            </a:endParaRPr>
          </a:p>
          <a:p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31522" y="1576323"/>
            <a:ext cx="65312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 smtClean="0">
                <a:solidFill>
                  <a:schemeClr val="bg1"/>
                </a:solidFill>
              </a:rPr>
              <a:t>Разделение выборки </a:t>
            </a:r>
            <a:r>
              <a:rPr lang="ru-RU" sz="1200" b="1" dirty="0" err="1" smtClean="0">
                <a:solidFill>
                  <a:schemeClr val="bg1"/>
                </a:solidFill>
              </a:rPr>
              <a:t>датафрейма</a:t>
            </a:r>
            <a:r>
              <a:rPr lang="ru-RU" sz="1200" b="1" dirty="0" smtClean="0">
                <a:solidFill>
                  <a:schemeClr val="bg1"/>
                </a:solidFill>
              </a:rPr>
              <a:t> на тестовую </a:t>
            </a:r>
            <a:r>
              <a:rPr lang="ru-RU" sz="1200" b="1" dirty="0">
                <a:solidFill>
                  <a:schemeClr val="bg1"/>
                </a:solidFill>
              </a:rPr>
              <a:t>(30%) и обучающую </a:t>
            </a:r>
            <a:r>
              <a:rPr lang="ru-RU" sz="1200" b="1" dirty="0" smtClean="0">
                <a:solidFill>
                  <a:schemeClr val="bg1"/>
                </a:solidFill>
              </a:rPr>
              <a:t>(70%) с </a:t>
            </a:r>
            <a:r>
              <a:rPr lang="ru-RU" sz="1200" b="1" dirty="0">
                <a:solidFill>
                  <a:schemeClr val="bg1"/>
                </a:solidFill>
              </a:rPr>
              <a:t>выделением предикторов и целевой </a:t>
            </a:r>
            <a:r>
              <a:rPr lang="ru-RU" sz="1200" b="1" dirty="0" smtClean="0">
                <a:solidFill>
                  <a:schemeClr val="bg1"/>
                </a:solidFill>
              </a:rPr>
              <a:t>переменной</a:t>
            </a:r>
            <a:endParaRPr lang="ru-RU" sz="1200" b="1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57200" y="1042723"/>
            <a:ext cx="10972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(!) </a:t>
            </a:r>
            <a:r>
              <a:rPr lang="ru-RU" sz="1200" b="1" dirty="0">
                <a:solidFill>
                  <a:schemeClr val="bg1"/>
                </a:solidFill>
              </a:rPr>
              <a:t>Для прогноза прочности при растяжении и модуля упругости при растяжении использовались следующие модели: случайный лес (</a:t>
            </a:r>
            <a:r>
              <a:rPr lang="ru-RU" sz="1200" b="1" dirty="0" err="1">
                <a:solidFill>
                  <a:schemeClr val="bg1"/>
                </a:solidFill>
              </a:rPr>
              <a:t>RandomForestRegressor_pr</a:t>
            </a:r>
            <a:r>
              <a:rPr lang="ru-RU" sz="1200" b="1" dirty="0">
                <a:solidFill>
                  <a:schemeClr val="bg1"/>
                </a:solidFill>
              </a:rPr>
              <a:t>) и линейная регрессия (</a:t>
            </a:r>
            <a:r>
              <a:rPr lang="ru-RU" sz="1200" b="1" dirty="0" err="1">
                <a:solidFill>
                  <a:schemeClr val="bg1"/>
                </a:solidFill>
              </a:rPr>
              <a:t>LinearRegression_pr</a:t>
            </a:r>
            <a:r>
              <a:rPr lang="ru-RU" sz="1200" b="1" dirty="0">
                <a:solidFill>
                  <a:schemeClr val="bg1"/>
                </a:solidFill>
              </a:rPr>
              <a:t>). 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173741"/>
            <a:ext cx="6505575" cy="137160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7140934" y="2102390"/>
            <a:ext cx="48672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>
                <a:solidFill>
                  <a:schemeClr val="bg1"/>
                </a:solidFill>
              </a:rPr>
              <a:t>Выбранные метрики оценки качества моделей регрессии</a:t>
            </a:r>
            <a:r>
              <a:rPr lang="ru-RU" sz="1200" b="1" dirty="0" smtClean="0">
                <a:solidFill>
                  <a:schemeClr val="bg1"/>
                </a:solidFill>
              </a:rPr>
              <a:t>:</a:t>
            </a:r>
          </a:p>
          <a:p>
            <a:pPr marL="171450" indent="-171450">
              <a:buFontTx/>
              <a:buChar char="-"/>
            </a:pPr>
            <a:r>
              <a:rPr lang="ru-RU" sz="1200" b="1" dirty="0" smtClean="0">
                <a:solidFill>
                  <a:schemeClr val="bg1"/>
                </a:solidFill>
              </a:rPr>
              <a:t>средняя </a:t>
            </a:r>
            <a:r>
              <a:rPr lang="ru-RU" sz="1200" b="1" dirty="0">
                <a:solidFill>
                  <a:schemeClr val="bg1"/>
                </a:solidFill>
              </a:rPr>
              <a:t>абсолютная ошибка (англ. </a:t>
            </a:r>
            <a:r>
              <a:rPr lang="ru-RU" sz="1200" b="1" dirty="0" err="1">
                <a:solidFill>
                  <a:schemeClr val="bg1"/>
                </a:solidFill>
              </a:rPr>
              <a:t>Mean</a:t>
            </a:r>
            <a:r>
              <a:rPr lang="ru-RU" sz="1200" b="1" dirty="0">
                <a:solidFill>
                  <a:schemeClr val="bg1"/>
                </a:solidFill>
              </a:rPr>
              <a:t> </a:t>
            </a:r>
            <a:r>
              <a:rPr lang="ru-RU" sz="1200" b="1" dirty="0" err="1">
                <a:solidFill>
                  <a:schemeClr val="bg1"/>
                </a:solidFill>
              </a:rPr>
              <a:t>Absolute</a:t>
            </a:r>
            <a:r>
              <a:rPr lang="ru-RU" sz="1200" b="1" dirty="0">
                <a:solidFill>
                  <a:schemeClr val="bg1"/>
                </a:solidFill>
              </a:rPr>
              <a:t> </a:t>
            </a:r>
            <a:r>
              <a:rPr lang="ru-RU" sz="1200" b="1" dirty="0" err="1">
                <a:solidFill>
                  <a:schemeClr val="bg1"/>
                </a:solidFill>
              </a:rPr>
              <a:t>Error</a:t>
            </a:r>
            <a:r>
              <a:rPr lang="ru-RU" sz="1200" b="1" dirty="0">
                <a:solidFill>
                  <a:schemeClr val="bg1"/>
                </a:solidFill>
              </a:rPr>
              <a:t>, MAE</a:t>
            </a:r>
            <a:r>
              <a:rPr lang="ru-RU" sz="1200" b="1" dirty="0" smtClean="0">
                <a:solidFill>
                  <a:schemeClr val="bg1"/>
                </a:solidFill>
              </a:rPr>
              <a:t>);</a:t>
            </a:r>
          </a:p>
          <a:p>
            <a:pPr marL="171450" indent="-171450">
              <a:buFontTx/>
              <a:buChar char="-"/>
            </a:pPr>
            <a:r>
              <a:rPr lang="ru-RU" sz="1200" b="1" dirty="0" smtClean="0">
                <a:solidFill>
                  <a:schemeClr val="bg1"/>
                </a:solidFill>
              </a:rPr>
              <a:t>коэффициент </a:t>
            </a:r>
            <a:r>
              <a:rPr lang="ru-RU" sz="1200" b="1" dirty="0">
                <a:solidFill>
                  <a:schemeClr val="bg1"/>
                </a:solidFill>
              </a:rPr>
              <a:t>детерминации (R2</a:t>
            </a:r>
            <a:r>
              <a:rPr lang="ru-RU" sz="1200" dirty="0" smtClean="0">
                <a:solidFill>
                  <a:schemeClr val="bg1"/>
                </a:solidFill>
              </a:rPr>
              <a:t>)</a:t>
            </a:r>
          </a:p>
          <a:p>
            <a:pPr marL="171450" indent="-171450">
              <a:buFontTx/>
              <a:buChar char="-"/>
            </a:pPr>
            <a:endParaRPr lang="ru-RU" sz="1200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endParaRPr lang="ru-RU" sz="1200" dirty="0" smtClean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endParaRPr lang="ru-RU" sz="1200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endParaRPr lang="ru-RU" sz="1200" dirty="0" smtClean="0">
              <a:solidFill>
                <a:schemeClr val="bg1"/>
              </a:solidFill>
            </a:endParaRPr>
          </a:p>
        </p:txBody>
      </p:sp>
      <p:pic>
        <p:nvPicPr>
          <p:cNvPr id="17" name="Рисунок 16"/>
          <p:cNvPicPr/>
          <p:nvPr/>
        </p:nvPicPr>
        <p:blipFill>
          <a:blip r:embed="rId3"/>
          <a:stretch>
            <a:fillRect/>
          </a:stretch>
        </p:blipFill>
        <p:spPr>
          <a:xfrm>
            <a:off x="564307" y="4410714"/>
            <a:ext cx="5295900" cy="1800225"/>
          </a:xfrm>
          <a:prstGeom prst="rect">
            <a:avLst/>
          </a:prstGeom>
        </p:spPr>
      </p:pic>
      <p:sp>
        <p:nvSpPr>
          <p:cNvPr id="19" name="Прямоугольник 18"/>
          <p:cNvSpPr/>
          <p:nvPr/>
        </p:nvSpPr>
        <p:spPr>
          <a:xfrm>
            <a:off x="354332" y="3704995"/>
            <a:ext cx="115868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spcAft>
                <a:spcPts val="0"/>
              </a:spcAft>
            </a:pPr>
            <a:r>
              <a:rPr lang="ru-RU" sz="1600" b="1" dirty="0" smtClean="0">
                <a:solidFill>
                  <a:schemeClr val="bg1"/>
                </a:solidFill>
              </a:rPr>
              <a:t>Оценка качества моделей</a:t>
            </a:r>
          </a:p>
          <a:p>
            <a:pPr indent="450215" algn="ctr">
              <a:spcAft>
                <a:spcPts val="0"/>
              </a:spcAft>
            </a:pPr>
            <a:r>
              <a:rPr lang="ru-RU" sz="1200" b="1" dirty="0">
                <a:solidFill>
                  <a:schemeClr val="bg1"/>
                </a:solidFill>
              </a:rPr>
              <a:t>Д</a:t>
            </a:r>
            <a:r>
              <a:rPr lang="ru-RU" sz="1200" b="1" dirty="0" smtClean="0">
                <a:solidFill>
                  <a:schemeClr val="bg1"/>
                </a:solidFill>
              </a:rPr>
              <a:t>ля </a:t>
            </a:r>
            <a:r>
              <a:rPr lang="ru-RU" sz="1200" b="1" dirty="0">
                <a:solidFill>
                  <a:schemeClr val="bg1"/>
                </a:solidFill>
              </a:rPr>
              <a:t>каждой выходной переменной и по каждой модели (случайный лес и линейная регрессия) были определены ошибки: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6147739" y="4889182"/>
            <a:ext cx="54197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>
                <a:solidFill>
                  <a:srgbClr val="FF0000"/>
                </a:solidFill>
              </a:rPr>
              <a:t>Вывод: ни одна из регрессионных моделей </a:t>
            </a:r>
            <a:r>
              <a:rPr lang="ru-RU" sz="1200" b="1" dirty="0">
                <a:solidFill>
                  <a:schemeClr val="bg1"/>
                </a:solidFill>
              </a:rPr>
              <a:t>(дают очень близкие результаты) </a:t>
            </a:r>
            <a:r>
              <a:rPr lang="ru-RU" sz="1200" b="1" dirty="0">
                <a:solidFill>
                  <a:srgbClr val="FF0000"/>
                </a:solidFill>
              </a:rPr>
              <a:t>не позволяет по имеющимся данным прогнозировать модуль упругости при растяжении и прочность при растяжении</a:t>
            </a:r>
          </a:p>
        </p:txBody>
      </p:sp>
    </p:spTree>
    <p:extLst>
      <p:ext uri="{BB962C8B-B14F-4D97-AF65-F5344CB8AC3E}">
        <p14:creationId xmlns:p14="http://schemas.microsoft.com/office/powerpoint/2010/main" val="374912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364</TotalTime>
  <Words>1357</Words>
  <Application>Microsoft Office PowerPoint</Application>
  <PresentationFormat>Широкоэкранный</PresentationFormat>
  <Paragraphs>137</Paragraphs>
  <Slides>15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Times New Roman</vt:lpstr>
      <vt:lpstr>Wingdings 3</vt:lpstr>
      <vt:lpstr>Сектор</vt:lpstr>
      <vt:lpstr>ВЫПУСКНАЯ КВАЛИФИКАЦИОННАЯ РАБОТА  по курсу  «Data Science» </vt:lpstr>
      <vt:lpstr>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121</cp:revision>
  <dcterms:created xsi:type="dcterms:W3CDTF">2022-06-16T18:51:55Z</dcterms:created>
  <dcterms:modified xsi:type="dcterms:W3CDTF">2022-06-17T09:14:26Z</dcterms:modified>
</cp:coreProperties>
</file>