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9253"/>
            <a:ext cx="9144000" cy="2387600"/>
          </a:xfrm>
          <a:ln w="28575">
            <a:gradFill>
              <a:gsLst>
                <a:gs pos="0">
                  <a:srgbClr val="FBFB11"/>
                </a:gs>
                <a:gs pos="100000">
                  <a:srgbClr val="838309"/>
                </a:gs>
              </a:gsLst>
            </a:gradFill>
          </a:ln>
          <a:effectLst>
            <a:glow rad="63500">
              <a:schemeClr val="accent5">
                <a:satMod val="175000"/>
                <a:alpha val="40000"/>
              </a:schemeClr>
            </a:glow>
          </a:effectLst>
        </p:spPr>
        <p:txBody>
          <a:bodyPr>
            <a:scene3d>
              <a:camera prst="obliqueBottomLeft"/>
              <a:lightRig rig="threePt" dir="t"/>
            </a:scene3d>
          </a:bodyPr>
          <a:lstStyle/>
          <a:p>
            <a:r>
              <a:rPr lang="en-US" sz="9600" dirty="0">
                <a:ln>
                  <a:solidFill>
                    <a:srgbClr val="002060"/>
                  </a:solidFill>
                </a:ln>
                <a:gradFill>
                  <a:gsLst>
                    <a:gs pos="0">
                      <a:srgbClr val="E30000"/>
                    </a:gs>
                    <a:gs pos="100000">
                      <a:srgbClr val="760303"/>
                    </a:gs>
                  </a:gsLst>
                  <a:lin scaled="0"/>
                </a:gradFill>
                <a:effectLst>
                  <a:outerShdw blurRad="60007" dist="200025" dir="15000000" sy="30000" kx="-1800000" algn="bl" rotWithShape="0">
                    <a:prstClr val="black">
                      <a:alpha val="32000"/>
                    </a:prstClr>
                  </a:outerShdw>
                </a:effectLst>
                <a:latin typeface="Algerian" panose="04020705040A02060702" charset="0"/>
                <a:cs typeface="Algerian" panose="04020705040A02060702" charset="0"/>
              </a:rPr>
              <a:t>RESEARCH</a:t>
            </a:r>
            <a:endParaRPr lang="en-US" sz="9600" dirty="0">
              <a:ln>
                <a:solidFill>
                  <a:srgbClr val="002060"/>
                </a:solidFill>
              </a:ln>
              <a:gradFill>
                <a:gsLst>
                  <a:gs pos="0">
                    <a:srgbClr val="E30000"/>
                  </a:gs>
                  <a:gs pos="100000">
                    <a:srgbClr val="760303"/>
                  </a:gs>
                </a:gsLst>
                <a:lin scaled="0"/>
              </a:gradFill>
              <a:effectLst>
                <a:outerShdw blurRad="60007" dist="200025" dir="15000000" sy="30000" kx="-1800000" algn="bl" rotWithShape="0">
                  <a:prstClr val="black">
                    <a:alpha val="32000"/>
                  </a:prstClr>
                </a:outerShdw>
              </a:effectLst>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274955"/>
            <a:ext cx="10972800" cy="5909945"/>
          </a:xfrm>
        </p:spPr>
        <p:txBody>
          <a:bodyPr/>
          <a:p>
            <a:r>
              <a:rPr lang="en-US" sz="7200" b="1" u="sng">
                <a:solidFill>
                  <a:schemeClr val="tx1">
                    <a:lumMod val="95000"/>
                    <a:lumOff val="5000"/>
                  </a:schemeClr>
                </a:solidFill>
              </a:rPr>
              <a:t>TYPES OF RESEARCH</a:t>
            </a:r>
            <a:endParaRPr lang="en-US" sz="7200" b="1" u="sng">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ES AND ANA"/>
          <p:cNvPicPr>
            <a:picLocks noChangeAspect="1"/>
          </p:cNvPicPr>
          <p:nvPr/>
        </p:nvPicPr>
        <p:blipFill>
          <a:blip r:embed="rId1">
            <a:lum contrast="6000"/>
          </a:blip>
          <a:srcRect t="11093" b="11093"/>
          <a:stretch>
            <a:fillRect/>
          </a:stretch>
        </p:blipFill>
        <p:spPr>
          <a:xfrm>
            <a:off x="0" y="0"/>
            <a:ext cx="12192000" cy="6858000"/>
          </a:xfrm>
          <a:prstGeom prst="rect">
            <a:avLst/>
          </a:prstGeom>
          <a:ln>
            <a:gradFill>
              <a:gsLst>
                <a:gs pos="0">
                  <a:srgbClr val="007BD3"/>
                </a:gs>
                <a:gs pos="100000">
                  <a:srgbClr val="034373"/>
                </a:gs>
              </a:gsLst>
            </a:gradFill>
          </a:ln>
          <a:effectLst>
            <a:innerShdw blurRad="63500" dist="50800" dir="18900000">
              <a:prstClr val="black">
                <a:alpha val="50000"/>
              </a:prstClr>
            </a:inn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Quantitative-vs-Qualitative-research-method"/>
          <p:cNvPicPr>
            <a:picLocks noChangeAspect="1"/>
          </p:cNvPicPr>
          <p:nvPr/>
        </p:nvPicPr>
        <p:blipFill>
          <a:blip r:embed="rId1"/>
          <a:stretch>
            <a:fillRect/>
          </a:stretch>
        </p:blipFill>
        <p:spPr>
          <a:xfrm>
            <a:off x="635" y="-8255"/>
            <a:ext cx="12191365" cy="6858000"/>
          </a:xfrm>
          <a:prstGeom prst="rect">
            <a:avLst/>
          </a:prstGeom>
          <a:effectLst>
            <a:innerShdw blurRad="63500" dist="50800">
              <a:prstClr val="black">
                <a:alpha val="50000"/>
              </a:prst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empirical-research-slide7"/>
          <p:cNvPicPr>
            <a:picLocks noChangeAspect="1"/>
          </p:cNvPicPr>
          <p:nvPr/>
        </p:nvPicPr>
        <p:blipFill>
          <a:blip r:embed="rId1"/>
          <a:stretch>
            <a:fillRect/>
          </a:stretch>
        </p:blipFill>
        <p:spPr>
          <a:xfrm>
            <a:off x="0" y="-635"/>
            <a:ext cx="12192635" cy="6859270"/>
          </a:xfrm>
          <a:prstGeom prst="rect">
            <a:avLst/>
          </a:prstGeom>
          <a:effectLst>
            <a:innerShdw blurRad="63500" dist="50800" dir="8100000">
              <a:prstClr val="black">
                <a:alpha val="50000"/>
              </a:prst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Fundamental-Research-Applied-Research"/>
          <p:cNvPicPr>
            <a:picLocks noChangeAspect="1"/>
          </p:cNvPicPr>
          <p:nvPr/>
        </p:nvPicPr>
        <p:blipFill>
          <a:blip r:embed="rId1"/>
          <a:srcRect b="9242"/>
          <a:stretch>
            <a:fillRect/>
          </a:stretch>
        </p:blipFill>
        <p:spPr>
          <a:xfrm>
            <a:off x="-635" y="0"/>
            <a:ext cx="12192635" cy="6858000"/>
          </a:xfrm>
          <a:prstGeom prst="rect">
            <a:avLst/>
          </a:prstGeom>
          <a:effectLst>
            <a:innerShdw blurRad="63500" dist="50800" dir="10800000">
              <a:prstClr val="black">
                <a:alpha val="50000"/>
              </a:prstClr>
            </a:innerShdw>
          </a:effectLst>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50160" y="5727700"/>
            <a:ext cx="6340475" cy="922020"/>
          </a:xfrm>
          <a:prstGeom prst="rect">
            <a:avLst/>
          </a:prstGeom>
          <a:noFill/>
        </p:spPr>
        <p:txBody>
          <a:bodyPr wrap="square" rtlCol="0">
            <a:spAutoFit/>
          </a:bodyPr>
          <a:p>
            <a:r>
              <a:rPr lang="en-US" u="sng">
                <a:gradFill>
                  <a:gsLst>
                    <a:gs pos="0">
                      <a:srgbClr val="14CD68"/>
                    </a:gs>
                    <a:gs pos="100000">
                      <a:srgbClr val="0B6E38"/>
                    </a:gs>
                  </a:gsLst>
                  <a:lin scaled="0"/>
                </a:gradFill>
              </a:rPr>
              <a:t>SUBMITTED BY :-</a:t>
            </a:r>
            <a:r>
              <a:rPr lang="en-US">
                <a:gradFill>
                  <a:gsLst>
                    <a:gs pos="0">
                      <a:srgbClr val="007BD3"/>
                    </a:gs>
                    <a:gs pos="100000">
                      <a:srgbClr val="034373"/>
                    </a:gs>
                  </a:gsLst>
                  <a:lin scaled="0"/>
                </a:gradFill>
              </a:rPr>
              <a:t> </a:t>
            </a:r>
            <a:endParaRPr lang="en-US">
              <a:gradFill>
                <a:gsLst>
                  <a:gs pos="0">
                    <a:srgbClr val="007BD3"/>
                  </a:gs>
                  <a:gs pos="100000">
                    <a:srgbClr val="034373"/>
                  </a:gs>
                </a:gsLst>
                <a:lin scaled="0"/>
              </a:gradFill>
            </a:endParaRPr>
          </a:p>
          <a:p>
            <a:r>
              <a:rPr lang="en-US">
                <a:gradFill>
                  <a:gsLst>
                    <a:gs pos="0">
                      <a:srgbClr val="007BD3"/>
                    </a:gs>
                    <a:gs pos="100000">
                      <a:srgbClr val="034373"/>
                    </a:gs>
                  </a:gsLst>
                  <a:lin scaled="0"/>
                </a:gradFill>
              </a:rPr>
              <a:t>                                </a:t>
            </a:r>
            <a:r>
              <a:rPr lang="en-US">
                <a:gradFill>
                  <a:gsLst>
                    <a:gs pos="0">
                      <a:srgbClr val="007BD3"/>
                    </a:gs>
                    <a:gs pos="100000">
                      <a:srgbClr val="034373"/>
                    </a:gs>
                  </a:gsLst>
                  <a:lin scaled="0"/>
                </a:gradFill>
                <a:latin typeface="Century" panose="02040604050505020304" charset="0"/>
                <a:cs typeface="Century" panose="02040604050505020304" charset="0"/>
              </a:rPr>
              <a:t>  ASHIMA SHARMA </a:t>
            </a:r>
            <a:endParaRPr lang="en-US">
              <a:gradFill>
                <a:gsLst>
                  <a:gs pos="0">
                    <a:srgbClr val="007BD3"/>
                  </a:gs>
                  <a:gs pos="100000">
                    <a:srgbClr val="034373"/>
                  </a:gs>
                </a:gsLst>
                <a:lin scaled="0"/>
              </a:gradFill>
              <a:latin typeface="Century" panose="02040604050505020304" charset="0"/>
              <a:cs typeface="Century" panose="02040604050505020304" charset="0"/>
            </a:endParaRPr>
          </a:p>
          <a:p>
            <a:r>
              <a:rPr lang="en-US">
                <a:gradFill>
                  <a:gsLst>
                    <a:gs pos="0">
                      <a:srgbClr val="007BD3"/>
                    </a:gs>
                    <a:gs pos="100000">
                      <a:srgbClr val="034373"/>
                    </a:gs>
                  </a:gsLst>
                  <a:lin scaled="0"/>
                </a:gradFill>
              </a:rPr>
              <a:t>                                  DEPT. OF CHEMISTRY </a:t>
            </a:r>
            <a:endParaRPr lang="en-US">
              <a:gradFill>
                <a:gsLst>
                  <a:gs pos="0">
                    <a:srgbClr val="007BD3"/>
                  </a:gs>
                  <a:gs pos="100000">
                    <a:srgbClr val="034373"/>
                  </a:gs>
                </a:gsLst>
                <a:lin scaled="0"/>
              </a:gradFill>
            </a:endParaRPr>
          </a:p>
        </p:txBody>
      </p:sp>
      <p:sp>
        <p:nvSpPr>
          <p:cNvPr id="6" name="Text Box 5"/>
          <p:cNvSpPr txBox="1"/>
          <p:nvPr/>
        </p:nvSpPr>
        <p:spPr>
          <a:xfrm>
            <a:off x="1523365" y="1612900"/>
            <a:ext cx="8911590" cy="1322070"/>
          </a:xfrm>
          <a:prstGeom prst="rect">
            <a:avLst/>
          </a:prstGeom>
          <a:noFill/>
        </p:spPr>
        <p:txBody>
          <a:bodyPr wrap="square" rtlCol="0">
            <a:spAutoFit/>
          </a:bodyPr>
          <a:p>
            <a:r>
              <a:rPr lang="en-US" sz="8000">
                <a:ln w="19050">
                  <a:solidFill>
                    <a:schemeClr val="accent3">
                      <a:lumMod val="60000"/>
                      <a:lumOff val="40000"/>
                    </a:schemeClr>
                  </a:solidFill>
                </a:ln>
                <a:gradFill>
                  <a:gsLst>
                    <a:gs pos="0">
                      <a:srgbClr val="14CD68"/>
                    </a:gs>
                    <a:gs pos="100000">
                      <a:srgbClr val="035C7D"/>
                    </a:gs>
                  </a:gsLst>
                  <a:lin scaled="0"/>
                </a:gradFill>
                <a:latin typeface="Imprint MT Shadow" panose="04020605060303030202" charset="0"/>
                <a:cs typeface="Imprint MT Shadow" panose="04020605060303030202" charset="0"/>
              </a:rPr>
              <a:t>THANK YOU.........</a:t>
            </a:r>
            <a:endParaRPr lang="en-US" sz="8000">
              <a:ln w="19050">
                <a:solidFill>
                  <a:schemeClr val="accent3">
                    <a:lumMod val="60000"/>
                    <a:lumOff val="40000"/>
                  </a:schemeClr>
                </a:solidFill>
              </a:ln>
              <a:gradFill>
                <a:gsLst>
                  <a:gs pos="0">
                    <a:srgbClr val="14CD68"/>
                  </a:gs>
                  <a:gs pos="100000">
                    <a:srgbClr val="035C7D"/>
                  </a:gs>
                </a:gsLst>
                <a:lin scaled="0"/>
              </a:gradFill>
              <a:latin typeface="Imprint MT Shadow" panose="04020605060303030202" charset="0"/>
              <a:cs typeface="Imprint MT Shadow" panose="0402060506030303020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diamond(in)">
                                      <p:cBhvr>
                                        <p:cTn id="15" dur="2000"/>
                                        <p:tgtEl>
                                          <p:spTgt spid="4">
                                            <p:txEl>
                                              <p:pRg st="0" end="0"/>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diamond(in)">
                                      <p:cBhvr>
                                        <p:cTn id="18" dur="2000"/>
                                        <p:tgtEl>
                                          <p:spTgt spid="4">
                                            <p:txEl>
                                              <p:pRg st="1" end="1"/>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diamond(in)">
                                      <p:cBhvr>
                                        <p:cTn id="21"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3600" b="1" u="sng">
                <a:solidFill>
                  <a:schemeClr val="tx1">
                    <a:lumMod val="95000"/>
                    <a:lumOff val="5000"/>
                  </a:schemeClr>
                </a:solidFill>
                <a:latin typeface="Times New Roman" panose="02020603050405020304" charset="0"/>
                <a:cs typeface="Times New Roman" panose="02020603050405020304" charset="0"/>
              </a:rPr>
              <a:t>MEANING AND DEFINATION</a:t>
            </a:r>
            <a:r>
              <a:rPr lang="en-US" u="sng">
                <a:gradFill>
                  <a:gsLst>
                    <a:gs pos="0">
                      <a:srgbClr val="012D86"/>
                    </a:gs>
                    <a:gs pos="100000">
                      <a:srgbClr val="0E2557"/>
                    </a:gs>
                  </a:gsLst>
                  <a:lin scaled="0"/>
                </a:gradFill>
                <a:latin typeface="Times New Roman" panose="02020603050405020304" charset="0"/>
                <a:cs typeface="Times New Roman" panose="02020603050405020304" charset="0"/>
              </a:rPr>
              <a:t> </a:t>
            </a:r>
            <a:endParaRPr lang="en-US" u="sng">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5" name="Content Placeholder 4"/>
          <p:cNvSpPr>
            <a:spLocks noGrp="1"/>
          </p:cNvSpPr>
          <p:nvPr>
            <p:ph idx="1"/>
          </p:nvPr>
        </p:nvSpPr>
        <p:spPr>
          <a:ln w="12700">
            <a:gradFill>
              <a:gsLst>
                <a:gs pos="0">
                  <a:srgbClr val="9EE256"/>
                </a:gs>
                <a:gs pos="100000">
                  <a:srgbClr val="52762D"/>
                </a:gs>
              </a:gsLst>
            </a:gradFill>
          </a:ln>
        </p:spPr>
        <p:txBody>
          <a:bodyPr/>
          <a:p>
            <a:r>
              <a:rPr lang="en-US" sz="2800">
                <a:gradFill>
                  <a:gsLst>
                    <a:gs pos="0">
                      <a:srgbClr val="007BD3"/>
                    </a:gs>
                    <a:gs pos="100000">
                      <a:srgbClr val="034373"/>
                    </a:gs>
                  </a:gsLst>
                  <a:lin scaled="0"/>
                </a:gradFill>
                <a:latin typeface="Baskerville Old Face" panose="02020602080505020303" charset="0"/>
                <a:cs typeface="Baskerville Old Face" panose="02020602080505020303" charset="0"/>
              </a:rPr>
              <a:t>Research comprises of two words, "Re" and "search". While "Re" implies a repetitive or iterative process, "Search" denotes, making a thorough examination of or looking over carefully in order to find something. Different researchers have defined research in various ways due to its wide scope. But, in general, research can be defined as a scientific process where new facts, ideas, and theories are established and/or proved in different areas of knowledge. Research aims at adding to the existing stock of knowledge for the betterment of world.</a:t>
            </a:r>
            <a:endParaRPr lang="en-US" sz="2800">
              <a:gradFill>
                <a:gsLst>
                  <a:gs pos="0">
                    <a:srgbClr val="007BD3"/>
                  </a:gs>
                  <a:gs pos="100000">
                    <a:srgbClr val="034373"/>
                  </a:gs>
                </a:gsLst>
                <a:lin scaled="0"/>
              </a:gradFill>
              <a:latin typeface="Baskerville Old Face" panose="02020602080505020303" charset="0"/>
              <a:cs typeface="Baskerville Old Face" panose="02020602080505020303" charset="0"/>
            </a:endParaRPr>
          </a:p>
          <a:p>
            <a:pPr marL="0" indent="0">
              <a:buNone/>
            </a:pPr>
            <a:endParaRPr lang="en-US" sz="1600"/>
          </a:p>
          <a:p>
            <a:endParaRPr lang="en-US" sz="16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randombar(horizontal)">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5" grpId="1"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274955"/>
            <a:ext cx="10972800" cy="6194425"/>
          </a:xfrm>
          <a:ln w="44450" cmpd="tri">
            <a:solidFill>
              <a:schemeClr val="tx1"/>
            </a:solidFill>
            <a:prstDash val="solid"/>
            <a:bevel/>
          </a:ln>
        </p:spPr>
        <p:txBody>
          <a:bodyPr/>
          <a:p>
            <a:r>
              <a:rPr lang="en-US" sz="2400" u="sng">
                <a:solidFill>
                  <a:srgbClr val="002060"/>
                </a:solidFill>
              </a:rPr>
              <a:t>Definition of Research</a:t>
            </a:r>
            <a:br>
              <a:rPr lang="en-US" sz="2400"/>
            </a:br>
            <a:br>
              <a:rPr lang="en-US" sz="2400"/>
            </a:br>
            <a:r>
              <a:rPr lang="en-US" sz="2400">
                <a:gradFill>
                  <a:gsLst>
                    <a:gs pos="0">
                      <a:srgbClr val="007BD3"/>
                    </a:gs>
                    <a:gs pos="100000">
                      <a:srgbClr val="034373"/>
                    </a:gs>
                  </a:gsLst>
                  <a:lin scaled="0"/>
                </a:gradFill>
              </a:rPr>
              <a:t>According to Waltz and Bausell :</a:t>
            </a:r>
            <a:br>
              <a:rPr lang="en-US" sz="2400">
                <a:gradFill>
                  <a:gsLst>
                    <a:gs pos="0">
                      <a:srgbClr val="007BD3"/>
                    </a:gs>
                    <a:gs pos="100000">
                      <a:srgbClr val="034373"/>
                    </a:gs>
                  </a:gsLst>
                  <a:lin scaled="0"/>
                </a:gradFill>
              </a:rPr>
            </a:br>
            <a:r>
              <a:rPr lang="en-US" sz="2400">
                <a:gradFill>
                  <a:gsLst>
                    <a:gs pos="0">
                      <a:srgbClr val="007BD3"/>
                    </a:gs>
                    <a:gs pos="100000">
                      <a:srgbClr val="034373"/>
                    </a:gs>
                  </a:gsLst>
                  <a:lin scaled="0"/>
                </a:gradFill>
              </a:rPr>
              <a:t>"Research is a systematic, formal, rigorous and precise process employed to gain solutions to problems or to discover and interpret new facts and relationships."</a:t>
            </a:r>
            <a:br>
              <a:rPr lang="en-US" sz="2400">
                <a:gradFill>
                  <a:gsLst>
                    <a:gs pos="0">
                      <a:srgbClr val="007BD3"/>
                    </a:gs>
                    <a:gs pos="100000">
                      <a:srgbClr val="034373"/>
                    </a:gs>
                  </a:gsLst>
                  <a:lin scaled="0"/>
                </a:gradFill>
              </a:rPr>
            </a:br>
            <a:br>
              <a:rPr lang="en-US" sz="2400">
                <a:gradFill>
                  <a:gsLst>
                    <a:gs pos="0">
                      <a:srgbClr val="007BD3"/>
                    </a:gs>
                    <a:gs pos="100000">
                      <a:srgbClr val="034373"/>
                    </a:gs>
                  </a:gsLst>
                  <a:lin scaled="0"/>
                </a:gradFill>
              </a:rPr>
            </a:br>
            <a:r>
              <a:rPr lang="en-US" sz="2400">
                <a:gradFill>
                  <a:gsLst>
                    <a:gs pos="0">
                      <a:srgbClr val="007BD3"/>
                    </a:gs>
                    <a:gs pos="100000">
                      <a:srgbClr val="034373"/>
                    </a:gs>
                  </a:gsLst>
                  <a:lin scaled="0"/>
                </a:gradFill>
              </a:rPr>
              <a:t>According to Clifford Woody :</a:t>
            </a:r>
            <a:br>
              <a:rPr lang="en-US" sz="2400">
                <a:gradFill>
                  <a:gsLst>
                    <a:gs pos="0">
                      <a:srgbClr val="007BD3"/>
                    </a:gs>
                    <a:gs pos="100000">
                      <a:srgbClr val="034373"/>
                    </a:gs>
                  </a:gsLst>
                  <a:lin scaled="0"/>
                </a:gradFill>
              </a:rPr>
            </a:br>
            <a:r>
              <a:rPr lang="en-US" sz="2400">
                <a:gradFill>
                  <a:gsLst>
                    <a:gs pos="0">
                      <a:srgbClr val="007BD3"/>
                    </a:gs>
                    <a:gs pos="100000">
                      <a:srgbClr val="034373"/>
                    </a:gs>
                  </a:gsLst>
                  <a:lin scaled="0"/>
                </a:gradFill>
              </a:rPr>
              <a:t>"Research comprises defining and redefining problems, formulating hypothesis or suggested solutions, Collecting, Organizing and Evaluating data, Making deductions and reaching Conclusions to determine they fit the formulating hypothesis."</a:t>
            </a:r>
            <a:br>
              <a:rPr lang="en-US" sz="2400">
                <a:gradFill>
                  <a:gsLst>
                    <a:gs pos="0">
                      <a:srgbClr val="007BD3"/>
                    </a:gs>
                    <a:gs pos="100000">
                      <a:srgbClr val="034373"/>
                    </a:gs>
                  </a:gsLst>
                  <a:lin scaled="0"/>
                </a:gradFill>
              </a:rPr>
            </a:br>
            <a:br>
              <a:rPr lang="en-US" sz="2400">
                <a:gradFill>
                  <a:gsLst>
                    <a:gs pos="0">
                      <a:srgbClr val="007BD3"/>
                    </a:gs>
                    <a:gs pos="100000">
                      <a:srgbClr val="034373"/>
                    </a:gs>
                  </a:gsLst>
                  <a:lin scaled="0"/>
                </a:gradFill>
              </a:rPr>
            </a:br>
            <a:r>
              <a:rPr lang="en-US" sz="2400">
                <a:gradFill>
                  <a:gsLst>
                    <a:gs pos="0">
                      <a:srgbClr val="007BD3"/>
                    </a:gs>
                    <a:gs pos="100000">
                      <a:srgbClr val="034373"/>
                    </a:gs>
                  </a:gsLst>
                  <a:lin scaled="0"/>
                </a:gradFill>
              </a:rPr>
              <a:t>According to John Best :</a:t>
            </a:r>
            <a:br>
              <a:rPr lang="en-US" sz="2400">
                <a:gradFill>
                  <a:gsLst>
                    <a:gs pos="0">
                      <a:srgbClr val="007BD3"/>
                    </a:gs>
                    <a:gs pos="100000">
                      <a:srgbClr val="034373"/>
                    </a:gs>
                  </a:gsLst>
                  <a:lin scaled="0"/>
                </a:gradFill>
              </a:rPr>
            </a:br>
            <a:r>
              <a:rPr lang="en-US" sz="2400">
                <a:gradFill>
                  <a:gsLst>
                    <a:gs pos="0">
                      <a:srgbClr val="007BD3"/>
                    </a:gs>
                    <a:gs pos="100000">
                      <a:srgbClr val="034373"/>
                    </a:gs>
                  </a:gsLst>
                  <a:lin scaled="0"/>
                </a:gradFill>
              </a:rPr>
              <a:t>"Research is a systematic activity directed towards discovery and the development of an organised body of knowledge."</a:t>
            </a:r>
            <a:endParaRPr lang="en-US" sz="2400">
              <a:gradFill>
                <a:gsLst>
                  <a:gs pos="0">
                    <a:srgbClr val="007BD3"/>
                  </a:gs>
                  <a:gs pos="100000">
                    <a:srgbClr val="034373"/>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635"/>
            <a:ext cx="10972800" cy="966470"/>
          </a:xfrm>
        </p:spPr>
        <p:txBody>
          <a:bodyPr/>
          <a:p>
            <a:r>
              <a:rPr lang="en-US" b="1" u="sng">
                <a:solidFill>
                  <a:schemeClr val="tx1">
                    <a:lumMod val="95000"/>
                    <a:lumOff val="5000"/>
                  </a:schemeClr>
                </a:solidFill>
                <a:latin typeface="Times New Roman" panose="02020603050405020304" charset="0"/>
                <a:cs typeface="Times New Roman" panose="02020603050405020304" charset="0"/>
              </a:rPr>
              <a:t>OBJECTIVE </a:t>
            </a:r>
            <a:endParaRPr lang="en-US" b="1" u="sng">
              <a:solidFill>
                <a:schemeClr val="tx1">
                  <a:lumMod val="95000"/>
                  <a:lumOff val="5000"/>
                </a:schemeClr>
              </a:solidFill>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609600" y="965835"/>
            <a:ext cx="10972800" cy="5591810"/>
          </a:xfrm>
          <a:ln w="28575" cmpd="thinThick">
            <a:solidFill>
              <a:schemeClr val="tx1"/>
            </a:solidFill>
            <a:prstDash val="solid"/>
          </a:ln>
        </p:spPr>
        <p:txBody>
          <a:bodyPr/>
          <a:p>
            <a:r>
              <a:rPr lang="en-US" sz="1200">
                <a:gradFill>
                  <a:gsLst>
                    <a:gs pos="0">
                      <a:srgbClr val="012D86"/>
                    </a:gs>
                    <a:gs pos="100000">
                      <a:srgbClr val="0E2557"/>
                    </a:gs>
                  </a:gsLst>
                  <a:lin scaled="0"/>
                </a:gradFill>
                <a:latin typeface="Bodoni MT" panose="02070603080606020203" charset="0"/>
                <a:cs typeface="Bodoni MT" panose="02070603080606020203" charset="0"/>
              </a:rPr>
              <a:t>The objectives of research can vary depending on the field, the specific research topic, and the researcher's goals. However, some common objectives of research include:</a:t>
            </a:r>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r>
              <a:rPr lang="en-US" sz="1200">
                <a:gradFill>
                  <a:gsLst>
                    <a:gs pos="0">
                      <a:srgbClr val="012D86"/>
                    </a:gs>
                    <a:gs pos="100000">
                      <a:srgbClr val="0E2557"/>
                    </a:gs>
                  </a:gsLst>
                  <a:lin scaled="0"/>
                </a:gradFill>
                <a:latin typeface="Bodoni MT" panose="02070603080606020203" charset="0"/>
                <a:cs typeface="Bodoni MT" panose="02070603080606020203" charset="0"/>
              </a:rPr>
              <a:t>To explore and understand a specific topic or phenomenon: Research aims to investigate and gain knowledge about a particular subject, often by examining existing literature, conducting experiments, or collecting and analyzing data.</a:t>
            </a:r>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r>
              <a:rPr lang="en-US" sz="1200">
                <a:gradFill>
                  <a:gsLst>
                    <a:gs pos="0">
                      <a:srgbClr val="012D86"/>
                    </a:gs>
                    <a:gs pos="100000">
                      <a:srgbClr val="0E2557"/>
                    </a:gs>
                  </a:gsLst>
                  <a:lin scaled="0"/>
                </a:gradFill>
                <a:latin typeface="Bodoni MT" panose="02070603080606020203" charset="0"/>
                <a:cs typeface="Bodoni MT" panose="02070603080606020203" charset="0"/>
              </a:rPr>
              <a:t>To advance knowledge: Research seeks to contribute to the existing body of knowledge in a specific field or discipline. It aims to generate new insights, theories, models, or frameworks that can enhance understanding or address gaps in current knowledge.</a:t>
            </a:r>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r>
              <a:rPr lang="en-US" sz="1200">
                <a:gradFill>
                  <a:gsLst>
                    <a:gs pos="0">
                      <a:srgbClr val="012D86"/>
                    </a:gs>
                    <a:gs pos="100000">
                      <a:srgbClr val="0E2557"/>
                    </a:gs>
                  </a:gsLst>
                  <a:lin scaled="0"/>
                </a:gradFill>
                <a:latin typeface="Bodoni MT" panose="02070603080606020203" charset="0"/>
                <a:cs typeface="Bodoni MT" panose="02070603080606020203" charset="0"/>
              </a:rPr>
              <a:t>To solve a problem or address a research question: Research often aims to find answers to specific questions or solve practical problems. It involves formulating research questions or hypotheses and designing studies or experiments to gather relevant data that can inform solutions or provide evidence-based recommendations.</a:t>
            </a:r>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r>
              <a:rPr lang="en-US" sz="1200">
                <a:gradFill>
                  <a:gsLst>
                    <a:gs pos="0">
                      <a:srgbClr val="012D86"/>
                    </a:gs>
                    <a:gs pos="100000">
                      <a:srgbClr val="0E2557"/>
                    </a:gs>
                  </a:gsLst>
                  <a:lin scaled="0"/>
                </a:gradFill>
                <a:latin typeface="Bodoni MT" panose="02070603080606020203" charset="0"/>
                <a:cs typeface="Bodoni MT" panose="02070603080606020203" charset="0"/>
              </a:rPr>
              <a:t>To test or validate existing theories or hypotheses: Research may aim to test the validity or applicability of existing theories, concepts, or hypotheses. It involves empirical investigation, data collection, and analysis to assess whether the observed results support or contradict established theories.</a:t>
            </a:r>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r>
              <a:rPr lang="en-US" sz="1200">
                <a:gradFill>
                  <a:gsLst>
                    <a:gs pos="0">
                      <a:srgbClr val="012D86"/>
                    </a:gs>
                    <a:gs pos="100000">
                      <a:srgbClr val="0E2557"/>
                    </a:gs>
                  </a:gsLst>
                  <a:lin scaled="0"/>
                </a:gradFill>
                <a:latin typeface="Bodoni MT" panose="02070603080606020203" charset="0"/>
                <a:cs typeface="Bodoni MT" panose="02070603080606020203" charset="0"/>
              </a:rPr>
              <a:t>To develop new methodologies or techniques: Research can aim to develop innovative methodologies, tools, or techniques that can improve the process of investigation, data collection, analysis, or interpretation in a particular field. This objective often involves evaluating and refining existing methods or devising new approaches to address research challenges.</a:t>
            </a:r>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r>
              <a:rPr lang="en-US" sz="1200">
                <a:gradFill>
                  <a:gsLst>
                    <a:gs pos="0">
                      <a:srgbClr val="012D86"/>
                    </a:gs>
                    <a:gs pos="100000">
                      <a:srgbClr val="0E2557"/>
                    </a:gs>
                  </a:gsLst>
                  <a:lin scaled="0"/>
                </a:gradFill>
                <a:latin typeface="Bodoni MT" panose="02070603080606020203" charset="0"/>
                <a:cs typeface="Bodoni MT" panose="02070603080606020203" charset="0"/>
              </a:rPr>
              <a:t>To make informed decisions or policy recommendations: Research can provide evidence and insights to guide decision-making processes in various domains, such as public policy, healthcare, business, or education. The objective is to produce reliable and relevant data that can inform policymakers, practitioners, or stakeholders in making informed choices or formulating effective strategies.</a:t>
            </a:r>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endParaRPr lang="en-US" sz="1200">
              <a:gradFill>
                <a:gsLst>
                  <a:gs pos="0">
                    <a:srgbClr val="012D86"/>
                  </a:gs>
                  <a:gs pos="100000">
                    <a:srgbClr val="0E2557"/>
                  </a:gs>
                </a:gsLst>
                <a:lin scaled="0"/>
              </a:gradFill>
              <a:latin typeface="Bodoni MT" panose="02070603080606020203" charset="0"/>
              <a:cs typeface="Bodoni MT" panose="02070603080606020203" charset="0"/>
            </a:endParaRPr>
          </a:p>
          <a:p>
            <a:r>
              <a:rPr lang="en-US" sz="1200">
                <a:gradFill>
                  <a:gsLst>
                    <a:gs pos="0">
                      <a:srgbClr val="012D86"/>
                    </a:gs>
                    <a:gs pos="100000">
                      <a:srgbClr val="0E2557"/>
                    </a:gs>
                  </a:gsLst>
                  <a:lin scaled="0"/>
                </a:gradFill>
                <a:latin typeface="Bodoni MT" panose="02070603080606020203" charset="0"/>
                <a:cs typeface="Bodoni MT" panose="02070603080606020203" charset="0"/>
              </a:rPr>
              <a:t>To contribute to societal or human knowledge: Research can have broader objectives, such as contributing to the betterment of society, improving human well-being, or addressing social issues. This objective often aligns with applied research or research with a social impact, where the aim is to produce knowledge that can lead to positive changes or advancements in society.</a:t>
            </a:r>
            <a:endParaRPr lang="en-US" sz="1200">
              <a:gradFill>
                <a:gsLst>
                  <a:gs pos="0">
                    <a:srgbClr val="012D86"/>
                  </a:gs>
                  <a:gs pos="100000">
                    <a:srgbClr val="0E2557"/>
                  </a:gs>
                </a:gsLst>
                <a:lin scaled="0"/>
              </a:gradFill>
              <a:latin typeface="Bodoni MT" panose="02070603080606020203" charset="0"/>
              <a:cs typeface="Bodoni MT" panose="02070603080606020203"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38430"/>
            <a:ext cx="10972800" cy="832485"/>
          </a:xfrm>
        </p:spPr>
        <p:txBody>
          <a:bodyPr/>
          <a:p>
            <a:pPr algn="ctr"/>
            <a:br>
              <a:rPr lang="en-US" sz="3600">
                <a:sym typeface="+mn-ea"/>
              </a:rPr>
            </a:br>
            <a:r>
              <a:rPr lang="en-US" sz="3200" b="1" u="sng">
                <a:solidFill>
                  <a:schemeClr val="tx1">
                    <a:lumMod val="95000"/>
                    <a:lumOff val="5000"/>
                  </a:schemeClr>
                </a:solidFill>
                <a:sym typeface="+mn-ea"/>
              </a:rPr>
              <a:t>NATURE AND CHARACTERISTICS OF RESEARCH</a:t>
            </a:r>
            <a:br>
              <a:rPr lang="en-US" sz="3200" b="1" u="sng">
                <a:solidFill>
                  <a:schemeClr val="tx1">
                    <a:lumMod val="95000"/>
                    <a:lumOff val="5000"/>
                  </a:schemeClr>
                </a:solidFill>
              </a:rPr>
            </a:br>
            <a:endParaRPr lang="en-US" sz="3200" b="1" u="sng">
              <a:solidFill>
                <a:schemeClr val="tx1">
                  <a:lumMod val="95000"/>
                  <a:lumOff val="5000"/>
                </a:schemeClr>
              </a:solidFill>
            </a:endParaRPr>
          </a:p>
        </p:txBody>
      </p:sp>
      <p:sp>
        <p:nvSpPr>
          <p:cNvPr id="5" name="Content Placeholder 4"/>
          <p:cNvSpPr>
            <a:spLocks noGrp="1"/>
          </p:cNvSpPr>
          <p:nvPr>
            <p:ph sz="half" idx="1"/>
          </p:nvPr>
        </p:nvSpPr>
        <p:spPr>
          <a:xfrm>
            <a:off x="609600" y="971550"/>
            <a:ext cx="5376545" cy="5154930"/>
          </a:xfrm>
          <a:ln w="12700">
            <a:solidFill>
              <a:srgbClr val="0070C0"/>
            </a:solidFill>
          </a:ln>
        </p:spPr>
        <p:txBody>
          <a:bodyPr/>
          <a:p>
            <a:r>
              <a:rPr lang="en-US" sz="1400">
                <a:gradFill>
                  <a:gsLst>
                    <a:gs pos="0">
                      <a:srgbClr val="7B32B2"/>
                    </a:gs>
                    <a:gs pos="100000">
                      <a:srgbClr val="401A5D"/>
                    </a:gs>
                  </a:gsLst>
                  <a:lin scaled="0"/>
                </a:gradFill>
              </a:rPr>
              <a:t>Systematic: Research follows a systematic and organized approach. It involves carefully planning and designing the study, specifying research objectives and questions, selecting appropriate methods and tools, collecting and analyzing data, and drawing conclusions based on evidence. Systematic research ensures reliability, validity, and replicability of the findings.</a:t>
            </a:r>
            <a:endParaRPr lang="en-US" sz="1400">
              <a:gradFill>
                <a:gsLst>
                  <a:gs pos="0">
                    <a:srgbClr val="7B32B2"/>
                  </a:gs>
                  <a:gs pos="100000">
                    <a:srgbClr val="401A5D"/>
                  </a:gs>
                </a:gsLst>
                <a:lin scaled="0"/>
              </a:gradFill>
            </a:endParaRPr>
          </a:p>
          <a:p>
            <a:endParaRPr lang="en-US" sz="1400">
              <a:gradFill>
                <a:gsLst>
                  <a:gs pos="0">
                    <a:srgbClr val="7B32B2"/>
                  </a:gs>
                  <a:gs pos="100000">
                    <a:srgbClr val="401A5D"/>
                  </a:gs>
                </a:gsLst>
                <a:lin scaled="0"/>
              </a:gradFill>
            </a:endParaRPr>
          </a:p>
          <a:p>
            <a:r>
              <a:rPr lang="en-US" sz="1400">
                <a:gradFill>
                  <a:gsLst>
                    <a:gs pos="0">
                      <a:srgbClr val="7B32B2"/>
                    </a:gs>
                    <a:gs pos="100000">
                      <a:srgbClr val="401A5D"/>
                    </a:gs>
                  </a:gsLst>
                  <a:lin scaled="0"/>
                </a:gradFill>
              </a:rPr>
              <a:t>Empirical: Research is empirical in nature, meaning it relies on evidence derived from observation, experimentation, or data collection. It involves gathering data from real-world phenomena or situations and subjecting it to systematic analysis. Empirical research aims to generate knowledge based on observable and measurable evidence.</a:t>
            </a:r>
            <a:endParaRPr lang="en-US" sz="1400">
              <a:gradFill>
                <a:gsLst>
                  <a:gs pos="0">
                    <a:srgbClr val="7B32B2"/>
                  </a:gs>
                  <a:gs pos="100000">
                    <a:srgbClr val="401A5D"/>
                  </a:gs>
                </a:gsLst>
                <a:lin scaled="0"/>
              </a:gradFill>
            </a:endParaRPr>
          </a:p>
          <a:p>
            <a:endParaRPr lang="en-US" sz="1400">
              <a:gradFill>
                <a:gsLst>
                  <a:gs pos="0">
                    <a:srgbClr val="7B32B2"/>
                  </a:gs>
                  <a:gs pos="100000">
                    <a:srgbClr val="401A5D"/>
                  </a:gs>
                </a:gsLst>
                <a:lin scaled="0"/>
              </a:gradFill>
            </a:endParaRPr>
          </a:p>
          <a:p>
            <a:r>
              <a:rPr lang="en-US" sz="1400">
                <a:gradFill>
                  <a:gsLst>
                    <a:gs pos="0">
                      <a:srgbClr val="7B32B2"/>
                    </a:gs>
                    <a:gs pos="100000">
                      <a:srgbClr val="401A5D"/>
                    </a:gs>
                  </a:gsLst>
                  <a:lin scaled="0"/>
                </a:gradFill>
              </a:rPr>
              <a:t>Objective: Research aims to be objective and unbiased. It seeks to discover and report findings based on evidence rather than personal opinions or preferences. Researchers strive to minimize subjective biases by employing rigorous methods, using standardized procedures, and maintaining transparency in data collection, analysis, and interpretation.</a:t>
            </a:r>
            <a:endParaRPr lang="en-US" sz="1400">
              <a:gradFill>
                <a:gsLst>
                  <a:gs pos="0">
                    <a:srgbClr val="7B32B2"/>
                  </a:gs>
                  <a:gs pos="100000">
                    <a:srgbClr val="401A5D"/>
                  </a:gs>
                </a:gsLst>
                <a:lin scaled="0"/>
              </a:gradFill>
            </a:endParaRPr>
          </a:p>
        </p:txBody>
      </p:sp>
      <p:sp>
        <p:nvSpPr>
          <p:cNvPr id="6" name="Content Placeholder 5"/>
          <p:cNvSpPr>
            <a:spLocks noGrp="1"/>
          </p:cNvSpPr>
          <p:nvPr>
            <p:ph sz="half" idx="2"/>
          </p:nvPr>
        </p:nvSpPr>
        <p:spPr>
          <a:xfrm>
            <a:off x="6205855" y="971550"/>
            <a:ext cx="5376545" cy="5154930"/>
          </a:xfrm>
          <a:ln w="12700">
            <a:gradFill>
              <a:gsLst>
                <a:gs pos="0">
                  <a:srgbClr val="14CD68"/>
                </a:gs>
                <a:gs pos="100000">
                  <a:srgbClr val="0B6E38"/>
                </a:gs>
              </a:gsLst>
            </a:gradFill>
          </a:ln>
        </p:spPr>
        <p:txBody>
          <a:bodyPr/>
          <a:p>
            <a:r>
              <a:rPr lang="en-US" sz="1400">
                <a:gradFill>
                  <a:gsLst>
                    <a:gs pos="0">
                      <a:srgbClr val="7B32B2"/>
                    </a:gs>
                    <a:gs pos="100000">
                      <a:srgbClr val="401A5D"/>
                    </a:gs>
                  </a:gsLst>
                  <a:lin scaled="0"/>
                </a:gradFill>
              </a:rPr>
              <a:t>Exploratory and Investigative: Research is exploratory and investigative in nature. It aims to explore, understand, and explain phenomena, relationships, or problems. Researchers seek to fill gaps in knowledge, test hypotheses, discover new insights, or uncover hidden patterns. Research helps generate new ideas and theories or refine existing ones.</a:t>
            </a:r>
            <a:endParaRPr lang="en-US" sz="1400">
              <a:gradFill>
                <a:gsLst>
                  <a:gs pos="0">
                    <a:srgbClr val="7B32B2"/>
                  </a:gs>
                  <a:gs pos="100000">
                    <a:srgbClr val="401A5D"/>
                  </a:gs>
                </a:gsLst>
                <a:lin scaled="0"/>
              </a:gradFill>
            </a:endParaRPr>
          </a:p>
          <a:p>
            <a:endParaRPr lang="en-US" sz="1400">
              <a:gradFill>
                <a:gsLst>
                  <a:gs pos="0">
                    <a:srgbClr val="7B32B2"/>
                  </a:gs>
                  <a:gs pos="100000">
                    <a:srgbClr val="401A5D"/>
                  </a:gs>
                </a:gsLst>
                <a:lin scaled="0"/>
              </a:gradFill>
            </a:endParaRPr>
          </a:p>
          <a:p>
            <a:r>
              <a:rPr lang="en-US" sz="1400">
                <a:gradFill>
                  <a:gsLst>
                    <a:gs pos="0">
                      <a:srgbClr val="7B32B2"/>
                    </a:gs>
                    <a:gs pos="100000">
                      <a:srgbClr val="401A5D"/>
                    </a:gs>
                  </a:gsLst>
                  <a:lin scaled="0"/>
                </a:gradFill>
              </a:rPr>
              <a:t>Analytical: Research involves analytical thinking and critical reasoning. Researchers analyze data, identify patterns, and interpret findings to draw meaningful conclusions. They use various analytical techniques, statistical methods, or qualitative approaches to make sense of the collected data. Analytical skills are crucial for drawing valid inferences and making reliable claims.</a:t>
            </a:r>
            <a:endParaRPr lang="en-US" sz="1400">
              <a:gradFill>
                <a:gsLst>
                  <a:gs pos="0">
                    <a:srgbClr val="7B32B2"/>
                  </a:gs>
                  <a:gs pos="100000">
                    <a:srgbClr val="401A5D"/>
                  </a:gs>
                </a:gsLst>
                <a:lin scaled="0"/>
              </a:gradFill>
            </a:endParaRPr>
          </a:p>
          <a:p>
            <a:endParaRPr lang="en-US" sz="1400">
              <a:gradFill>
                <a:gsLst>
                  <a:gs pos="0">
                    <a:srgbClr val="7B32B2"/>
                  </a:gs>
                  <a:gs pos="100000">
                    <a:srgbClr val="401A5D"/>
                  </a:gs>
                </a:gsLst>
                <a:lin scaled="0"/>
              </a:gradFill>
            </a:endParaRPr>
          </a:p>
          <a:p>
            <a:r>
              <a:rPr lang="en-US" sz="1400">
                <a:gradFill>
                  <a:gsLst>
                    <a:gs pos="0">
                      <a:srgbClr val="7B32B2"/>
                    </a:gs>
                    <a:gs pos="100000">
                      <a:srgbClr val="401A5D"/>
                    </a:gs>
                  </a:gsLst>
                  <a:lin scaled="0"/>
                </a:gradFill>
              </a:rPr>
              <a:t>Cumulative: Research is cumulative in nature, building upon existing knowledge and contributing to the body of knowledge in a particular field. Research findings become part of the collective understanding, shaping future research and providing a foundation for further investigations. New research often references and builds upon prior studies, leading to an ongoing progression of knowledge.</a:t>
            </a:r>
            <a:endParaRPr lang="en-US" sz="1400">
              <a:gradFill>
                <a:gsLst>
                  <a:gs pos="0">
                    <a:srgbClr val="7B32B2"/>
                  </a:gs>
                  <a:gs pos="100000">
                    <a:srgbClr val="401A5D"/>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43510"/>
            <a:ext cx="10972800" cy="1010285"/>
          </a:xfrm>
        </p:spPr>
        <p:txBody>
          <a:bodyPr/>
          <a:p>
            <a:r>
              <a:rPr lang="en-US" sz="4000" b="1" u="sng">
                <a:solidFill>
                  <a:schemeClr val="tx1">
                    <a:lumMod val="95000"/>
                    <a:lumOff val="5000"/>
                  </a:schemeClr>
                </a:solidFill>
              </a:rPr>
              <a:t>IMPORTANCE OF RERSEARCH</a:t>
            </a:r>
            <a:endParaRPr lang="en-US" sz="4000" b="1" u="sng">
              <a:solidFill>
                <a:schemeClr val="tx1">
                  <a:lumMod val="95000"/>
                  <a:lumOff val="5000"/>
                </a:schemeClr>
              </a:solidFill>
            </a:endParaRPr>
          </a:p>
        </p:txBody>
      </p:sp>
      <p:sp>
        <p:nvSpPr>
          <p:cNvPr id="5" name="Text Placeholder 4"/>
          <p:cNvSpPr>
            <a:spLocks noGrp="1"/>
          </p:cNvSpPr>
          <p:nvPr>
            <p:ph type="body" idx="1"/>
          </p:nvPr>
        </p:nvSpPr>
        <p:spPr>
          <a:xfrm>
            <a:off x="609600" y="1296670"/>
            <a:ext cx="10972800" cy="5346700"/>
          </a:xfrm>
          <a:ln w="38100">
            <a:gradFill>
              <a:gsLst>
                <a:gs pos="0">
                  <a:srgbClr val="14CD68"/>
                </a:gs>
                <a:gs pos="100000">
                  <a:srgbClr val="035C7D"/>
                </a:gs>
              </a:gsLst>
            </a:gradFill>
          </a:ln>
          <a:effectLst/>
        </p:spPr>
        <p:txBody>
          <a:bodyPr/>
          <a:p>
            <a:endParaRPr lang="en-US" sz="1000"/>
          </a:p>
          <a:p>
            <a:pPr marL="0" indent="0">
              <a:buNone/>
            </a:pPr>
            <a:r>
              <a:rPr lang="en-US" sz="1000"/>
              <a:t>Research plays a crucial role in various aspects of society and across different fields of study. Here are some key reasons highlighting the importance of research:</a:t>
            </a:r>
            <a:endParaRPr lang="en-US" sz="1000"/>
          </a:p>
          <a:p>
            <a:endParaRPr lang="en-US" sz="1000"/>
          </a:p>
          <a:p>
            <a:r>
              <a:rPr lang="en-US" sz="1200">
                <a:gradFill>
                  <a:gsLst>
                    <a:gs pos="0">
                      <a:srgbClr val="14CD68"/>
                    </a:gs>
                    <a:gs pos="100000">
                      <a:srgbClr val="035C7D"/>
                    </a:gs>
                  </a:gsLst>
                  <a:lin scaled="0"/>
                </a:gradFill>
              </a:rPr>
              <a:t>Advancing Knowledge: Research is essential for expanding knowledge and understanding in all disciplines. It contributes to the development of theories, concepts, and models, and helps refine existing knowledge. By investigating new areas and addressing unanswered questions, research drives intellectual growth and progress.</a:t>
            </a:r>
            <a:endParaRPr lang="en-US" sz="1200">
              <a:gradFill>
                <a:gsLst>
                  <a:gs pos="0">
                    <a:srgbClr val="14CD68"/>
                  </a:gs>
                  <a:gs pos="100000">
                    <a:srgbClr val="035C7D"/>
                  </a:gs>
                </a:gsLst>
                <a:lin scaled="0"/>
              </a:gradFill>
            </a:endParaRPr>
          </a:p>
          <a:p>
            <a:endParaRPr lang="en-US" sz="1200">
              <a:gradFill>
                <a:gsLst>
                  <a:gs pos="0">
                    <a:srgbClr val="14CD68"/>
                  </a:gs>
                  <a:gs pos="100000">
                    <a:srgbClr val="035C7D"/>
                  </a:gs>
                </a:gsLst>
                <a:lin scaled="0"/>
              </a:gradFill>
            </a:endParaRPr>
          </a:p>
          <a:p>
            <a:r>
              <a:rPr lang="en-US" sz="1200">
                <a:gradFill>
                  <a:gsLst>
                    <a:gs pos="0">
                      <a:srgbClr val="14CD68"/>
                    </a:gs>
                    <a:gs pos="100000">
                      <a:srgbClr val="035C7D"/>
                    </a:gs>
                  </a:gsLst>
                  <a:lin scaled="0"/>
                </a:gradFill>
              </a:rPr>
              <a:t>Problem Solving and Innovation: Research is instrumental in identifying and solving problems. It provides a systematic approach to investigate and find solutions to challenges faced in various domains, such as medicine, technology, education, and social issues. Research fosters innovation by generating new ideas, methods, and technologies that can lead to advancements and improvements.</a:t>
            </a:r>
            <a:endParaRPr lang="en-US" sz="1200">
              <a:gradFill>
                <a:gsLst>
                  <a:gs pos="0">
                    <a:srgbClr val="14CD68"/>
                  </a:gs>
                  <a:gs pos="100000">
                    <a:srgbClr val="035C7D"/>
                  </a:gs>
                </a:gsLst>
                <a:lin scaled="0"/>
              </a:gradFill>
            </a:endParaRPr>
          </a:p>
          <a:p>
            <a:endParaRPr lang="en-US" sz="1200">
              <a:gradFill>
                <a:gsLst>
                  <a:gs pos="0">
                    <a:srgbClr val="14CD68"/>
                  </a:gs>
                  <a:gs pos="100000">
                    <a:srgbClr val="035C7D"/>
                  </a:gs>
                </a:gsLst>
                <a:lin scaled="0"/>
              </a:gradFill>
            </a:endParaRPr>
          </a:p>
          <a:p>
            <a:r>
              <a:rPr lang="en-US" sz="1200">
                <a:gradFill>
                  <a:gsLst>
                    <a:gs pos="0">
                      <a:srgbClr val="14CD68"/>
                    </a:gs>
                    <a:gs pos="100000">
                      <a:srgbClr val="035C7D"/>
                    </a:gs>
                  </a:gsLst>
                  <a:lin scaled="0"/>
                </a:gradFill>
              </a:rPr>
              <a:t>Evidence-Based Decision Making: Research produces reliable and credible evidence that informs decision-making processes. Policymakers, professionals, and practitioners rely on research findings to make informed choices and formulate effective strategies. Evidence-based decision making helps improve outcomes and ensures resources are utilized efficiently.</a:t>
            </a:r>
            <a:endParaRPr lang="en-US" sz="1200">
              <a:gradFill>
                <a:gsLst>
                  <a:gs pos="0">
                    <a:srgbClr val="14CD68"/>
                  </a:gs>
                  <a:gs pos="100000">
                    <a:srgbClr val="035C7D"/>
                  </a:gs>
                </a:gsLst>
                <a:lin scaled="0"/>
              </a:gradFill>
            </a:endParaRPr>
          </a:p>
          <a:p>
            <a:endParaRPr lang="en-US" sz="1200">
              <a:gradFill>
                <a:gsLst>
                  <a:gs pos="0">
                    <a:srgbClr val="14CD68"/>
                  </a:gs>
                  <a:gs pos="100000">
                    <a:srgbClr val="035C7D"/>
                  </a:gs>
                </a:gsLst>
                <a:lin scaled="0"/>
              </a:gradFill>
            </a:endParaRPr>
          </a:p>
          <a:p>
            <a:r>
              <a:rPr lang="en-US" sz="1200">
                <a:gradFill>
                  <a:gsLst>
                    <a:gs pos="0">
                      <a:srgbClr val="14CD68"/>
                    </a:gs>
                    <a:gs pos="100000">
                      <a:srgbClr val="035C7D"/>
                    </a:gs>
                  </a:gsLst>
                  <a:lin scaled="0"/>
                </a:gradFill>
              </a:rPr>
              <a:t>Improving Human Lives: Research contributes to improving human lives by addressing societal needs and challenges. It leads to the development of new medicines, treatments, and therapies in healthcare. It informs policies and interventions for social issues like poverty, inequality, and environmental sustainability. Research drives advancements in technology, engineering, and other fields that enhance quality of life.</a:t>
            </a:r>
            <a:endParaRPr lang="en-US" sz="1200">
              <a:gradFill>
                <a:gsLst>
                  <a:gs pos="0">
                    <a:srgbClr val="14CD68"/>
                  </a:gs>
                  <a:gs pos="100000">
                    <a:srgbClr val="035C7D"/>
                  </a:gs>
                </a:gsLst>
                <a:lin scaled="0"/>
              </a:gradFill>
            </a:endParaRPr>
          </a:p>
          <a:p>
            <a:endParaRPr lang="en-US" sz="1200">
              <a:gradFill>
                <a:gsLst>
                  <a:gs pos="0">
                    <a:srgbClr val="14CD68"/>
                  </a:gs>
                  <a:gs pos="100000">
                    <a:srgbClr val="035C7D"/>
                  </a:gs>
                </a:gsLst>
                <a:lin scaled="0"/>
              </a:gradFill>
            </a:endParaRPr>
          </a:p>
          <a:p>
            <a:r>
              <a:rPr lang="en-US" sz="1200">
                <a:gradFill>
                  <a:gsLst>
                    <a:gs pos="0">
                      <a:srgbClr val="14CD68"/>
                    </a:gs>
                    <a:gs pos="100000">
                      <a:srgbClr val="035C7D"/>
                    </a:gs>
                  </a:gsLst>
                  <a:lin scaled="0"/>
                </a:gradFill>
              </a:rPr>
              <a:t>Enhancing Education: Research is fundamental to the progress of education. It drives improvements in teaching methodologies, curriculum development, and educational policies. Research in education provides insights into effective learning strategies, factors influencing academic achievement, and the impact of educational interventions.</a:t>
            </a:r>
            <a:endParaRPr lang="en-US" sz="1200">
              <a:gradFill>
                <a:gsLst>
                  <a:gs pos="0">
                    <a:srgbClr val="14CD68"/>
                  </a:gs>
                  <a:gs pos="100000">
                    <a:srgbClr val="035C7D"/>
                  </a:gs>
                </a:gsLst>
                <a:lin scaled="0"/>
              </a:gradFill>
            </a:endParaRPr>
          </a:p>
          <a:p>
            <a:endParaRPr lang="en-US" sz="1200">
              <a:gradFill>
                <a:gsLst>
                  <a:gs pos="0">
                    <a:srgbClr val="14CD68"/>
                  </a:gs>
                  <a:gs pos="100000">
                    <a:srgbClr val="035C7D"/>
                  </a:gs>
                </a:gsLst>
                <a:lin scaled="0"/>
              </a:gradFill>
            </a:endParaRPr>
          </a:p>
          <a:p>
            <a:r>
              <a:rPr lang="en-US" sz="1200">
                <a:gradFill>
                  <a:gsLst>
                    <a:gs pos="0">
                      <a:srgbClr val="14CD68"/>
                    </a:gs>
                    <a:gs pos="100000">
                      <a:srgbClr val="035C7D"/>
                    </a:gs>
                  </a:gsLst>
                  <a:lin scaled="0"/>
                </a:gradFill>
              </a:rPr>
              <a:t>Economic Growth and Development: Research plays a vital role in economic growth and development. It fosters innovation, entrepreneurship, and productivity. Research provides insights into market trends, consumer behavior, and business strategies, supporting economic decision making. It also contributes to the development of industries, drives technological advancements, and creates employment opportunities.</a:t>
            </a:r>
            <a:endParaRPr lang="en-US" sz="1200">
              <a:gradFill>
                <a:gsLst>
                  <a:gs pos="0">
                    <a:srgbClr val="14CD68"/>
                  </a:gs>
                  <a:gs pos="100000">
                    <a:srgbClr val="035C7D"/>
                  </a:gs>
                </a:gsLst>
                <a:lin scaled="0"/>
              </a:gradFill>
            </a:endParaRPr>
          </a:p>
          <a:p>
            <a:endParaRPr lang="en-US" sz="1200">
              <a:gradFill>
                <a:gsLst>
                  <a:gs pos="0">
                    <a:srgbClr val="14CD68"/>
                  </a:gs>
                  <a:gs pos="100000">
                    <a:srgbClr val="035C7D"/>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92710"/>
            <a:ext cx="10972800" cy="979805"/>
          </a:xfrm>
        </p:spPr>
        <p:txBody>
          <a:bodyPr/>
          <a:p>
            <a:r>
              <a:rPr lang="en-US" sz="3600" b="1" u="sng">
                <a:solidFill>
                  <a:schemeClr val="tx1">
                    <a:lumMod val="95000"/>
                    <a:lumOff val="5000"/>
                  </a:schemeClr>
                </a:solidFill>
              </a:rPr>
              <a:t>CHARACTERISTICS OF GOOD RESEARCH</a:t>
            </a:r>
            <a:endParaRPr lang="en-US" sz="3600" b="1" u="sng">
              <a:solidFill>
                <a:schemeClr val="tx1">
                  <a:lumMod val="95000"/>
                  <a:lumOff val="5000"/>
                </a:schemeClr>
              </a:solidFill>
            </a:endParaRPr>
          </a:p>
        </p:txBody>
      </p:sp>
      <p:sp>
        <p:nvSpPr>
          <p:cNvPr id="5" name="Text Placeholder 4"/>
          <p:cNvSpPr>
            <a:spLocks noGrp="1"/>
          </p:cNvSpPr>
          <p:nvPr>
            <p:ph type="body" idx="1"/>
          </p:nvPr>
        </p:nvSpPr>
        <p:spPr>
          <a:xfrm>
            <a:off x="609600" y="1174115"/>
            <a:ext cx="10972800" cy="5459095"/>
          </a:xfrm>
          <a:ln w="19050">
            <a:gradFill>
              <a:gsLst>
                <a:gs pos="0">
                  <a:srgbClr val="FECF40"/>
                </a:gs>
                <a:gs pos="100000">
                  <a:srgbClr val="846C21"/>
                </a:gs>
              </a:gsLst>
            </a:gradFill>
          </a:ln>
        </p:spPr>
        <p:txBody>
          <a:bodyPr/>
          <a:p>
            <a:pPr marL="0" indent="0">
              <a:buNone/>
            </a:pPr>
            <a:endParaRPr lang="en-US" sz="1400" baseline="30000"/>
          </a:p>
          <a:p>
            <a:endParaRPr lang="en-US" sz="1400" baseline="30000"/>
          </a:p>
          <a:p>
            <a:r>
              <a:rPr lang="en-US" sz="2400" baseline="30000">
                <a:solidFill>
                  <a:schemeClr val="accent5">
                    <a:lumMod val="50000"/>
                  </a:schemeClr>
                </a:solidFill>
              </a:rPr>
              <a:t>Clearly defined objectives: Good research clearly outlines its objectives, specifying the purpose and focus of the study. The research objectives should be specific, measurable, achievable, relevant, and time-bound (SMART), providing a clear direction for the research.</a:t>
            </a:r>
            <a:endParaRPr lang="en-US" sz="2400" baseline="30000">
              <a:solidFill>
                <a:schemeClr val="accent5">
                  <a:lumMod val="50000"/>
                </a:schemeClr>
              </a:solidFill>
            </a:endParaRPr>
          </a:p>
          <a:p>
            <a:endParaRPr lang="en-US" sz="2400" baseline="30000">
              <a:solidFill>
                <a:schemeClr val="accent5">
                  <a:lumMod val="50000"/>
                </a:schemeClr>
              </a:solidFill>
            </a:endParaRPr>
          </a:p>
          <a:p>
            <a:r>
              <a:rPr lang="en-US" sz="2400" baseline="30000">
                <a:solidFill>
                  <a:schemeClr val="accent5">
                    <a:lumMod val="50000"/>
                  </a:schemeClr>
                </a:solidFill>
              </a:rPr>
              <a:t>Rigorous methodology: Good research employs a rigorous and appropriate methodology. The research design, sampling methods, data collection procedures, and analysis techniques should be well-planned and aligned with the research objectives. A strong methodology ensures the reliability and validity of the findings.</a:t>
            </a:r>
            <a:endParaRPr lang="en-US" sz="2400" baseline="30000">
              <a:solidFill>
                <a:schemeClr val="accent5">
                  <a:lumMod val="50000"/>
                </a:schemeClr>
              </a:solidFill>
            </a:endParaRPr>
          </a:p>
          <a:p>
            <a:endParaRPr lang="en-US" sz="2400" baseline="30000">
              <a:solidFill>
                <a:schemeClr val="accent5">
                  <a:lumMod val="50000"/>
                </a:schemeClr>
              </a:solidFill>
            </a:endParaRPr>
          </a:p>
          <a:p>
            <a:r>
              <a:rPr lang="en-US" sz="2400" baseline="30000">
                <a:solidFill>
                  <a:schemeClr val="accent5">
                    <a:lumMod val="50000"/>
                  </a:schemeClr>
                </a:solidFill>
              </a:rPr>
              <a:t>Valid and reliable data: Good research relies on valid and reliable data. The data collection process should be systematic, using appropriate instruments or tools. Researchers should employ reliable measurement techniques and ensure the accuracy, consistency, and representativeness of the collected data.</a:t>
            </a:r>
            <a:endParaRPr lang="en-US" sz="2400" baseline="30000">
              <a:solidFill>
                <a:schemeClr val="accent5">
                  <a:lumMod val="50000"/>
                </a:schemeClr>
              </a:solidFill>
            </a:endParaRPr>
          </a:p>
          <a:p>
            <a:endParaRPr lang="en-US" sz="2400" baseline="30000">
              <a:solidFill>
                <a:schemeClr val="accent5">
                  <a:lumMod val="50000"/>
                </a:schemeClr>
              </a:solidFill>
            </a:endParaRPr>
          </a:p>
          <a:p>
            <a:r>
              <a:rPr lang="en-US" sz="2400" baseline="30000">
                <a:solidFill>
                  <a:schemeClr val="accent5">
                    <a:lumMod val="50000"/>
                  </a:schemeClr>
                </a:solidFill>
              </a:rPr>
              <a:t>Critical analysis and interpretation: Good research involves critical analysis and interpretation of the data. Researchers should employ appropriate statistical or qualitative analysis techniques to draw meaningful conclusions. The interpretation should be unbiased, objective, and supported by evidence from the data.</a:t>
            </a:r>
            <a:endParaRPr lang="en-US" sz="2400" baseline="30000">
              <a:solidFill>
                <a:schemeClr val="accent5">
                  <a:lumMod val="50000"/>
                </a:schemeClr>
              </a:solidFill>
            </a:endParaRPr>
          </a:p>
          <a:p>
            <a:pPr marL="0" indent="0">
              <a:buNone/>
            </a:pPr>
            <a:endParaRPr lang="en-US" sz="2400" baseline="30000">
              <a:solidFill>
                <a:schemeClr val="accent5">
                  <a:lumMod val="50000"/>
                </a:schemeClr>
              </a:solidFill>
            </a:endParaRPr>
          </a:p>
          <a:p>
            <a:r>
              <a:rPr lang="en-US" sz="2400" baseline="30000">
                <a:solidFill>
                  <a:schemeClr val="accent5">
                    <a:lumMod val="50000"/>
                  </a:schemeClr>
                </a:solidFill>
              </a:rPr>
              <a:t>Ethical considerations: Good research adheres to ethical principles and guidelines. Researchers should prioritize the protection of participants' rights, ensure informed consent, maintain confidentiality, and handle data responsibly. Ethical research practices build trust and credibility in the research community.</a:t>
            </a:r>
            <a:endParaRPr lang="en-US" sz="2400" baseline="30000">
              <a:solidFill>
                <a:schemeClr val="accent5">
                  <a:lumMod val="50000"/>
                </a:schemeClr>
              </a:solidFill>
            </a:endParaRPr>
          </a:p>
          <a:p>
            <a:endParaRPr lang="en-US" sz="1400" baseline="30000"/>
          </a:p>
          <a:p>
            <a:pPr marL="0" indent="0">
              <a:buNone/>
            </a:pPr>
            <a:endParaRPr lang="en-US" sz="1400" baseline="300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274955"/>
            <a:ext cx="10972800" cy="6143625"/>
          </a:xfrm>
          <a:ln w="19050">
            <a:gradFill>
              <a:gsLst>
                <a:gs pos="0">
                  <a:srgbClr val="FE4444"/>
                </a:gs>
                <a:gs pos="100000">
                  <a:srgbClr val="832B2B"/>
                </a:gs>
              </a:gsLst>
            </a:gradFill>
          </a:ln>
        </p:spPr>
        <p:txBody>
          <a:bodyPr/>
          <a:p>
            <a:pPr algn="l">
              <a:buFont typeface="Arial" panose="020B0604020202020204" pitchFamily="34" charset="0"/>
            </a:pPr>
            <a:r>
              <a:rPr lang="en-US" sz="2400" baseline="30000">
                <a:solidFill>
                  <a:schemeClr val="accent5">
                    <a:lumMod val="50000"/>
                  </a:schemeClr>
                </a:solidFill>
                <a:sym typeface="+mn-ea"/>
              </a:rPr>
              <a:t>Contribution to knowledge: Good research contributes to the existing body of knowledge in the field. It addresses a research gap, provides new insights, or challenges existing theories. The research should generate knowledge that is relevant, meaningful, and can be applied or built upon by other researchers.</a:t>
            </a:r>
            <a:br>
              <a:rPr lang="en-US" sz="2400" baseline="30000">
                <a:solidFill>
                  <a:schemeClr val="accent5">
                    <a:lumMod val="50000"/>
                  </a:schemeClr>
                </a:solidFill>
              </a:rPr>
            </a:br>
            <a:br>
              <a:rPr lang="en-US" sz="2400" baseline="30000">
                <a:solidFill>
                  <a:schemeClr val="accent5">
                    <a:lumMod val="50000"/>
                  </a:schemeClr>
                </a:solidFill>
              </a:rPr>
            </a:br>
            <a:r>
              <a:rPr lang="en-US" sz="2400" baseline="30000">
                <a:solidFill>
                  <a:schemeClr val="accent5">
                    <a:lumMod val="50000"/>
                  </a:schemeClr>
                </a:solidFill>
                <a:sym typeface="+mn-ea"/>
              </a:rPr>
              <a:t>Clear and coherent reporting: Good research is effectively communicated through clear and coherent reporting. The research findings, methodology, analysis, and conclusions should be presented in a logical and organized manner. The research report or publication should adhere to standard formatting and citation guidelines.</a:t>
            </a:r>
            <a:br>
              <a:rPr lang="en-US" sz="2400" baseline="30000">
                <a:solidFill>
                  <a:schemeClr val="accent5">
                    <a:lumMod val="50000"/>
                  </a:schemeClr>
                </a:solidFill>
              </a:rPr>
            </a:br>
            <a:br>
              <a:rPr lang="en-US" sz="2400" baseline="30000">
                <a:solidFill>
                  <a:schemeClr val="accent5">
                    <a:lumMod val="50000"/>
                  </a:schemeClr>
                </a:solidFill>
              </a:rPr>
            </a:br>
            <a:r>
              <a:rPr lang="en-US" sz="2400" baseline="30000">
                <a:solidFill>
                  <a:schemeClr val="accent5">
                    <a:lumMod val="50000"/>
                  </a:schemeClr>
                </a:solidFill>
                <a:sym typeface="+mn-ea"/>
              </a:rPr>
              <a:t>Replicability and generalizability: Good research should be replicable and generalizable to some extent. Sufficient information about the research design, methodology, and data should be provided to allow other researchers to replicate the study. The findings should have relevance beyond the specific study context and be applicable to a broader population or situation.</a:t>
            </a:r>
            <a:br>
              <a:rPr lang="en-US" sz="2400" baseline="30000">
                <a:solidFill>
                  <a:schemeClr val="accent5">
                    <a:lumMod val="50000"/>
                  </a:schemeClr>
                </a:solidFill>
              </a:rPr>
            </a:br>
            <a:br>
              <a:rPr lang="en-US" sz="2400" baseline="30000">
                <a:solidFill>
                  <a:schemeClr val="accent5">
                    <a:lumMod val="50000"/>
                  </a:schemeClr>
                </a:solidFill>
              </a:rPr>
            </a:br>
            <a:r>
              <a:rPr lang="en-US" sz="2400" baseline="30000">
                <a:solidFill>
                  <a:schemeClr val="accent5">
                    <a:lumMod val="50000"/>
                  </a:schemeClr>
                </a:solidFill>
                <a:sym typeface="+mn-ea"/>
              </a:rPr>
              <a:t>Openness to scrutiny and feedback: Good research welcomes scrutiny and feedback from the research community. Researchers should be open to constructive criticism, peer review, and collaboration. Engaging in discussions and debates strengthens the quality and impact of the research.</a:t>
            </a:r>
            <a:br>
              <a:rPr lang="en-US" sz="2400" baseline="30000">
                <a:solidFill>
                  <a:schemeClr val="accent5">
                    <a:lumMod val="50000"/>
                  </a:schemeClr>
                </a:solidFill>
              </a:rPr>
            </a:br>
            <a:br>
              <a:rPr lang="en-US" sz="2400" baseline="30000">
                <a:solidFill>
                  <a:schemeClr val="accent5">
                    <a:lumMod val="50000"/>
                  </a:schemeClr>
                </a:solidFill>
              </a:rPr>
            </a:br>
            <a:r>
              <a:rPr lang="en-US" sz="2400" baseline="30000">
                <a:solidFill>
                  <a:schemeClr val="accent5">
                    <a:lumMod val="50000"/>
                  </a:schemeClr>
                </a:solidFill>
                <a:sym typeface="+mn-ea"/>
              </a:rPr>
              <a:t>Continuous improvement and learning: Good research is characterized by a commitment to continuous improvement and learning. Researchers should reflect on their research process, identify areas for improvement, and incorporate feedback into future studies. The research should contribute to personal growth and the advancement of research practices.</a:t>
            </a:r>
            <a:br>
              <a:rPr lang="en-US" sz="2400" baseline="30000">
                <a:solidFill>
                  <a:schemeClr val="accent5">
                    <a:lumMod val="50000"/>
                  </a:schemeClr>
                </a:solidFill>
              </a:rPr>
            </a:br>
            <a:br>
              <a:rPr lang="en-US" sz="2400" baseline="30000">
                <a:solidFill>
                  <a:schemeClr val="accent5">
                    <a:lumMod val="50000"/>
                  </a:schemeClr>
                </a:solidFill>
              </a:rPr>
            </a:br>
            <a:r>
              <a:rPr lang="en-US" sz="2400" baseline="30000">
                <a:solidFill>
                  <a:schemeClr val="accent5">
                    <a:lumMod val="50000"/>
                  </a:schemeClr>
                </a:solidFill>
                <a:sym typeface="+mn-ea"/>
              </a:rPr>
              <a:t>By embodying these characteristics, good research ensures the production of reliable, valid, and impactful knowledge that contributes to the advancement of the field</a:t>
            </a:r>
            <a:br>
              <a:rPr lang="en-US" sz="2400" baseline="30000"/>
            </a:br>
            <a:endParaRPr lang="en-US" sz="2400" baseline="300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40105" y="203200"/>
            <a:ext cx="10515600" cy="1132840"/>
          </a:xfrm>
        </p:spPr>
        <p:txBody>
          <a:bodyPr/>
          <a:p>
            <a:r>
              <a:rPr lang="en-US" sz="3600" b="1" u="sng">
                <a:solidFill>
                  <a:schemeClr val="tx1">
                    <a:lumMod val="95000"/>
                    <a:lumOff val="5000"/>
                  </a:schemeClr>
                </a:solidFill>
              </a:rPr>
              <a:t>RESEARCH METHOED Vs METHODOLOGY</a:t>
            </a:r>
            <a:endParaRPr lang="en-US" sz="3600" b="1" u="sng">
              <a:solidFill>
                <a:schemeClr val="tx1">
                  <a:lumMod val="95000"/>
                  <a:lumOff val="5000"/>
                </a:schemeClr>
              </a:solidFill>
            </a:endParaRPr>
          </a:p>
        </p:txBody>
      </p:sp>
      <p:sp>
        <p:nvSpPr>
          <p:cNvPr id="5" name="Text Placeholder 4"/>
          <p:cNvSpPr>
            <a:spLocks noGrp="1"/>
          </p:cNvSpPr>
          <p:nvPr>
            <p:ph type="body" idx="1"/>
          </p:nvPr>
        </p:nvSpPr>
        <p:spPr/>
        <p:txBody>
          <a:bodyPr/>
          <a:p>
            <a:r>
              <a:rPr lang="en-US"/>
              <a:t>RESEARCH METHOED </a:t>
            </a:r>
            <a:endParaRPr lang="en-US"/>
          </a:p>
        </p:txBody>
      </p:sp>
      <p:sp>
        <p:nvSpPr>
          <p:cNvPr id="6" name="Content Placeholder 5"/>
          <p:cNvSpPr>
            <a:spLocks noGrp="1"/>
          </p:cNvSpPr>
          <p:nvPr>
            <p:ph sz="half" idx="2"/>
          </p:nvPr>
        </p:nvSpPr>
        <p:spPr>
          <a:ln w="19050">
            <a:solidFill>
              <a:schemeClr val="accent6">
                <a:lumMod val="50000"/>
              </a:schemeClr>
            </a:solidFill>
          </a:ln>
        </p:spPr>
        <p:txBody>
          <a:bodyPr/>
          <a:p>
            <a:pPr marL="0" indent="0">
              <a:buNone/>
            </a:pPr>
            <a:r>
              <a:rPr lang="en-US" sz="1800">
                <a:gradFill>
                  <a:gsLst>
                    <a:gs pos="0">
                      <a:srgbClr val="007BD3"/>
                    </a:gs>
                    <a:gs pos="100000">
                      <a:srgbClr val="034373"/>
                    </a:gs>
                  </a:gsLst>
                  <a:lin scaled="0"/>
                </a:gradFill>
              </a:rPr>
              <a:t>Research Method:</a:t>
            </a:r>
            <a:endParaRPr lang="en-US" sz="1800">
              <a:gradFill>
                <a:gsLst>
                  <a:gs pos="0">
                    <a:srgbClr val="007BD3"/>
                  </a:gs>
                  <a:gs pos="100000">
                    <a:srgbClr val="034373"/>
                  </a:gs>
                </a:gsLst>
                <a:lin scaled="0"/>
              </a:gradFill>
            </a:endParaRPr>
          </a:p>
          <a:p>
            <a:r>
              <a:rPr lang="en-US" sz="1800">
                <a:gradFill>
                  <a:gsLst>
                    <a:gs pos="0">
                      <a:srgbClr val="007BD3"/>
                    </a:gs>
                    <a:gs pos="100000">
                      <a:srgbClr val="034373"/>
                    </a:gs>
                  </a:gsLst>
                  <a:lin scaled="0"/>
                </a:gradFill>
              </a:rPr>
              <a:t>A research method refers to the specific techniques, tools, or procedures employed by researchers to gather data, analyze information, and answer research questions or test hypotheses. It involves the practical steps taken to conduct research. Examples of research methods include surveys, experiments, interviews, case studies, observations, and literature reviews. Each research method has its own strengths, limitations, and suitability for different research objectives.</a:t>
            </a:r>
            <a:endParaRPr lang="en-US" sz="1800">
              <a:gradFill>
                <a:gsLst>
                  <a:gs pos="0">
                    <a:srgbClr val="007BD3"/>
                  </a:gs>
                  <a:gs pos="100000">
                    <a:srgbClr val="034373"/>
                  </a:gs>
                </a:gsLst>
                <a:lin scaled="0"/>
              </a:gradFill>
            </a:endParaRPr>
          </a:p>
          <a:p>
            <a:endParaRPr lang="en-US" sz="1800"/>
          </a:p>
          <a:p>
            <a:endParaRPr lang="en-US" sz="1800"/>
          </a:p>
        </p:txBody>
      </p:sp>
      <p:sp>
        <p:nvSpPr>
          <p:cNvPr id="7" name="Text Placeholder 6"/>
          <p:cNvSpPr>
            <a:spLocks noGrp="1"/>
          </p:cNvSpPr>
          <p:nvPr>
            <p:ph type="body" sz="quarter" idx="3"/>
          </p:nvPr>
        </p:nvSpPr>
        <p:spPr/>
        <p:txBody>
          <a:bodyPr/>
          <a:p>
            <a:r>
              <a:rPr lang="en-US"/>
              <a:t>RESEARCH METHODOLOGY</a:t>
            </a:r>
            <a:endParaRPr lang="en-US"/>
          </a:p>
        </p:txBody>
      </p:sp>
      <p:sp>
        <p:nvSpPr>
          <p:cNvPr id="8" name="Content Placeholder 7"/>
          <p:cNvSpPr>
            <a:spLocks noGrp="1"/>
          </p:cNvSpPr>
          <p:nvPr>
            <p:ph sz="quarter" idx="4"/>
          </p:nvPr>
        </p:nvSpPr>
        <p:spPr>
          <a:ln w="19050">
            <a:gradFill>
              <a:gsLst>
                <a:gs pos="0">
                  <a:srgbClr val="007BD3"/>
                </a:gs>
                <a:gs pos="100000">
                  <a:srgbClr val="034373"/>
                </a:gs>
              </a:gsLst>
            </a:gradFill>
          </a:ln>
        </p:spPr>
        <p:txBody>
          <a:bodyPr/>
          <a:p>
            <a:pPr marL="0" indent="0">
              <a:buNone/>
            </a:pPr>
            <a:r>
              <a:rPr lang="en-US" sz="1600">
                <a:gradFill>
                  <a:gsLst>
                    <a:gs pos="0">
                      <a:srgbClr val="012D86"/>
                    </a:gs>
                    <a:gs pos="100000">
                      <a:srgbClr val="0E2557"/>
                    </a:gs>
                  </a:gsLst>
                  <a:lin scaled="0"/>
                </a:gradFill>
                <a:sym typeface="+mn-ea"/>
              </a:rPr>
              <a:t>Research Methodology:</a:t>
            </a:r>
            <a:endParaRPr lang="en-US" sz="1600">
              <a:gradFill>
                <a:gsLst>
                  <a:gs pos="0">
                    <a:srgbClr val="012D86"/>
                  </a:gs>
                  <a:gs pos="100000">
                    <a:srgbClr val="0E2557"/>
                  </a:gs>
                </a:gsLst>
                <a:lin scaled="0"/>
              </a:gradFill>
            </a:endParaRPr>
          </a:p>
          <a:p>
            <a:r>
              <a:rPr lang="en-US" sz="1600">
                <a:gradFill>
                  <a:gsLst>
                    <a:gs pos="0">
                      <a:srgbClr val="012D86"/>
                    </a:gs>
                    <a:gs pos="100000">
                      <a:srgbClr val="0E2557"/>
                    </a:gs>
                  </a:gsLst>
                  <a:lin scaled="0"/>
                </a:gradFill>
                <a:sym typeface="+mn-ea"/>
              </a:rPr>
              <a:t>Research methodology refers to the overall approach or framework that guides the entire research process, including the choice and application of research methods. It encompasses the theoretical underpinnings, principles, and procedures followed by researchers to design and conduct their studies. Research methodology involves decisions regarding the research design, sampling techniques, data collection and analysis methods, and the interpretation and presentation of findings. It provides a systematic plan for conducting research and ensures that the study is valid, reliable, and rigorous.</a:t>
            </a:r>
            <a:endParaRPr lang="en-US" sz="1600">
              <a:gradFill>
                <a:gsLst>
                  <a:gs pos="0">
                    <a:srgbClr val="012D86"/>
                  </a:gs>
                  <a:gs pos="100000">
                    <a:srgbClr val="0E2557"/>
                  </a:gs>
                </a:gsLst>
                <a:lin scaled="0"/>
              </a:gradFill>
            </a:endParaRPr>
          </a:p>
          <a:p>
            <a:endParaRPr lang="en-US" sz="1600">
              <a:gradFill>
                <a:gsLst>
                  <a:gs pos="0">
                    <a:srgbClr val="012D86"/>
                  </a:gs>
                  <a:gs pos="100000">
                    <a:srgbClr val="0E2557"/>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usiness Cooperat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12962</Words>
  <Application>WPS Presentation</Application>
  <PresentationFormat>Widescreen</PresentationFormat>
  <Paragraphs>99</Paragraphs>
  <Slides>15</Slides>
  <Notes>0</Notes>
  <HiddenSlides>0</HiddenSlides>
  <MMClips>0</MMClips>
  <ScaleCrop>false</ScaleCrop>
  <HeadingPairs>
    <vt:vector size="6" baseType="variant">
      <vt:variant>
        <vt:lpstr>已用的字体</vt:lpstr>
      </vt:variant>
      <vt:variant>
        <vt:i4>96</vt:i4>
      </vt:variant>
      <vt:variant>
        <vt:lpstr>主题</vt:lpstr>
      </vt:variant>
      <vt:variant>
        <vt:i4>1</vt:i4>
      </vt:variant>
      <vt:variant>
        <vt:lpstr>幻灯片标题</vt:lpstr>
      </vt:variant>
      <vt:variant>
        <vt:i4>15</vt:i4>
      </vt:variant>
    </vt:vector>
  </HeadingPairs>
  <TitlesOfParts>
    <vt:vector size="112" baseType="lpstr">
      <vt:lpstr>Arial</vt:lpstr>
      <vt:lpstr>SimSun</vt:lpstr>
      <vt:lpstr>Wingdings</vt:lpstr>
      <vt:lpstr>Algerian</vt:lpstr>
      <vt:lpstr>Times New Roman</vt:lpstr>
      <vt:lpstr>Microsoft YaHei</vt:lpstr>
      <vt:lpstr>Arial Unicode MS</vt:lpstr>
      <vt:lpstr>Calibri</vt:lpstr>
      <vt:lpstr>Agency FB</vt:lpstr>
      <vt:lpstr>Arial Black</vt:lpstr>
      <vt:lpstr>Arial Narrow</vt:lpstr>
      <vt:lpstr>Arial Rounded MT Bold</vt:lpstr>
      <vt:lpstr>Bahnschrift</vt:lpstr>
      <vt:lpstr>Bahnschrift Condensed</vt:lpstr>
      <vt:lpstr>Bahnschrift Light</vt:lpstr>
      <vt:lpstr>Bahnschrift SemiBold Condensed</vt:lpstr>
      <vt:lpstr>Bahnschrift SemiCondensed</vt:lpstr>
      <vt:lpstr>Bahnschrift SemiBold SemiCondensed</vt:lpstr>
      <vt:lpstr>Bahnschrift SemiBold</vt:lpstr>
      <vt:lpstr>Bahnschrift Light SemiCondensed</vt:lpstr>
      <vt:lpstr>Bahnschrift Light Condensed</vt:lpstr>
      <vt:lpstr>Bahnschrift SemiLight</vt:lpstr>
      <vt:lpstr>Bahnschrift SemiLight Condensed</vt:lpstr>
      <vt:lpstr>Bahnschrift SemiLight SemiCondensed</vt:lpstr>
      <vt:lpstr>Baskerville Old Face</vt:lpstr>
      <vt:lpstr>Bauhaus 93</vt:lpstr>
      <vt:lpstr>Bell MT</vt:lpstr>
      <vt:lpstr>Berlin Sans FB</vt:lpstr>
      <vt:lpstr>Berlin Sans FB Demi</vt:lpstr>
      <vt:lpstr>Bernard MT Condensed</vt:lpstr>
      <vt:lpstr>Blackadder ITC</vt:lpstr>
      <vt:lpstr>Bodoni MT</vt:lpstr>
      <vt:lpstr>Mistral</vt:lpstr>
      <vt:lpstr>Century Schoolbook</vt:lpstr>
      <vt:lpstr>Chiller</vt:lpstr>
      <vt:lpstr>Colonna MT</vt:lpstr>
      <vt:lpstr>Comic Sans MS</vt:lpstr>
      <vt:lpstr>Consolas</vt:lpstr>
      <vt:lpstr>Constantia</vt:lpstr>
      <vt:lpstr>Cooper Black</vt:lpstr>
      <vt:lpstr>Copperplate Gothic Bold</vt:lpstr>
      <vt:lpstr>Copperplate Gothic Light</vt:lpstr>
      <vt:lpstr>Corbel</vt:lpstr>
      <vt:lpstr>Corbel Light</vt:lpstr>
      <vt:lpstr>Courier New</vt:lpstr>
      <vt:lpstr>Curlz MT</vt:lpstr>
      <vt:lpstr>Dubai</vt:lpstr>
      <vt:lpstr>Dubai Light</vt:lpstr>
      <vt:lpstr>Dubai Medium</vt:lpstr>
      <vt:lpstr>Ebrima</vt:lpstr>
      <vt:lpstr>Edwardian Script ITC</vt:lpstr>
      <vt:lpstr>Elephant</vt:lpstr>
      <vt:lpstr>Engravers MT</vt:lpstr>
      <vt:lpstr>Eras Bold ITC</vt:lpstr>
      <vt:lpstr>Eras Demi ITC</vt:lpstr>
      <vt:lpstr>Eras Light ITC</vt:lpstr>
      <vt:lpstr>Eras Medium ITC</vt:lpstr>
      <vt:lpstr>Felix Titling</vt:lpstr>
      <vt:lpstr>Footlight MT Light</vt:lpstr>
      <vt:lpstr>Forte</vt:lpstr>
      <vt:lpstr>Franklin Gothic Book</vt:lpstr>
      <vt:lpstr>Franklin Gothic Demi</vt:lpstr>
      <vt:lpstr>Franklin Gothic Demi Cond</vt:lpstr>
      <vt:lpstr>Franklin Gothic Heavy</vt:lpstr>
      <vt:lpstr>Franklin Gothic Medium</vt:lpstr>
      <vt:lpstr>Franklin Gothic Medium Cond</vt:lpstr>
      <vt:lpstr>Freestyle Script</vt:lpstr>
      <vt:lpstr>French Script MT</vt:lpstr>
      <vt:lpstr>Gabriola</vt:lpstr>
      <vt:lpstr>Gadugi</vt:lpstr>
      <vt:lpstr>Garamond</vt:lpstr>
      <vt:lpstr>Georgia</vt:lpstr>
      <vt:lpstr>Gigi</vt:lpstr>
      <vt:lpstr>Gill Sans MT</vt:lpstr>
      <vt:lpstr>Gill Sans MT Condensed</vt:lpstr>
      <vt:lpstr>Gill Sans MT Ext Condensed Bold</vt:lpstr>
      <vt:lpstr>Gill Sans Ultra Bold</vt:lpstr>
      <vt:lpstr>Gill Sans Ultra Bold Condensed</vt:lpstr>
      <vt:lpstr>Gloucester MT Extra Condensed</vt:lpstr>
      <vt:lpstr>Goudy Old Style</vt:lpstr>
      <vt:lpstr>Goudy Stout</vt:lpstr>
      <vt:lpstr>Haettenschweiler</vt:lpstr>
      <vt:lpstr>Harlow Solid Italic</vt:lpstr>
      <vt:lpstr>Harrington</vt:lpstr>
      <vt:lpstr>High Tower Text</vt:lpstr>
      <vt:lpstr>HoloLens MDL2 Assets</vt:lpstr>
      <vt:lpstr>HP Simplified</vt:lpstr>
      <vt:lpstr>HP Simplified Hans</vt:lpstr>
      <vt:lpstr>HP Simplified Hans Light</vt:lpstr>
      <vt:lpstr>HP Simplified Jpan</vt:lpstr>
      <vt:lpstr>HP Simplified Jpan Light</vt:lpstr>
      <vt:lpstr>HP Simplified Light</vt:lpstr>
      <vt:lpstr>Impact</vt:lpstr>
      <vt:lpstr>Imprint MT Shadow</vt:lpstr>
      <vt:lpstr>Century Gothic</vt:lpstr>
      <vt:lpstr>Century</vt:lpstr>
      <vt:lpstr>Business Cooperate</vt:lpstr>
      <vt:lpstr>RESEARCH</vt:lpstr>
      <vt:lpstr>MEANING AND DEFINATION </vt:lpstr>
      <vt:lpstr>Definition of Research  According to Waltz and Bausell : "Research is a systematic, formal, rigorous and precise process employed to gain solutions to problems or to discover and interpret new facts and relationships."  According to Clifford Woody : "Research comprises defining and redefining problems, formulating hypothesis or suggested solutions, Collecting, Organizing and Evaluating data, Making deductions and reaching Conclusions to determine they fit the formulating hypothesis."  According to John Best : "Research is a systematic activity directed towards discovery and the development of an organised body of knowledge."</vt:lpstr>
      <vt:lpstr>OBJECTIVE </vt:lpstr>
      <vt:lpstr> NATURE AND CHARACTERISTICS OF RESEARCH </vt:lpstr>
      <vt:lpstr>IMPORTANCE OF RERSEARCH</vt:lpstr>
      <vt:lpstr>CHARACTERISTICS OF GOOD RESEARCH</vt:lpstr>
      <vt:lpstr>Contribution to knowledge: Good research contributes to the existing body of knowledge in the field. It addresses a research gap, provides new insights, or challenges existing theories. The research should generate knowledge that is relevant, meaningful, and can be applied or built upon by other researchers.  Clear and coherent reporting: Good research is effectively communicated through clear and coherent reporting. The research findings, methodology, analysis, and conclusions should be presented in a logical and organized manner. The research report or publication should adhere to standard formatting and citation guidelines.  Replicability and generalizability: Good research should be replicable and generalizable to some extent. Sufficient information about the research design, methodology, and data should be provided to allow other researchers to replicate the study. The findings should have relevance beyond the specific study context and be applicable to a broader population or situation.  Openness to scrutiny and feedback: Good research welcomes scrutiny and feedback from the research community. Researchers should be open to constructive criticism, peer review, and collaboration. Engaging in discussions and debates strengthens the quality and impact of the research.  Continuous improvement and learning: Good research is characterized by a commitment to continuous improvement and learning. Researchers should reflect on their research process, identify areas for improvement, and incorporate feedback into future studies. The research should contribute to personal growth and the advancement of research practices.  By embodying these characteristics, good research ensures the production of reliable, valid, and impactful knowledge that contributes to the advancement of the field </vt:lpstr>
      <vt:lpstr>RESEARCH METHOED Vs METHODOLOGY</vt:lpstr>
      <vt:lpstr>TYPES OF RESEARCH</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dc:title>
  <dc:creator/>
  <cp:lastModifiedBy>maxra</cp:lastModifiedBy>
  <cp:revision>3</cp:revision>
  <dcterms:created xsi:type="dcterms:W3CDTF">2023-06-11T10:09:00Z</dcterms:created>
  <dcterms:modified xsi:type="dcterms:W3CDTF">2023-06-11T11:32:41Z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BEBA4B7C27AB4CFCBA15509EA636E89A</vt:lpwstr>
  </property>
  <property fmtid="{D5CDD505-2E9C-101B-9397-08002B2CF9AE}" pid="3" name="KSOProductBuildVer">
    <vt:lpwstr>1033-11.2.0.11537</vt:lpwstr>
  </property>
</Properties>
</file>