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52"/>
  </p:notesMasterIdLst>
  <p:handoutMasterIdLst>
    <p:handoutMasterId r:id="rId53"/>
  </p:handoutMasterIdLst>
  <p:sldIdLst>
    <p:sldId id="951" r:id="rId2"/>
    <p:sldId id="952" r:id="rId3"/>
    <p:sldId id="953" r:id="rId4"/>
    <p:sldId id="954" r:id="rId5"/>
    <p:sldId id="955" r:id="rId6"/>
    <p:sldId id="956" r:id="rId7"/>
    <p:sldId id="957" r:id="rId8"/>
    <p:sldId id="958" r:id="rId9"/>
    <p:sldId id="959" r:id="rId10"/>
    <p:sldId id="960" r:id="rId11"/>
    <p:sldId id="961" r:id="rId12"/>
    <p:sldId id="962" r:id="rId13"/>
    <p:sldId id="963" r:id="rId14"/>
    <p:sldId id="964" r:id="rId15"/>
    <p:sldId id="965" r:id="rId16"/>
    <p:sldId id="966" r:id="rId17"/>
    <p:sldId id="967" r:id="rId18"/>
    <p:sldId id="968" r:id="rId19"/>
    <p:sldId id="969" r:id="rId20"/>
    <p:sldId id="970" r:id="rId21"/>
    <p:sldId id="971" r:id="rId22"/>
    <p:sldId id="972" r:id="rId23"/>
    <p:sldId id="973" r:id="rId24"/>
    <p:sldId id="1030" r:id="rId25"/>
    <p:sldId id="974" r:id="rId26"/>
    <p:sldId id="975" r:id="rId27"/>
    <p:sldId id="976" r:id="rId28"/>
    <p:sldId id="977" r:id="rId29"/>
    <p:sldId id="1033" r:id="rId30"/>
    <p:sldId id="1034" r:id="rId31"/>
    <p:sldId id="1031" r:id="rId32"/>
    <p:sldId id="979" r:id="rId33"/>
    <p:sldId id="980" r:id="rId34"/>
    <p:sldId id="981" r:id="rId35"/>
    <p:sldId id="982" r:id="rId36"/>
    <p:sldId id="983" r:id="rId37"/>
    <p:sldId id="984" r:id="rId38"/>
    <p:sldId id="985" r:id="rId39"/>
    <p:sldId id="986" r:id="rId40"/>
    <p:sldId id="987" r:id="rId41"/>
    <p:sldId id="988" r:id="rId42"/>
    <p:sldId id="989" r:id="rId43"/>
    <p:sldId id="990" r:id="rId44"/>
    <p:sldId id="1020" r:id="rId45"/>
    <p:sldId id="992" r:id="rId46"/>
    <p:sldId id="993" r:id="rId47"/>
    <p:sldId id="994" r:id="rId48"/>
    <p:sldId id="995" r:id="rId49"/>
    <p:sldId id="996" r:id="rId50"/>
    <p:sldId id="997" r:id="rId51"/>
  </p:sldIdLst>
  <p:sldSz cx="9144000" cy="6858000" type="screen4x3"/>
  <p:notesSz cx="7104063" cy="10234613"/>
  <p:custDataLst>
    <p:tags r:id="rId54"/>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admin" initials="u" lastIdx="1" clrIdx="0">
    <p:extLst>
      <p:ext uri="{19B8F6BF-5375-455C-9EA6-DF929625EA0E}">
        <p15:presenceInfo xmlns:p15="http://schemas.microsoft.com/office/powerpoint/2012/main" userId="user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5B9BD5"/>
    <a:srgbClr val="00549F"/>
    <a:srgbClr val="FFFFFF"/>
    <a:srgbClr val="3A2800"/>
    <a:srgbClr val="F6A805"/>
    <a:srgbClr val="ADCDEA"/>
    <a:srgbClr val="0098A1"/>
    <a:srgbClr val="90BCE8"/>
    <a:srgbClr val="005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70" autoAdjust="0"/>
    <p:restoredTop sz="91823" autoAdjust="0"/>
  </p:normalViewPr>
  <p:slideViewPr>
    <p:cSldViewPr snapToGrid="0" showGuides="1">
      <p:cViewPr varScale="1">
        <p:scale>
          <a:sx n="113" d="100"/>
          <a:sy n="113" d="100"/>
        </p:scale>
        <p:origin x="1886" y="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79" d="100"/>
          <a:sy n="79" d="100"/>
        </p:scale>
        <p:origin x="-3906" y="-108"/>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8639" cy="512763"/>
          </a:xfrm>
          <a:prstGeom prst="rect">
            <a:avLst/>
          </a:prstGeom>
        </p:spPr>
        <p:txBody>
          <a:bodyPr vert="horz" lIns="91459" tIns="45730" rIns="91459" bIns="4573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023836" y="1"/>
            <a:ext cx="3078639" cy="512763"/>
          </a:xfrm>
          <a:prstGeom prst="rect">
            <a:avLst/>
          </a:prstGeom>
        </p:spPr>
        <p:txBody>
          <a:bodyPr vert="horz" lIns="91459" tIns="45730" rIns="91459" bIns="4573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18.01.2019</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0" y="9721851"/>
            <a:ext cx="3078639" cy="512763"/>
          </a:xfrm>
          <a:prstGeom prst="rect">
            <a:avLst/>
          </a:prstGeom>
        </p:spPr>
        <p:txBody>
          <a:bodyPr vert="horz" lIns="91459" tIns="45730" rIns="91459" bIns="4573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023836" y="9721851"/>
            <a:ext cx="3078639" cy="512763"/>
          </a:xfrm>
          <a:prstGeom prst="rect">
            <a:avLst/>
          </a:prstGeom>
        </p:spPr>
        <p:txBody>
          <a:bodyPr vert="horz" lIns="91459" tIns="45730" rIns="91459" bIns="4573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‹Nr.›</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8639" cy="512763"/>
          </a:xfrm>
          <a:prstGeom prst="rect">
            <a:avLst/>
          </a:prstGeom>
        </p:spPr>
        <p:txBody>
          <a:bodyPr vert="horz" lIns="91459" tIns="45730" rIns="91459" bIns="4573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umsplatzhalter 2"/>
          <p:cNvSpPr>
            <a:spLocks noGrp="1"/>
          </p:cNvSpPr>
          <p:nvPr>
            <p:ph type="dt" idx="1"/>
          </p:nvPr>
        </p:nvSpPr>
        <p:spPr>
          <a:xfrm>
            <a:off x="4023836" y="1"/>
            <a:ext cx="3078639" cy="512763"/>
          </a:xfrm>
          <a:prstGeom prst="rect">
            <a:avLst/>
          </a:prstGeom>
        </p:spPr>
        <p:txBody>
          <a:bodyPr vert="horz" lIns="91459" tIns="45730" rIns="91459" bIns="4573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en-US" smtClean="0"/>
              <a:pPr>
                <a:defRPr/>
              </a:pPr>
              <a:t>1/18/2019</a:t>
            </a:fld>
            <a:endParaRPr lang="en-US" dirty="0"/>
          </a:p>
        </p:txBody>
      </p:sp>
      <p:sp>
        <p:nvSpPr>
          <p:cNvPr id="4" name="Folienbildplatzhalt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1459" tIns="45730" rIns="91459" bIns="45730" rtlCol="0" anchor="ctr"/>
          <a:lstStyle/>
          <a:p>
            <a:pPr lvl="0"/>
            <a:endParaRPr lang="de-DE" noProof="0"/>
          </a:p>
        </p:txBody>
      </p:sp>
      <p:sp>
        <p:nvSpPr>
          <p:cNvPr id="5" name="Notizenplatzhalter 4"/>
          <p:cNvSpPr>
            <a:spLocks noGrp="1"/>
          </p:cNvSpPr>
          <p:nvPr>
            <p:ph type="body" sz="quarter" idx="3"/>
          </p:nvPr>
        </p:nvSpPr>
        <p:spPr>
          <a:xfrm>
            <a:off x="710089" y="4926013"/>
            <a:ext cx="5683886" cy="4029075"/>
          </a:xfrm>
          <a:prstGeom prst="rect">
            <a:avLst/>
          </a:prstGeom>
        </p:spPr>
        <p:txBody>
          <a:bodyPr vert="horz" lIns="91459" tIns="45730" rIns="91459" bIns="45730" rtlCol="0"/>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ußzeilenplatzhalter 5"/>
          <p:cNvSpPr>
            <a:spLocks noGrp="1"/>
          </p:cNvSpPr>
          <p:nvPr>
            <p:ph type="ftr" sz="quarter" idx="4"/>
          </p:nvPr>
        </p:nvSpPr>
        <p:spPr>
          <a:xfrm>
            <a:off x="0" y="9721851"/>
            <a:ext cx="3078639" cy="512763"/>
          </a:xfrm>
          <a:prstGeom prst="rect">
            <a:avLst/>
          </a:prstGeom>
        </p:spPr>
        <p:txBody>
          <a:bodyPr vert="horz" lIns="91459" tIns="45730" rIns="91459" bIns="4573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en-US" dirty="0"/>
          </a:p>
        </p:txBody>
      </p:sp>
      <p:sp>
        <p:nvSpPr>
          <p:cNvPr id="7" name="Foliennummernplatzhalter 6"/>
          <p:cNvSpPr>
            <a:spLocks noGrp="1"/>
          </p:cNvSpPr>
          <p:nvPr>
            <p:ph type="sldNum" sz="quarter" idx="5"/>
          </p:nvPr>
        </p:nvSpPr>
        <p:spPr>
          <a:xfrm>
            <a:off x="4023836" y="9721851"/>
            <a:ext cx="3078639" cy="512763"/>
          </a:xfrm>
          <a:prstGeom prst="rect">
            <a:avLst/>
          </a:prstGeom>
        </p:spPr>
        <p:txBody>
          <a:bodyPr vert="horz" lIns="91459" tIns="45730" rIns="91459" bIns="4573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en-US" smtClean="0"/>
              <a:pPr>
                <a:defRPr/>
              </a:pPr>
              <a:t>‹Nr.›</a:t>
            </a:fld>
            <a:endParaRPr lang="en-US"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latin typeface="Arial" charset="0"/>
              <a:cs typeface="Arial" charset="0"/>
            </a:endParaRPr>
          </a:p>
        </p:txBody>
      </p:sp>
    </p:spTree>
    <p:extLst>
      <p:ext uri="{BB962C8B-B14F-4D97-AF65-F5344CB8AC3E}">
        <p14:creationId xmlns:p14="http://schemas.microsoft.com/office/powerpoint/2010/main" val="1532646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87566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624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73005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460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a:t>
            </a:r>
            <a:r>
              <a:rPr lang="de-DE" baseline="0" dirty="0" smtClean="0"/>
              <a:t> </a:t>
            </a:r>
          </a:p>
          <a:p>
            <a:pPr marL="159592" indent="-159592">
              <a:buFont typeface="Arial" panose="020B0604020202020204" pitchFamily="34" charset="0"/>
              <a:buChar char="•"/>
            </a:pPr>
            <a:r>
              <a:rPr lang="de-DE" dirty="0" err="1" smtClean="0"/>
              <a:t>Prediction</a:t>
            </a:r>
            <a:r>
              <a:rPr lang="de-DE" baseline="0" dirty="0" smtClean="0"/>
              <a:t> </a:t>
            </a:r>
            <a:r>
              <a:rPr lang="de-DE" baseline="0" dirty="0" err="1" smtClean="0"/>
              <a:t>models</a:t>
            </a:r>
            <a:r>
              <a:rPr lang="de-DE" baseline="0" dirty="0" smtClean="0"/>
              <a:t> </a:t>
            </a:r>
            <a:r>
              <a:rPr lang="de-DE" baseline="0" dirty="0" err="1" smtClean="0"/>
              <a:t>make</a:t>
            </a:r>
            <a:r>
              <a:rPr lang="de-DE" baseline="0" dirty="0" smtClean="0"/>
              <a:t> </a:t>
            </a:r>
            <a:r>
              <a:rPr lang="de-DE" baseline="0" dirty="0" err="1" smtClean="0"/>
              <a:t>mistakes</a:t>
            </a:r>
            <a:r>
              <a:rPr lang="de-DE" baseline="0" dirty="0" smtClean="0"/>
              <a:t>, </a:t>
            </a:r>
            <a:r>
              <a:rPr lang="de-DE" baseline="0" dirty="0" err="1" smtClean="0"/>
              <a:t>that</a:t>
            </a:r>
            <a:r>
              <a:rPr lang="de-DE" baseline="0" dirty="0" smtClean="0"/>
              <a:t> </a:t>
            </a:r>
            <a:r>
              <a:rPr lang="de-DE" baseline="0" dirty="0" err="1" smtClean="0"/>
              <a:t>inevitable</a:t>
            </a:r>
            <a:endParaRPr lang="de-DE" baseline="0" dirty="0" smtClean="0"/>
          </a:p>
          <a:p>
            <a:pPr marL="159592" indent="-159592">
              <a:buFont typeface="Arial" panose="020B0604020202020204" pitchFamily="34" charset="0"/>
              <a:buChar char="•"/>
            </a:pPr>
            <a:r>
              <a:rPr lang="de-DE" baseline="0" dirty="0" smtClean="0"/>
              <a:t>The </a:t>
            </a:r>
            <a:r>
              <a:rPr lang="de-DE" baseline="0" dirty="0" err="1" smtClean="0"/>
              <a:t>question</a:t>
            </a:r>
            <a:r>
              <a:rPr lang="de-DE" baseline="0" dirty="0" smtClean="0"/>
              <a:t>: </a:t>
            </a:r>
            <a:r>
              <a:rPr lang="de-DE" baseline="0" dirty="0" err="1" smtClean="0"/>
              <a:t>which</a:t>
            </a:r>
            <a:r>
              <a:rPr lang="de-DE" baseline="0" dirty="0" smtClean="0"/>
              <a:t> </a:t>
            </a:r>
            <a:r>
              <a:rPr lang="de-DE" baseline="0" dirty="0" err="1" smtClean="0"/>
              <a:t>mistakes</a:t>
            </a:r>
            <a:r>
              <a:rPr lang="de-DE" baseline="0" dirty="0" smtClean="0"/>
              <a:t> </a:t>
            </a:r>
            <a:r>
              <a:rPr lang="de-DE" baseline="0" dirty="0" err="1" smtClean="0"/>
              <a:t>can</a:t>
            </a:r>
            <a:r>
              <a:rPr lang="de-DE" baseline="0" dirty="0" smtClean="0"/>
              <a:t> </a:t>
            </a:r>
            <a:r>
              <a:rPr lang="de-DE" baseline="0" dirty="0" err="1" smtClean="0"/>
              <a:t>occur</a:t>
            </a:r>
            <a:r>
              <a:rPr lang="de-DE" baseline="0" dirty="0" smtClean="0"/>
              <a:t> </a:t>
            </a:r>
            <a:r>
              <a:rPr lang="de-DE" baseline="0" dirty="0" err="1" smtClean="0"/>
              <a:t>and</a:t>
            </a:r>
            <a:r>
              <a:rPr lang="de-DE" baseline="0" dirty="0" smtClean="0"/>
              <a:t> </a:t>
            </a:r>
            <a:r>
              <a:rPr lang="de-DE" baseline="0" dirty="0" err="1" smtClean="0"/>
              <a:t>which</a:t>
            </a:r>
            <a:r>
              <a:rPr lang="de-DE" baseline="0" dirty="0" smtClean="0"/>
              <a:t> </a:t>
            </a:r>
            <a:r>
              <a:rPr lang="de-DE" baseline="0" dirty="0" err="1" smtClean="0"/>
              <a:t>are</a:t>
            </a:r>
            <a:r>
              <a:rPr lang="de-DE" baseline="0" dirty="0" smtClean="0"/>
              <a:t> </a:t>
            </a:r>
            <a:r>
              <a:rPr lang="de-DE" baseline="0" dirty="0" err="1" smtClean="0"/>
              <a:t>the</a:t>
            </a:r>
            <a:r>
              <a:rPr lang="de-DE" baseline="0" dirty="0" smtClean="0"/>
              <a:t> </a:t>
            </a:r>
            <a:r>
              <a:rPr lang="de-DE" baseline="0" dirty="0" err="1" smtClean="0"/>
              <a:t>costs</a:t>
            </a:r>
            <a:r>
              <a:rPr lang="de-DE" baseline="0" dirty="0" smtClean="0"/>
              <a:t> </a:t>
            </a:r>
            <a:r>
              <a:rPr lang="de-DE" baseline="0" dirty="0" err="1" smtClean="0"/>
              <a:t>for</a:t>
            </a:r>
            <a:r>
              <a:rPr lang="de-DE" baseline="0" dirty="0" smtClean="0"/>
              <a:t> </a:t>
            </a:r>
            <a:r>
              <a:rPr lang="de-DE" baseline="0" dirty="0" err="1" smtClean="0"/>
              <a:t>them</a:t>
            </a:r>
            <a:endParaRPr lang="de-DE" baseline="0" dirty="0" smtClean="0"/>
          </a:p>
          <a:p>
            <a:pPr marL="159592" indent="-159592">
              <a:buFont typeface="Arial" panose="020B0604020202020204" pitchFamily="34" charset="0"/>
              <a:buChar char="•"/>
            </a:pPr>
            <a:endParaRPr lang="de-DE" baseline="0" dirty="0" smtClean="0"/>
          </a:p>
          <a:p>
            <a:pPr marL="159592" indent="-159592">
              <a:buFont typeface="Arial" panose="020B0604020202020204" pitchFamily="34" charset="0"/>
              <a:buChar char="•"/>
            </a:pPr>
            <a:r>
              <a:rPr lang="de-DE" baseline="0" dirty="0" err="1" smtClean="0"/>
              <a:t>Example</a:t>
            </a:r>
            <a:r>
              <a:rPr lang="de-DE" baseline="0" dirty="0" smtClean="0"/>
              <a:t>: </a:t>
            </a:r>
            <a:r>
              <a:rPr lang="de-DE" baseline="0" dirty="0" err="1" smtClean="0"/>
              <a:t>model</a:t>
            </a:r>
            <a:r>
              <a:rPr lang="de-DE" baseline="0" dirty="0" smtClean="0"/>
              <a:t> </a:t>
            </a:r>
            <a:r>
              <a:rPr lang="de-DE" baseline="0" dirty="0" err="1" smtClean="0"/>
              <a:t>is</a:t>
            </a:r>
            <a:r>
              <a:rPr lang="de-DE" baseline="0" dirty="0" smtClean="0"/>
              <a:t> </a:t>
            </a:r>
            <a:r>
              <a:rPr lang="de-DE" baseline="0" dirty="0" err="1" smtClean="0"/>
              <a:t>diagnosing</a:t>
            </a:r>
            <a:r>
              <a:rPr lang="de-DE" baseline="0" dirty="0" smtClean="0"/>
              <a:t> </a:t>
            </a:r>
            <a:r>
              <a:rPr lang="de-DE" baseline="0" dirty="0" err="1" smtClean="0"/>
              <a:t>cancer</a:t>
            </a:r>
            <a:r>
              <a:rPr lang="de-DE" baseline="0" dirty="0" smtClean="0"/>
              <a:t> </a:t>
            </a:r>
            <a:r>
              <a:rPr lang="de-DE" baseline="0" dirty="0" err="1" smtClean="0"/>
              <a:t>of</a:t>
            </a:r>
            <a:r>
              <a:rPr lang="de-DE" baseline="0" dirty="0" smtClean="0"/>
              <a:t> </a:t>
            </a:r>
            <a:r>
              <a:rPr lang="de-DE" baseline="0" dirty="0" err="1" smtClean="0"/>
              <a:t>patients</a:t>
            </a:r>
            <a:endParaRPr lang="en-US" dirty="0" smtClean="0"/>
          </a:p>
          <a:p>
            <a:pPr marL="585172" lvl="1" indent="-159592">
              <a:buFont typeface="Arial" panose="020B0604020202020204" pitchFamily="34" charset="0"/>
              <a:buChar char="•"/>
            </a:pPr>
            <a:r>
              <a:rPr lang="de-DE" dirty="0" err="1" smtClean="0"/>
              <a:t>If</a:t>
            </a:r>
            <a:r>
              <a:rPr lang="de-DE" dirty="0" smtClean="0"/>
              <a:t> </a:t>
            </a:r>
            <a:r>
              <a:rPr lang="de-DE" dirty="0" err="1" smtClean="0"/>
              <a:t>patient</a:t>
            </a:r>
            <a:r>
              <a:rPr lang="de-DE" dirty="0" smtClean="0"/>
              <a:t> </a:t>
            </a:r>
            <a:r>
              <a:rPr lang="de-DE" dirty="0" err="1" smtClean="0"/>
              <a:t>is</a:t>
            </a:r>
            <a:r>
              <a:rPr lang="de-DE" dirty="0" smtClean="0"/>
              <a:t> </a:t>
            </a:r>
            <a:r>
              <a:rPr lang="de-DE" dirty="0" err="1" smtClean="0"/>
              <a:t>well</a:t>
            </a:r>
            <a:r>
              <a:rPr lang="de-DE" dirty="0" smtClean="0"/>
              <a:t>,</a:t>
            </a:r>
            <a:r>
              <a:rPr lang="de-DE" baseline="0" dirty="0" smtClean="0"/>
              <a:t> </a:t>
            </a:r>
            <a:r>
              <a:rPr lang="de-DE" baseline="0" dirty="0" err="1" smtClean="0"/>
              <a:t>and</a:t>
            </a:r>
            <a:r>
              <a:rPr lang="de-DE" baseline="0" dirty="0" smtClean="0"/>
              <a:t> </a:t>
            </a:r>
            <a:r>
              <a:rPr lang="de-DE" baseline="0" dirty="0" err="1" smtClean="0"/>
              <a:t>models</a:t>
            </a:r>
            <a:r>
              <a:rPr lang="de-DE" baseline="0" dirty="0" smtClean="0"/>
              <a:t> </a:t>
            </a:r>
            <a:r>
              <a:rPr lang="de-DE" baseline="0" dirty="0" err="1" smtClean="0"/>
              <a:t>predicts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t>
            </a:r>
            <a:r>
              <a:rPr lang="de-DE" baseline="0" dirty="0" err="1" smtClean="0"/>
              <a:t>ill</a:t>
            </a:r>
            <a:r>
              <a:rPr lang="de-DE" baseline="0" dirty="0" smtClean="0"/>
              <a:t>, </a:t>
            </a:r>
            <a:r>
              <a:rPr lang="de-DE" baseline="0" dirty="0" err="1" smtClean="0"/>
              <a:t>that‘s</a:t>
            </a:r>
            <a:r>
              <a:rPr lang="de-DE" baseline="0" dirty="0" smtClean="0"/>
              <a:t> not so </a:t>
            </a:r>
            <a:r>
              <a:rPr lang="de-DE" baseline="0" dirty="0" err="1" smtClean="0"/>
              <a:t>bad</a:t>
            </a:r>
            <a:endParaRPr lang="de-DE" baseline="0" dirty="0" smtClean="0"/>
          </a:p>
          <a:p>
            <a:pPr marL="585172" lvl="1" indent="-159592">
              <a:buFont typeface="Arial" panose="020B0604020202020204" pitchFamily="34" charset="0"/>
              <a:buChar char="•"/>
            </a:pPr>
            <a:r>
              <a:rPr lang="de-DE" baseline="0" dirty="0" smtClean="0"/>
              <a:t>But: </a:t>
            </a:r>
            <a:r>
              <a:rPr lang="de-DE" baseline="0" dirty="0" err="1" smtClean="0"/>
              <a:t>if</a:t>
            </a:r>
            <a:r>
              <a:rPr lang="de-DE" baseline="0" dirty="0" smtClean="0"/>
              <a:t> </a:t>
            </a:r>
            <a:r>
              <a:rPr lang="de-DE" baseline="0" dirty="0" err="1" smtClean="0"/>
              <a:t>patient</a:t>
            </a:r>
            <a:r>
              <a:rPr lang="de-DE" baseline="0" dirty="0" smtClean="0"/>
              <a:t> </a:t>
            </a:r>
            <a:r>
              <a:rPr lang="de-DE" baseline="0" dirty="0" err="1" smtClean="0"/>
              <a:t>has</a:t>
            </a:r>
            <a:r>
              <a:rPr lang="de-DE" baseline="0" dirty="0" smtClean="0"/>
              <a:t> </a:t>
            </a:r>
            <a:r>
              <a:rPr lang="de-DE" baseline="0" dirty="0" err="1" smtClean="0"/>
              <a:t>cancer</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says</a:t>
            </a:r>
            <a:r>
              <a:rPr lang="de-DE" baseline="0" dirty="0" smtClean="0"/>
              <a:t> he </a:t>
            </a:r>
            <a:r>
              <a:rPr lang="de-DE" baseline="0" dirty="0" err="1" smtClean="0"/>
              <a:t>is</a:t>
            </a:r>
            <a:r>
              <a:rPr lang="de-DE" baseline="0" dirty="0" smtClean="0"/>
              <a:t> </a:t>
            </a:r>
            <a:r>
              <a:rPr lang="de-DE" baseline="0" dirty="0" err="1" smtClean="0"/>
              <a:t>well</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really</a:t>
            </a:r>
            <a:r>
              <a:rPr lang="de-DE" baseline="0" dirty="0" smtClean="0"/>
              <a:t> </a:t>
            </a:r>
            <a:r>
              <a:rPr lang="de-DE" baseline="0" dirty="0" err="1" smtClean="0"/>
              <a:t>bad</a:t>
            </a:r>
            <a:r>
              <a:rPr lang="de-DE" baseline="0" dirty="0" smtClean="0"/>
              <a:t>, </a:t>
            </a:r>
            <a:r>
              <a:rPr lang="de-DE" baseline="0" dirty="0" err="1" smtClean="0"/>
              <a:t>the</a:t>
            </a:r>
            <a:r>
              <a:rPr lang="de-DE" baseline="0" dirty="0" smtClean="0"/>
              <a:t> </a:t>
            </a:r>
            <a:r>
              <a:rPr lang="de-DE" baseline="0" dirty="0" err="1" smtClean="0"/>
              <a:t>patient</a:t>
            </a:r>
            <a:r>
              <a:rPr lang="de-DE" baseline="0" dirty="0" smtClean="0"/>
              <a:t> </a:t>
            </a:r>
            <a:r>
              <a:rPr lang="de-DE" baseline="0" dirty="0" err="1" smtClean="0"/>
              <a:t>would</a:t>
            </a:r>
            <a:r>
              <a:rPr lang="de-DE" baseline="0" dirty="0" smtClean="0"/>
              <a:t> die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no</a:t>
            </a:r>
            <a:r>
              <a:rPr lang="de-DE" baseline="0" dirty="0" smtClean="0"/>
              <a:t> </a:t>
            </a:r>
            <a:r>
              <a:rPr lang="de-DE" baseline="0" dirty="0" err="1" smtClean="0"/>
              <a:t>treatment</a:t>
            </a:r>
            <a:endParaRPr lang="de-DE" baseline="0" dirty="0" smtClean="0"/>
          </a:p>
          <a:p>
            <a:pPr marL="585172" lvl="1" indent="-159592">
              <a:buFont typeface="Arial" panose="020B0604020202020204" pitchFamily="34" charset="0"/>
              <a:buChar char="•"/>
            </a:pPr>
            <a:r>
              <a:rPr lang="de-DE" baseline="0" dirty="0" smtClean="0"/>
              <a:t>So: </a:t>
            </a:r>
            <a:r>
              <a:rPr lang="de-DE" baseline="0" dirty="0" err="1" smtClean="0"/>
              <a:t>both</a:t>
            </a:r>
            <a:r>
              <a:rPr lang="de-DE" baseline="0" dirty="0" smtClean="0"/>
              <a:t> </a:t>
            </a:r>
            <a:r>
              <a:rPr lang="de-DE" baseline="0" dirty="0" err="1" smtClean="0"/>
              <a:t>are</a:t>
            </a:r>
            <a:r>
              <a:rPr lang="de-DE" baseline="0" dirty="0" smtClean="0"/>
              <a:t> </a:t>
            </a:r>
            <a:r>
              <a:rPr lang="de-DE" baseline="0" dirty="0" err="1" smtClean="0"/>
              <a:t>mistakes</a:t>
            </a:r>
            <a:r>
              <a:rPr lang="de-DE" baseline="0" dirty="0" smtClean="0"/>
              <a:t> </a:t>
            </a:r>
            <a:r>
              <a:rPr lang="de-DE" baseline="0" dirty="0" err="1" smtClean="0"/>
              <a:t>with</a:t>
            </a:r>
            <a:r>
              <a:rPr lang="de-DE" baseline="0" dirty="0" smtClean="0"/>
              <a:t> different </a:t>
            </a:r>
            <a:r>
              <a:rPr lang="de-DE" baseline="0" dirty="0" err="1" smtClean="0"/>
              <a:t>costs</a:t>
            </a:r>
            <a:r>
              <a:rPr lang="de-DE" baseline="0" dirty="0" smtClean="0"/>
              <a:t> </a:t>
            </a:r>
            <a:r>
              <a:rPr lang="de-DE" baseline="0" dirty="0" smtClean="0">
                <a:sym typeface="Wingdings" panose="05000000000000000000" pitchFamily="2" charset="2"/>
              </a:rPr>
              <a:t> </a:t>
            </a:r>
            <a:r>
              <a:rPr lang="de-DE" baseline="0" dirty="0" err="1" smtClean="0">
                <a:sym typeface="Wingdings" panose="05000000000000000000" pitchFamily="2" charset="2"/>
              </a:rPr>
              <a:t>selection</a:t>
            </a:r>
            <a:r>
              <a:rPr lang="de-DE" baseline="0" dirty="0" smtClean="0">
                <a:sym typeface="Wingdings" panose="05000000000000000000" pitchFamily="2" charset="2"/>
              </a:rPr>
              <a:t> </a:t>
            </a:r>
            <a:r>
              <a:rPr lang="de-DE" baseline="0" dirty="0" err="1" smtClean="0">
                <a:sym typeface="Wingdings" panose="05000000000000000000" pitchFamily="2" charset="2"/>
              </a:rPr>
              <a:t>of</a:t>
            </a:r>
            <a:r>
              <a:rPr lang="de-DE" baseline="0" dirty="0" smtClean="0">
                <a:sym typeface="Wingdings" panose="05000000000000000000" pitchFamily="2" charset="2"/>
              </a:rPr>
              <a:t> </a:t>
            </a:r>
            <a:r>
              <a:rPr lang="de-DE" baseline="0" dirty="0" err="1" smtClean="0">
                <a:sym typeface="Wingdings" panose="05000000000000000000" pitchFamily="2" charset="2"/>
              </a:rPr>
              <a:t>appropriate</a:t>
            </a:r>
            <a:r>
              <a:rPr lang="de-DE" baseline="0" dirty="0" smtClean="0">
                <a:sym typeface="Wingdings" panose="05000000000000000000" pitchFamily="2" charset="2"/>
              </a:rPr>
              <a:t> </a:t>
            </a:r>
            <a:r>
              <a:rPr lang="de-DE" baseline="0" dirty="0" err="1" smtClean="0">
                <a:sym typeface="Wingdings" panose="05000000000000000000" pitchFamily="2" charset="2"/>
              </a:rPr>
              <a:t>metric</a:t>
            </a:r>
            <a:endParaRPr lang="de-DE" baseline="0" dirty="0" smtClean="0">
              <a:sym typeface="Wingdings" panose="05000000000000000000" pitchFamily="2" charset="2"/>
            </a:endParaRPr>
          </a:p>
          <a:p>
            <a:pPr marL="585172" lvl="1" indent="-159592">
              <a:buFont typeface="Arial" panose="020B0604020202020204" pitchFamily="34" charset="0"/>
              <a:buChar char="•"/>
            </a:pPr>
            <a:endParaRPr lang="de-DE" baseline="0" dirty="0" smtClean="0">
              <a:sym typeface="Wingdings" panose="05000000000000000000" pitchFamily="2" charset="2"/>
            </a:endParaRPr>
          </a:p>
          <a:p>
            <a:pPr marL="159592" indent="-159592">
              <a:buFont typeface="Arial" panose="020B0604020202020204" pitchFamily="34" charset="0"/>
              <a:buChar char="•"/>
            </a:pPr>
            <a:r>
              <a:rPr lang="de-DE" baseline="0" dirty="0" err="1" smtClean="0">
                <a:sym typeface="Wingdings" panose="05000000000000000000" pitchFamily="2" charset="2"/>
              </a:rPr>
              <a:t>Accuracy</a:t>
            </a:r>
            <a:r>
              <a:rPr lang="de-DE" baseline="0" dirty="0" smtClean="0">
                <a:sym typeface="Wingdings" panose="05000000000000000000" pitchFamily="2" charset="2"/>
              </a:rPr>
              <a:t> </a:t>
            </a:r>
            <a:r>
              <a:rPr lang="de-DE" baseline="0" dirty="0" err="1" smtClean="0">
                <a:sym typeface="Wingdings" panose="05000000000000000000" pitchFamily="2" charset="2"/>
              </a:rPr>
              <a:t>might</a:t>
            </a:r>
            <a:r>
              <a:rPr lang="de-DE" baseline="0" dirty="0" smtClean="0">
                <a:sym typeface="Wingdings" panose="05000000000000000000" pitchFamily="2" charset="2"/>
              </a:rPr>
              <a:t> not </a:t>
            </a:r>
            <a:r>
              <a:rPr lang="de-DE" baseline="0" dirty="0" err="1" smtClean="0">
                <a:sym typeface="Wingdings" panose="05000000000000000000" pitchFamily="2" charset="2"/>
              </a:rPr>
              <a:t>be</a:t>
            </a:r>
            <a:r>
              <a:rPr lang="de-DE" baseline="0" dirty="0" smtClean="0">
                <a:sym typeface="Wingdings" panose="05000000000000000000" pitchFamily="2" charset="2"/>
              </a:rPr>
              <a:t> </a:t>
            </a:r>
            <a:r>
              <a:rPr lang="de-DE" baseline="0" dirty="0" err="1" smtClean="0">
                <a:sym typeface="Wingdings" panose="05000000000000000000" pitchFamily="2" charset="2"/>
              </a:rPr>
              <a:t>good</a:t>
            </a:r>
            <a:r>
              <a:rPr lang="de-DE" baseline="0" dirty="0" smtClean="0">
                <a:sym typeface="Wingdings" panose="05000000000000000000" pitchFamily="2" charset="2"/>
              </a:rPr>
              <a:t>: </a:t>
            </a:r>
            <a:r>
              <a:rPr lang="de-DE" baseline="0" dirty="0" err="1" smtClean="0">
                <a:sym typeface="Wingdings" panose="05000000000000000000" pitchFamily="2" charset="2"/>
              </a:rPr>
              <a:t>example</a:t>
            </a:r>
            <a:r>
              <a:rPr lang="de-DE" baseline="0" dirty="0" smtClean="0">
                <a:sym typeface="Wingdings" panose="05000000000000000000" pitchFamily="2" charset="2"/>
              </a:rPr>
              <a:t> </a:t>
            </a:r>
            <a:r>
              <a:rPr lang="de-DE" baseline="0" dirty="0" err="1" smtClean="0">
                <a:sym typeface="Wingdings" panose="05000000000000000000" pitchFamily="2" charset="2"/>
              </a:rPr>
              <a:t>cancer</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err="1" smtClean="0">
                <a:sym typeface="Wingdings" panose="05000000000000000000" pitchFamily="2" charset="2"/>
              </a:rPr>
              <a:t>If</a:t>
            </a:r>
            <a:r>
              <a:rPr lang="de-DE" baseline="0" dirty="0" smtClean="0">
                <a:sym typeface="Wingdings" panose="05000000000000000000" pitchFamily="2" charset="2"/>
              </a:rPr>
              <a:t> </a:t>
            </a:r>
            <a:r>
              <a:rPr lang="de-DE" baseline="0" dirty="0" err="1" smtClean="0">
                <a:sym typeface="Wingdings" panose="05000000000000000000" pitchFamily="2" charset="2"/>
              </a:rPr>
              <a:t>model</a:t>
            </a:r>
            <a:r>
              <a:rPr lang="de-DE" baseline="0" dirty="0" smtClean="0">
                <a:sym typeface="Wingdings" panose="05000000000000000000" pitchFamily="2" charset="2"/>
              </a:rPr>
              <a:t> </a:t>
            </a:r>
            <a:r>
              <a:rPr lang="de-DE" baseline="0" dirty="0" err="1" smtClean="0">
                <a:sym typeface="Wingdings" panose="05000000000000000000" pitchFamily="2" charset="2"/>
              </a:rPr>
              <a:t>analyses</a:t>
            </a:r>
            <a:r>
              <a:rPr lang="de-DE" baseline="0" dirty="0" smtClean="0">
                <a:sym typeface="Wingdings" panose="05000000000000000000" pitchFamily="2" charset="2"/>
              </a:rPr>
              <a:t> </a:t>
            </a:r>
            <a:r>
              <a:rPr lang="de-DE" baseline="0" dirty="0" err="1" smtClean="0">
                <a:sym typeface="Wingdings" panose="05000000000000000000" pitchFamily="2" charset="2"/>
              </a:rPr>
              <a:t>data</a:t>
            </a:r>
            <a:r>
              <a:rPr lang="de-DE" baseline="0" dirty="0" smtClean="0">
                <a:sym typeface="Wingdings" panose="05000000000000000000" pitchFamily="2" charset="2"/>
              </a:rPr>
              <a:t> </a:t>
            </a:r>
            <a:r>
              <a:rPr lang="de-DE" baseline="0" dirty="0" err="1" smtClean="0">
                <a:sym typeface="Wingdings" panose="05000000000000000000" pitchFamily="2" charset="2"/>
              </a:rPr>
              <a:t>from</a:t>
            </a:r>
            <a:r>
              <a:rPr lang="de-DE" baseline="0" dirty="0" smtClean="0">
                <a:sym typeface="Wingdings" panose="05000000000000000000" pitchFamily="2" charset="2"/>
              </a:rPr>
              <a:t> </a:t>
            </a:r>
            <a:r>
              <a:rPr lang="de-DE" baseline="0" dirty="0" err="1" smtClean="0">
                <a:sym typeface="Wingdings" panose="05000000000000000000" pitchFamily="2" charset="2"/>
              </a:rPr>
              <a:t>patients</a:t>
            </a:r>
            <a:r>
              <a:rPr lang="de-DE" baseline="0" dirty="0" smtClean="0">
                <a:sym typeface="Wingdings" panose="05000000000000000000" pitchFamily="2" charset="2"/>
              </a:rPr>
              <a:t>, </a:t>
            </a:r>
            <a:r>
              <a:rPr lang="de-DE" baseline="0" dirty="0" err="1" smtClean="0">
                <a:sym typeface="Wingdings" panose="05000000000000000000" pitchFamily="2" charset="2"/>
              </a:rPr>
              <a:t>where</a:t>
            </a:r>
            <a:r>
              <a:rPr lang="de-DE" baseline="0" dirty="0" smtClean="0">
                <a:sym typeface="Wingdings" panose="05000000000000000000" pitchFamily="2" charset="2"/>
              </a:rPr>
              <a:t> 5% </a:t>
            </a:r>
            <a:r>
              <a:rPr lang="de-DE" baseline="0" dirty="0" err="1" smtClean="0">
                <a:sym typeface="Wingdings" panose="05000000000000000000" pitchFamily="2" charset="2"/>
              </a:rPr>
              <a:t>have</a:t>
            </a:r>
            <a:r>
              <a:rPr lang="de-DE" baseline="0" dirty="0" smtClean="0">
                <a:sym typeface="Wingdings" panose="05000000000000000000" pitchFamily="2" charset="2"/>
              </a:rPr>
              <a:t> </a:t>
            </a:r>
            <a:r>
              <a:rPr lang="de-DE" baseline="0" dirty="0" err="1" smtClean="0">
                <a:sym typeface="Wingdings" panose="05000000000000000000" pitchFamily="2" charset="2"/>
              </a:rPr>
              <a:t>cancer</a:t>
            </a:r>
            <a:r>
              <a:rPr lang="de-DE" baseline="0" dirty="0" smtClean="0">
                <a:sym typeface="Wingdings" panose="05000000000000000000" pitchFamily="2" charset="2"/>
              </a:rPr>
              <a:t> </a:t>
            </a:r>
            <a:r>
              <a:rPr lang="de-DE" baseline="0" dirty="0" err="1" smtClean="0">
                <a:sym typeface="Wingdings" panose="05000000000000000000" pitchFamily="2" charset="2"/>
              </a:rPr>
              <a:t>and</a:t>
            </a:r>
            <a:r>
              <a:rPr lang="de-DE" baseline="0" dirty="0" smtClean="0">
                <a:sym typeface="Wingdings" panose="05000000000000000000" pitchFamily="2" charset="2"/>
              </a:rPr>
              <a:t> 95% </a:t>
            </a:r>
            <a:r>
              <a:rPr lang="de-DE" baseline="0" dirty="0" err="1" smtClean="0">
                <a:sym typeface="Wingdings" panose="05000000000000000000" pitchFamily="2" charset="2"/>
              </a:rPr>
              <a:t>have</a:t>
            </a:r>
            <a:r>
              <a:rPr lang="de-DE" baseline="0" dirty="0" smtClean="0">
                <a:sym typeface="Wingdings" panose="05000000000000000000" pitchFamily="2" charset="2"/>
              </a:rPr>
              <a:t> not</a:t>
            </a:r>
          </a:p>
          <a:p>
            <a:pPr marL="585172" lvl="1" indent="-159592">
              <a:buFont typeface="Arial" panose="020B0604020202020204" pitchFamily="34" charset="0"/>
              <a:buChar char="•"/>
            </a:pPr>
            <a:r>
              <a:rPr lang="de-DE" baseline="0" dirty="0" smtClean="0">
                <a:sym typeface="Wingdings" panose="05000000000000000000" pitchFamily="2" charset="2"/>
              </a:rPr>
              <a:t>Model </a:t>
            </a:r>
            <a:r>
              <a:rPr lang="de-DE" baseline="0" dirty="0" err="1" smtClean="0">
                <a:sym typeface="Wingdings" panose="05000000000000000000" pitchFamily="2" charset="2"/>
              </a:rPr>
              <a:t>predicts</a:t>
            </a:r>
            <a:r>
              <a:rPr lang="de-DE" baseline="0" dirty="0" smtClean="0">
                <a:sym typeface="Wingdings" panose="05000000000000000000" pitchFamily="2" charset="2"/>
              </a:rPr>
              <a:t>: </a:t>
            </a:r>
            <a:r>
              <a:rPr lang="de-DE" baseline="0" dirty="0" err="1" smtClean="0">
                <a:sym typeface="Wingdings" panose="05000000000000000000" pitchFamily="2" charset="2"/>
              </a:rPr>
              <a:t>everybody</a:t>
            </a:r>
            <a:r>
              <a:rPr lang="de-DE" baseline="0" dirty="0" smtClean="0">
                <a:sym typeface="Wingdings" panose="05000000000000000000" pitchFamily="2" charset="2"/>
              </a:rPr>
              <a:t> </a:t>
            </a:r>
            <a:r>
              <a:rPr lang="de-DE" baseline="0" dirty="0" err="1" smtClean="0">
                <a:sym typeface="Wingdings" panose="05000000000000000000" pitchFamily="2" charset="2"/>
              </a:rPr>
              <a:t>is</a:t>
            </a:r>
            <a:r>
              <a:rPr lang="de-DE" baseline="0" dirty="0" smtClean="0">
                <a:sym typeface="Wingdings" panose="05000000000000000000" pitchFamily="2" charset="2"/>
              </a:rPr>
              <a:t> </a:t>
            </a:r>
            <a:r>
              <a:rPr lang="de-DE" baseline="0" dirty="0" err="1" smtClean="0">
                <a:sym typeface="Wingdings" panose="05000000000000000000" pitchFamily="2" charset="2"/>
              </a:rPr>
              <a:t>fine</a:t>
            </a:r>
            <a:r>
              <a:rPr lang="de-DE" baseline="0" dirty="0" smtClean="0">
                <a:sym typeface="Wingdings" panose="05000000000000000000" pitchFamily="2" charset="2"/>
              </a:rPr>
              <a:t>  95% </a:t>
            </a:r>
            <a:r>
              <a:rPr lang="de-DE" baseline="0" dirty="0" err="1" smtClean="0">
                <a:sym typeface="Wingdings" panose="05000000000000000000" pitchFamily="2" charset="2"/>
              </a:rPr>
              <a:t>accuracy</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smtClean="0">
                <a:sym typeface="Wingdings" panose="05000000000000000000" pitchFamily="2" charset="2"/>
              </a:rPr>
              <a:t>But </a:t>
            </a:r>
            <a:r>
              <a:rPr lang="de-DE" baseline="0" dirty="0" err="1" smtClean="0">
                <a:sym typeface="Wingdings" panose="05000000000000000000" pitchFamily="2" charset="2"/>
              </a:rPr>
              <a:t>it‘s</a:t>
            </a:r>
            <a:r>
              <a:rPr lang="de-DE" baseline="0" dirty="0" smtClean="0">
                <a:sym typeface="Wingdings" panose="05000000000000000000" pitchFamily="2" charset="2"/>
              </a:rPr>
              <a:t> not </a:t>
            </a:r>
            <a:r>
              <a:rPr lang="de-DE" baseline="0" dirty="0" err="1" smtClean="0">
                <a:sym typeface="Wingdings" panose="05000000000000000000" pitchFamily="2" charset="2"/>
              </a:rPr>
              <a:t>fine</a:t>
            </a:r>
            <a:r>
              <a:rPr lang="de-DE"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327070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a:t>
            </a:r>
            <a:r>
              <a:rPr lang="de-DE" baseline="0" dirty="0" smtClean="0"/>
              <a:t> </a:t>
            </a:r>
          </a:p>
          <a:p>
            <a:pPr marL="159592" indent="-159592">
              <a:buFont typeface="Arial" panose="020B0604020202020204" pitchFamily="34" charset="0"/>
              <a:buChar char="•"/>
            </a:pPr>
            <a:r>
              <a:rPr lang="de-DE" dirty="0" err="1" smtClean="0"/>
              <a:t>Prediction</a:t>
            </a:r>
            <a:r>
              <a:rPr lang="de-DE" baseline="0" dirty="0" smtClean="0"/>
              <a:t> </a:t>
            </a:r>
            <a:r>
              <a:rPr lang="de-DE" baseline="0" dirty="0" err="1" smtClean="0"/>
              <a:t>models</a:t>
            </a:r>
            <a:r>
              <a:rPr lang="de-DE" baseline="0" dirty="0" smtClean="0"/>
              <a:t> </a:t>
            </a:r>
            <a:r>
              <a:rPr lang="de-DE" baseline="0" dirty="0" err="1" smtClean="0"/>
              <a:t>make</a:t>
            </a:r>
            <a:r>
              <a:rPr lang="de-DE" baseline="0" dirty="0" smtClean="0"/>
              <a:t> </a:t>
            </a:r>
            <a:r>
              <a:rPr lang="de-DE" baseline="0" dirty="0" err="1" smtClean="0"/>
              <a:t>mistakes</a:t>
            </a:r>
            <a:r>
              <a:rPr lang="de-DE" baseline="0" dirty="0" smtClean="0"/>
              <a:t>, </a:t>
            </a:r>
            <a:r>
              <a:rPr lang="de-DE" baseline="0" dirty="0" err="1" smtClean="0"/>
              <a:t>that</a:t>
            </a:r>
            <a:r>
              <a:rPr lang="de-DE" baseline="0" dirty="0" smtClean="0"/>
              <a:t> </a:t>
            </a:r>
            <a:r>
              <a:rPr lang="de-DE" baseline="0" dirty="0" err="1" smtClean="0"/>
              <a:t>inevitable</a:t>
            </a:r>
            <a:endParaRPr lang="de-DE" baseline="0" dirty="0" smtClean="0"/>
          </a:p>
          <a:p>
            <a:pPr marL="159592" indent="-159592">
              <a:buFont typeface="Arial" panose="020B0604020202020204" pitchFamily="34" charset="0"/>
              <a:buChar char="•"/>
            </a:pPr>
            <a:r>
              <a:rPr lang="de-DE" baseline="0" dirty="0" smtClean="0"/>
              <a:t>The </a:t>
            </a:r>
            <a:r>
              <a:rPr lang="de-DE" baseline="0" dirty="0" err="1" smtClean="0"/>
              <a:t>question</a:t>
            </a:r>
            <a:r>
              <a:rPr lang="de-DE" baseline="0" dirty="0" smtClean="0"/>
              <a:t>: </a:t>
            </a:r>
            <a:r>
              <a:rPr lang="de-DE" baseline="0" dirty="0" err="1" smtClean="0"/>
              <a:t>which</a:t>
            </a:r>
            <a:r>
              <a:rPr lang="de-DE" baseline="0" dirty="0" smtClean="0"/>
              <a:t> </a:t>
            </a:r>
            <a:r>
              <a:rPr lang="de-DE" baseline="0" dirty="0" err="1" smtClean="0"/>
              <a:t>mistakes</a:t>
            </a:r>
            <a:r>
              <a:rPr lang="de-DE" baseline="0" dirty="0" smtClean="0"/>
              <a:t> </a:t>
            </a:r>
            <a:r>
              <a:rPr lang="de-DE" baseline="0" dirty="0" err="1" smtClean="0"/>
              <a:t>can</a:t>
            </a:r>
            <a:r>
              <a:rPr lang="de-DE" baseline="0" dirty="0" smtClean="0"/>
              <a:t> </a:t>
            </a:r>
            <a:r>
              <a:rPr lang="de-DE" baseline="0" dirty="0" err="1" smtClean="0"/>
              <a:t>occur</a:t>
            </a:r>
            <a:r>
              <a:rPr lang="de-DE" baseline="0" dirty="0" smtClean="0"/>
              <a:t> </a:t>
            </a:r>
            <a:r>
              <a:rPr lang="de-DE" baseline="0" dirty="0" err="1" smtClean="0"/>
              <a:t>and</a:t>
            </a:r>
            <a:r>
              <a:rPr lang="de-DE" baseline="0" dirty="0" smtClean="0"/>
              <a:t> </a:t>
            </a:r>
            <a:r>
              <a:rPr lang="de-DE" baseline="0" dirty="0" err="1" smtClean="0"/>
              <a:t>which</a:t>
            </a:r>
            <a:r>
              <a:rPr lang="de-DE" baseline="0" dirty="0" smtClean="0"/>
              <a:t> </a:t>
            </a:r>
            <a:r>
              <a:rPr lang="de-DE" baseline="0" dirty="0" err="1" smtClean="0"/>
              <a:t>are</a:t>
            </a:r>
            <a:r>
              <a:rPr lang="de-DE" baseline="0" dirty="0" smtClean="0"/>
              <a:t> </a:t>
            </a:r>
            <a:r>
              <a:rPr lang="de-DE" baseline="0" dirty="0" err="1" smtClean="0"/>
              <a:t>the</a:t>
            </a:r>
            <a:r>
              <a:rPr lang="de-DE" baseline="0" dirty="0" smtClean="0"/>
              <a:t> </a:t>
            </a:r>
            <a:r>
              <a:rPr lang="de-DE" baseline="0" dirty="0" err="1" smtClean="0"/>
              <a:t>costs</a:t>
            </a:r>
            <a:r>
              <a:rPr lang="de-DE" baseline="0" dirty="0" smtClean="0"/>
              <a:t> </a:t>
            </a:r>
            <a:r>
              <a:rPr lang="de-DE" baseline="0" dirty="0" err="1" smtClean="0"/>
              <a:t>for</a:t>
            </a:r>
            <a:r>
              <a:rPr lang="de-DE" baseline="0" dirty="0" smtClean="0"/>
              <a:t> </a:t>
            </a:r>
            <a:r>
              <a:rPr lang="de-DE" baseline="0" dirty="0" err="1" smtClean="0"/>
              <a:t>them</a:t>
            </a:r>
            <a:endParaRPr lang="de-DE" baseline="0" dirty="0" smtClean="0"/>
          </a:p>
          <a:p>
            <a:pPr marL="159592" indent="-159592">
              <a:buFont typeface="Arial" panose="020B0604020202020204" pitchFamily="34" charset="0"/>
              <a:buChar char="•"/>
            </a:pPr>
            <a:endParaRPr lang="de-DE" baseline="0" dirty="0" smtClean="0"/>
          </a:p>
          <a:p>
            <a:pPr marL="159592" indent="-159592">
              <a:buFont typeface="Arial" panose="020B0604020202020204" pitchFamily="34" charset="0"/>
              <a:buChar char="•"/>
            </a:pPr>
            <a:r>
              <a:rPr lang="de-DE" baseline="0" dirty="0" err="1" smtClean="0"/>
              <a:t>Example</a:t>
            </a:r>
            <a:r>
              <a:rPr lang="de-DE" baseline="0" dirty="0" smtClean="0"/>
              <a:t>: </a:t>
            </a:r>
            <a:r>
              <a:rPr lang="de-DE" baseline="0" dirty="0" err="1" smtClean="0"/>
              <a:t>model</a:t>
            </a:r>
            <a:r>
              <a:rPr lang="de-DE" baseline="0" dirty="0" smtClean="0"/>
              <a:t> </a:t>
            </a:r>
            <a:r>
              <a:rPr lang="de-DE" baseline="0" dirty="0" err="1" smtClean="0"/>
              <a:t>is</a:t>
            </a:r>
            <a:r>
              <a:rPr lang="de-DE" baseline="0" dirty="0" smtClean="0"/>
              <a:t> </a:t>
            </a:r>
            <a:r>
              <a:rPr lang="de-DE" baseline="0" dirty="0" err="1" smtClean="0"/>
              <a:t>diagnosing</a:t>
            </a:r>
            <a:r>
              <a:rPr lang="de-DE" baseline="0" dirty="0" smtClean="0"/>
              <a:t> </a:t>
            </a:r>
            <a:r>
              <a:rPr lang="de-DE" baseline="0" dirty="0" err="1" smtClean="0"/>
              <a:t>cancer</a:t>
            </a:r>
            <a:r>
              <a:rPr lang="de-DE" baseline="0" dirty="0" smtClean="0"/>
              <a:t> </a:t>
            </a:r>
            <a:r>
              <a:rPr lang="de-DE" baseline="0" dirty="0" err="1" smtClean="0"/>
              <a:t>of</a:t>
            </a:r>
            <a:r>
              <a:rPr lang="de-DE" baseline="0" dirty="0" smtClean="0"/>
              <a:t> </a:t>
            </a:r>
            <a:r>
              <a:rPr lang="de-DE" baseline="0" dirty="0" err="1" smtClean="0"/>
              <a:t>patients</a:t>
            </a:r>
            <a:endParaRPr lang="en-US" dirty="0" smtClean="0"/>
          </a:p>
          <a:p>
            <a:pPr marL="585172" lvl="1" indent="-159592">
              <a:buFont typeface="Arial" panose="020B0604020202020204" pitchFamily="34" charset="0"/>
              <a:buChar char="•"/>
            </a:pPr>
            <a:r>
              <a:rPr lang="de-DE" dirty="0" err="1" smtClean="0"/>
              <a:t>If</a:t>
            </a:r>
            <a:r>
              <a:rPr lang="de-DE" dirty="0" smtClean="0"/>
              <a:t> </a:t>
            </a:r>
            <a:r>
              <a:rPr lang="de-DE" dirty="0" err="1" smtClean="0"/>
              <a:t>patient</a:t>
            </a:r>
            <a:r>
              <a:rPr lang="de-DE" dirty="0" smtClean="0"/>
              <a:t> </a:t>
            </a:r>
            <a:r>
              <a:rPr lang="de-DE" dirty="0" err="1" smtClean="0"/>
              <a:t>is</a:t>
            </a:r>
            <a:r>
              <a:rPr lang="de-DE" dirty="0" smtClean="0"/>
              <a:t> </a:t>
            </a:r>
            <a:r>
              <a:rPr lang="de-DE" dirty="0" err="1" smtClean="0"/>
              <a:t>well</a:t>
            </a:r>
            <a:r>
              <a:rPr lang="de-DE" dirty="0" smtClean="0"/>
              <a:t>,</a:t>
            </a:r>
            <a:r>
              <a:rPr lang="de-DE" baseline="0" dirty="0" smtClean="0"/>
              <a:t> </a:t>
            </a:r>
            <a:r>
              <a:rPr lang="de-DE" baseline="0" dirty="0" err="1" smtClean="0"/>
              <a:t>and</a:t>
            </a:r>
            <a:r>
              <a:rPr lang="de-DE" baseline="0" dirty="0" smtClean="0"/>
              <a:t> </a:t>
            </a:r>
            <a:r>
              <a:rPr lang="de-DE" baseline="0" dirty="0" err="1" smtClean="0"/>
              <a:t>models</a:t>
            </a:r>
            <a:r>
              <a:rPr lang="de-DE" baseline="0" dirty="0" smtClean="0"/>
              <a:t> </a:t>
            </a:r>
            <a:r>
              <a:rPr lang="de-DE" baseline="0" dirty="0" err="1" smtClean="0"/>
              <a:t>predicts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t>
            </a:r>
            <a:r>
              <a:rPr lang="de-DE" baseline="0" dirty="0" err="1" smtClean="0"/>
              <a:t>ill</a:t>
            </a:r>
            <a:r>
              <a:rPr lang="de-DE" baseline="0" dirty="0" smtClean="0"/>
              <a:t>, </a:t>
            </a:r>
            <a:r>
              <a:rPr lang="de-DE" baseline="0" dirty="0" err="1" smtClean="0"/>
              <a:t>that‘s</a:t>
            </a:r>
            <a:r>
              <a:rPr lang="de-DE" baseline="0" dirty="0" smtClean="0"/>
              <a:t> not so </a:t>
            </a:r>
            <a:r>
              <a:rPr lang="de-DE" baseline="0" dirty="0" err="1" smtClean="0"/>
              <a:t>bad</a:t>
            </a:r>
            <a:endParaRPr lang="de-DE" baseline="0" dirty="0" smtClean="0"/>
          </a:p>
          <a:p>
            <a:pPr marL="585172" lvl="1" indent="-159592">
              <a:buFont typeface="Arial" panose="020B0604020202020204" pitchFamily="34" charset="0"/>
              <a:buChar char="•"/>
            </a:pPr>
            <a:r>
              <a:rPr lang="de-DE" baseline="0" dirty="0" smtClean="0"/>
              <a:t>But: </a:t>
            </a:r>
            <a:r>
              <a:rPr lang="de-DE" baseline="0" dirty="0" err="1" smtClean="0"/>
              <a:t>if</a:t>
            </a:r>
            <a:r>
              <a:rPr lang="de-DE" baseline="0" dirty="0" smtClean="0"/>
              <a:t> </a:t>
            </a:r>
            <a:r>
              <a:rPr lang="de-DE" baseline="0" dirty="0" err="1" smtClean="0"/>
              <a:t>patient</a:t>
            </a:r>
            <a:r>
              <a:rPr lang="de-DE" baseline="0" dirty="0" smtClean="0"/>
              <a:t> </a:t>
            </a:r>
            <a:r>
              <a:rPr lang="de-DE" baseline="0" dirty="0" err="1" smtClean="0"/>
              <a:t>has</a:t>
            </a:r>
            <a:r>
              <a:rPr lang="de-DE" baseline="0" dirty="0" smtClean="0"/>
              <a:t> </a:t>
            </a:r>
            <a:r>
              <a:rPr lang="de-DE" baseline="0" dirty="0" err="1" smtClean="0"/>
              <a:t>cancer</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says</a:t>
            </a:r>
            <a:r>
              <a:rPr lang="de-DE" baseline="0" dirty="0" smtClean="0"/>
              <a:t> he </a:t>
            </a:r>
            <a:r>
              <a:rPr lang="de-DE" baseline="0" dirty="0" err="1" smtClean="0"/>
              <a:t>is</a:t>
            </a:r>
            <a:r>
              <a:rPr lang="de-DE" baseline="0" dirty="0" smtClean="0"/>
              <a:t> </a:t>
            </a:r>
            <a:r>
              <a:rPr lang="de-DE" baseline="0" dirty="0" err="1" smtClean="0"/>
              <a:t>well</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really</a:t>
            </a:r>
            <a:r>
              <a:rPr lang="de-DE" baseline="0" dirty="0" smtClean="0"/>
              <a:t> </a:t>
            </a:r>
            <a:r>
              <a:rPr lang="de-DE" baseline="0" dirty="0" err="1" smtClean="0"/>
              <a:t>bad</a:t>
            </a:r>
            <a:r>
              <a:rPr lang="de-DE" baseline="0" dirty="0" smtClean="0"/>
              <a:t>, </a:t>
            </a:r>
            <a:r>
              <a:rPr lang="de-DE" baseline="0" dirty="0" err="1" smtClean="0"/>
              <a:t>the</a:t>
            </a:r>
            <a:r>
              <a:rPr lang="de-DE" baseline="0" dirty="0" smtClean="0"/>
              <a:t> </a:t>
            </a:r>
            <a:r>
              <a:rPr lang="de-DE" baseline="0" dirty="0" err="1" smtClean="0"/>
              <a:t>patient</a:t>
            </a:r>
            <a:r>
              <a:rPr lang="de-DE" baseline="0" dirty="0" smtClean="0"/>
              <a:t> </a:t>
            </a:r>
            <a:r>
              <a:rPr lang="de-DE" baseline="0" dirty="0" err="1" smtClean="0"/>
              <a:t>would</a:t>
            </a:r>
            <a:r>
              <a:rPr lang="de-DE" baseline="0" dirty="0" smtClean="0"/>
              <a:t> die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no</a:t>
            </a:r>
            <a:r>
              <a:rPr lang="de-DE" baseline="0" dirty="0" smtClean="0"/>
              <a:t> </a:t>
            </a:r>
            <a:r>
              <a:rPr lang="de-DE" baseline="0" dirty="0" err="1" smtClean="0"/>
              <a:t>treatment</a:t>
            </a:r>
            <a:endParaRPr lang="de-DE" baseline="0" dirty="0" smtClean="0"/>
          </a:p>
          <a:p>
            <a:pPr marL="585172" lvl="1" indent="-159592">
              <a:buFont typeface="Arial" panose="020B0604020202020204" pitchFamily="34" charset="0"/>
              <a:buChar char="•"/>
            </a:pPr>
            <a:r>
              <a:rPr lang="de-DE" baseline="0" dirty="0" smtClean="0"/>
              <a:t>So: </a:t>
            </a:r>
            <a:r>
              <a:rPr lang="de-DE" baseline="0" dirty="0" err="1" smtClean="0"/>
              <a:t>both</a:t>
            </a:r>
            <a:r>
              <a:rPr lang="de-DE" baseline="0" dirty="0" smtClean="0"/>
              <a:t> </a:t>
            </a:r>
            <a:r>
              <a:rPr lang="de-DE" baseline="0" dirty="0" err="1" smtClean="0"/>
              <a:t>are</a:t>
            </a:r>
            <a:r>
              <a:rPr lang="de-DE" baseline="0" dirty="0" smtClean="0"/>
              <a:t> </a:t>
            </a:r>
            <a:r>
              <a:rPr lang="de-DE" baseline="0" dirty="0" err="1" smtClean="0"/>
              <a:t>mistakes</a:t>
            </a:r>
            <a:r>
              <a:rPr lang="de-DE" baseline="0" dirty="0" smtClean="0"/>
              <a:t> </a:t>
            </a:r>
            <a:r>
              <a:rPr lang="de-DE" baseline="0" dirty="0" err="1" smtClean="0"/>
              <a:t>with</a:t>
            </a:r>
            <a:r>
              <a:rPr lang="de-DE" baseline="0" dirty="0" smtClean="0"/>
              <a:t> different </a:t>
            </a:r>
            <a:r>
              <a:rPr lang="de-DE" baseline="0" dirty="0" err="1" smtClean="0"/>
              <a:t>costs</a:t>
            </a:r>
            <a:r>
              <a:rPr lang="de-DE" baseline="0" dirty="0" smtClean="0"/>
              <a:t> </a:t>
            </a:r>
            <a:r>
              <a:rPr lang="de-DE" baseline="0" dirty="0" smtClean="0">
                <a:sym typeface="Wingdings" panose="05000000000000000000" pitchFamily="2" charset="2"/>
              </a:rPr>
              <a:t> </a:t>
            </a:r>
            <a:r>
              <a:rPr lang="de-DE" baseline="0" dirty="0" err="1" smtClean="0">
                <a:sym typeface="Wingdings" panose="05000000000000000000" pitchFamily="2" charset="2"/>
              </a:rPr>
              <a:t>selection</a:t>
            </a:r>
            <a:r>
              <a:rPr lang="de-DE" baseline="0" dirty="0" smtClean="0">
                <a:sym typeface="Wingdings" panose="05000000000000000000" pitchFamily="2" charset="2"/>
              </a:rPr>
              <a:t> </a:t>
            </a:r>
            <a:r>
              <a:rPr lang="de-DE" baseline="0" dirty="0" err="1" smtClean="0">
                <a:sym typeface="Wingdings" panose="05000000000000000000" pitchFamily="2" charset="2"/>
              </a:rPr>
              <a:t>of</a:t>
            </a:r>
            <a:r>
              <a:rPr lang="de-DE" baseline="0" dirty="0" smtClean="0">
                <a:sym typeface="Wingdings" panose="05000000000000000000" pitchFamily="2" charset="2"/>
              </a:rPr>
              <a:t> </a:t>
            </a:r>
            <a:r>
              <a:rPr lang="de-DE" baseline="0" dirty="0" err="1" smtClean="0">
                <a:sym typeface="Wingdings" panose="05000000000000000000" pitchFamily="2" charset="2"/>
              </a:rPr>
              <a:t>appropriate</a:t>
            </a:r>
            <a:r>
              <a:rPr lang="de-DE" baseline="0" dirty="0" smtClean="0">
                <a:sym typeface="Wingdings" panose="05000000000000000000" pitchFamily="2" charset="2"/>
              </a:rPr>
              <a:t> </a:t>
            </a:r>
            <a:r>
              <a:rPr lang="de-DE" baseline="0" dirty="0" err="1" smtClean="0">
                <a:sym typeface="Wingdings" panose="05000000000000000000" pitchFamily="2" charset="2"/>
              </a:rPr>
              <a:t>metric</a:t>
            </a:r>
            <a:endParaRPr lang="de-DE" baseline="0" dirty="0" smtClean="0">
              <a:sym typeface="Wingdings" panose="05000000000000000000" pitchFamily="2" charset="2"/>
            </a:endParaRPr>
          </a:p>
          <a:p>
            <a:pPr marL="585172" lvl="1" indent="-159592">
              <a:buFont typeface="Arial" panose="020B0604020202020204" pitchFamily="34" charset="0"/>
              <a:buChar char="•"/>
            </a:pPr>
            <a:endParaRPr lang="de-DE" baseline="0" dirty="0" smtClean="0">
              <a:sym typeface="Wingdings" panose="05000000000000000000" pitchFamily="2" charset="2"/>
            </a:endParaRPr>
          </a:p>
          <a:p>
            <a:pPr marL="159592" indent="-159592">
              <a:buFont typeface="Arial" panose="020B0604020202020204" pitchFamily="34" charset="0"/>
              <a:buChar char="•"/>
            </a:pPr>
            <a:r>
              <a:rPr lang="de-DE" baseline="0" dirty="0" err="1" smtClean="0">
                <a:sym typeface="Wingdings" panose="05000000000000000000" pitchFamily="2" charset="2"/>
              </a:rPr>
              <a:t>Accuracy</a:t>
            </a:r>
            <a:r>
              <a:rPr lang="de-DE" baseline="0" dirty="0" smtClean="0">
                <a:sym typeface="Wingdings" panose="05000000000000000000" pitchFamily="2" charset="2"/>
              </a:rPr>
              <a:t> </a:t>
            </a:r>
            <a:r>
              <a:rPr lang="de-DE" baseline="0" dirty="0" err="1" smtClean="0">
                <a:sym typeface="Wingdings" panose="05000000000000000000" pitchFamily="2" charset="2"/>
              </a:rPr>
              <a:t>might</a:t>
            </a:r>
            <a:r>
              <a:rPr lang="de-DE" baseline="0" dirty="0" smtClean="0">
                <a:sym typeface="Wingdings" panose="05000000000000000000" pitchFamily="2" charset="2"/>
              </a:rPr>
              <a:t> not </a:t>
            </a:r>
            <a:r>
              <a:rPr lang="de-DE" baseline="0" dirty="0" err="1" smtClean="0">
                <a:sym typeface="Wingdings" panose="05000000000000000000" pitchFamily="2" charset="2"/>
              </a:rPr>
              <a:t>be</a:t>
            </a:r>
            <a:r>
              <a:rPr lang="de-DE" baseline="0" dirty="0" smtClean="0">
                <a:sym typeface="Wingdings" panose="05000000000000000000" pitchFamily="2" charset="2"/>
              </a:rPr>
              <a:t> </a:t>
            </a:r>
            <a:r>
              <a:rPr lang="de-DE" baseline="0" dirty="0" err="1" smtClean="0">
                <a:sym typeface="Wingdings" panose="05000000000000000000" pitchFamily="2" charset="2"/>
              </a:rPr>
              <a:t>good</a:t>
            </a:r>
            <a:r>
              <a:rPr lang="de-DE" baseline="0" dirty="0" smtClean="0">
                <a:sym typeface="Wingdings" panose="05000000000000000000" pitchFamily="2" charset="2"/>
              </a:rPr>
              <a:t>: </a:t>
            </a:r>
            <a:r>
              <a:rPr lang="de-DE" baseline="0" dirty="0" err="1" smtClean="0">
                <a:sym typeface="Wingdings" panose="05000000000000000000" pitchFamily="2" charset="2"/>
              </a:rPr>
              <a:t>example</a:t>
            </a:r>
            <a:r>
              <a:rPr lang="de-DE" baseline="0" dirty="0" smtClean="0">
                <a:sym typeface="Wingdings" panose="05000000000000000000" pitchFamily="2" charset="2"/>
              </a:rPr>
              <a:t> </a:t>
            </a:r>
            <a:r>
              <a:rPr lang="de-DE" baseline="0" dirty="0" err="1" smtClean="0">
                <a:sym typeface="Wingdings" panose="05000000000000000000" pitchFamily="2" charset="2"/>
              </a:rPr>
              <a:t>cancer</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err="1" smtClean="0">
                <a:sym typeface="Wingdings" panose="05000000000000000000" pitchFamily="2" charset="2"/>
              </a:rPr>
              <a:t>If</a:t>
            </a:r>
            <a:r>
              <a:rPr lang="de-DE" baseline="0" dirty="0" smtClean="0">
                <a:sym typeface="Wingdings" panose="05000000000000000000" pitchFamily="2" charset="2"/>
              </a:rPr>
              <a:t> </a:t>
            </a:r>
            <a:r>
              <a:rPr lang="de-DE" baseline="0" dirty="0" err="1" smtClean="0">
                <a:sym typeface="Wingdings" panose="05000000000000000000" pitchFamily="2" charset="2"/>
              </a:rPr>
              <a:t>model</a:t>
            </a:r>
            <a:r>
              <a:rPr lang="de-DE" baseline="0" dirty="0" smtClean="0">
                <a:sym typeface="Wingdings" panose="05000000000000000000" pitchFamily="2" charset="2"/>
              </a:rPr>
              <a:t> </a:t>
            </a:r>
            <a:r>
              <a:rPr lang="de-DE" baseline="0" dirty="0" err="1" smtClean="0">
                <a:sym typeface="Wingdings" panose="05000000000000000000" pitchFamily="2" charset="2"/>
              </a:rPr>
              <a:t>analyses</a:t>
            </a:r>
            <a:r>
              <a:rPr lang="de-DE" baseline="0" dirty="0" smtClean="0">
                <a:sym typeface="Wingdings" panose="05000000000000000000" pitchFamily="2" charset="2"/>
              </a:rPr>
              <a:t> </a:t>
            </a:r>
            <a:r>
              <a:rPr lang="de-DE" baseline="0" dirty="0" err="1" smtClean="0">
                <a:sym typeface="Wingdings" panose="05000000000000000000" pitchFamily="2" charset="2"/>
              </a:rPr>
              <a:t>data</a:t>
            </a:r>
            <a:r>
              <a:rPr lang="de-DE" baseline="0" dirty="0" smtClean="0">
                <a:sym typeface="Wingdings" panose="05000000000000000000" pitchFamily="2" charset="2"/>
              </a:rPr>
              <a:t> </a:t>
            </a:r>
            <a:r>
              <a:rPr lang="de-DE" baseline="0" dirty="0" err="1" smtClean="0">
                <a:sym typeface="Wingdings" panose="05000000000000000000" pitchFamily="2" charset="2"/>
              </a:rPr>
              <a:t>from</a:t>
            </a:r>
            <a:r>
              <a:rPr lang="de-DE" baseline="0" dirty="0" smtClean="0">
                <a:sym typeface="Wingdings" panose="05000000000000000000" pitchFamily="2" charset="2"/>
              </a:rPr>
              <a:t> </a:t>
            </a:r>
            <a:r>
              <a:rPr lang="de-DE" baseline="0" dirty="0" err="1" smtClean="0">
                <a:sym typeface="Wingdings" panose="05000000000000000000" pitchFamily="2" charset="2"/>
              </a:rPr>
              <a:t>patients</a:t>
            </a:r>
            <a:r>
              <a:rPr lang="de-DE" baseline="0" dirty="0" smtClean="0">
                <a:sym typeface="Wingdings" panose="05000000000000000000" pitchFamily="2" charset="2"/>
              </a:rPr>
              <a:t>, </a:t>
            </a:r>
            <a:r>
              <a:rPr lang="de-DE" baseline="0" dirty="0" err="1" smtClean="0">
                <a:sym typeface="Wingdings" panose="05000000000000000000" pitchFamily="2" charset="2"/>
              </a:rPr>
              <a:t>where</a:t>
            </a:r>
            <a:r>
              <a:rPr lang="de-DE" baseline="0" dirty="0" smtClean="0">
                <a:sym typeface="Wingdings" panose="05000000000000000000" pitchFamily="2" charset="2"/>
              </a:rPr>
              <a:t> 5% </a:t>
            </a:r>
            <a:r>
              <a:rPr lang="de-DE" baseline="0" dirty="0" err="1" smtClean="0">
                <a:sym typeface="Wingdings" panose="05000000000000000000" pitchFamily="2" charset="2"/>
              </a:rPr>
              <a:t>have</a:t>
            </a:r>
            <a:r>
              <a:rPr lang="de-DE" baseline="0" dirty="0" smtClean="0">
                <a:sym typeface="Wingdings" panose="05000000000000000000" pitchFamily="2" charset="2"/>
              </a:rPr>
              <a:t> </a:t>
            </a:r>
            <a:r>
              <a:rPr lang="de-DE" baseline="0" dirty="0" err="1" smtClean="0">
                <a:sym typeface="Wingdings" panose="05000000000000000000" pitchFamily="2" charset="2"/>
              </a:rPr>
              <a:t>cancer</a:t>
            </a:r>
            <a:r>
              <a:rPr lang="de-DE" baseline="0" dirty="0" smtClean="0">
                <a:sym typeface="Wingdings" panose="05000000000000000000" pitchFamily="2" charset="2"/>
              </a:rPr>
              <a:t> </a:t>
            </a:r>
            <a:r>
              <a:rPr lang="de-DE" baseline="0" dirty="0" err="1" smtClean="0">
                <a:sym typeface="Wingdings" panose="05000000000000000000" pitchFamily="2" charset="2"/>
              </a:rPr>
              <a:t>and</a:t>
            </a:r>
            <a:r>
              <a:rPr lang="de-DE" baseline="0" dirty="0" smtClean="0">
                <a:sym typeface="Wingdings" panose="05000000000000000000" pitchFamily="2" charset="2"/>
              </a:rPr>
              <a:t> 95% </a:t>
            </a:r>
            <a:r>
              <a:rPr lang="de-DE" baseline="0" dirty="0" err="1" smtClean="0">
                <a:sym typeface="Wingdings" panose="05000000000000000000" pitchFamily="2" charset="2"/>
              </a:rPr>
              <a:t>have</a:t>
            </a:r>
            <a:r>
              <a:rPr lang="de-DE" baseline="0" dirty="0" smtClean="0">
                <a:sym typeface="Wingdings" panose="05000000000000000000" pitchFamily="2" charset="2"/>
              </a:rPr>
              <a:t> not</a:t>
            </a:r>
          </a:p>
          <a:p>
            <a:pPr marL="585172" lvl="1" indent="-159592">
              <a:buFont typeface="Arial" panose="020B0604020202020204" pitchFamily="34" charset="0"/>
              <a:buChar char="•"/>
            </a:pPr>
            <a:r>
              <a:rPr lang="de-DE" baseline="0" dirty="0" smtClean="0">
                <a:sym typeface="Wingdings" panose="05000000000000000000" pitchFamily="2" charset="2"/>
              </a:rPr>
              <a:t>Model </a:t>
            </a:r>
            <a:r>
              <a:rPr lang="de-DE" baseline="0" dirty="0" err="1" smtClean="0">
                <a:sym typeface="Wingdings" panose="05000000000000000000" pitchFamily="2" charset="2"/>
              </a:rPr>
              <a:t>predicts</a:t>
            </a:r>
            <a:r>
              <a:rPr lang="de-DE" baseline="0" dirty="0" smtClean="0">
                <a:sym typeface="Wingdings" panose="05000000000000000000" pitchFamily="2" charset="2"/>
              </a:rPr>
              <a:t>: </a:t>
            </a:r>
            <a:r>
              <a:rPr lang="de-DE" baseline="0" dirty="0" err="1" smtClean="0">
                <a:sym typeface="Wingdings" panose="05000000000000000000" pitchFamily="2" charset="2"/>
              </a:rPr>
              <a:t>everybody</a:t>
            </a:r>
            <a:r>
              <a:rPr lang="de-DE" baseline="0" dirty="0" smtClean="0">
                <a:sym typeface="Wingdings" panose="05000000000000000000" pitchFamily="2" charset="2"/>
              </a:rPr>
              <a:t> </a:t>
            </a:r>
            <a:r>
              <a:rPr lang="de-DE" baseline="0" dirty="0" err="1" smtClean="0">
                <a:sym typeface="Wingdings" panose="05000000000000000000" pitchFamily="2" charset="2"/>
              </a:rPr>
              <a:t>is</a:t>
            </a:r>
            <a:r>
              <a:rPr lang="de-DE" baseline="0" dirty="0" smtClean="0">
                <a:sym typeface="Wingdings" panose="05000000000000000000" pitchFamily="2" charset="2"/>
              </a:rPr>
              <a:t> </a:t>
            </a:r>
            <a:r>
              <a:rPr lang="de-DE" baseline="0" dirty="0" err="1" smtClean="0">
                <a:sym typeface="Wingdings" panose="05000000000000000000" pitchFamily="2" charset="2"/>
              </a:rPr>
              <a:t>fine</a:t>
            </a:r>
            <a:r>
              <a:rPr lang="de-DE" baseline="0" dirty="0" smtClean="0">
                <a:sym typeface="Wingdings" panose="05000000000000000000" pitchFamily="2" charset="2"/>
              </a:rPr>
              <a:t>  95% </a:t>
            </a:r>
            <a:r>
              <a:rPr lang="de-DE" baseline="0" dirty="0" err="1" smtClean="0">
                <a:sym typeface="Wingdings" panose="05000000000000000000" pitchFamily="2" charset="2"/>
              </a:rPr>
              <a:t>accuracy</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smtClean="0">
                <a:sym typeface="Wingdings" panose="05000000000000000000" pitchFamily="2" charset="2"/>
              </a:rPr>
              <a:t>But </a:t>
            </a:r>
            <a:r>
              <a:rPr lang="de-DE" baseline="0" dirty="0" err="1" smtClean="0">
                <a:sym typeface="Wingdings" panose="05000000000000000000" pitchFamily="2" charset="2"/>
              </a:rPr>
              <a:t>it‘s</a:t>
            </a:r>
            <a:r>
              <a:rPr lang="de-DE" baseline="0" dirty="0" smtClean="0">
                <a:sym typeface="Wingdings" panose="05000000000000000000" pitchFamily="2" charset="2"/>
              </a:rPr>
              <a:t> not </a:t>
            </a:r>
            <a:r>
              <a:rPr lang="de-DE" baseline="0" dirty="0" err="1" smtClean="0">
                <a:sym typeface="Wingdings" panose="05000000000000000000" pitchFamily="2" charset="2"/>
              </a:rPr>
              <a:t>fine</a:t>
            </a:r>
            <a:r>
              <a:rPr lang="de-DE"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3127777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a:t>
            </a:r>
            <a:r>
              <a:rPr lang="de-DE" baseline="0" dirty="0" smtClean="0"/>
              <a:t> </a:t>
            </a:r>
          </a:p>
          <a:p>
            <a:pPr marL="159592" indent="-159592">
              <a:buFont typeface="Arial" panose="020B0604020202020204" pitchFamily="34" charset="0"/>
              <a:buChar char="•"/>
            </a:pPr>
            <a:r>
              <a:rPr lang="de-DE" dirty="0" err="1" smtClean="0"/>
              <a:t>Prediction</a:t>
            </a:r>
            <a:r>
              <a:rPr lang="de-DE" baseline="0" dirty="0" smtClean="0"/>
              <a:t> </a:t>
            </a:r>
            <a:r>
              <a:rPr lang="de-DE" baseline="0" dirty="0" err="1" smtClean="0"/>
              <a:t>models</a:t>
            </a:r>
            <a:r>
              <a:rPr lang="de-DE" baseline="0" dirty="0" smtClean="0"/>
              <a:t> </a:t>
            </a:r>
            <a:r>
              <a:rPr lang="de-DE" baseline="0" dirty="0" err="1" smtClean="0"/>
              <a:t>make</a:t>
            </a:r>
            <a:r>
              <a:rPr lang="de-DE" baseline="0" dirty="0" smtClean="0"/>
              <a:t> </a:t>
            </a:r>
            <a:r>
              <a:rPr lang="de-DE" baseline="0" dirty="0" err="1" smtClean="0"/>
              <a:t>mistakes</a:t>
            </a:r>
            <a:r>
              <a:rPr lang="de-DE" baseline="0" dirty="0" smtClean="0"/>
              <a:t>, </a:t>
            </a:r>
            <a:r>
              <a:rPr lang="de-DE" baseline="0" dirty="0" err="1" smtClean="0"/>
              <a:t>that</a:t>
            </a:r>
            <a:r>
              <a:rPr lang="de-DE" baseline="0" dirty="0" smtClean="0"/>
              <a:t> </a:t>
            </a:r>
            <a:r>
              <a:rPr lang="de-DE" baseline="0" dirty="0" err="1" smtClean="0"/>
              <a:t>inevitable</a:t>
            </a:r>
            <a:endParaRPr lang="de-DE" baseline="0" dirty="0" smtClean="0"/>
          </a:p>
          <a:p>
            <a:pPr marL="159592" indent="-159592">
              <a:buFont typeface="Arial" panose="020B0604020202020204" pitchFamily="34" charset="0"/>
              <a:buChar char="•"/>
            </a:pPr>
            <a:r>
              <a:rPr lang="de-DE" baseline="0" dirty="0" smtClean="0"/>
              <a:t>The </a:t>
            </a:r>
            <a:r>
              <a:rPr lang="de-DE" baseline="0" dirty="0" err="1" smtClean="0"/>
              <a:t>question</a:t>
            </a:r>
            <a:r>
              <a:rPr lang="de-DE" baseline="0" dirty="0" smtClean="0"/>
              <a:t>: </a:t>
            </a:r>
            <a:r>
              <a:rPr lang="de-DE" baseline="0" dirty="0" err="1" smtClean="0"/>
              <a:t>which</a:t>
            </a:r>
            <a:r>
              <a:rPr lang="de-DE" baseline="0" dirty="0" smtClean="0"/>
              <a:t> </a:t>
            </a:r>
            <a:r>
              <a:rPr lang="de-DE" baseline="0" dirty="0" err="1" smtClean="0"/>
              <a:t>mistakes</a:t>
            </a:r>
            <a:r>
              <a:rPr lang="de-DE" baseline="0" dirty="0" smtClean="0"/>
              <a:t> </a:t>
            </a:r>
            <a:r>
              <a:rPr lang="de-DE" baseline="0" dirty="0" err="1" smtClean="0"/>
              <a:t>can</a:t>
            </a:r>
            <a:r>
              <a:rPr lang="de-DE" baseline="0" dirty="0" smtClean="0"/>
              <a:t> </a:t>
            </a:r>
            <a:r>
              <a:rPr lang="de-DE" baseline="0" dirty="0" err="1" smtClean="0"/>
              <a:t>occur</a:t>
            </a:r>
            <a:r>
              <a:rPr lang="de-DE" baseline="0" dirty="0" smtClean="0"/>
              <a:t> </a:t>
            </a:r>
            <a:r>
              <a:rPr lang="de-DE" baseline="0" dirty="0" err="1" smtClean="0"/>
              <a:t>and</a:t>
            </a:r>
            <a:r>
              <a:rPr lang="de-DE" baseline="0" dirty="0" smtClean="0"/>
              <a:t> </a:t>
            </a:r>
            <a:r>
              <a:rPr lang="de-DE" baseline="0" dirty="0" err="1" smtClean="0"/>
              <a:t>which</a:t>
            </a:r>
            <a:r>
              <a:rPr lang="de-DE" baseline="0" dirty="0" smtClean="0"/>
              <a:t> </a:t>
            </a:r>
            <a:r>
              <a:rPr lang="de-DE" baseline="0" dirty="0" err="1" smtClean="0"/>
              <a:t>are</a:t>
            </a:r>
            <a:r>
              <a:rPr lang="de-DE" baseline="0" dirty="0" smtClean="0"/>
              <a:t> </a:t>
            </a:r>
            <a:r>
              <a:rPr lang="de-DE" baseline="0" dirty="0" err="1" smtClean="0"/>
              <a:t>the</a:t>
            </a:r>
            <a:r>
              <a:rPr lang="de-DE" baseline="0" dirty="0" smtClean="0"/>
              <a:t> </a:t>
            </a:r>
            <a:r>
              <a:rPr lang="de-DE" baseline="0" dirty="0" err="1" smtClean="0"/>
              <a:t>costs</a:t>
            </a:r>
            <a:r>
              <a:rPr lang="de-DE" baseline="0" dirty="0" smtClean="0"/>
              <a:t> </a:t>
            </a:r>
            <a:r>
              <a:rPr lang="de-DE" baseline="0" dirty="0" err="1" smtClean="0"/>
              <a:t>for</a:t>
            </a:r>
            <a:r>
              <a:rPr lang="de-DE" baseline="0" dirty="0" smtClean="0"/>
              <a:t> </a:t>
            </a:r>
            <a:r>
              <a:rPr lang="de-DE" baseline="0" dirty="0" err="1" smtClean="0"/>
              <a:t>them</a:t>
            </a:r>
            <a:endParaRPr lang="de-DE" baseline="0" dirty="0" smtClean="0"/>
          </a:p>
          <a:p>
            <a:pPr marL="159592" indent="-159592">
              <a:buFont typeface="Arial" panose="020B0604020202020204" pitchFamily="34" charset="0"/>
              <a:buChar char="•"/>
            </a:pPr>
            <a:endParaRPr lang="de-DE" baseline="0" dirty="0" smtClean="0"/>
          </a:p>
          <a:p>
            <a:pPr marL="159592" indent="-159592">
              <a:buFont typeface="Arial" panose="020B0604020202020204" pitchFamily="34" charset="0"/>
              <a:buChar char="•"/>
            </a:pPr>
            <a:r>
              <a:rPr lang="de-DE" baseline="0" dirty="0" err="1" smtClean="0"/>
              <a:t>Example</a:t>
            </a:r>
            <a:r>
              <a:rPr lang="de-DE" baseline="0" dirty="0" smtClean="0"/>
              <a:t>: </a:t>
            </a:r>
            <a:r>
              <a:rPr lang="de-DE" baseline="0" dirty="0" err="1" smtClean="0"/>
              <a:t>model</a:t>
            </a:r>
            <a:r>
              <a:rPr lang="de-DE" baseline="0" dirty="0" smtClean="0"/>
              <a:t> </a:t>
            </a:r>
            <a:r>
              <a:rPr lang="de-DE" baseline="0" dirty="0" err="1" smtClean="0"/>
              <a:t>is</a:t>
            </a:r>
            <a:r>
              <a:rPr lang="de-DE" baseline="0" dirty="0" smtClean="0"/>
              <a:t> </a:t>
            </a:r>
            <a:r>
              <a:rPr lang="de-DE" baseline="0" dirty="0" err="1" smtClean="0"/>
              <a:t>diagnosing</a:t>
            </a:r>
            <a:r>
              <a:rPr lang="de-DE" baseline="0" dirty="0" smtClean="0"/>
              <a:t> </a:t>
            </a:r>
            <a:r>
              <a:rPr lang="de-DE" baseline="0" dirty="0" err="1" smtClean="0"/>
              <a:t>cancer</a:t>
            </a:r>
            <a:r>
              <a:rPr lang="de-DE" baseline="0" dirty="0" smtClean="0"/>
              <a:t> </a:t>
            </a:r>
            <a:r>
              <a:rPr lang="de-DE" baseline="0" dirty="0" err="1" smtClean="0"/>
              <a:t>of</a:t>
            </a:r>
            <a:r>
              <a:rPr lang="de-DE" baseline="0" dirty="0" smtClean="0"/>
              <a:t> </a:t>
            </a:r>
            <a:r>
              <a:rPr lang="de-DE" baseline="0" dirty="0" err="1" smtClean="0"/>
              <a:t>patients</a:t>
            </a:r>
            <a:endParaRPr lang="en-US" dirty="0" smtClean="0"/>
          </a:p>
          <a:p>
            <a:pPr marL="585172" lvl="1" indent="-159592">
              <a:buFont typeface="Arial" panose="020B0604020202020204" pitchFamily="34" charset="0"/>
              <a:buChar char="•"/>
            </a:pPr>
            <a:r>
              <a:rPr lang="de-DE" dirty="0" err="1" smtClean="0"/>
              <a:t>If</a:t>
            </a:r>
            <a:r>
              <a:rPr lang="de-DE" dirty="0" smtClean="0"/>
              <a:t> </a:t>
            </a:r>
            <a:r>
              <a:rPr lang="de-DE" dirty="0" err="1" smtClean="0"/>
              <a:t>patient</a:t>
            </a:r>
            <a:r>
              <a:rPr lang="de-DE" dirty="0" smtClean="0"/>
              <a:t> </a:t>
            </a:r>
            <a:r>
              <a:rPr lang="de-DE" dirty="0" err="1" smtClean="0"/>
              <a:t>is</a:t>
            </a:r>
            <a:r>
              <a:rPr lang="de-DE" dirty="0" smtClean="0"/>
              <a:t> </a:t>
            </a:r>
            <a:r>
              <a:rPr lang="de-DE" dirty="0" err="1" smtClean="0"/>
              <a:t>well</a:t>
            </a:r>
            <a:r>
              <a:rPr lang="de-DE" dirty="0" smtClean="0"/>
              <a:t>,</a:t>
            </a:r>
            <a:r>
              <a:rPr lang="de-DE" baseline="0" dirty="0" smtClean="0"/>
              <a:t> </a:t>
            </a:r>
            <a:r>
              <a:rPr lang="de-DE" baseline="0" dirty="0" err="1" smtClean="0"/>
              <a:t>and</a:t>
            </a:r>
            <a:r>
              <a:rPr lang="de-DE" baseline="0" dirty="0" smtClean="0"/>
              <a:t> </a:t>
            </a:r>
            <a:r>
              <a:rPr lang="de-DE" baseline="0" dirty="0" err="1" smtClean="0"/>
              <a:t>models</a:t>
            </a:r>
            <a:r>
              <a:rPr lang="de-DE" baseline="0" dirty="0" smtClean="0"/>
              <a:t> </a:t>
            </a:r>
            <a:r>
              <a:rPr lang="de-DE" baseline="0" dirty="0" err="1" smtClean="0"/>
              <a:t>predicts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t>
            </a:r>
            <a:r>
              <a:rPr lang="de-DE" baseline="0" dirty="0" err="1" smtClean="0"/>
              <a:t>ill</a:t>
            </a:r>
            <a:r>
              <a:rPr lang="de-DE" baseline="0" dirty="0" smtClean="0"/>
              <a:t>, </a:t>
            </a:r>
            <a:r>
              <a:rPr lang="de-DE" baseline="0" dirty="0" err="1" smtClean="0"/>
              <a:t>that‘s</a:t>
            </a:r>
            <a:r>
              <a:rPr lang="de-DE" baseline="0" dirty="0" smtClean="0"/>
              <a:t> not so </a:t>
            </a:r>
            <a:r>
              <a:rPr lang="de-DE" baseline="0" dirty="0" err="1" smtClean="0"/>
              <a:t>bad</a:t>
            </a:r>
            <a:endParaRPr lang="de-DE" baseline="0" dirty="0" smtClean="0"/>
          </a:p>
          <a:p>
            <a:pPr marL="585172" lvl="1" indent="-159592">
              <a:buFont typeface="Arial" panose="020B0604020202020204" pitchFamily="34" charset="0"/>
              <a:buChar char="•"/>
            </a:pPr>
            <a:r>
              <a:rPr lang="de-DE" baseline="0" dirty="0" smtClean="0"/>
              <a:t>But: </a:t>
            </a:r>
            <a:r>
              <a:rPr lang="de-DE" baseline="0" dirty="0" err="1" smtClean="0"/>
              <a:t>if</a:t>
            </a:r>
            <a:r>
              <a:rPr lang="de-DE" baseline="0" dirty="0" smtClean="0"/>
              <a:t> </a:t>
            </a:r>
            <a:r>
              <a:rPr lang="de-DE" baseline="0" dirty="0" err="1" smtClean="0"/>
              <a:t>patient</a:t>
            </a:r>
            <a:r>
              <a:rPr lang="de-DE" baseline="0" dirty="0" smtClean="0"/>
              <a:t> </a:t>
            </a:r>
            <a:r>
              <a:rPr lang="de-DE" baseline="0" dirty="0" err="1" smtClean="0"/>
              <a:t>has</a:t>
            </a:r>
            <a:r>
              <a:rPr lang="de-DE" baseline="0" dirty="0" smtClean="0"/>
              <a:t> </a:t>
            </a:r>
            <a:r>
              <a:rPr lang="de-DE" baseline="0" dirty="0" err="1" smtClean="0"/>
              <a:t>cancer</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says</a:t>
            </a:r>
            <a:r>
              <a:rPr lang="de-DE" baseline="0" dirty="0" smtClean="0"/>
              <a:t> he </a:t>
            </a:r>
            <a:r>
              <a:rPr lang="de-DE" baseline="0" dirty="0" err="1" smtClean="0"/>
              <a:t>is</a:t>
            </a:r>
            <a:r>
              <a:rPr lang="de-DE" baseline="0" dirty="0" smtClean="0"/>
              <a:t> </a:t>
            </a:r>
            <a:r>
              <a:rPr lang="de-DE" baseline="0" dirty="0" err="1" smtClean="0"/>
              <a:t>well</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really</a:t>
            </a:r>
            <a:r>
              <a:rPr lang="de-DE" baseline="0" dirty="0" smtClean="0"/>
              <a:t> </a:t>
            </a:r>
            <a:r>
              <a:rPr lang="de-DE" baseline="0" dirty="0" err="1" smtClean="0"/>
              <a:t>bad</a:t>
            </a:r>
            <a:r>
              <a:rPr lang="de-DE" baseline="0" dirty="0" smtClean="0"/>
              <a:t>, </a:t>
            </a:r>
            <a:r>
              <a:rPr lang="de-DE" baseline="0" dirty="0" err="1" smtClean="0"/>
              <a:t>the</a:t>
            </a:r>
            <a:r>
              <a:rPr lang="de-DE" baseline="0" dirty="0" smtClean="0"/>
              <a:t> </a:t>
            </a:r>
            <a:r>
              <a:rPr lang="de-DE" baseline="0" dirty="0" err="1" smtClean="0"/>
              <a:t>patient</a:t>
            </a:r>
            <a:r>
              <a:rPr lang="de-DE" baseline="0" dirty="0" smtClean="0"/>
              <a:t> </a:t>
            </a:r>
            <a:r>
              <a:rPr lang="de-DE" baseline="0" dirty="0" err="1" smtClean="0"/>
              <a:t>would</a:t>
            </a:r>
            <a:r>
              <a:rPr lang="de-DE" baseline="0" dirty="0" smtClean="0"/>
              <a:t> die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no</a:t>
            </a:r>
            <a:r>
              <a:rPr lang="de-DE" baseline="0" dirty="0" smtClean="0"/>
              <a:t> </a:t>
            </a:r>
            <a:r>
              <a:rPr lang="de-DE" baseline="0" dirty="0" err="1" smtClean="0"/>
              <a:t>treatment</a:t>
            </a:r>
            <a:endParaRPr lang="de-DE" baseline="0" dirty="0" smtClean="0"/>
          </a:p>
          <a:p>
            <a:pPr marL="585172" lvl="1" indent="-159592">
              <a:buFont typeface="Arial" panose="020B0604020202020204" pitchFamily="34" charset="0"/>
              <a:buChar char="•"/>
            </a:pPr>
            <a:r>
              <a:rPr lang="de-DE" baseline="0" dirty="0" smtClean="0"/>
              <a:t>So: </a:t>
            </a:r>
            <a:r>
              <a:rPr lang="de-DE" baseline="0" dirty="0" err="1" smtClean="0"/>
              <a:t>both</a:t>
            </a:r>
            <a:r>
              <a:rPr lang="de-DE" baseline="0" dirty="0" smtClean="0"/>
              <a:t> </a:t>
            </a:r>
            <a:r>
              <a:rPr lang="de-DE" baseline="0" dirty="0" err="1" smtClean="0"/>
              <a:t>are</a:t>
            </a:r>
            <a:r>
              <a:rPr lang="de-DE" baseline="0" dirty="0" smtClean="0"/>
              <a:t> </a:t>
            </a:r>
            <a:r>
              <a:rPr lang="de-DE" baseline="0" dirty="0" err="1" smtClean="0"/>
              <a:t>mistakes</a:t>
            </a:r>
            <a:r>
              <a:rPr lang="de-DE" baseline="0" dirty="0" smtClean="0"/>
              <a:t> </a:t>
            </a:r>
            <a:r>
              <a:rPr lang="de-DE" baseline="0" dirty="0" err="1" smtClean="0"/>
              <a:t>with</a:t>
            </a:r>
            <a:r>
              <a:rPr lang="de-DE" baseline="0" dirty="0" smtClean="0"/>
              <a:t> different </a:t>
            </a:r>
            <a:r>
              <a:rPr lang="de-DE" baseline="0" dirty="0" err="1" smtClean="0"/>
              <a:t>costs</a:t>
            </a:r>
            <a:r>
              <a:rPr lang="de-DE" baseline="0" dirty="0" smtClean="0"/>
              <a:t> </a:t>
            </a:r>
            <a:r>
              <a:rPr lang="de-DE" baseline="0" dirty="0" smtClean="0">
                <a:sym typeface="Wingdings" panose="05000000000000000000" pitchFamily="2" charset="2"/>
              </a:rPr>
              <a:t> </a:t>
            </a:r>
            <a:r>
              <a:rPr lang="de-DE" baseline="0" dirty="0" err="1" smtClean="0">
                <a:sym typeface="Wingdings" panose="05000000000000000000" pitchFamily="2" charset="2"/>
              </a:rPr>
              <a:t>selection</a:t>
            </a:r>
            <a:r>
              <a:rPr lang="de-DE" baseline="0" dirty="0" smtClean="0">
                <a:sym typeface="Wingdings" panose="05000000000000000000" pitchFamily="2" charset="2"/>
              </a:rPr>
              <a:t> </a:t>
            </a:r>
            <a:r>
              <a:rPr lang="de-DE" baseline="0" dirty="0" err="1" smtClean="0">
                <a:sym typeface="Wingdings" panose="05000000000000000000" pitchFamily="2" charset="2"/>
              </a:rPr>
              <a:t>of</a:t>
            </a:r>
            <a:r>
              <a:rPr lang="de-DE" baseline="0" dirty="0" smtClean="0">
                <a:sym typeface="Wingdings" panose="05000000000000000000" pitchFamily="2" charset="2"/>
              </a:rPr>
              <a:t> </a:t>
            </a:r>
            <a:r>
              <a:rPr lang="de-DE" baseline="0" dirty="0" err="1" smtClean="0">
                <a:sym typeface="Wingdings" panose="05000000000000000000" pitchFamily="2" charset="2"/>
              </a:rPr>
              <a:t>appropriate</a:t>
            </a:r>
            <a:r>
              <a:rPr lang="de-DE" baseline="0" dirty="0" smtClean="0">
                <a:sym typeface="Wingdings" panose="05000000000000000000" pitchFamily="2" charset="2"/>
              </a:rPr>
              <a:t> </a:t>
            </a:r>
            <a:r>
              <a:rPr lang="de-DE" baseline="0" dirty="0" err="1" smtClean="0">
                <a:sym typeface="Wingdings" panose="05000000000000000000" pitchFamily="2" charset="2"/>
              </a:rPr>
              <a:t>metric</a:t>
            </a:r>
            <a:endParaRPr lang="de-DE" baseline="0" dirty="0" smtClean="0">
              <a:sym typeface="Wingdings" panose="05000000000000000000" pitchFamily="2" charset="2"/>
            </a:endParaRPr>
          </a:p>
          <a:p>
            <a:pPr marL="585172" lvl="1" indent="-159592">
              <a:buFont typeface="Arial" panose="020B0604020202020204" pitchFamily="34" charset="0"/>
              <a:buChar char="•"/>
            </a:pPr>
            <a:endParaRPr lang="de-DE" baseline="0" dirty="0" smtClean="0">
              <a:sym typeface="Wingdings" panose="05000000000000000000" pitchFamily="2" charset="2"/>
            </a:endParaRPr>
          </a:p>
          <a:p>
            <a:pPr marL="159592" indent="-159592">
              <a:buFont typeface="Arial" panose="020B0604020202020204" pitchFamily="34" charset="0"/>
              <a:buChar char="•"/>
            </a:pPr>
            <a:r>
              <a:rPr lang="de-DE" baseline="0" dirty="0" err="1" smtClean="0">
                <a:sym typeface="Wingdings" panose="05000000000000000000" pitchFamily="2" charset="2"/>
              </a:rPr>
              <a:t>Accuracy</a:t>
            </a:r>
            <a:r>
              <a:rPr lang="de-DE" baseline="0" dirty="0" smtClean="0">
                <a:sym typeface="Wingdings" panose="05000000000000000000" pitchFamily="2" charset="2"/>
              </a:rPr>
              <a:t> </a:t>
            </a:r>
            <a:r>
              <a:rPr lang="de-DE" baseline="0" dirty="0" err="1" smtClean="0">
                <a:sym typeface="Wingdings" panose="05000000000000000000" pitchFamily="2" charset="2"/>
              </a:rPr>
              <a:t>might</a:t>
            </a:r>
            <a:r>
              <a:rPr lang="de-DE" baseline="0" dirty="0" smtClean="0">
                <a:sym typeface="Wingdings" panose="05000000000000000000" pitchFamily="2" charset="2"/>
              </a:rPr>
              <a:t> not </a:t>
            </a:r>
            <a:r>
              <a:rPr lang="de-DE" baseline="0" dirty="0" err="1" smtClean="0">
                <a:sym typeface="Wingdings" panose="05000000000000000000" pitchFamily="2" charset="2"/>
              </a:rPr>
              <a:t>be</a:t>
            </a:r>
            <a:r>
              <a:rPr lang="de-DE" baseline="0" dirty="0" smtClean="0">
                <a:sym typeface="Wingdings" panose="05000000000000000000" pitchFamily="2" charset="2"/>
              </a:rPr>
              <a:t> </a:t>
            </a:r>
            <a:r>
              <a:rPr lang="de-DE" baseline="0" dirty="0" err="1" smtClean="0">
                <a:sym typeface="Wingdings" panose="05000000000000000000" pitchFamily="2" charset="2"/>
              </a:rPr>
              <a:t>good</a:t>
            </a:r>
            <a:r>
              <a:rPr lang="de-DE" baseline="0" dirty="0" smtClean="0">
                <a:sym typeface="Wingdings" panose="05000000000000000000" pitchFamily="2" charset="2"/>
              </a:rPr>
              <a:t>: </a:t>
            </a:r>
            <a:r>
              <a:rPr lang="de-DE" baseline="0" dirty="0" err="1" smtClean="0">
                <a:sym typeface="Wingdings" panose="05000000000000000000" pitchFamily="2" charset="2"/>
              </a:rPr>
              <a:t>example</a:t>
            </a:r>
            <a:r>
              <a:rPr lang="de-DE" baseline="0" dirty="0" smtClean="0">
                <a:sym typeface="Wingdings" panose="05000000000000000000" pitchFamily="2" charset="2"/>
              </a:rPr>
              <a:t> </a:t>
            </a:r>
            <a:r>
              <a:rPr lang="de-DE" baseline="0" dirty="0" err="1" smtClean="0">
                <a:sym typeface="Wingdings" panose="05000000000000000000" pitchFamily="2" charset="2"/>
              </a:rPr>
              <a:t>cancer</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err="1" smtClean="0">
                <a:sym typeface="Wingdings" panose="05000000000000000000" pitchFamily="2" charset="2"/>
              </a:rPr>
              <a:t>If</a:t>
            </a:r>
            <a:r>
              <a:rPr lang="de-DE" baseline="0" dirty="0" smtClean="0">
                <a:sym typeface="Wingdings" panose="05000000000000000000" pitchFamily="2" charset="2"/>
              </a:rPr>
              <a:t> </a:t>
            </a:r>
            <a:r>
              <a:rPr lang="de-DE" baseline="0" dirty="0" err="1" smtClean="0">
                <a:sym typeface="Wingdings" panose="05000000000000000000" pitchFamily="2" charset="2"/>
              </a:rPr>
              <a:t>model</a:t>
            </a:r>
            <a:r>
              <a:rPr lang="de-DE" baseline="0" dirty="0" smtClean="0">
                <a:sym typeface="Wingdings" panose="05000000000000000000" pitchFamily="2" charset="2"/>
              </a:rPr>
              <a:t> </a:t>
            </a:r>
            <a:r>
              <a:rPr lang="de-DE" baseline="0" dirty="0" err="1" smtClean="0">
                <a:sym typeface="Wingdings" panose="05000000000000000000" pitchFamily="2" charset="2"/>
              </a:rPr>
              <a:t>analyses</a:t>
            </a:r>
            <a:r>
              <a:rPr lang="de-DE" baseline="0" dirty="0" smtClean="0">
                <a:sym typeface="Wingdings" panose="05000000000000000000" pitchFamily="2" charset="2"/>
              </a:rPr>
              <a:t> </a:t>
            </a:r>
            <a:r>
              <a:rPr lang="de-DE" baseline="0" dirty="0" err="1" smtClean="0">
                <a:sym typeface="Wingdings" panose="05000000000000000000" pitchFamily="2" charset="2"/>
              </a:rPr>
              <a:t>data</a:t>
            </a:r>
            <a:r>
              <a:rPr lang="de-DE" baseline="0" dirty="0" smtClean="0">
                <a:sym typeface="Wingdings" panose="05000000000000000000" pitchFamily="2" charset="2"/>
              </a:rPr>
              <a:t> </a:t>
            </a:r>
            <a:r>
              <a:rPr lang="de-DE" baseline="0" dirty="0" err="1" smtClean="0">
                <a:sym typeface="Wingdings" panose="05000000000000000000" pitchFamily="2" charset="2"/>
              </a:rPr>
              <a:t>from</a:t>
            </a:r>
            <a:r>
              <a:rPr lang="de-DE" baseline="0" dirty="0" smtClean="0">
                <a:sym typeface="Wingdings" panose="05000000000000000000" pitchFamily="2" charset="2"/>
              </a:rPr>
              <a:t> </a:t>
            </a:r>
            <a:r>
              <a:rPr lang="de-DE" baseline="0" dirty="0" err="1" smtClean="0">
                <a:sym typeface="Wingdings" panose="05000000000000000000" pitchFamily="2" charset="2"/>
              </a:rPr>
              <a:t>patients</a:t>
            </a:r>
            <a:r>
              <a:rPr lang="de-DE" baseline="0" dirty="0" smtClean="0">
                <a:sym typeface="Wingdings" panose="05000000000000000000" pitchFamily="2" charset="2"/>
              </a:rPr>
              <a:t>, </a:t>
            </a:r>
            <a:r>
              <a:rPr lang="de-DE" baseline="0" dirty="0" err="1" smtClean="0">
                <a:sym typeface="Wingdings" panose="05000000000000000000" pitchFamily="2" charset="2"/>
              </a:rPr>
              <a:t>where</a:t>
            </a:r>
            <a:r>
              <a:rPr lang="de-DE" baseline="0" dirty="0" smtClean="0">
                <a:sym typeface="Wingdings" panose="05000000000000000000" pitchFamily="2" charset="2"/>
              </a:rPr>
              <a:t> 5% </a:t>
            </a:r>
            <a:r>
              <a:rPr lang="de-DE" baseline="0" dirty="0" err="1" smtClean="0">
                <a:sym typeface="Wingdings" panose="05000000000000000000" pitchFamily="2" charset="2"/>
              </a:rPr>
              <a:t>have</a:t>
            </a:r>
            <a:r>
              <a:rPr lang="de-DE" baseline="0" dirty="0" smtClean="0">
                <a:sym typeface="Wingdings" panose="05000000000000000000" pitchFamily="2" charset="2"/>
              </a:rPr>
              <a:t> </a:t>
            </a:r>
            <a:r>
              <a:rPr lang="de-DE" baseline="0" dirty="0" err="1" smtClean="0">
                <a:sym typeface="Wingdings" panose="05000000000000000000" pitchFamily="2" charset="2"/>
              </a:rPr>
              <a:t>cancer</a:t>
            </a:r>
            <a:r>
              <a:rPr lang="de-DE" baseline="0" dirty="0" smtClean="0">
                <a:sym typeface="Wingdings" panose="05000000000000000000" pitchFamily="2" charset="2"/>
              </a:rPr>
              <a:t> </a:t>
            </a:r>
            <a:r>
              <a:rPr lang="de-DE" baseline="0" dirty="0" err="1" smtClean="0">
                <a:sym typeface="Wingdings" panose="05000000000000000000" pitchFamily="2" charset="2"/>
              </a:rPr>
              <a:t>and</a:t>
            </a:r>
            <a:r>
              <a:rPr lang="de-DE" baseline="0" dirty="0" smtClean="0">
                <a:sym typeface="Wingdings" panose="05000000000000000000" pitchFamily="2" charset="2"/>
              </a:rPr>
              <a:t> 95% </a:t>
            </a:r>
            <a:r>
              <a:rPr lang="de-DE" baseline="0" dirty="0" err="1" smtClean="0">
                <a:sym typeface="Wingdings" panose="05000000000000000000" pitchFamily="2" charset="2"/>
              </a:rPr>
              <a:t>have</a:t>
            </a:r>
            <a:r>
              <a:rPr lang="de-DE" baseline="0" dirty="0" smtClean="0">
                <a:sym typeface="Wingdings" panose="05000000000000000000" pitchFamily="2" charset="2"/>
              </a:rPr>
              <a:t> not</a:t>
            </a:r>
          </a:p>
          <a:p>
            <a:pPr marL="585172" lvl="1" indent="-159592">
              <a:buFont typeface="Arial" panose="020B0604020202020204" pitchFamily="34" charset="0"/>
              <a:buChar char="•"/>
            </a:pPr>
            <a:r>
              <a:rPr lang="de-DE" baseline="0" dirty="0" smtClean="0">
                <a:sym typeface="Wingdings" panose="05000000000000000000" pitchFamily="2" charset="2"/>
              </a:rPr>
              <a:t>Model </a:t>
            </a:r>
            <a:r>
              <a:rPr lang="de-DE" baseline="0" dirty="0" err="1" smtClean="0">
                <a:sym typeface="Wingdings" panose="05000000000000000000" pitchFamily="2" charset="2"/>
              </a:rPr>
              <a:t>predicts</a:t>
            </a:r>
            <a:r>
              <a:rPr lang="de-DE" baseline="0" dirty="0" smtClean="0">
                <a:sym typeface="Wingdings" panose="05000000000000000000" pitchFamily="2" charset="2"/>
              </a:rPr>
              <a:t>: </a:t>
            </a:r>
            <a:r>
              <a:rPr lang="de-DE" baseline="0" dirty="0" err="1" smtClean="0">
                <a:sym typeface="Wingdings" panose="05000000000000000000" pitchFamily="2" charset="2"/>
              </a:rPr>
              <a:t>everybody</a:t>
            </a:r>
            <a:r>
              <a:rPr lang="de-DE" baseline="0" dirty="0" smtClean="0">
                <a:sym typeface="Wingdings" panose="05000000000000000000" pitchFamily="2" charset="2"/>
              </a:rPr>
              <a:t> </a:t>
            </a:r>
            <a:r>
              <a:rPr lang="de-DE" baseline="0" dirty="0" err="1" smtClean="0">
                <a:sym typeface="Wingdings" panose="05000000000000000000" pitchFamily="2" charset="2"/>
              </a:rPr>
              <a:t>is</a:t>
            </a:r>
            <a:r>
              <a:rPr lang="de-DE" baseline="0" dirty="0" smtClean="0">
                <a:sym typeface="Wingdings" panose="05000000000000000000" pitchFamily="2" charset="2"/>
              </a:rPr>
              <a:t> </a:t>
            </a:r>
            <a:r>
              <a:rPr lang="de-DE" baseline="0" dirty="0" err="1" smtClean="0">
                <a:sym typeface="Wingdings" panose="05000000000000000000" pitchFamily="2" charset="2"/>
              </a:rPr>
              <a:t>fine</a:t>
            </a:r>
            <a:r>
              <a:rPr lang="de-DE" baseline="0" dirty="0" smtClean="0">
                <a:sym typeface="Wingdings" panose="05000000000000000000" pitchFamily="2" charset="2"/>
              </a:rPr>
              <a:t>  95% </a:t>
            </a:r>
            <a:r>
              <a:rPr lang="de-DE" baseline="0" dirty="0" err="1" smtClean="0">
                <a:sym typeface="Wingdings" panose="05000000000000000000" pitchFamily="2" charset="2"/>
              </a:rPr>
              <a:t>accuracy</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smtClean="0">
                <a:sym typeface="Wingdings" panose="05000000000000000000" pitchFamily="2" charset="2"/>
              </a:rPr>
              <a:t>But </a:t>
            </a:r>
            <a:r>
              <a:rPr lang="de-DE" baseline="0" dirty="0" err="1" smtClean="0">
                <a:sym typeface="Wingdings" panose="05000000000000000000" pitchFamily="2" charset="2"/>
              </a:rPr>
              <a:t>it‘s</a:t>
            </a:r>
            <a:r>
              <a:rPr lang="de-DE" baseline="0" dirty="0" smtClean="0">
                <a:sym typeface="Wingdings" panose="05000000000000000000" pitchFamily="2" charset="2"/>
              </a:rPr>
              <a:t> not </a:t>
            </a:r>
            <a:r>
              <a:rPr lang="de-DE" baseline="0" dirty="0" err="1" smtClean="0">
                <a:sym typeface="Wingdings" panose="05000000000000000000" pitchFamily="2" charset="2"/>
              </a:rPr>
              <a:t>fine</a:t>
            </a:r>
            <a:r>
              <a:rPr lang="de-DE"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115873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a:t>
            </a:r>
            <a:r>
              <a:rPr lang="de-DE" baseline="0" dirty="0" smtClean="0"/>
              <a:t> </a:t>
            </a:r>
          </a:p>
          <a:p>
            <a:pPr marL="159592" indent="-159592">
              <a:buFont typeface="Arial" panose="020B0604020202020204" pitchFamily="34" charset="0"/>
              <a:buChar char="•"/>
            </a:pPr>
            <a:r>
              <a:rPr lang="de-DE" dirty="0" err="1" smtClean="0"/>
              <a:t>Prediction</a:t>
            </a:r>
            <a:r>
              <a:rPr lang="de-DE" baseline="0" dirty="0" smtClean="0"/>
              <a:t> </a:t>
            </a:r>
            <a:r>
              <a:rPr lang="de-DE" baseline="0" dirty="0" err="1" smtClean="0"/>
              <a:t>models</a:t>
            </a:r>
            <a:r>
              <a:rPr lang="de-DE" baseline="0" dirty="0" smtClean="0"/>
              <a:t> </a:t>
            </a:r>
            <a:r>
              <a:rPr lang="de-DE" baseline="0" dirty="0" err="1" smtClean="0"/>
              <a:t>make</a:t>
            </a:r>
            <a:r>
              <a:rPr lang="de-DE" baseline="0" dirty="0" smtClean="0"/>
              <a:t> </a:t>
            </a:r>
            <a:r>
              <a:rPr lang="de-DE" baseline="0" dirty="0" err="1" smtClean="0"/>
              <a:t>mistakes</a:t>
            </a:r>
            <a:r>
              <a:rPr lang="de-DE" baseline="0" dirty="0" smtClean="0"/>
              <a:t>, </a:t>
            </a:r>
            <a:r>
              <a:rPr lang="de-DE" baseline="0" dirty="0" err="1" smtClean="0"/>
              <a:t>that</a:t>
            </a:r>
            <a:r>
              <a:rPr lang="de-DE" baseline="0" dirty="0" smtClean="0"/>
              <a:t> </a:t>
            </a:r>
            <a:r>
              <a:rPr lang="de-DE" baseline="0" dirty="0" err="1" smtClean="0"/>
              <a:t>inevitable</a:t>
            </a:r>
            <a:endParaRPr lang="de-DE" baseline="0" dirty="0" smtClean="0"/>
          </a:p>
          <a:p>
            <a:pPr marL="159592" indent="-159592">
              <a:buFont typeface="Arial" panose="020B0604020202020204" pitchFamily="34" charset="0"/>
              <a:buChar char="•"/>
            </a:pPr>
            <a:r>
              <a:rPr lang="de-DE" baseline="0" dirty="0" smtClean="0"/>
              <a:t>The </a:t>
            </a:r>
            <a:r>
              <a:rPr lang="de-DE" baseline="0" dirty="0" err="1" smtClean="0"/>
              <a:t>question</a:t>
            </a:r>
            <a:r>
              <a:rPr lang="de-DE" baseline="0" dirty="0" smtClean="0"/>
              <a:t>: </a:t>
            </a:r>
            <a:r>
              <a:rPr lang="de-DE" baseline="0" dirty="0" err="1" smtClean="0"/>
              <a:t>which</a:t>
            </a:r>
            <a:r>
              <a:rPr lang="de-DE" baseline="0" dirty="0" smtClean="0"/>
              <a:t> </a:t>
            </a:r>
            <a:r>
              <a:rPr lang="de-DE" baseline="0" dirty="0" err="1" smtClean="0"/>
              <a:t>mistakes</a:t>
            </a:r>
            <a:r>
              <a:rPr lang="de-DE" baseline="0" dirty="0" smtClean="0"/>
              <a:t> </a:t>
            </a:r>
            <a:r>
              <a:rPr lang="de-DE" baseline="0" dirty="0" err="1" smtClean="0"/>
              <a:t>can</a:t>
            </a:r>
            <a:r>
              <a:rPr lang="de-DE" baseline="0" dirty="0" smtClean="0"/>
              <a:t> </a:t>
            </a:r>
            <a:r>
              <a:rPr lang="de-DE" baseline="0" dirty="0" err="1" smtClean="0"/>
              <a:t>occur</a:t>
            </a:r>
            <a:r>
              <a:rPr lang="de-DE" baseline="0" dirty="0" smtClean="0"/>
              <a:t> </a:t>
            </a:r>
            <a:r>
              <a:rPr lang="de-DE" baseline="0" dirty="0" err="1" smtClean="0"/>
              <a:t>and</a:t>
            </a:r>
            <a:r>
              <a:rPr lang="de-DE" baseline="0" dirty="0" smtClean="0"/>
              <a:t> </a:t>
            </a:r>
            <a:r>
              <a:rPr lang="de-DE" baseline="0" dirty="0" err="1" smtClean="0"/>
              <a:t>which</a:t>
            </a:r>
            <a:r>
              <a:rPr lang="de-DE" baseline="0" dirty="0" smtClean="0"/>
              <a:t> </a:t>
            </a:r>
            <a:r>
              <a:rPr lang="de-DE" baseline="0" dirty="0" err="1" smtClean="0"/>
              <a:t>are</a:t>
            </a:r>
            <a:r>
              <a:rPr lang="de-DE" baseline="0" dirty="0" smtClean="0"/>
              <a:t> </a:t>
            </a:r>
            <a:r>
              <a:rPr lang="de-DE" baseline="0" dirty="0" err="1" smtClean="0"/>
              <a:t>the</a:t>
            </a:r>
            <a:r>
              <a:rPr lang="de-DE" baseline="0" dirty="0" smtClean="0"/>
              <a:t> </a:t>
            </a:r>
            <a:r>
              <a:rPr lang="de-DE" baseline="0" dirty="0" err="1" smtClean="0"/>
              <a:t>costs</a:t>
            </a:r>
            <a:r>
              <a:rPr lang="de-DE" baseline="0" dirty="0" smtClean="0"/>
              <a:t> </a:t>
            </a:r>
            <a:r>
              <a:rPr lang="de-DE" baseline="0" dirty="0" err="1" smtClean="0"/>
              <a:t>for</a:t>
            </a:r>
            <a:r>
              <a:rPr lang="de-DE" baseline="0" dirty="0" smtClean="0"/>
              <a:t> </a:t>
            </a:r>
            <a:r>
              <a:rPr lang="de-DE" baseline="0" dirty="0" err="1" smtClean="0"/>
              <a:t>them</a:t>
            </a:r>
            <a:endParaRPr lang="de-DE" baseline="0" dirty="0" smtClean="0"/>
          </a:p>
          <a:p>
            <a:pPr marL="159592" indent="-159592">
              <a:buFont typeface="Arial" panose="020B0604020202020204" pitchFamily="34" charset="0"/>
              <a:buChar char="•"/>
            </a:pPr>
            <a:endParaRPr lang="de-DE" baseline="0" dirty="0" smtClean="0"/>
          </a:p>
          <a:p>
            <a:pPr marL="159592" indent="-159592">
              <a:buFont typeface="Arial" panose="020B0604020202020204" pitchFamily="34" charset="0"/>
              <a:buChar char="•"/>
            </a:pPr>
            <a:r>
              <a:rPr lang="de-DE" baseline="0" dirty="0" err="1" smtClean="0"/>
              <a:t>Example</a:t>
            </a:r>
            <a:r>
              <a:rPr lang="de-DE" baseline="0" dirty="0" smtClean="0"/>
              <a:t>: </a:t>
            </a:r>
            <a:r>
              <a:rPr lang="de-DE" baseline="0" dirty="0" err="1" smtClean="0"/>
              <a:t>model</a:t>
            </a:r>
            <a:r>
              <a:rPr lang="de-DE" baseline="0" dirty="0" smtClean="0"/>
              <a:t> </a:t>
            </a:r>
            <a:r>
              <a:rPr lang="de-DE" baseline="0" dirty="0" err="1" smtClean="0"/>
              <a:t>is</a:t>
            </a:r>
            <a:r>
              <a:rPr lang="de-DE" baseline="0" dirty="0" smtClean="0"/>
              <a:t> </a:t>
            </a:r>
            <a:r>
              <a:rPr lang="de-DE" baseline="0" dirty="0" err="1" smtClean="0"/>
              <a:t>diagnosing</a:t>
            </a:r>
            <a:r>
              <a:rPr lang="de-DE" baseline="0" dirty="0" smtClean="0"/>
              <a:t> </a:t>
            </a:r>
            <a:r>
              <a:rPr lang="de-DE" baseline="0" dirty="0" err="1" smtClean="0"/>
              <a:t>cancer</a:t>
            </a:r>
            <a:r>
              <a:rPr lang="de-DE" baseline="0" dirty="0" smtClean="0"/>
              <a:t> </a:t>
            </a:r>
            <a:r>
              <a:rPr lang="de-DE" baseline="0" dirty="0" err="1" smtClean="0"/>
              <a:t>of</a:t>
            </a:r>
            <a:r>
              <a:rPr lang="de-DE" baseline="0" dirty="0" smtClean="0"/>
              <a:t> </a:t>
            </a:r>
            <a:r>
              <a:rPr lang="de-DE" baseline="0" dirty="0" err="1" smtClean="0"/>
              <a:t>patients</a:t>
            </a:r>
            <a:endParaRPr lang="en-US" dirty="0" smtClean="0"/>
          </a:p>
          <a:p>
            <a:pPr marL="585172" lvl="1" indent="-159592">
              <a:buFont typeface="Arial" panose="020B0604020202020204" pitchFamily="34" charset="0"/>
              <a:buChar char="•"/>
            </a:pPr>
            <a:r>
              <a:rPr lang="de-DE" dirty="0" err="1" smtClean="0"/>
              <a:t>If</a:t>
            </a:r>
            <a:r>
              <a:rPr lang="de-DE" dirty="0" smtClean="0"/>
              <a:t> </a:t>
            </a:r>
            <a:r>
              <a:rPr lang="de-DE" dirty="0" err="1" smtClean="0"/>
              <a:t>patient</a:t>
            </a:r>
            <a:r>
              <a:rPr lang="de-DE" dirty="0" smtClean="0"/>
              <a:t> </a:t>
            </a:r>
            <a:r>
              <a:rPr lang="de-DE" dirty="0" err="1" smtClean="0"/>
              <a:t>is</a:t>
            </a:r>
            <a:r>
              <a:rPr lang="de-DE" dirty="0" smtClean="0"/>
              <a:t> </a:t>
            </a:r>
            <a:r>
              <a:rPr lang="de-DE" dirty="0" err="1" smtClean="0"/>
              <a:t>well</a:t>
            </a:r>
            <a:r>
              <a:rPr lang="de-DE" dirty="0" smtClean="0"/>
              <a:t>,</a:t>
            </a:r>
            <a:r>
              <a:rPr lang="de-DE" baseline="0" dirty="0" smtClean="0"/>
              <a:t> </a:t>
            </a:r>
            <a:r>
              <a:rPr lang="de-DE" baseline="0" dirty="0" err="1" smtClean="0"/>
              <a:t>and</a:t>
            </a:r>
            <a:r>
              <a:rPr lang="de-DE" baseline="0" dirty="0" smtClean="0"/>
              <a:t> </a:t>
            </a:r>
            <a:r>
              <a:rPr lang="de-DE" baseline="0" dirty="0" err="1" smtClean="0"/>
              <a:t>models</a:t>
            </a:r>
            <a:r>
              <a:rPr lang="de-DE" baseline="0" dirty="0" smtClean="0"/>
              <a:t> </a:t>
            </a:r>
            <a:r>
              <a:rPr lang="de-DE" baseline="0" dirty="0" err="1" smtClean="0"/>
              <a:t>predicts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t>
            </a:r>
            <a:r>
              <a:rPr lang="de-DE" baseline="0" dirty="0" err="1" smtClean="0"/>
              <a:t>ill</a:t>
            </a:r>
            <a:r>
              <a:rPr lang="de-DE" baseline="0" dirty="0" smtClean="0"/>
              <a:t>, </a:t>
            </a:r>
            <a:r>
              <a:rPr lang="de-DE" baseline="0" dirty="0" err="1" smtClean="0"/>
              <a:t>that‘s</a:t>
            </a:r>
            <a:r>
              <a:rPr lang="de-DE" baseline="0" dirty="0" smtClean="0"/>
              <a:t> not so </a:t>
            </a:r>
            <a:r>
              <a:rPr lang="de-DE" baseline="0" dirty="0" err="1" smtClean="0"/>
              <a:t>bad</a:t>
            </a:r>
            <a:endParaRPr lang="de-DE" baseline="0" dirty="0" smtClean="0"/>
          </a:p>
          <a:p>
            <a:pPr marL="585172" lvl="1" indent="-159592">
              <a:buFont typeface="Arial" panose="020B0604020202020204" pitchFamily="34" charset="0"/>
              <a:buChar char="•"/>
            </a:pPr>
            <a:r>
              <a:rPr lang="de-DE" baseline="0" dirty="0" smtClean="0"/>
              <a:t>But: </a:t>
            </a:r>
            <a:r>
              <a:rPr lang="de-DE" baseline="0" dirty="0" err="1" smtClean="0"/>
              <a:t>if</a:t>
            </a:r>
            <a:r>
              <a:rPr lang="de-DE" baseline="0" dirty="0" smtClean="0"/>
              <a:t> </a:t>
            </a:r>
            <a:r>
              <a:rPr lang="de-DE" baseline="0" dirty="0" err="1" smtClean="0"/>
              <a:t>patient</a:t>
            </a:r>
            <a:r>
              <a:rPr lang="de-DE" baseline="0" dirty="0" smtClean="0"/>
              <a:t> </a:t>
            </a:r>
            <a:r>
              <a:rPr lang="de-DE" baseline="0" dirty="0" err="1" smtClean="0"/>
              <a:t>has</a:t>
            </a:r>
            <a:r>
              <a:rPr lang="de-DE" baseline="0" dirty="0" smtClean="0"/>
              <a:t> </a:t>
            </a:r>
            <a:r>
              <a:rPr lang="de-DE" baseline="0" dirty="0" err="1" smtClean="0"/>
              <a:t>cancer</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model</a:t>
            </a:r>
            <a:r>
              <a:rPr lang="de-DE" baseline="0" dirty="0" smtClean="0"/>
              <a:t> </a:t>
            </a:r>
            <a:r>
              <a:rPr lang="de-DE" baseline="0" dirty="0" err="1" smtClean="0"/>
              <a:t>says</a:t>
            </a:r>
            <a:r>
              <a:rPr lang="de-DE" baseline="0" dirty="0" smtClean="0"/>
              <a:t> he </a:t>
            </a:r>
            <a:r>
              <a:rPr lang="de-DE" baseline="0" dirty="0" err="1" smtClean="0"/>
              <a:t>is</a:t>
            </a:r>
            <a:r>
              <a:rPr lang="de-DE" baseline="0" dirty="0" smtClean="0"/>
              <a:t> </a:t>
            </a:r>
            <a:r>
              <a:rPr lang="de-DE" baseline="0" dirty="0" err="1" smtClean="0"/>
              <a:t>well</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really</a:t>
            </a:r>
            <a:r>
              <a:rPr lang="de-DE" baseline="0" dirty="0" smtClean="0"/>
              <a:t> </a:t>
            </a:r>
            <a:r>
              <a:rPr lang="de-DE" baseline="0" dirty="0" err="1" smtClean="0"/>
              <a:t>bad</a:t>
            </a:r>
            <a:r>
              <a:rPr lang="de-DE" baseline="0" dirty="0" smtClean="0"/>
              <a:t>, </a:t>
            </a:r>
            <a:r>
              <a:rPr lang="de-DE" baseline="0" dirty="0" err="1" smtClean="0"/>
              <a:t>the</a:t>
            </a:r>
            <a:r>
              <a:rPr lang="de-DE" baseline="0" dirty="0" smtClean="0"/>
              <a:t> </a:t>
            </a:r>
            <a:r>
              <a:rPr lang="de-DE" baseline="0" dirty="0" err="1" smtClean="0"/>
              <a:t>patient</a:t>
            </a:r>
            <a:r>
              <a:rPr lang="de-DE" baseline="0" dirty="0" smtClean="0"/>
              <a:t> </a:t>
            </a:r>
            <a:r>
              <a:rPr lang="de-DE" baseline="0" dirty="0" err="1" smtClean="0"/>
              <a:t>would</a:t>
            </a:r>
            <a:r>
              <a:rPr lang="de-DE" baseline="0" dirty="0" smtClean="0"/>
              <a:t> die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no</a:t>
            </a:r>
            <a:r>
              <a:rPr lang="de-DE" baseline="0" dirty="0" smtClean="0"/>
              <a:t> </a:t>
            </a:r>
            <a:r>
              <a:rPr lang="de-DE" baseline="0" dirty="0" err="1" smtClean="0"/>
              <a:t>treatment</a:t>
            </a:r>
            <a:endParaRPr lang="de-DE" baseline="0" dirty="0" smtClean="0"/>
          </a:p>
          <a:p>
            <a:pPr marL="585172" lvl="1" indent="-159592">
              <a:buFont typeface="Arial" panose="020B0604020202020204" pitchFamily="34" charset="0"/>
              <a:buChar char="•"/>
            </a:pPr>
            <a:r>
              <a:rPr lang="de-DE" baseline="0" dirty="0" smtClean="0"/>
              <a:t>So: </a:t>
            </a:r>
            <a:r>
              <a:rPr lang="de-DE" baseline="0" dirty="0" err="1" smtClean="0"/>
              <a:t>both</a:t>
            </a:r>
            <a:r>
              <a:rPr lang="de-DE" baseline="0" dirty="0" smtClean="0"/>
              <a:t> </a:t>
            </a:r>
            <a:r>
              <a:rPr lang="de-DE" baseline="0" dirty="0" err="1" smtClean="0"/>
              <a:t>are</a:t>
            </a:r>
            <a:r>
              <a:rPr lang="de-DE" baseline="0" dirty="0" smtClean="0"/>
              <a:t> </a:t>
            </a:r>
            <a:r>
              <a:rPr lang="de-DE" baseline="0" dirty="0" err="1" smtClean="0"/>
              <a:t>mistakes</a:t>
            </a:r>
            <a:r>
              <a:rPr lang="de-DE" baseline="0" dirty="0" smtClean="0"/>
              <a:t> </a:t>
            </a:r>
            <a:r>
              <a:rPr lang="de-DE" baseline="0" dirty="0" err="1" smtClean="0"/>
              <a:t>with</a:t>
            </a:r>
            <a:r>
              <a:rPr lang="de-DE" baseline="0" dirty="0" smtClean="0"/>
              <a:t> different </a:t>
            </a:r>
            <a:r>
              <a:rPr lang="de-DE" baseline="0" dirty="0" err="1" smtClean="0"/>
              <a:t>costs</a:t>
            </a:r>
            <a:r>
              <a:rPr lang="de-DE" baseline="0" dirty="0" smtClean="0"/>
              <a:t> </a:t>
            </a:r>
            <a:r>
              <a:rPr lang="de-DE" baseline="0" dirty="0" smtClean="0">
                <a:sym typeface="Wingdings" panose="05000000000000000000" pitchFamily="2" charset="2"/>
              </a:rPr>
              <a:t> </a:t>
            </a:r>
            <a:r>
              <a:rPr lang="de-DE" baseline="0" dirty="0" err="1" smtClean="0">
                <a:sym typeface="Wingdings" panose="05000000000000000000" pitchFamily="2" charset="2"/>
              </a:rPr>
              <a:t>selection</a:t>
            </a:r>
            <a:r>
              <a:rPr lang="de-DE" baseline="0" dirty="0" smtClean="0">
                <a:sym typeface="Wingdings" panose="05000000000000000000" pitchFamily="2" charset="2"/>
              </a:rPr>
              <a:t> </a:t>
            </a:r>
            <a:r>
              <a:rPr lang="de-DE" baseline="0" dirty="0" err="1" smtClean="0">
                <a:sym typeface="Wingdings" panose="05000000000000000000" pitchFamily="2" charset="2"/>
              </a:rPr>
              <a:t>of</a:t>
            </a:r>
            <a:r>
              <a:rPr lang="de-DE" baseline="0" dirty="0" smtClean="0">
                <a:sym typeface="Wingdings" panose="05000000000000000000" pitchFamily="2" charset="2"/>
              </a:rPr>
              <a:t> </a:t>
            </a:r>
            <a:r>
              <a:rPr lang="de-DE" baseline="0" dirty="0" err="1" smtClean="0">
                <a:sym typeface="Wingdings" panose="05000000000000000000" pitchFamily="2" charset="2"/>
              </a:rPr>
              <a:t>appropriate</a:t>
            </a:r>
            <a:r>
              <a:rPr lang="de-DE" baseline="0" dirty="0" smtClean="0">
                <a:sym typeface="Wingdings" panose="05000000000000000000" pitchFamily="2" charset="2"/>
              </a:rPr>
              <a:t> </a:t>
            </a:r>
            <a:r>
              <a:rPr lang="de-DE" baseline="0" dirty="0" err="1" smtClean="0">
                <a:sym typeface="Wingdings" panose="05000000000000000000" pitchFamily="2" charset="2"/>
              </a:rPr>
              <a:t>metric</a:t>
            </a:r>
            <a:endParaRPr lang="de-DE" baseline="0" dirty="0" smtClean="0">
              <a:sym typeface="Wingdings" panose="05000000000000000000" pitchFamily="2" charset="2"/>
            </a:endParaRPr>
          </a:p>
          <a:p>
            <a:pPr marL="585172" lvl="1" indent="-159592">
              <a:buFont typeface="Arial" panose="020B0604020202020204" pitchFamily="34" charset="0"/>
              <a:buChar char="•"/>
            </a:pPr>
            <a:endParaRPr lang="de-DE" baseline="0" dirty="0" smtClean="0">
              <a:sym typeface="Wingdings" panose="05000000000000000000" pitchFamily="2" charset="2"/>
            </a:endParaRPr>
          </a:p>
          <a:p>
            <a:pPr marL="159592" indent="-159592">
              <a:buFont typeface="Arial" panose="020B0604020202020204" pitchFamily="34" charset="0"/>
              <a:buChar char="•"/>
            </a:pPr>
            <a:r>
              <a:rPr lang="de-DE" baseline="0" dirty="0" err="1" smtClean="0">
                <a:sym typeface="Wingdings" panose="05000000000000000000" pitchFamily="2" charset="2"/>
              </a:rPr>
              <a:t>Accuracy</a:t>
            </a:r>
            <a:r>
              <a:rPr lang="de-DE" baseline="0" dirty="0" smtClean="0">
                <a:sym typeface="Wingdings" panose="05000000000000000000" pitchFamily="2" charset="2"/>
              </a:rPr>
              <a:t> </a:t>
            </a:r>
            <a:r>
              <a:rPr lang="de-DE" baseline="0" dirty="0" err="1" smtClean="0">
                <a:sym typeface="Wingdings" panose="05000000000000000000" pitchFamily="2" charset="2"/>
              </a:rPr>
              <a:t>might</a:t>
            </a:r>
            <a:r>
              <a:rPr lang="de-DE" baseline="0" dirty="0" smtClean="0">
                <a:sym typeface="Wingdings" panose="05000000000000000000" pitchFamily="2" charset="2"/>
              </a:rPr>
              <a:t> not </a:t>
            </a:r>
            <a:r>
              <a:rPr lang="de-DE" baseline="0" dirty="0" err="1" smtClean="0">
                <a:sym typeface="Wingdings" panose="05000000000000000000" pitchFamily="2" charset="2"/>
              </a:rPr>
              <a:t>be</a:t>
            </a:r>
            <a:r>
              <a:rPr lang="de-DE" baseline="0" dirty="0" smtClean="0">
                <a:sym typeface="Wingdings" panose="05000000000000000000" pitchFamily="2" charset="2"/>
              </a:rPr>
              <a:t> </a:t>
            </a:r>
            <a:r>
              <a:rPr lang="de-DE" baseline="0" dirty="0" err="1" smtClean="0">
                <a:sym typeface="Wingdings" panose="05000000000000000000" pitchFamily="2" charset="2"/>
              </a:rPr>
              <a:t>good</a:t>
            </a:r>
            <a:r>
              <a:rPr lang="de-DE" baseline="0" dirty="0" smtClean="0">
                <a:sym typeface="Wingdings" panose="05000000000000000000" pitchFamily="2" charset="2"/>
              </a:rPr>
              <a:t>: </a:t>
            </a:r>
            <a:r>
              <a:rPr lang="de-DE" baseline="0" dirty="0" err="1" smtClean="0">
                <a:sym typeface="Wingdings" panose="05000000000000000000" pitchFamily="2" charset="2"/>
              </a:rPr>
              <a:t>example</a:t>
            </a:r>
            <a:r>
              <a:rPr lang="de-DE" baseline="0" dirty="0" smtClean="0">
                <a:sym typeface="Wingdings" panose="05000000000000000000" pitchFamily="2" charset="2"/>
              </a:rPr>
              <a:t> </a:t>
            </a:r>
            <a:r>
              <a:rPr lang="de-DE" baseline="0" dirty="0" err="1" smtClean="0">
                <a:sym typeface="Wingdings" panose="05000000000000000000" pitchFamily="2" charset="2"/>
              </a:rPr>
              <a:t>cancer</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err="1" smtClean="0">
                <a:sym typeface="Wingdings" panose="05000000000000000000" pitchFamily="2" charset="2"/>
              </a:rPr>
              <a:t>If</a:t>
            </a:r>
            <a:r>
              <a:rPr lang="de-DE" baseline="0" dirty="0" smtClean="0">
                <a:sym typeface="Wingdings" panose="05000000000000000000" pitchFamily="2" charset="2"/>
              </a:rPr>
              <a:t> </a:t>
            </a:r>
            <a:r>
              <a:rPr lang="de-DE" baseline="0" dirty="0" err="1" smtClean="0">
                <a:sym typeface="Wingdings" panose="05000000000000000000" pitchFamily="2" charset="2"/>
              </a:rPr>
              <a:t>model</a:t>
            </a:r>
            <a:r>
              <a:rPr lang="de-DE" baseline="0" dirty="0" smtClean="0">
                <a:sym typeface="Wingdings" panose="05000000000000000000" pitchFamily="2" charset="2"/>
              </a:rPr>
              <a:t> </a:t>
            </a:r>
            <a:r>
              <a:rPr lang="de-DE" baseline="0" dirty="0" err="1" smtClean="0">
                <a:sym typeface="Wingdings" panose="05000000000000000000" pitchFamily="2" charset="2"/>
              </a:rPr>
              <a:t>analyses</a:t>
            </a:r>
            <a:r>
              <a:rPr lang="de-DE" baseline="0" dirty="0" smtClean="0">
                <a:sym typeface="Wingdings" panose="05000000000000000000" pitchFamily="2" charset="2"/>
              </a:rPr>
              <a:t> </a:t>
            </a:r>
            <a:r>
              <a:rPr lang="de-DE" baseline="0" dirty="0" err="1" smtClean="0">
                <a:sym typeface="Wingdings" panose="05000000000000000000" pitchFamily="2" charset="2"/>
              </a:rPr>
              <a:t>data</a:t>
            </a:r>
            <a:r>
              <a:rPr lang="de-DE" baseline="0" dirty="0" smtClean="0">
                <a:sym typeface="Wingdings" panose="05000000000000000000" pitchFamily="2" charset="2"/>
              </a:rPr>
              <a:t> </a:t>
            </a:r>
            <a:r>
              <a:rPr lang="de-DE" baseline="0" dirty="0" err="1" smtClean="0">
                <a:sym typeface="Wingdings" panose="05000000000000000000" pitchFamily="2" charset="2"/>
              </a:rPr>
              <a:t>from</a:t>
            </a:r>
            <a:r>
              <a:rPr lang="de-DE" baseline="0" dirty="0" smtClean="0">
                <a:sym typeface="Wingdings" panose="05000000000000000000" pitchFamily="2" charset="2"/>
              </a:rPr>
              <a:t> </a:t>
            </a:r>
            <a:r>
              <a:rPr lang="de-DE" baseline="0" dirty="0" err="1" smtClean="0">
                <a:sym typeface="Wingdings" panose="05000000000000000000" pitchFamily="2" charset="2"/>
              </a:rPr>
              <a:t>patients</a:t>
            </a:r>
            <a:r>
              <a:rPr lang="de-DE" baseline="0" dirty="0" smtClean="0">
                <a:sym typeface="Wingdings" panose="05000000000000000000" pitchFamily="2" charset="2"/>
              </a:rPr>
              <a:t>, </a:t>
            </a:r>
            <a:r>
              <a:rPr lang="de-DE" baseline="0" dirty="0" err="1" smtClean="0">
                <a:sym typeface="Wingdings" panose="05000000000000000000" pitchFamily="2" charset="2"/>
              </a:rPr>
              <a:t>where</a:t>
            </a:r>
            <a:r>
              <a:rPr lang="de-DE" baseline="0" dirty="0" smtClean="0">
                <a:sym typeface="Wingdings" panose="05000000000000000000" pitchFamily="2" charset="2"/>
              </a:rPr>
              <a:t> 5% </a:t>
            </a:r>
            <a:r>
              <a:rPr lang="de-DE" baseline="0" dirty="0" err="1" smtClean="0">
                <a:sym typeface="Wingdings" panose="05000000000000000000" pitchFamily="2" charset="2"/>
              </a:rPr>
              <a:t>have</a:t>
            </a:r>
            <a:r>
              <a:rPr lang="de-DE" baseline="0" dirty="0" smtClean="0">
                <a:sym typeface="Wingdings" panose="05000000000000000000" pitchFamily="2" charset="2"/>
              </a:rPr>
              <a:t> </a:t>
            </a:r>
            <a:r>
              <a:rPr lang="de-DE" baseline="0" dirty="0" err="1" smtClean="0">
                <a:sym typeface="Wingdings" panose="05000000000000000000" pitchFamily="2" charset="2"/>
              </a:rPr>
              <a:t>cancer</a:t>
            </a:r>
            <a:r>
              <a:rPr lang="de-DE" baseline="0" dirty="0" smtClean="0">
                <a:sym typeface="Wingdings" panose="05000000000000000000" pitchFamily="2" charset="2"/>
              </a:rPr>
              <a:t> </a:t>
            </a:r>
            <a:r>
              <a:rPr lang="de-DE" baseline="0" dirty="0" err="1" smtClean="0">
                <a:sym typeface="Wingdings" panose="05000000000000000000" pitchFamily="2" charset="2"/>
              </a:rPr>
              <a:t>and</a:t>
            </a:r>
            <a:r>
              <a:rPr lang="de-DE" baseline="0" dirty="0" smtClean="0">
                <a:sym typeface="Wingdings" panose="05000000000000000000" pitchFamily="2" charset="2"/>
              </a:rPr>
              <a:t> 95% </a:t>
            </a:r>
            <a:r>
              <a:rPr lang="de-DE" baseline="0" dirty="0" err="1" smtClean="0">
                <a:sym typeface="Wingdings" panose="05000000000000000000" pitchFamily="2" charset="2"/>
              </a:rPr>
              <a:t>have</a:t>
            </a:r>
            <a:r>
              <a:rPr lang="de-DE" baseline="0" dirty="0" smtClean="0">
                <a:sym typeface="Wingdings" panose="05000000000000000000" pitchFamily="2" charset="2"/>
              </a:rPr>
              <a:t> not</a:t>
            </a:r>
          </a:p>
          <a:p>
            <a:pPr marL="585172" lvl="1" indent="-159592">
              <a:buFont typeface="Arial" panose="020B0604020202020204" pitchFamily="34" charset="0"/>
              <a:buChar char="•"/>
            </a:pPr>
            <a:r>
              <a:rPr lang="de-DE" baseline="0" dirty="0" smtClean="0">
                <a:sym typeface="Wingdings" panose="05000000000000000000" pitchFamily="2" charset="2"/>
              </a:rPr>
              <a:t>Model </a:t>
            </a:r>
            <a:r>
              <a:rPr lang="de-DE" baseline="0" dirty="0" err="1" smtClean="0">
                <a:sym typeface="Wingdings" panose="05000000000000000000" pitchFamily="2" charset="2"/>
              </a:rPr>
              <a:t>predicts</a:t>
            </a:r>
            <a:r>
              <a:rPr lang="de-DE" baseline="0" dirty="0" smtClean="0">
                <a:sym typeface="Wingdings" panose="05000000000000000000" pitchFamily="2" charset="2"/>
              </a:rPr>
              <a:t>: </a:t>
            </a:r>
            <a:r>
              <a:rPr lang="de-DE" baseline="0" dirty="0" err="1" smtClean="0">
                <a:sym typeface="Wingdings" panose="05000000000000000000" pitchFamily="2" charset="2"/>
              </a:rPr>
              <a:t>everybody</a:t>
            </a:r>
            <a:r>
              <a:rPr lang="de-DE" baseline="0" dirty="0" smtClean="0">
                <a:sym typeface="Wingdings" panose="05000000000000000000" pitchFamily="2" charset="2"/>
              </a:rPr>
              <a:t> </a:t>
            </a:r>
            <a:r>
              <a:rPr lang="de-DE" baseline="0" dirty="0" err="1" smtClean="0">
                <a:sym typeface="Wingdings" panose="05000000000000000000" pitchFamily="2" charset="2"/>
              </a:rPr>
              <a:t>is</a:t>
            </a:r>
            <a:r>
              <a:rPr lang="de-DE" baseline="0" dirty="0" smtClean="0">
                <a:sym typeface="Wingdings" panose="05000000000000000000" pitchFamily="2" charset="2"/>
              </a:rPr>
              <a:t> </a:t>
            </a:r>
            <a:r>
              <a:rPr lang="de-DE" baseline="0" dirty="0" err="1" smtClean="0">
                <a:sym typeface="Wingdings" panose="05000000000000000000" pitchFamily="2" charset="2"/>
              </a:rPr>
              <a:t>fine</a:t>
            </a:r>
            <a:r>
              <a:rPr lang="de-DE" baseline="0" dirty="0" smtClean="0">
                <a:sym typeface="Wingdings" panose="05000000000000000000" pitchFamily="2" charset="2"/>
              </a:rPr>
              <a:t>  95% </a:t>
            </a:r>
            <a:r>
              <a:rPr lang="de-DE" baseline="0" dirty="0" err="1" smtClean="0">
                <a:sym typeface="Wingdings" panose="05000000000000000000" pitchFamily="2" charset="2"/>
              </a:rPr>
              <a:t>accuracy</a:t>
            </a:r>
            <a:endParaRPr lang="de-DE" baseline="0" dirty="0" smtClean="0">
              <a:sym typeface="Wingdings" panose="05000000000000000000" pitchFamily="2" charset="2"/>
            </a:endParaRPr>
          </a:p>
          <a:p>
            <a:pPr marL="585172" lvl="1" indent="-159592">
              <a:buFont typeface="Arial" panose="020B0604020202020204" pitchFamily="34" charset="0"/>
              <a:buChar char="•"/>
            </a:pPr>
            <a:r>
              <a:rPr lang="de-DE" baseline="0" dirty="0" smtClean="0">
                <a:sym typeface="Wingdings" panose="05000000000000000000" pitchFamily="2" charset="2"/>
              </a:rPr>
              <a:t>But </a:t>
            </a:r>
            <a:r>
              <a:rPr lang="de-DE" baseline="0" dirty="0" err="1" smtClean="0">
                <a:sym typeface="Wingdings" panose="05000000000000000000" pitchFamily="2" charset="2"/>
              </a:rPr>
              <a:t>it‘s</a:t>
            </a:r>
            <a:r>
              <a:rPr lang="de-DE" baseline="0" dirty="0" smtClean="0">
                <a:sym typeface="Wingdings" panose="05000000000000000000" pitchFamily="2" charset="2"/>
              </a:rPr>
              <a:t> not </a:t>
            </a:r>
            <a:r>
              <a:rPr lang="de-DE" baseline="0" dirty="0" err="1" smtClean="0">
                <a:sym typeface="Wingdings" panose="05000000000000000000" pitchFamily="2" charset="2"/>
              </a:rPr>
              <a:t>fine</a:t>
            </a:r>
            <a:r>
              <a:rPr lang="de-DE" baseline="0" dirty="0" smtClean="0">
                <a:sym typeface="Wingdings" panose="05000000000000000000" pitchFamily="2" charset="2"/>
              </a:rPr>
              <a:t>!</a:t>
            </a:r>
            <a:endParaRPr lang="en-US" dirty="0"/>
          </a:p>
        </p:txBody>
      </p:sp>
    </p:spTree>
    <p:extLst>
      <p:ext uri="{BB962C8B-B14F-4D97-AF65-F5344CB8AC3E}">
        <p14:creationId xmlns:p14="http://schemas.microsoft.com/office/powerpoint/2010/main" val="72624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34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Rejection Analysis is a process of identification of quality and productivity related problems which the key factors in manufacturing process</a:t>
            </a:r>
            <a:endParaRPr lang="de-DE" dirty="0"/>
          </a:p>
        </p:txBody>
      </p:sp>
    </p:spTree>
    <p:extLst>
      <p:ext uri="{BB962C8B-B14F-4D97-AF65-F5344CB8AC3E}">
        <p14:creationId xmlns:p14="http://schemas.microsoft.com/office/powerpoint/2010/main" val="169271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98849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We</a:t>
            </a:r>
            <a:r>
              <a:rPr lang="de-DE" dirty="0" smtClean="0"/>
              <a:t> </a:t>
            </a:r>
            <a:r>
              <a:rPr lang="de-DE" dirty="0" err="1" smtClean="0"/>
              <a:t>have</a:t>
            </a:r>
            <a:r>
              <a:rPr lang="de-DE" dirty="0" smtClean="0"/>
              <a:t> </a:t>
            </a:r>
            <a:r>
              <a:rPr lang="de-DE" dirty="0" err="1" smtClean="0"/>
              <a:t>simulated</a:t>
            </a:r>
            <a:r>
              <a:rPr lang="de-DE" dirty="0" smtClean="0"/>
              <a:t> </a:t>
            </a:r>
            <a:r>
              <a:rPr lang="de-DE" dirty="0" err="1" smtClean="0"/>
              <a:t>the</a:t>
            </a:r>
            <a:r>
              <a:rPr lang="de-DE" dirty="0" smtClean="0"/>
              <a:t> </a:t>
            </a:r>
            <a:r>
              <a:rPr lang="de-DE" dirty="0" err="1" smtClean="0"/>
              <a:t>process</a:t>
            </a:r>
            <a:endParaRPr lang="de-DE" dirty="0" smtClean="0"/>
          </a:p>
          <a:p>
            <a:r>
              <a:rPr lang="de-DE" dirty="0" err="1" smtClean="0"/>
              <a:t>Each</a:t>
            </a:r>
            <a:r>
              <a:rPr lang="de-DE" dirty="0" smtClean="0"/>
              <a:t> </a:t>
            </a:r>
            <a:r>
              <a:rPr lang="de-DE" dirty="0" err="1" smtClean="0"/>
              <a:t>records</a:t>
            </a:r>
            <a:r>
              <a:rPr lang="de-DE" baseline="0" dirty="0" smtClean="0"/>
              <a:t> </a:t>
            </a:r>
            <a:r>
              <a:rPr lang="de-DE" baseline="0" dirty="0" err="1" smtClean="0"/>
              <a:t>represents</a:t>
            </a:r>
            <a:r>
              <a:rPr lang="de-DE" baseline="0" dirty="0" smtClean="0"/>
              <a:t> a </a:t>
            </a:r>
            <a:r>
              <a:rPr lang="de-DE" baseline="0" dirty="0" err="1" smtClean="0"/>
              <a:t>whole</a:t>
            </a:r>
            <a:r>
              <a:rPr lang="de-DE" baseline="0" dirty="0" smtClean="0"/>
              <a:t> </a:t>
            </a:r>
            <a:r>
              <a:rPr lang="de-DE" baseline="0" dirty="0" err="1" smtClean="0"/>
              <a:t>production</a:t>
            </a:r>
            <a:r>
              <a:rPr lang="de-DE" baseline="0" dirty="0" smtClean="0"/>
              <a:t> </a:t>
            </a:r>
            <a:r>
              <a:rPr lang="de-DE" baseline="0" dirty="0" err="1" smtClean="0"/>
              <a:t>process</a:t>
            </a:r>
            <a:r>
              <a:rPr lang="de-DE" baseline="0" dirty="0" smtClean="0"/>
              <a:t>: </a:t>
            </a:r>
            <a:r>
              <a:rPr lang="de-DE" baseline="0" dirty="0" err="1" smtClean="0"/>
              <a:t>the</a:t>
            </a:r>
            <a:r>
              <a:rPr lang="de-DE" baseline="0" dirty="0" smtClean="0"/>
              <a:t> </a:t>
            </a:r>
            <a:r>
              <a:rPr lang="de-DE" baseline="0" dirty="0" err="1" smtClean="0"/>
              <a:t>production</a:t>
            </a:r>
            <a:r>
              <a:rPr lang="de-DE" baseline="0" dirty="0" smtClean="0"/>
              <a:t> </a:t>
            </a:r>
            <a:r>
              <a:rPr lang="de-DE" baseline="0" dirty="0" err="1" smtClean="0"/>
              <a:t>of</a:t>
            </a:r>
            <a:r>
              <a:rPr lang="de-DE" baseline="0" dirty="0" smtClean="0"/>
              <a:t> a </a:t>
            </a:r>
            <a:r>
              <a:rPr lang="de-DE" baseline="0" dirty="0" err="1" smtClean="0"/>
              <a:t>gear</a:t>
            </a:r>
            <a:r>
              <a:rPr lang="de-DE" baseline="0" dirty="0" smtClean="0"/>
              <a:t> </a:t>
            </a:r>
            <a:r>
              <a:rPr lang="de-DE" baseline="0" dirty="0" err="1" smtClean="0"/>
              <a:t>shaft</a:t>
            </a:r>
            <a:endParaRPr lang="de-DE" dirty="0"/>
          </a:p>
        </p:txBody>
      </p:sp>
    </p:spTree>
    <p:extLst>
      <p:ext uri="{BB962C8B-B14F-4D97-AF65-F5344CB8AC3E}">
        <p14:creationId xmlns:p14="http://schemas.microsoft.com/office/powerpoint/2010/main" val="288654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6629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hangingPunct="1">
              <a:spcBef>
                <a:spcPct val="0"/>
              </a:spcBef>
            </a:pPr>
            <a:endParaRPr lang="en-US" altLang="de-DE" dirty="0" smtClean="0">
              <a:latin typeface="Arial" charset="0"/>
              <a:cs typeface="Arial" charset="0"/>
            </a:endParaRPr>
          </a:p>
        </p:txBody>
      </p:sp>
    </p:spTree>
    <p:extLst>
      <p:ext uri="{BB962C8B-B14F-4D97-AF65-F5344CB8AC3E}">
        <p14:creationId xmlns:p14="http://schemas.microsoft.com/office/powerpoint/2010/main" val="3915967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176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79971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37164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1" defTabSz="882213" eaLnBrk="1" hangingPunct="1">
              <a:defRPr/>
            </a:pPr>
            <a:r>
              <a:rPr lang="de-DE" dirty="0" smtClean="0">
                <a:solidFill>
                  <a:srgbClr val="FF0000"/>
                </a:solidFill>
              </a:rPr>
              <a:t>Zeige </a:t>
            </a:r>
            <a:r>
              <a:rPr lang="de-DE" dirty="0" err="1" smtClean="0">
                <a:solidFill>
                  <a:srgbClr val="FF0000"/>
                </a:solidFill>
              </a:rPr>
              <a:t>Rapidminer</a:t>
            </a:r>
            <a:r>
              <a:rPr lang="de-DE" dirty="0" smtClean="0">
                <a:solidFill>
                  <a:srgbClr val="FF0000"/>
                </a:solidFill>
              </a:rPr>
              <a:t>, </a:t>
            </a:r>
          </a:p>
          <a:p>
            <a:pPr marL="165415" lvl="1" indent="-165415" defTabSz="882213" eaLnBrk="1" hangingPunct="1">
              <a:buFont typeface="Arial" panose="020B0604020202020204" pitchFamily="34" charset="0"/>
              <a:buChar char="•"/>
              <a:defRPr/>
            </a:pPr>
            <a:r>
              <a:rPr lang="de-DE" dirty="0" smtClean="0">
                <a:solidFill>
                  <a:srgbClr val="FF0000"/>
                </a:solidFill>
              </a:rPr>
              <a:t>Prozessdesigner,</a:t>
            </a:r>
            <a:r>
              <a:rPr lang="de-DE" baseline="0" dirty="0" smtClean="0">
                <a:solidFill>
                  <a:srgbClr val="FF0000"/>
                </a:solidFill>
              </a:rPr>
              <a:t> Repository, Operatoren, Parameter </a:t>
            </a:r>
            <a:endParaRPr lang="de-DE" dirty="0" smtClean="0">
              <a:solidFill>
                <a:srgbClr val="FF0000"/>
              </a:solidFill>
            </a:endParaRPr>
          </a:p>
          <a:p>
            <a:pPr marL="165415" lvl="1" indent="-165415" defTabSz="882213" eaLnBrk="1" hangingPunct="1">
              <a:buFont typeface="Arial" panose="020B0604020202020204" pitchFamily="34" charset="0"/>
              <a:buChar char="•"/>
              <a:defRPr/>
            </a:pPr>
            <a:r>
              <a:rPr lang="de-DE" dirty="0" err="1" smtClean="0">
                <a:solidFill>
                  <a:srgbClr val="FF0000"/>
                </a:solidFill>
              </a:rPr>
              <a:t>Process</a:t>
            </a:r>
            <a:r>
              <a:rPr lang="de-DE" dirty="0" smtClean="0">
                <a:solidFill>
                  <a:srgbClr val="FF0000"/>
                </a:solidFill>
              </a:rPr>
              <a:t>-View</a:t>
            </a:r>
            <a:r>
              <a:rPr lang="de-DE" baseline="0" dirty="0" smtClean="0">
                <a:solidFill>
                  <a:srgbClr val="FF0000"/>
                </a:solidFill>
              </a:rPr>
              <a:t> und </a:t>
            </a:r>
            <a:r>
              <a:rPr lang="de-DE" baseline="0" dirty="0" err="1" smtClean="0">
                <a:solidFill>
                  <a:srgbClr val="FF0000"/>
                </a:solidFill>
              </a:rPr>
              <a:t>Result</a:t>
            </a:r>
            <a:r>
              <a:rPr lang="de-DE" baseline="0" dirty="0" smtClean="0">
                <a:solidFill>
                  <a:srgbClr val="FF0000"/>
                </a:solidFill>
              </a:rPr>
              <a:t>-View</a:t>
            </a:r>
          </a:p>
          <a:p>
            <a:pPr marL="165415" lvl="1" indent="-165415" defTabSz="882213" eaLnBrk="1" hangingPunct="1">
              <a:buFont typeface="Arial" panose="020B0604020202020204" pitchFamily="34" charset="0"/>
              <a:buChar char="•"/>
              <a:defRPr/>
            </a:pPr>
            <a:r>
              <a:rPr lang="de-DE" baseline="0" dirty="0" smtClean="0">
                <a:solidFill>
                  <a:srgbClr val="FF0000"/>
                </a:solidFill>
              </a:rPr>
              <a:t>Beispiel-Prozess bilden: </a:t>
            </a:r>
            <a:r>
              <a:rPr lang="de-DE" baseline="0" dirty="0" err="1" smtClean="0">
                <a:solidFill>
                  <a:srgbClr val="FF0000"/>
                </a:solidFill>
              </a:rPr>
              <a:t>datensatz</a:t>
            </a:r>
            <a:r>
              <a:rPr lang="de-DE" baseline="0" dirty="0" smtClean="0">
                <a:solidFill>
                  <a:srgbClr val="FF0000"/>
                </a:solidFill>
              </a:rPr>
              <a:t> nehmen, </a:t>
            </a:r>
            <a:r>
              <a:rPr lang="de-DE" baseline="0" dirty="0" err="1" smtClean="0">
                <a:solidFill>
                  <a:srgbClr val="FF0000"/>
                </a:solidFill>
              </a:rPr>
              <a:t>play</a:t>
            </a:r>
            <a:r>
              <a:rPr lang="de-DE" baseline="0" dirty="0" smtClean="0">
                <a:solidFill>
                  <a:srgbClr val="FF0000"/>
                </a:solidFill>
              </a:rPr>
              <a:t>, filtern, </a:t>
            </a:r>
            <a:r>
              <a:rPr lang="de-DE" baseline="0" dirty="0" err="1" smtClean="0">
                <a:solidFill>
                  <a:srgbClr val="FF0000"/>
                </a:solidFill>
              </a:rPr>
              <a:t>play</a:t>
            </a:r>
            <a:r>
              <a:rPr lang="de-DE" baseline="0" dirty="0" smtClean="0">
                <a:solidFill>
                  <a:srgbClr val="FF0000"/>
                </a:solidFill>
              </a:rPr>
              <a:t>, </a:t>
            </a:r>
            <a:r>
              <a:rPr lang="de-DE" baseline="0" dirty="0" err="1" smtClean="0">
                <a:solidFill>
                  <a:srgbClr val="FF0000"/>
                </a:solidFill>
              </a:rPr>
              <a:t>multiply</a:t>
            </a:r>
            <a:r>
              <a:rPr lang="de-DE" baseline="0" dirty="0" smtClean="0">
                <a:solidFill>
                  <a:srgbClr val="FF0000"/>
                </a:solidFill>
              </a:rPr>
              <a:t>, </a:t>
            </a:r>
            <a:r>
              <a:rPr lang="de-DE" baseline="0" dirty="0" err="1" smtClean="0">
                <a:solidFill>
                  <a:srgbClr val="FF0000"/>
                </a:solidFill>
              </a:rPr>
              <a:t>play</a:t>
            </a:r>
            <a:endParaRPr lang="de-DE" baseline="0" dirty="0" smtClean="0">
              <a:solidFill>
                <a:srgbClr val="FF0000"/>
              </a:solidFill>
            </a:endParaRPr>
          </a:p>
          <a:p>
            <a:pPr marL="165415" lvl="1" indent="-165415" defTabSz="882213" eaLnBrk="1" hangingPunct="1">
              <a:buFont typeface="Arial" panose="020B0604020202020204" pitchFamily="34" charset="0"/>
              <a:buChar char="•"/>
              <a:defRPr/>
            </a:pPr>
            <a:r>
              <a:rPr lang="de-DE" baseline="0" dirty="0" smtClean="0">
                <a:solidFill>
                  <a:srgbClr val="FF0000"/>
                </a:solidFill>
              </a:rPr>
              <a:t>Prozess bilden, an </a:t>
            </a:r>
            <a:r>
              <a:rPr lang="de-DE" baseline="0" dirty="0" err="1" smtClean="0">
                <a:solidFill>
                  <a:srgbClr val="FF0000"/>
                </a:solidFill>
              </a:rPr>
              <a:t>Process</a:t>
            </a:r>
            <a:r>
              <a:rPr lang="de-DE" baseline="0" dirty="0" smtClean="0">
                <a:solidFill>
                  <a:srgbClr val="FF0000"/>
                </a:solidFill>
              </a:rPr>
              <a:t>-Output verbinden, und Play drücken. Wenn man nicht verbindet passiert gar nix. </a:t>
            </a:r>
          </a:p>
          <a:p>
            <a:pPr marL="165415" lvl="1" indent="-165415" defTabSz="882213" eaLnBrk="1" hangingPunct="1">
              <a:buFont typeface="Arial" panose="020B0604020202020204" pitchFamily="34" charset="0"/>
              <a:buChar char="•"/>
              <a:defRPr/>
            </a:pPr>
            <a:r>
              <a:rPr lang="de-DE" baseline="0" dirty="0" smtClean="0">
                <a:solidFill>
                  <a:srgbClr val="FF0000"/>
                </a:solidFill>
              </a:rPr>
              <a:t>Zeige Daten an, zeige Statistiken an, zeige Visualisierungen an</a:t>
            </a:r>
          </a:p>
          <a:p>
            <a:pPr marL="165415" lvl="1" indent="-165415" defTabSz="882213" eaLnBrk="1" hangingPunct="1">
              <a:buFont typeface="Arial" panose="020B0604020202020204" pitchFamily="34" charset="0"/>
              <a:buChar char="•"/>
              <a:defRPr/>
            </a:pPr>
            <a:endParaRPr lang="de-DE" dirty="0" smtClean="0">
              <a:solidFill>
                <a:srgbClr val="FF0000"/>
              </a:solidFill>
            </a:endParaRPr>
          </a:p>
          <a:p>
            <a:pPr marL="0" lvl="1" defTabSz="882213" eaLnBrk="1" hangingPunct="1">
              <a:defRPr/>
            </a:pPr>
            <a:endParaRPr lang="de-DE" dirty="0" smtClean="0">
              <a:solidFill>
                <a:srgbClr val="FF0000"/>
              </a:solidFill>
            </a:endParaRPr>
          </a:p>
          <a:p>
            <a:pPr marL="0" lvl="1" defTabSz="882213" eaLnBrk="1" hangingPunct="1">
              <a:defRPr/>
            </a:pPr>
            <a:r>
              <a:rPr lang="de-DE" dirty="0" smtClean="0">
                <a:solidFill>
                  <a:srgbClr val="FF0000"/>
                </a:solidFill>
              </a:rPr>
              <a:t>Einen kleinen Beispiel-Prozess gemeinsam implementieren</a:t>
            </a:r>
            <a:r>
              <a:rPr lang="de-DE" baseline="0" dirty="0" smtClean="0">
                <a:solidFill>
                  <a:srgbClr val="FF0000"/>
                </a:solidFill>
              </a:rPr>
              <a:t>:</a:t>
            </a:r>
            <a:r>
              <a:rPr lang="de-DE" dirty="0" smtClean="0"/>
              <a:t> </a:t>
            </a:r>
          </a:p>
          <a:p>
            <a:pPr marL="165415" indent="-165415">
              <a:buFont typeface="Arial" panose="020B0604020202020204" pitchFamily="34" charset="0"/>
              <a:buChar char="•"/>
            </a:pPr>
            <a:r>
              <a:rPr lang="de-DE" dirty="0" smtClean="0">
                <a:solidFill>
                  <a:srgbClr val="FF0000"/>
                </a:solidFill>
              </a:rPr>
              <a:t>Nehme Golf Datensatz und lasse in Ausgaben</a:t>
            </a:r>
          </a:p>
          <a:p>
            <a:pPr marL="606522" lvl="1" indent="-165415">
              <a:buFont typeface="Arial" panose="020B0604020202020204" pitchFamily="34" charset="0"/>
              <a:buChar char="•"/>
            </a:pPr>
            <a:r>
              <a:rPr lang="de-DE" dirty="0" smtClean="0">
                <a:solidFill>
                  <a:srgbClr val="FF0000"/>
                </a:solidFill>
              </a:rPr>
              <a:t>Erkläre</a:t>
            </a:r>
            <a:r>
              <a:rPr lang="de-DE" baseline="0" dirty="0" smtClean="0">
                <a:solidFill>
                  <a:srgbClr val="FF0000"/>
                </a:solidFill>
              </a:rPr>
              <a:t> Datensatz (Klasse Play) und Attribute</a:t>
            </a:r>
          </a:p>
          <a:p>
            <a:pPr marL="606522" lvl="1" indent="-165415">
              <a:buFont typeface="Arial" panose="020B0604020202020204" pitchFamily="34" charset="0"/>
              <a:buChar char="•"/>
            </a:pPr>
            <a:r>
              <a:rPr lang="de-DE" baseline="0" dirty="0" smtClean="0">
                <a:solidFill>
                  <a:srgbClr val="FF0000"/>
                </a:solidFill>
              </a:rPr>
              <a:t>Zeige Statistiken, </a:t>
            </a:r>
            <a:r>
              <a:rPr lang="de-DE" baseline="0" dirty="0" err="1" smtClean="0">
                <a:solidFill>
                  <a:srgbClr val="FF0000"/>
                </a:solidFill>
              </a:rPr>
              <a:t>Missing</a:t>
            </a:r>
            <a:r>
              <a:rPr lang="de-DE" baseline="0" dirty="0" smtClean="0">
                <a:solidFill>
                  <a:srgbClr val="FF0000"/>
                </a:solidFill>
              </a:rPr>
              <a:t> Values, Ausprägungen, </a:t>
            </a:r>
          </a:p>
          <a:p>
            <a:pPr marL="606522" lvl="1" indent="-165415">
              <a:buFont typeface="Arial" panose="020B0604020202020204" pitchFamily="34" charset="0"/>
              <a:buChar char="•"/>
            </a:pPr>
            <a:r>
              <a:rPr lang="de-DE" baseline="0" dirty="0" smtClean="0">
                <a:solidFill>
                  <a:srgbClr val="FF0000"/>
                </a:solidFill>
              </a:rPr>
              <a:t>Zeige eine Beispiel Streudiagramm mit Attributen Outlook und </a:t>
            </a:r>
            <a:r>
              <a:rPr lang="de-DE" baseline="0" dirty="0" err="1" smtClean="0">
                <a:solidFill>
                  <a:srgbClr val="FF0000"/>
                </a:solidFill>
              </a:rPr>
              <a:t>Tempereature</a:t>
            </a:r>
            <a:r>
              <a:rPr lang="de-DE" baseline="0" dirty="0" smtClean="0">
                <a:solidFill>
                  <a:srgbClr val="FF0000"/>
                </a:solidFill>
              </a:rPr>
              <a:t>, Outlook = bewölkt sehr gut</a:t>
            </a:r>
          </a:p>
          <a:p>
            <a:pPr marL="165415" indent="-165415">
              <a:buFont typeface="Arial" panose="020B0604020202020204" pitchFamily="34" charset="0"/>
              <a:buChar char="•"/>
            </a:pPr>
            <a:r>
              <a:rPr lang="de-DE" dirty="0" err="1" smtClean="0">
                <a:solidFill>
                  <a:srgbClr val="FF0000"/>
                </a:solidFill>
              </a:rPr>
              <a:t>Correlation</a:t>
            </a:r>
            <a:r>
              <a:rPr lang="de-DE" baseline="0" dirty="0" smtClean="0">
                <a:solidFill>
                  <a:srgbClr val="FF0000"/>
                </a:solidFill>
              </a:rPr>
              <a:t> Matrix nehmen und Daten analysieren. Matrix und Daten ausgeben. </a:t>
            </a:r>
          </a:p>
          <a:p>
            <a:pPr marL="165415" indent="-165415">
              <a:buFont typeface="Arial" panose="020B0604020202020204" pitchFamily="34" charset="0"/>
              <a:buChar char="•"/>
            </a:pPr>
            <a:r>
              <a:rPr lang="de-DE" dirty="0" smtClean="0">
                <a:solidFill>
                  <a:srgbClr val="FF0000"/>
                </a:solidFill>
              </a:rPr>
              <a:t>Filter </a:t>
            </a:r>
            <a:r>
              <a:rPr lang="de-DE" dirty="0" err="1" smtClean="0">
                <a:solidFill>
                  <a:srgbClr val="FF0000"/>
                </a:solidFill>
              </a:rPr>
              <a:t>Examples</a:t>
            </a:r>
            <a:r>
              <a:rPr lang="de-DE" dirty="0" smtClean="0">
                <a:solidFill>
                  <a:srgbClr val="FF0000"/>
                </a:solidFill>
              </a:rPr>
              <a:t> nach der Korrelation und</a:t>
            </a:r>
            <a:r>
              <a:rPr lang="de-DE" baseline="0" dirty="0" smtClean="0">
                <a:solidFill>
                  <a:srgbClr val="FF0000"/>
                </a:solidFill>
              </a:rPr>
              <a:t> Parameter </a:t>
            </a:r>
            <a:r>
              <a:rPr lang="de-DE" dirty="0" smtClean="0">
                <a:solidFill>
                  <a:srgbClr val="FF0000"/>
                </a:solidFill>
              </a:rPr>
              <a:t>mit Play=</a:t>
            </a:r>
            <a:r>
              <a:rPr lang="de-DE" dirty="0" err="1" smtClean="0">
                <a:solidFill>
                  <a:srgbClr val="FF0000"/>
                </a:solidFill>
              </a:rPr>
              <a:t>yes</a:t>
            </a:r>
            <a:r>
              <a:rPr lang="de-DE" dirty="0" smtClean="0">
                <a:solidFill>
                  <a:srgbClr val="FF0000"/>
                </a:solidFill>
              </a:rPr>
              <a:t> und diese und </a:t>
            </a:r>
            <a:r>
              <a:rPr lang="de-DE" dirty="0" err="1" smtClean="0">
                <a:solidFill>
                  <a:srgbClr val="FF0000"/>
                </a:solidFill>
              </a:rPr>
              <a:t>unmatched</a:t>
            </a:r>
            <a:r>
              <a:rPr lang="de-DE" dirty="0" smtClean="0">
                <a:solidFill>
                  <a:srgbClr val="FF0000"/>
                </a:solidFill>
              </a:rPr>
              <a:t> ausgeben</a:t>
            </a:r>
          </a:p>
          <a:p>
            <a:pPr marL="165415" indent="-165415">
              <a:buFont typeface="Arial" panose="020B0604020202020204" pitchFamily="34" charset="0"/>
              <a:buChar char="•"/>
            </a:pPr>
            <a:r>
              <a:rPr lang="de-DE" dirty="0" err="1" smtClean="0">
                <a:solidFill>
                  <a:srgbClr val="FF0000"/>
                </a:solidFill>
              </a:rPr>
              <a:t>Multiply</a:t>
            </a:r>
            <a:r>
              <a:rPr lang="de-DE" dirty="0" smtClean="0">
                <a:solidFill>
                  <a:srgbClr val="FF0000"/>
                </a:solidFill>
              </a:rPr>
              <a:t> und </a:t>
            </a:r>
            <a:r>
              <a:rPr lang="de-DE" dirty="0" err="1" smtClean="0">
                <a:solidFill>
                  <a:srgbClr val="FF0000"/>
                </a:solidFill>
              </a:rPr>
              <a:t>Decision</a:t>
            </a:r>
            <a:r>
              <a:rPr lang="de-DE" baseline="0" dirty="0" smtClean="0">
                <a:solidFill>
                  <a:srgbClr val="FF0000"/>
                </a:solidFill>
              </a:rPr>
              <a:t> </a:t>
            </a:r>
            <a:r>
              <a:rPr lang="de-DE" baseline="0" dirty="0" err="1" smtClean="0">
                <a:solidFill>
                  <a:srgbClr val="FF0000"/>
                </a:solidFill>
              </a:rPr>
              <a:t>Tree</a:t>
            </a:r>
            <a:r>
              <a:rPr lang="de-DE" baseline="0" dirty="0" smtClean="0">
                <a:solidFill>
                  <a:srgbClr val="FF0000"/>
                </a:solidFill>
              </a:rPr>
              <a:t> auf Daten anwenden (originalen Daten mit </a:t>
            </a:r>
            <a:r>
              <a:rPr lang="de-DE" baseline="0" dirty="0" err="1" smtClean="0">
                <a:solidFill>
                  <a:srgbClr val="FF0000"/>
                </a:solidFill>
              </a:rPr>
              <a:t>Multiply</a:t>
            </a:r>
            <a:r>
              <a:rPr lang="de-DE" baseline="0" dirty="0" smtClean="0">
                <a:solidFill>
                  <a:srgbClr val="FF0000"/>
                </a:solidFill>
              </a:rPr>
              <a:t>)</a:t>
            </a:r>
          </a:p>
          <a:p>
            <a:pPr marL="606522" lvl="1" indent="-165415">
              <a:buFont typeface="Arial" panose="020B0604020202020204" pitchFamily="34" charset="0"/>
              <a:buChar char="•"/>
            </a:pPr>
            <a:r>
              <a:rPr lang="de-DE" baseline="0" dirty="0" err="1" smtClean="0">
                <a:solidFill>
                  <a:srgbClr val="FF0000"/>
                </a:solidFill>
              </a:rPr>
              <a:t>Decision</a:t>
            </a:r>
            <a:r>
              <a:rPr lang="de-DE" baseline="0" dirty="0" smtClean="0">
                <a:solidFill>
                  <a:srgbClr val="FF0000"/>
                </a:solidFill>
              </a:rPr>
              <a:t> </a:t>
            </a:r>
            <a:r>
              <a:rPr lang="de-DE" baseline="0" dirty="0" err="1" smtClean="0">
                <a:solidFill>
                  <a:srgbClr val="FF0000"/>
                </a:solidFill>
              </a:rPr>
              <a:t>Tree</a:t>
            </a:r>
            <a:r>
              <a:rPr lang="de-DE" baseline="0" dirty="0" smtClean="0">
                <a:solidFill>
                  <a:srgbClr val="FF0000"/>
                </a:solidFill>
              </a:rPr>
              <a:t> zeigen</a:t>
            </a:r>
          </a:p>
          <a:p>
            <a:pPr marL="606522" lvl="1" indent="-165415">
              <a:buFont typeface="Arial" panose="020B0604020202020204" pitchFamily="34" charset="0"/>
              <a:buChar char="•"/>
            </a:pPr>
            <a:r>
              <a:rPr lang="de-DE" baseline="0" dirty="0" smtClean="0">
                <a:solidFill>
                  <a:srgbClr val="FF0000"/>
                </a:solidFill>
              </a:rPr>
              <a:t>Hinweis auf Outlook = </a:t>
            </a:r>
            <a:r>
              <a:rPr lang="de-DE" baseline="0" dirty="0" err="1" smtClean="0">
                <a:solidFill>
                  <a:srgbClr val="FF0000"/>
                </a:solidFill>
              </a:rPr>
              <a:t>Overcast</a:t>
            </a:r>
            <a:r>
              <a:rPr lang="de-DE" baseline="0" dirty="0" smtClean="0">
                <a:solidFill>
                  <a:srgbClr val="FF0000"/>
                </a:solidFill>
              </a:rPr>
              <a:t> </a:t>
            </a:r>
            <a:r>
              <a:rPr lang="de-DE" baseline="0" dirty="0" smtClean="0">
                <a:solidFill>
                  <a:srgbClr val="FF0000"/>
                </a:solidFill>
                <a:sym typeface="Wingdings" panose="05000000000000000000" pitchFamily="2" charset="2"/>
              </a:rPr>
              <a:t> </a:t>
            </a:r>
            <a:r>
              <a:rPr lang="de-DE" baseline="0" dirty="0" err="1" smtClean="0">
                <a:solidFill>
                  <a:srgbClr val="FF0000"/>
                </a:solidFill>
                <a:sym typeface="Wingdings" panose="05000000000000000000" pitchFamily="2" charset="2"/>
              </a:rPr>
              <a:t>yes</a:t>
            </a:r>
            <a:endParaRPr lang="de-DE" dirty="0" smtClean="0">
              <a:solidFill>
                <a:srgbClr val="FF0000"/>
              </a:solidFill>
            </a:endParaRPr>
          </a:p>
          <a:p>
            <a:pPr marL="165415" indent="-165415">
              <a:buFont typeface="Arial" panose="020B0604020202020204" pitchFamily="34" charset="0"/>
              <a:buChar char="•"/>
            </a:pPr>
            <a:endParaRPr lang="de-DE" dirty="0"/>
          </a:p>
        </p:txBody>
      </p:sp>
    </p:spTree>
    <p:extLst>
      <p:ext uri="{BB962C8B-B14F-4D97-AF65-F5344CB8AC3E}">
        <p14:creationId xmlns:p14="http://schemas.microsoft.com/office/powerpoint/2010/main" val="295948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Mit</a:t>
            </a:r>
            <a:r>
              <a:rPr lang="de-DE" baseline="0" dirty="0" smtClean="0"/>
              <a:t> </a:t>
            </a:r>
            <a:r>
              <a:rPr lang="de-DE" baseline="0" dirty="0" err="1" smtClean="0"/>
              <a:t>Rapidminer</a:t>
            </a:r>
            <a:r>
              <a:rPr lang="de-DE" baseline="0" dirty="0" smtClean="0"/>
              <a:t> setzen wir an dem Punkt </a:t>
            </a:r>
            <a:r>
              <a:rPr lang="de-DE" baseline="0" dirty="0" err="1" smtClean="0"/>
              <a:t>Pre-processing</a:t>
            </a:r>
            <a:r>
              <a:rPr lang="de-DE" baseline="0" dirty="0" smtClean="0"/>
              <a:t> an, obwohl schon sehr vieles im Voraus gemacht wurde.</a:t>
            </a:r>
            <a:endParaRPr lang="de-DE" dirty="0"/>
          </a:p>
        </p:txBody>
      </p:sp>
    </p:spTree>
    <p:extLst>
      <p:ext uri="{BB962C8B-B14F-4D97-AF65-F5344CB8AC3E}">
        <p14:creationId xmlns:p14="http://schemas.microsoft.com/office/powerpoint/2010/main" val="3529819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Class als Label setzten</a:t>
            </a:r>
            <a:r>
              <a:rPr lang="de-DE" baseline="0" dirty="0" smtClean="0"/>
              <a:t> beim Laden der CSV-Date!!!</a:t>
            </a:r>
          </a:p>
          <a:p>
            <a:r>
              <a:rPr lang="de-DE" baseline="0" dirty="0" smtClean="0"/>
              <a:t>UND Class auf </a:t>
            </a:r>
            <a:r>
              <a:rPr lang="de-DE" baseline="0" dirty="0" err="1" smtClean="0"/>
              <a:t>Binomial</a:t>
            </a:r>
            <a:r>
              <a:rPr lang="de-DE" baseline="0" dirty="0" smtClean="0"/>
              <a:t> setzen!!</a:t>
            </a:r>
            <a:endParaRPr lang="en-US" dirty="0"/>
          </a:p>
        </p:txBody>
      </p:sp>
    </p:spTree>
    <p:extLst>
      <p:ext uri="{BB962C8B-B14F-4D97-AF65-F5344CB8AC3E}">
        <p14:creationId xmlns:p14="http://schemas.microsoft.com/office/powerpoint/2010/main" val="3553499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572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59592" indent="-159592">
              <a:buFont typeface="Arial" panose="020B0604020202020204" pitchFamily="34" charset="0"/>
              <a:buChar char="•"/>
            </a:pPr>
            <a:r>
              <a:rPr lang="de-DE" baseline="0" dirty="0" err="1" smtClean="0"/>
              <a:t>Finally</a:t>
            </a:r>
            <a:r>
              <a:rPr lang="de-DE" baseline="0" dirty="0" smtClean="0"/>
              <a:t>: </a:t>
            </a:r>
            <a:r>
              <a:rPr lang="de-DE" baseline="0" dirty="0" err="1" smtClean="0"/>
              <a:t>gain</a:t>
            </a:r>
            <a:r>
              <a:rPr lang="de-DE" baseline="0" dirty="0" smtClean="0"/>
              <a:t> </a:t>
            </a:r>
            <a:r>
              <a:rPr lang="de-DE" baseline="0" dirty="0" err="1" smtClean="0"/>
              <a:t>competitive</a:t>
            </a:r>
            <a:r>
              <a:rPr lang="de-DE" baseline="0" dirty="0" smtClean="0"/>
              <a:t> </a:t>
            </a:r>
            <a:r>
              <a:rPr lang="de-DE" baseline="0" dirty="0" err="1" smtClean="0"/>
              <a:t>advantage</a:t>
            </a:r>
            <a:endParaRPr lang="en-US" dirty="0"/>
          </a:p>
        </p:txBody>
      </p:sp>
    </p:spTree>
    <p:extLst>
      <p:ext uri="{BB962C8B-B14F-4D97-AF65-F5344CB8AC3E}">
        <p14:creationId xmlns:p14="http://schemas.microsoft.com/office/powerpoint/2010/main" val="1600860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a:t>
            </a:r>
            <a:r>
              <a:rPr lang="de-DE" dirty="0" err="1" smtClean="0"/>
              <a:t>Step</a:t>
            </a:r>
            <a:r>
              <a:rPr lang="de-DE" dirty="0" smtClean="0"/>
              <a:t> 3: </a:t>
            </a:r>
            <a:r>
              <a:rPr lang="de-DE" dirty="0" err="1" smtClean="0"/>
              <a:t>connect</a:t>
            </a:r>
            <a:r>
              <a:rPr lang="de-DE" dirty="0" smtClean="0"/>
              <a:t> </a:t>
            </a:r>
            <a:r>
              <a:rPr lang="de-DE" dirty="0" err="1" smtClean="0"/>
              <a:t>models</a:t>
            </a:r>
            <a:r>
              <a:rPr lang="de-DE" dirty="0" smtClean="0"/>
              <a:t> </a:t>
            </a:r>
            <a:r>
              <a:rPr lang="de-DE" dirty="0" err="1" smtClean="0"/>
              <a:t>to</a:t>
            </a:r>
            <a:r>
              <a:rPr lang="de-DE" dirty="0" smtClean="0"/>
              <a:t> </a:t>
            </a:r>
            <a:r>
              <a:rPr lang="de-DE" dirty="0" err="1" smtClean="0"/>
              <a:t>the</a:t>
            </a:r>
            <a:r>
              <a:rPr lang="de-DE" dirty="0" smtClean="0"/>
              <a:t> </a:t>
            </a:r>
            <a:r>
              <a:rPr lang="de-DE" dirty="0" err="1" smtClean="0"/>
              <a:t>output</a:t>
            </a:r>
            <a:r>
              <a:rPr lang="de-DE" dirty="0" smtClean="0"/>
              <a:t> so </a:t>
            </a:r>
            <a:r>
              <a:rPr lang="de-DE" dirty="0" err="1" smtClean="0"/>
              <a:t>you</a:t>
            </a:r>
            <a:r>
              <a:rPr lang="de-DE" dirty="0" smtClean="0"/>
              <a:t> </a:t>
            </a:r>
            <a:r>
              <a:rPr lang="de-DE" dirty="0" err="1" smtClean="0"/>
              <a:t>can</a:t>
            </a:r>
            <a:r>
              <a:rPr lang="de-DE" dirty="0" smtClean="0"/>
              <a:t> </a:t>
            </a:r>
            <a:r>
              <a:rPr lang="de-DE" dirty="0" err="1" smtClean="0"/>
              <a:t>see</a:t>
            </a:r>
            <a:r>
              <a:rPr lang="de-DE" dirty="0" smtClean="0"/>
              <a:t> </a:t>
            </a:r>
            <a:r>
              <a:rPr lang="de-DE" dirty="0" err="1" smtClean="0"/>
              <a:t>them</a:t>
            </a:r>
            <a:endParaRPr lang="de-DE" dirty="0" smtClean="0"/>
          </a:p>
          <a:p>
            <a:endParaRPr lang="de-DE" dirty="0" smtClean="0"/>
          </a:p>
          <a:p>
            <a:pPr marL="330830" indent="-330830">
              <a:buFont typeface="+mj-lt"/>
              <a:buAutoNum type="arabicPeriod"/>
            </a:pPr>
            <a:r>
              <a:rPr lang="de-DE" dirty="0" smtClean="0"/>
              <a:t>5min</a:t>
            </a:r>
          </a:p>
          <a:p>
            <a:pPr marL="330830" indent="-330830">
              <a:buFont typeface="+mj-lt"/>
              <a:buAutoNum type="arabicPeriod"/>
            </a:pPr>
            <a:r>
              <a:rPr lang="de-DE" dirty="0" smtClean="0"/>
              <a:t>5min</a:t>
            </a:r>
          </a:p>
          <a:p>
            <a:pPr marL="330830" indent="-330830">
              <a:buFont typeface="+mj-lt"/>
              <a:buAutoNum type="arabicPeriod"/>
            </a:pPr>
            <a:r>
              <a:rPr lang="de-DE" dirty="0" smtClean="0"/>
              <a:t>15min</a:t>
            </a:r>
          </a:p>
          <a:p>
            <a:pPr marL="330830" indent="-330830">
              <a:buFont typeface="+mj-lt"/>
              <a:buAutoNum type="arabicPeriod"/>
            </a:pPr>
            <a:r>
              <a:rPr lang="de-DE" dirty="0" smtClean="0"/>
              <a:t>10min</a:t>
            </a:r>
            <a:endParaRPr lang="de-DE" dirty="0"/>
          </a:p>
        </p:txBody>
      </p:sp>
    </p:spTree>
    <p:extLst>
      <p:ext uri="{BB962C8B-B14F-4D97-AF65-F5344CB8AC3E}">
        <p14:creationId xmlns:p14="http://schemas.microsoft.com/office/powerpoint/2010/main" val="2712490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5415" indent="-165415" defTabSz="882213" eaLnBrk="1" hangingPunct="1">
              <a:buFont typeface="Arial" panose="020B0604020202020204" pitchFamily="34" charset="0"/>
              <a:buChar char="•"/>
              <a:defRPr/>
            </a:pPr>
            <a:r>
              <a:rPr lang="de-DE" dirty="0" smtClean="0">
                <a:solidFill>
                  <a:srgbClr val="FF0000"/>
                </a:solidFill>
              </a:rPr>
              <a:t>Zeige den Beispiel </a:t>
            </a:r>
            <a:r>
              <a:rPr lang="de-DE" dirty="0" err="1" smtClean="0">
                <a:solidFill>
                  <a:srgbClr val="FF0000"/>
                </a:solidFill>
              </a:rPr>
              <a:t>Process</a:t>
            </a:r>
            <a:r>
              <a:rPr lang="de-DE" baseline="0" dirty="0" smtClean="0">
                <a:solidFill>
                  <a:srgbClr val="FF0000"/>
                </a:solidFill>
              </a:rPr>
              <a:t> (ob parallel oder einzeln ist egal)</a:t>
            </a:r>
          </a:p>
          <a:p>
            <a:pPr marL="165415" indent="-165415" defTabSz="882213" eaLnBrk="1" hangingPunct="1">
              <a:buFont typeface="Arial" panose="020B0604020202020204" pitchFamily="34" charset="0"/>
              <a:buChar char="•"/>
              <a:defRPr/>
            </a:pPr>
            <a:r>
              <a:rPr lang="de-DE" baseline="0" dirty="0" smtClean="0">
                <a:solidFill>
                  <a:srgbClr val="FF0000"/>
                </a:solidFill>
              </a:rPr>
              <a:t>Führe den </a:t>
            </a:r>
            <a:r>
              <a:rPr lang="de-DE" baseline="0" dirty="0" err="1" smtClean="0">
                <a:solidFill>
                  <a:srgbClr val="FF0000"/>
                </a:solidFill>
              </a:rPr>
              <a:t>Process</a:t>
            </a:r>
            <a:r>
              <a:rPr lang="de-DE" baseline="0" dirty="0" smtClean="0">
                <a:solidFill>
                  <a:srgbClr val="FF0000"/>
                </a:solidFill>
              </a:rPr>
              <a:t> in </a:t>
            </a:r>
            <a:r>
              <a:rPr lang="de-DE" baseline="0" dirty="0" err="1" smtClean="0">
                <a:solidFill>
                  <a:srgbClr val="FF0000"/>
                </a:solidFill>
              </a:rPr>
              <a:t>Rapidminer</a:t>
            </a:r>
            <a:r>
              <a:rPr lang="de-DE" baseline="0" dirty="0" smtClean="0">
                <a:solidFill>
                  <a:srgbClr val="FF0000"/>
                </a:solidFill>
              </a:rPr>
              <a:t> aus mit </a:t>
            </a:r>
            <a:r>
              <a:rPr lang="de-DE" baseline="0" dirty="0" err="1" smtClean="0">
                <a:solidFill>
                  <a:srgbClr val="FF0000"/>
                </a:solidFill>
              </a:rPr>
              <a:t>Decision</a:t>
            </a:r>
            <a:r>
              <a:rPr lang="de-DE" baseline="0" dirty="0" smtClean="0">
                <a:solidFill>
                  <a:srgbClr val="FF0000"/>
                </a:solidFill>
              </a:rPr>
              <a:t> </a:t>
            </a:r>
            <a:r>
              <a:rPr lang="de-DE" baseline="0" dirty="0" err="1" smtClean="0">
                <a:solidFill>
                  <a:srgbClr val="FF0000"/>
                </a:solidFill>
              </a:rPr>
              <a:t>Tree</a:t>
            </a:r>
            <a:r>
              <a:rPr lang="de-DE" baseline="0" dirty="0" smtClean="0">
                <a:solidFill>
                  <a:srgbClr val="FF0000"/>
                </a:solidFill>
              </a:rPr>
              <a:t> aus</a:t>
            </a:r>
          </a:p>
          <a:p>
            <a:pPr marL="165415" indent="-165415" defTabSz="882213" eaLnBrk="1" hangingPunct="1">
              <a:buFont typeface="Arial" panose="020B0604020202020204" pitchFamily="34" charset="0"/>
              <a:buChar char="•"/>
              <a:defRPr/>
            </a:pPr>
            <a:r>
              <a:rPr lang="de-DE" baseline="0" dirty="0" smtClean="0">
                <a:solidFill>
                  <a:srgbClr val="FF0000"/>
                </a:solidFill>
              </a:rPr>
              <a:t>Zeig den </a:t>
            </a:r>
            <a:r>
              <a:rPr lang="de-DE" baseline="0" dirty="0" err="1" smtClean="0">
                <a:solidFill>
                  <a:srgbClr val="FF0000"/>
                </a:solidFill>
              </a:rPr>
              <a:t>Decision</a:t>
            </a:r>
            <a:r>
              <a:rPr lang="de-DE" baseline="0" dirty="0" smtClean="0">
                <a:solidFill>
                  <a:srgbClr val="FF0000"/>
                </a:solidFill>
              </a:rPr>
              <a:t> </a:t>
            </a:r>
            <a:r>
              <a:rPr lang="de-DE" baseline="0" dirty="0" err="1" smtClean="0">
                <a:solidFill>
                  <a:srgbClr val="FF0000"/>
                </a:solidFill>
              </a:rPr>
              <a:t>Tree</a:t>
            </a:r>
            <a:r>
              <a:rPr lang="de-DE" baseline="0" dirty="0" smtClean="0">
                <a:solidFill>
                  <a:srgbClr val="FF0000"/>
                </a:solidFill>
              </a:rPr>
              <a:t> so wie er ist (groß und unübersichtlich aber gute Performance). Weise auf den ersten beiden Splits (Drilling Speed </a:t>
            </a:r>
            <a:r>
              <a:rPr lang="de-DE" baseline="0" dirty="0" err="1" smtClean="0">
                <a:solidFill>
                  <a:srgbClr val="FF0000"/>
                </a:solidFill>
              </a:rPr>
              <a:t>and</a:t>
            </a:r>
            <a:r>
              <a:rPr lang="de-DE" baseline="0" dirty="0" smtClean="0">
                <a:solidFill>
                  <a:srgbClr val="FF0000"/>
                </a:solidFill>
              </a:rPr>
              <a:t> Drilling Diameter)</a:t>
            </a:r>
          </a:p>
          <a:p>
            <a:pPr marL="165415" indent="-165415" defTabSz="882213" eaLnBrk="1" hangingPunct="1">
              <a:buFont typeface="Arial" panose="020B0604020202020204" pitchFamily="34" charset="0"/>
              <a:buChar char="•"/>
              <a:defRPr/>
            </a:pPr>
            <a:r>
              <a:rPr lang="de-DE" baseline="0" dirty="0" smtClean="0">
                <a:solidFill>
                  <a:srgbClr val="FF0000"/>
                </a:solidFill>
              </a:rPr>
              <a:t>Zeige Parameter vom </a:t>
            </a:r>
            <a:r>
              <a:rPr lang="de-DE" baseline="0" dirty="0" err="1" smtClean="0">
                <a:solidFill>
                  <a:srgbClr val="FF0000"/>
                </a:solidFill>
              </a:rPr>
              <a:t>Tree</a:t>
            </a:r>
            <a:r>
              <a:rPr lang="de-DE" baseline="0" dirty="0" smtClean="0">
                <a:solidFill>
                  <a:srgbClr val="FF0000"/>
                </a:solidFill>
              </a:rPr>
              <a:t> (Split-</a:t>
            </a:r>
            <a:r>
              <a:rPr lang="de-DE" baseline="0" dirty="0" err="1" smtClean="0">
                <a:solidFill>
                  <a:srgbClr val="FF0000"/>
                </a:solidFill>
              </a:rPr>
              <a:t>Kritierum</a:t>
            </a:r>
            <a:r>
              <a:rPr lang="de-DE" baseline="0" dirty="0" smtClean="0">
                <a:solidFill>
                  <a:srgbClr val="FF0000"/>
                </a:solidFill>
              </a:rPr>
              <a:t> für bestes Attribut)</a:t>
            </a:r>
          </a:p>
          <a:p>
            <a:pPr marL="165415" indent="-165415" defTabSz="882213" eaLnBrk="1" hangingPunct="1">
              <a:buFont typeface="Arial" panose="020B0604020202020204" pitchFamily="34" charset="0"/>
              <a:buChar char="•"/>
              <a:defRPr/>
            </a:pPr>
            <a:r>
              <a:rPr lang="de-DE" baseline="0" dirty="0" smtClean="0">
                <a:solidFill>
                  <a:srgbClr val="FF0000"/>
                </a:solidFill>
              </a:rPr>
              <a:t>Ändere die Parameter vom </a:t>
            </a:r>
            <a:r>
              <a:rPr lang="de-DE" baseline="0" dirty="0" err="1" smtClean="0">
                <a:solidFill>
                  <a:srgbClr val="FF0000"/>
                </a:solidFill>
              </a:rPr>
              <a:t>Tree</a:t>
            </a:r>
            <a:r>
              <a:rPr lang="de-DE" baseline="0" dirty="0" smtClean="0">
                <a:solidFill>
                  <a:srgbClr val="FF0000"/>
                </a:solidFill>
              </a:rPr>
              <a:t> (auf Tiefe 5 setzen) und zeige den neuen Baum (aber schlechtere Performance)</a:t>
            </a:r>
          </a:p>
          <a:p>
            <a:pPr marL="165415" indent="-165415" defTabSz="882213" eaLnBrk="1" hangingPunct="1">
              <a:buFont typeface="Arial" panose="020B0604020202020204" pitchFamily="34" charset="0"/>
              <a:buChar char="•"/>
              <a:defRPr/>
            </a:pPr>
            <a:r>
              <a:rPr lang="de-DE" baseline="0" dirty="0" smtClean="0">
                <a:solidFill>
                  <a:srgbClr val="FF0000"/>
                </a:solidFill>
              </a:rPr>
              <a:t>Zeige die </a:t>
            </a:r>
            <a:r>
              <a:rPr lang="de-DE" baseline="0" dirty="0" err="1" smtClean="0">
                <a:solidFill>
                  <a:srgbClr val="FF0000"/>
                </a:solidFill>
              </a:rPr>
              <a:t>Confidence</a:t>
            </a:r>
            <a:r>
              <a:rPr lang="de-DE" baseline="0" dirty="0" smtClean="0">
                <a:solidFill>
                  <a:srgbClr val="FF0000"/>
                </a:solidFill>
              </a:rPr>
              <a:t>-Zuweisungen für die Instanzen</a:t>
            </a:r>
            <a:endParaRPr lang="de-DE" dirty="0" smtClean="0">
              <a:solidFill>
                <a:srgbClr val="FF0000"/>
              </a:solidFill>
            </a:endParaRPr>
          </a:p>
          <a:p>
            <a:pPr marL="165415" indent="-165415" defTabSz="882213" eaLnBrk="1" hangingPunct="1">
              <a:buFont typeface="Arial" panose="020B0604020202020204" pitchFamily="34" charset="0"/>
              <a:buChar char="•"/>
              <a:defRPr/>
            </a:pPr>
            <a:endParaRPr lang="de-DE" baseline="0" dirty="0" smtClean="0">
              <a:solidFill>
                <a:srgbClr val="FF0000"/>
              </a:solidFill>
            </a:endParaRPr>
          </a:p>
        </p:txBody>
      </p:sp>
    </p:spTree>
    <p:extLst>
      <p:ext uri="{BB962C8B-B14F-4D97-AF65-F5344CB8AC3E}">
        <p14:creationId xmlns:p14="http://schemas.microsoft.com/office/powerpoint/2010/main" val="371917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7435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517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968608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Kleinen Baum in </a:t>
            </a:r>
            <a:r>
              <a:rPr lang="de-DE" dirty="0" err="1" smtClean="0"/>
              <a:t>Rapidminer</a:t>
            </a:r>
            <a:r>
              <a:rPr lang="de-DE" baseline="0" dirty="0" smtClean="0"/>
              <a:t> analysieren: zeigen bei 2 Attributtests ist man beim Blatt. Wenn man zwei oder 3 Parameter ändert hat man schon einen </a:t>
            </a:r>
            <a:r>
              <a:rPr lang="de-DE" baseline="0" dirty="0" err="1" smtClean="0"/>
              <a:t>Failure</a:t>
            </a:r>
            <a:endParaRPr lang="en-US" dirty="0"/>
          </a:p>
        </p:txBody>
      </p:sp>
    </p:spTree>
    <p:extLst>
      <p:ext uri="{BB962C8B-B14F-4D97-AF65-F5344CB8AC3E}">
        <p14:creationId xmlns:p14="http://schemas.microsoft.com/office/powerpoint/2010/main" val="1460474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5415" indent="-165415">
              <a:buFontTx/>
              <a:buChar char="-"/>
            </a:pPr>
            <a:r>
              <a:rPr lang="de-DE" dirty="0" smtClean="0"/>
              <a:t>Sub-</a:t>
            </a:r>
            <a:r>
              <a:rPr lang="de-DE" dirty="0" err="1" smtClean="0"/>
              <a:t>Processe</a:t>
            </a:r>
            <a:r>
              <a:rPr lang="de-DE" dirty="0" smtClean="0"/>
              <a:t>, um</a:t>
            </a:r>
            <a:r>
              <a:rPr lang="de-DE" baseline="0" dirty="0" smtClean="0"/>
              <a:t> die Übersichtlichkeit zu verbessern</a:t>
            </a:r>
          </a:p>
          <a:p>
            <a:pPr marL="165415" indent="-165415">
              <a:buFontTx/>
              <a:buChar char="-"/>
            </a:pPr>
            <a:r>
              <a:rPr lang="de-DE" baseline="0" dirty="0" smtClean="0"/>
              <a:t>2 weitere Sachen hinzugefügt</a:t>
            </a:r>
          </a:p>
          <a:p>
            <a:pPr marL="606522" lvl="1" indent="-165415">
              <a:buFontTx/>
              <a:buChar char="-"/>
            </a:pPr>
            <a:r>
              <a:rPr lang="de-DE" baseline="0" dirty="0" smtClean="0"/>
              <a:t>Eine weitere Evaluierungsmöglichkeit</a:t>
            </a:r>
          </a:p>
          <a:p>
            <a:pPr marL="606522" lvl="1" indent="-165415">
              <a:buFontTx/>
              <a:buChar char="-"/>
            </a:pPr>
            <a:r>
              <a:rPr lang="de-DE" dirty="0" smtClean="0"/>
              <a:t>Eine Möglichkeit zur Identifizierung</a:t>
            </a:r>
            <a:r>
              <a:rPr lang="de-DE" baseline="0" dirty="0" smtClean="0"/>
              <a:t> der größten Einflussfaktoren innerhalb der Attribute</a:t>
            </a:r>
            <a:endParaRPr lang="de-DE" dirty="0"/>
          </a:p>
        </p:txBody>
      </p:sp>
    </p:spTree>
    <p:extLst>
      <p:ext uri="{BB962C8B-B14F-4D97-AF65-F5344CB8AC3E}">
        <p14:creationId xmlns:p14="http://schemas.microsoft.com/office/powerpoint/2010/main" val="604852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5415" indent="-165415">
              <a:buFontTx/>
              <a:buChar char="-"/>
            </a:pPr>
            <a:r>
              <a:rPr lang="de-DE" dirty="0" smtClean="0"/>
              <a:t>Man kann sich ein Diagramm</a:t>
            </a:r>
            <a:r>
              <a:rPr lang="de-DE" baseline="0" dirty="0" smtClean="0"/>
              <a:t> „zusammenbauen“, das ein bisschen als Alternative zur ROC-</a:t>
            </a:r>
            <a:r>
              <a:rPr lang="de-DE" baseline="0" dirty="0" err="1" smtClean="0"/>
              <a:t>Curve</a:t>
            </a:r>
            <a:r>
              <a:rPr lang="de-DE" baseline="0" dirty="0" smtClean="0"/>
              <a:t> dient. </a:t>
            </a:r>
            <a:endParaRPr lang="de-DE" dirty="0" smtClean="0"/>
          </a:p>
          <a:p>
            <a:pPr marL="165415" indent="-165415">
              <a:buFontTx/>
              <a:buChar char="-"/>
            </a:pPr>
            <a:r>
              <a:rPr lang="de-DE" dirty="0" smtClean="0"/>
              <a:t>Wir haben die Wahrscheinlichkeitszuweisungen des </a:t>
            </a:r>
            <a:r>
              <a:rPr lang="de-DE" dirty="0" err="1" smtClean="0"/>
              <a:t>Klassifizierers</a:t>
            </a:r>
            <a:r>
              <a:rPr lang="de-DE" baseline="0" dirty="0" smtClean="0"/>
              <a:t> gesehen</a:t>
            </a:r>
          </a:p>
          <a:p>
            <a:pPr marL="165415" indent="-165415">
              <a:buFontTx/>
              <a:buChar char="-"/>
            </a:pPr>
            <a:r>
              <a:rPr lang="de-DE" baseline="0" dirty="0" smtClean="0"/>
              <a:t>Nun können wir schauen, wie gut diese Zuweisungen für z.B. einen Fehler funktionieren. Wenn man die Werte sortiert und in </a:t>
            </a:r>
            <a:r>
              <a:rPr lang="de-DE" baseline="0" dirty="0" err="1" smtClean="0"/>
              <a:t>Dezile</a:t>
            </a:r>
            <a:r>
              <a:rPr lang="de-DE" baseline="0" dirty="0" smtClean="0"/>
              <a:t> einteilt, kann man zählen wie viele tatsächliche Fehler in den </a:t>
            </a:r>
            <a:r>
              <a:rPr lang="de-DE" baseline="0" dirty="0" err="1" smtClean="0"/>
              <a:t>Dezilen</a:t>
            </a:r>
            <a:r>
              <a:rPr lang="de-DE" baseline="0" dirty="0" smtClean="0"/>
              <a:t> sind. </a:t>
            </a:r>
          </a:p>
          <a:p>
            <a:pPr marL="165415" indent="-165415">
              <a:buFontTx/>
              <a:buChar char="-"/>
            </a:pPr>
            <a:r>
              <a:rPr lang="de-DE" baseline="0" dirty="0" smtClean="0"/>
              <a:t>Was man sieht: hohe Wahrscheinlichkeit für Fehler (rechte Seite), da gibt es kaum Fehler, die meisten dieser Instanzen sind auch tatsächlich Fehler gewesen und umgekehrt</a:t>
            </a:r>
          </a:p>
          <a:p>
            <a:pPr marL="165415" indent="-165415">
              <a:buFontTx/>
              <a:buChar char="-"/>
            </a:pPr>
            <a:r>
              <a:rPr lang="de-DE" baseline="0" dirty="0" smtClean="0"/>
              <a:t>Also: sehr gute Trennung zwischen Fehler und nicht Fehler. </a:t>
            </a:r>
          </a:p>
        </p:txBody>
      </p:sp>
    </p:spTree>
    <p:extLst>
      <p:ext uri="{BB962C8B-B14F-4D97-AF65-F5344CB8AC3E}">
        <p14:creationId xmlns:p14="http://schemas.microsoft.com/office/powerpoint/2010/main" val="1761375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5415" indent="-165415">
              <a:buFontTx/>
              <a:buChar char="-"/>
            </a:pPr>
            <a:r>
              <a:rPr lang="de-DE" dirty="0" smtClean="0"/>
              <a:t>Diesen Teil</a:t>
            </a:r>
            <a:r>
              <a:rPr lang="de-DE" baseline="0" dirty="0" smtClean="0"/>
              <a:t> in </a:t>
            </a:r>
            <a:r>
              <a:rPr lang="de-DE" baseline="0" dirty="0" err="1" smtClean="0"/>
              <a:t>Rapidminer</a:t>
            </a:r>
            <a:r>
              <a:rPr lang="de-DE" baseline="0" dirty="0" smtClean="0"/>
              <a:t> machen</a:t>
            </a:r>
            <a:endParaRPr lang="de-DE" dirty="0" smtClean="0"/>
          </a:p>
          <a:p>
            <a:pPr marL="165415" indent="-165415">
              <a:buFontTx/>
              <a:buChar char="-"/>
            </a:pPr>
            <a:r>
              <a:rPr lang="de-DE" dirty="0" smtClean="0"/>
              <a:t>Nun kann man sehr viel mehr machen als nur Prognosemodelle anschauen</a:t>
            </a:r>
          </a:p>
          <a:p>
            <a:pPr marL="165415" indent="-165415">
              <a:buFontTx/>
              <a:buChar char="-"/>
            </a:pPr>
            <a:r>
              <a:rPr lang="de-DE" dirty="0" smtClean="0"/>
              <a:t>Wir haben im Entscheidungsbaum</a:t>
            </a:r>
            <a:r>
              <a:rPr lang="de-DE" baseline="0" dirty="0" smtClean="0"/>
              <a:t> gesehen er Attribut </a:t>
            </a:r>
            <a:r>
              <a:rPr lang="de-DE" dirty="0" smtClean="0"/>
              <a:t>Drilling-speed als erstes genommen hat, aber</a:t>
            </a:r>
            <a:r>
              <a:rPr lang="de-DE" baseline="0" dirty="0" smtClean="0"/>
              <a:t> warum?</a:t>
            </a:r>
          </a:p>
          <a:p>
            <a:pPr marL="165415" indent="-165415">
              <a:buFontTx/>
              <a:buChar char="-"/>
            </a:pPr>
            <a:r>
              <a:rPr lang="de-DE" baseline="0" dirty="0" smtClean="0"/>
              <a:t>Man kann sich z.B. anschauen, wie stark die Eingangsattribute mit der Klasse korrelieren </a:t>
            </a:r>
            <a:r>
              <a:rPr lang="de-DE" baseline="0" dirty="0" smtClean="0">
                <a:sym typeface="Wingdings" panose="05000000000000000000" pitchFamily="2" charset="2"/>
              </a:rPr>
              <a:t> Identifikation der stärksten Einflussgrößen</a:t>
            </a:r>
          </a:p>
          <a:p>
            <a:pPr marL="165415" indent="-165415">
              <a:buFontTx/>
              <a:buChar char="-"/>
            </a:pPr>
            <a:r>
              <a:rPr lang="de-DE" baseline="0" dirty="0" smtClean="0">
                <a:sym typeface="Wingdings" panose="05000000000000000000" pitchFamily="2" charset="2"/>
              </a:rPr>
              <a:t>Wobei zu beachten ist: Korrelation ist mit Vorsicht zu genießen, es muss nicht immer gültig sein. Dennoch, man sieht, dass </a:t>
            </a:r>
            <a:r>
              <a:rPr lang="de-DE" baseline="0" dirty="0" err="1" smtClean="0">
                <a:sym typeface="Wingdings" panose="05000000000000000000" pitchFamily="2" charset="2"/>
              </a:rPr>
              <a:t>attribute</a:t>
            </a:r>
            <a:r>
              <a:rPr lang="de-DE" baseline="0" dirty="0" smtClean="0">
                <a:sym typeface="Wingdings" panose="05000000000000000000" pitchFamily="2" charset="2"/>
              </a:rPr>
              <a:t> </a:t>
            </a:r>
            <a:r>
              <a:rPr lang="de-DE" baseline="0" dirty="0" err="1" smtClean="0">
                <a:sym typeface="Wingdings" panose="05000000000000000000" pitchFamily="2" charset="2"/>
              </a:rPr>
              <a:t>drilling</a:t>
            </a:r>
            <a:r>
              <a:rPr lang="de-DE" baseline="0" dirty="0" smtClean="0">
                <a:sym typeface="Wingdings" panose="05000000000000000000" pitchFamily="2" charset="2"/>
              </a:rPr>
              <a:t> </a:t>
            </a:r>
            <a:r>
              <a:rPr lang="de-DE" baseline="0" dirty="0" err="1" smtClean="0">
                <a:sym typeface="Wingdings" panose="05000000000000000000" pitchFamily="2" charset="2"/>
              </a:rPr>
              <a:t>speed</a:t>
            </a:r>
            <a:r>
              <a:rPr lang="de-DE" baseline="0" dirty="0" smtClean="0">
                <a:sym typeface="Wingdings" panose="05000000000000000000" pitchFamily="2" charset="2"/>
              </a:rPr>
              <a:t>, </a:t>
            </a:r>
            <a:r>
              <a:rPr lang="de-DE" baseline="0" dirty="0" err="1" smtClean="0">
                <a:sym typeface="Wingdings" panose="05000000000000000000" pitchFamily="2" charset="2"/>
              </a:rPr>
              <a:t>milling</a:t>
            </a:r>
            <a:r>
              <a:rPr lang="de-DE" baseline="0" dirty="0" smtClean="0">
                <a:sym typeface="Wingdings" panose="05000000000000000000" pitchFamily="2" charset="2"/>
              </a:rPr>
              <a:t>-</a:t>
            </a:r>
            <a:r>
              <a:rPr lang="de-DE" baseline="0" dirty="0" err="1" smtClean="0">
                <a:sym typeface="Wingdings" panose="05000000000000000000" pitchFamily="2" charset="2"/>
              </a:rPr>
              <a:t>circle</a:t>
            </a:r>
            <a:r>
              <a:rPr lang="de-DE" baseline="0" dirty="0" smtClean="0">
                <a:sym typeface="Wingdings" panose="05000000000000000000" pitchFamily="2" charset="2"/>
              </a:rPr>
              <a:t>-diameter, </a:t>
            </a:r>
            <a:r>
              <a:rPr lang="de-DE" baseline="0" dirty="0" err="1" smtClean="0">
                <a:sym typeface="Wingdings" panose="05000000000000000000" pitchFamily="2" charset="2"/>
              </a:rPr>
              <a:t>drilling</a:t>
            </a:r>
            <a:r>
              <a:rPr lang="de-DE" baseline="0" dirty="0" smtClean="0">
                <a:sym typeface="Wingdings" panose="05000000000000000000" pitchFamily="2" charset="2"/>
              </a:rPr>
              <a:t> </a:t>
            </a:r>
            <a:r>
              <a:rPr lang="de-DE" baseline="0" dirty="0" err="1" smtClean="0">
                <a:sym typeface="Wingdings" panose="05000000000000000000" pitchFamily="2" charset="2"/>
              </a:rPr>
              <a:t>diameter</a:t>
            </a:r>
            <a:r>
              <a:rPr lang="de-DE" baseline="0" dirty="0" smtClean="0">
                <a:sym typeface="Wingdings" panose="05000000000000000000" pitchFamily="2" charset="2"/>
              </a:rPr>
              <a:t> am meisten korrelierend sind </a:t>
            </a:r>
          </a:p>
          <a:p>
            <a:pPr marL="165415" indent="-165415">
              <a:buFontTx/>
              <a:buChar char="-"/>
            </a:pPr>
            <a:r>
              <a:rPr lang="de-DE" baseline="0" dirty="0" smtClean="0">
                <a:sym typeface="Wingdings" panose="05000000000000000000" pitchFamily="2" charset="2"/>
              </a:rPr>
              <a:t>Weitergedacht: es gibt einige irrelevante Attribute. In einem weiteren Vorgehen würde man nun versuchen, diese Attribute zu entfernen. Das ist vor allem dann wichtig, wenn man zu viele Attribute hat, es gibt Szenarien da hat man mehrere Hundert Attribute, da ist eine Reduktion unbedingt nötig. </a:t>
            </a:r>
            <a:endParaRPr lang="de-DE" dirty="0"/>
          </a:p>
        </p:txBody>
      </p:sp>
    </p:spTree>
    <p:extLst>
      <p:ext uri="{BB962C8B-B14F-4D97-AF65-F5344CB8AC3E}">
        <p14:creationId xmlns:p14="http://schemas.microsoft.com/office/powerpoint/2010/main" val="2482904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 Diesen Teil auch in </a:t>
            </a:r>
            <a:r>
              <a:rPr lang="de-DE" dirty="0" err="1" smtClean="0"/>
              <a:t>Rapidminer</a:t>
            </a:r>
            <a:r>
              <a:rPr lang="de-DE" baseline="0" dirty="0" smtClean="0"/>
              <a:t> zeigen</a:t>
            </a:r>
            <a:endParaRPr lang="de-DE" dirty="0" smtClean="0"/>
          </a:p>
          <a:p>
            <a:pPr marL="165415" indent="-165415">
              <a:buFontTx/>
              <a:buChar char="-"/>
            </a:pPr>
            <a:r>
              <a:rPr lang="de-DE" dirty="0" smtClean="0"/>
              <a:t>Warum die einen so großen Einfluss haben, kann man an den Streudiagrammen erklären (alle</a:t>
            </a:r>
            <a:r>
              <a:rPr lang="de-DE" baseline="0" dirty="0" smtClean="0"/>
              <a:t> Instanzen im 2-Dim Raum)</a:t>
            </a:r>
            <a:r>
              <a:rPr lang="de-DE" dirty="0" smtClean="0"/>
              <a:t> </a:t>
            </a:r>
          </a:p>
          <a:p>
            <a:pPr marL="165415" indent="-165415">
              <a:buFontTx/>
              <a:buChar char="-"/>
            </a:pPr>
            <a:r>
              <a:rPr lang="de-DE" dirty="0" smtClean="0"/>
              <a:t>Drilling-diameter und </a:t>
            </a:r>
            <a:r>
              <a:rPr lang="de-DE" dirty="0" err="1" smtClean="0"/>
              <a:t>drilling</a:t>
            </a:r>
            <a:r>
              <a:rPr lang="de-DE" dirty="0" smtClean="0"/>
              <a:t>-speed</a:t>
            </a:r>
            <a:r>
              <a:rPr lang="de-DE" baseline="0" dirty="0" smtClean="0"/>
              <a:t> machen gute </a:t>
            </a:r>
            <a:r>
              <a:rPr lang="de-DE" baseline="0" dirty="0" err="1" smtClean="0"/>
              <a:t>separierung</a:t>
            </a:r>
            <a:r>
              <a:rPr lang="de-DE" baseline="0" dirty="0" smtClean="0"/>
              <a:t>. Auch der Baum hat das Erkannt!</a:t>
            </a:r>
          </a:p>
          <a:p>
            <a:pPr marL="165415" indent="-165415">
              <a:buFontTx/>
              <a:buChar char="-"/>
            </a:pPr>
            <a:r>
              <a:rPr lang="de-DE" baseline="0" dirty="0" err="1" smtClean="0"/>
              <a:t>Milling-gear</a:t>
            </a:r>
            <a:r>
              <a:rPr lang="de-DE" baseline="0" dirty="0" smtClean="0"/>
              <a:t> </a:t>
            </a:r>
            <a:r>
              <a:rPr lang="de-DE" baseline="0" dirty="0" err="1" smtClean="0"/>
              <a:t>depth</a:t>
            </a:r>
            <a:r>
              <a:rPr lang="de-DE" baseline="0" dirty="0" smtClean="0"/>
              <a:t> und </a:t>
            </a:r>
            <a:r>
              <a:rPr lang="de-DE" baseline="0" dirty="0" err="1" smtClean="0"/>
              <a:t>turning</a:t>
            </a:r>
            <a:r>
              <a:rPr lang="de-DE" baseline="0" dirty="0" smtClean="0"/>
              <a:t> </a:t>
            </a:r>
            <a:r>
              <a:rPr lang="de-DE" baseline="0" dirty="0" err="1" smtClean="0"/>
              <a:t>cutting</a:t>
            </a:r>
            <a:r>
              <a:rPr lang="de-DE" baseline="0" dirty="0" smtClean="0"/>
              <a:t> </a:t>
            </a:r>
            <a:r>
              <a:rPr lang="de-DE" baseline="0" dirty="0" err="1" smtClean="0"/>
              <a:t>depth</a:t>
            </a:r>
            <a:r>
              <a:rPr lang="de-DE" baseline="0" dirty="0" smtClean="0"/>
              <a:t> machen </a:t>
            </a:r>
            <a:r>
              <a:rPr lang="de-DE" baseline="0" dirty="0" err="1" smtClean="0"/>
              <a:t>bad</a:t>
            </a:r>
            <a:r>
              <a:rPr lang="de-DE" baseline="0" dirty="0" smtClean="0"/>
              <a:t> </a:t>
            </a:r>
            <a:r>
              <a:rPr lang="de-DE" baseline="0" dirty="0" err="1" smtClean="0"/>
              <a:t>separation</a:t>
            </a:r>
            <a:endParaRPr lang="de-DE" dirty="0" smtClean="0"/>
          </a:p>
        </p:txBody>
      </p:sp>
    </p:spTree>
    <p:extLst>
      <p:ext uri="{BB962C8B-B14F-4D97-AF65-F5344CB8AC3E}">
        <p14:creationId xmlns:p14="http://schemas.microsoft.com/office/powerpoint/2010/main" val="94239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smtClean="0"/>
              <a:t>All </a:t>
            </a:r>
            <a:r>
              <a:rPr lang="de-DE" dirty="0" err="1" smtClean="0"/>
              <a:t>three</a:t>
            </a:r>
            <a:r>
              <a:rPr lang="de-DE" dirty="0" smtClean="0"/>
              <a:t> </a:t>
            </a:r>
            <a:r>
              <a:rPr lang="de-DE" dirty="0" err="1" smtClean="0"/>
              <a:t>phases</a:t>
            </a:r>
            <a:r>
              <a:rPr lang="de-DE" dirty="0" smtClean="0"/>
              <a:t> </a:t>
            </a:r>
            <a:r>
              <a:rPr lang="de-DE" dirty="0" err="1" smtClean="0"/>
              <a:t>are</a:t>
            </a:r>
            <a:r>
              <a:rPr lang="de-DE" dirty="0" smtClean="0"/>
              <a:t> </a:t>
            </a:r>
            <a:r>
              <a:rPr lang="de-DE" dirty="0" err="1" smtClean="0"/>
              <a:t>equally</a:t>
            </a:r>
            <a:r>
              <a:rPr lang="de-DE" dirty="0" smtClean="0"/>
              <a:t> </a:t>
            </a:r>
            <a:r>
              <a:rPr lang="de-DE" dirty="0" err="1" smtClean="0"/>
              <a:t>important</a:t>
            </a:r>
            <a:endParaRPr lang="de-DE" dirty="0" smtClean="0"/>
          </a:p>
          <a:p>
            <a:pPr algn="l"/>
            <a:endParaRPr lang="de-DE" baseline="0" dirty="0" smtClean="0"/>
          </a:p>
          <a:p>
            <a:pPr algn="l"/>
            <a:r>
              <a:rPr lang="de-DE" baseline="0" dirty="0" err="1" smtClean="0"/>
              <a:t>Preprocessing</a:t>
            </a:r>
            <a:r>
              <a:rPr lang="de-DE" baseline="0" dirty="0" smtClean="0"/>
              <a:t>: </a:t>
            </a:r>
            <a:r>
              <a:rPr lang="de-DE" baseline="0" dirty="0" err="1" smtClean="0"/>
              <a:t>data</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p>
          <a:p>
            <a:pPr marL="585172" lvl="1" indent="-159592">
              <a:buFont typeface="Arial" panose="020B0604020202020204" pitchFamily="34" charset="0"/>
              <a:buChar char="•"/>
            </a:pPr>
            <a:r>
              <a:rPr lang="de-DE" baseline="0" dirty="0" err="1" smtClean="0"/>
              <a:t>Carefully</a:t>
            </a:r>
            <a:r>
              <a:rPr lang="de-DE" baseline="0" dirty="0" smtClean="0"/>
              <a:t> </a:t>
            </a:r>
            <a:r>
              <a:rPr lang="de-DE" baseline="0" dirty="0" err="1" smtClean="0"/>
              <a:t>selected</a:t>
            </a:r>
            <a:endParaRPr lang="de-DE" baseline="0" dirty="0" smtClean="0"/>
          </a:p>
          <a:p>
            <a:pPr marL="585172" lvl="1" indent="-159592">
              <a:buFont typeface="Arial" panose="020B0604020202020204" pitchFamily="34" charset="0"/>
              <a:buChar char="•"/>
            </a:pPr>
            <a:r>
              <a:rPr lang="de-DE" baseline="0" dirty="0" err="1" smtClean="0"/>
              <a:t>Prepared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use</a:t>
            </a:r>
            <a:r>
              <a:rPr lang="de-DE" baseline="0" dirty="0" smtClean="0"/>
              <a:t> </a:t>
            </a:r>
            <a:r>
              <a:rPr lang="de-DE" baseline="0" dirty="0" err="1" smtClean="0"/>
              <a:t>of</a:t>
            </a:r>
            <a:r>
              <a:rPr lang="de-DE" baseline="0" dirty="0" smtClean="0"/>
              <a:t> </a:t>
            </a:r>
            <a:r>
              <a:rPr lang="de-DE" baseline="0" dirty="0" err="1" smtClean="0"/>
              <a:t>algorithms</a:t>
            </a:r>
            <a:r>
              <a:rPr lang="de-DE" baseline="0" dirty="0" smtClean="0"/>
              <a:t> (e.g. </a:t>
            </a:r>
            <a:r>
              <a:rPr lang="de-DE" baseline="0" dirty="0" err="1" smtClean="0"/>
              <a:t>transformation</a:t>
            </a:r>
            <a:r>
              <a:rPr lang="de-DE" baseline="0" dirty="0" smtClean="0"/>
              <a:t>)</a:t>
            </a:r>
          </a:p>
          <a:p>
            <a:pPr algn="l"/>
            <a:endParaRPr lang="de-DE" baseline="0" dirty="0" smtClean="0"/>
          </a:p>
          <a:p>
            <a:pPr algn="l"/>
            <a:r>
              <a:rPr lang="de-DE" baseline="0" dirty="0" smtClean="0"/>
              <a:t>Analysis: </a:t>
            </a:r>
            <a:r>
              <a:rPr lang="de-DE" baseline="0" dirty="0" err="1" smtClean="0"/>
              <a:t>the</a:t>
            </a:r>
            <a:r>
              <a:rPr lang="de-DE" baseline="0" dirty="0" smtClean="0"/>
              <a:t> </a:t>
            </a:r>
            <a:r>
              <a:rPr lang="de-DE" baseline="0" dirty="0" err="1" smtClean="0"/>
              <a:t>use</a:t>
            </a:r>
            <a:r>
              <a:rPr lang="de-DE" baseline="0" dirty="0" smtClean="0"/>
              <a:t> </a:t>
            </a:r>
            <a:r>
              <a:rPr lang="de-DE" baseline="0" dirty="0" err="1" smtClean="0"/>
              <a:t>of</a:t>
            </a:r>
            <a:r>
              <a:rPr lang="de-DE" baseline="0" dirty="0" smtClean="0"/>
              <a:t> </a:t>
            </a:r>
            <a:r>
              <a:rPr lang="de-DE" baseline="0" dirty="0" err="1" smtClean="0"/>
              <a:t>statistical</a:t>
            </a:r>
            <a:r>
              <a:rPr lang="de-DE" baseline="0" dirty="0" smtClean="0"/>
              <a:t> </a:t>
            </a:r>
            <a:r>
              <a:rPr lang="de-DE" baseline="0" dirty="0" err="1" smtClean="0"/>
              <a:t>techniques</a:t>
            </a:r>
            <a:r>
              <a:rPr lang="de-DE" baseline="0" dirty="0" smtClean="0"/>
              <a:t> </a:t>
            </a:r>
            <a:r>
              <a:rPr lang="de-DE" baseline="0" dirty="0" err="1" smtClean="0"/>
              <a:t>and</a:t>
            </a:r>
            <a:r>
              <a:rPr lang="de-DE" baseline="0" dirty="0" smtClean="0"/>
              <a:t> </a:t>
            </a:r>
            <a:r>
              <a:rPr lang="de-DE" baseline="0" dirty="0" err="1" smtClean="0"/>
              <a:t>algorithms</a:t>
            </a:r>
            <a:r>
              <a:rPr lang="de-DE" baseline="0" dirty="0" smtClean="0"/>
              <a:t> </a:t>
            </a:r>
            <a:r>
              <a:rPr lang="de-DE" baseline="0" dirty="0" err="1" smtClean="0"/>
              <a:t>for</a:t>
            </a:r>
            <a:r>
              <a:rPr lang="de-DE" baseline="0" dirty="0" smtClean="0"/>
              <a:t> </a:t>
            </a:r>
            <a:r>
              <a:rPr lang="de-DE" baseline="0" dirty="0" err="1" smtClean="0"/>
              <a:t>analyzing</a:t>
            </a:r>
            <a:r>
              <a:rPr lang="de-DE" baseline="0" dirty="0" smtClean="0"/>
              <a:t> </a:t>
            </a:r>
            <a:r>
              <a:rPr lang="de-DE" baseline="0" dirty="0" err="1" smtClean="0"/>
              <a:t>the</a:t>
            </a:r>
            <a:r>
              <a:rPr lang="de-DE" baseline="0" dirty="0" smtClean="0"/>
              <a:t> </a:t>
            </a:r>
            <a:r>
              <a:rPr lang="de-DE" baseline="0" dirty="0" err="1" smtClean="0"/>
              <a:t>data</a:t>
            </a:r>
            <a:endParaRPr lang="de-DE" baseline="0" dirty="0" smtClean="0"/>
          </a:p>
          <a:p>
            <a:pPr marL="585172" lvl="1" indent="-159592">
              <a:buFont typeface="Arial" panose="020B0604020202020204" pitchFamily="34" charset="0"/>
              <a:buChar char="•"/>
            </a:pPr>
            <a:r>
              <a:rPr lang="de-DE" baseline="0" dirty="0" err="1" smtClean="0"/>
              <a:t>Correlation</a:t>
            </a:r>
            <a:r>
              <a:rPr lang="de-DE" baseline="0" dirty="0" smtClean="0"/>
              <a:t>: </a:t>
            </a:r>
            <a:r>
              <a:rPr lang="de-DE" baseline="0" dirty="0" err="1" smtClean="0"/>
              <a:t>statistical</a:t>
            </a:r>
            <a:r>
              <a:rPr lang="de-DE" baseline="0" dirty="0" smtClean="0"/>
              <a:t> </a:t>
            </a:r>
            <a:r>
              <a:rPr lang="de-DE" baseline="0" dirty="0" err="1" smtClean="0"/>
              <a:t>technique</a:t>
            </a:r>
            <a:r>
              <a:rPr lang="de-DE" baseline="0" dirty="0" smtClean="0"/>
              <a:t> </a:t>
            </a:r>
            <a:r>
              <a:rPr lang="de-DE" baseline="0" dirty="0" err="1" smtClean="0"/>
              <a:t>for</a:t>
            </a:r>
            <a:r>
              <a:rPr lang="de-DE" baseline="0" dirty="0" smtClean="0"/>
              <a:t> </a:t>
            </a:r>
            <a:r>
              <a:rPr lang="de-DE" baseline="0" dirty="0" err="1" smtClean="0"/>
              <a:t>identifying</a:t>
            </a:r>
            <a:r>
              <a:rPr lang="de-DE" baseline="0" dirty="0" smtClean="0"/>
              <a:t> </a:t>
            </a:r>
            <a:r>
              <a:rPr lang="de-DE" baseline="0" dirty="0" err="1" smtClean="0"/>
              <a:t>relationships</a:t>
            </a:r>
            <a:r>
              <a:rPr lang="de-DE" baseline="0" dirty="0" smtClean="0"/>
              <a:t> </a:t>
            </a:r>
            <a:r>
              <a:rPr lang="de-DE" baseline="0" dirty="0" err="1" smtClean="0"/>
              <a:t>and</a:t>
            </a:r>
            <a:r>
              <a:rPr lang="de-DE" baseline="0" dirty="0" smtClean="0"/>
              <a:t> </a:t>
            </a:r>
            <a:r>
              <a:rPr lang="de-DE" baseline="0" dirty="0" err="1" smtClean="0"/>
              <a:t>dependencies</a:t>
            </a:r>
            <a:r>
              <a:rPr lang="de-DE" baseline="0" dirty="0" smtClean="0"/>
              <a:t> in </a:t>
            </a:r>
            <a:r>
              <a:rPr lang="de-DE" baseline="0" dirty="0" err="1" smtClean="0"/>
              <a:t>the</a:t>
            </a:r>
            <a:r>
              <a:rPr lang="de-DE" baseline="0" dirty="0" smtClean="0"/>
              <a:t> </a:t>
            </a:r>
            <a:r>
              <a:rPr lang="de-DE" baseline="0" dirty="0" err="1" smtClean="0"/>
              <a:t>data</a:t>
            </a:r>
            <a:endParaRPr lang="de-DE" baseline="0" dirty="0" smtClean="0"/>
          </a:p>
          <a:p>
            <a:pPr marL="585172" lvl="1" indent="-159592">
              <a:buFont typeface="Arial" panose="020B0604020202020204" pitchFamily="34" charset="0"/>
              <a:buChar char="•"/>
            </a:pPr>
            <a:r>
              <a:rPr lang="de-DE" baseline="0" dirty="0" err="1" smtClean="0"/>
              <a:t>Prediction</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analyze</a:t>
            </a:r>
            <a:r>
              <a:rPr lang="de-DE" baseline="0" dirty="0" smtClean="0"/>
              <a:t> </a:t>
            </a:r>
            <a:r>
              <a:rPr lang="de-DE" baseline="0" dirty="0" err="1" smtClean="0"/>
              <a:t>the</a:t>
            </a:r>
            <a:r>
              <a:rPr lang="de-DE" baseline="0" dirty="0" smtClean="0"/>
              <a:t> </a:t>
            </a:r>
            <a:r>
              <a:rPr lang="de-DE" baseline="0" dirty="0" err="1" smtClean="0"/>
              <a:t>past</a:t>
            </a:r>
            <a:r>
              <a:rPr lang="de-DE" baseline="0" dirty="0" smtClean="0"/>
              <a:t>, </a:t>
            </a:r>
            <a:r>
              <a:rPr lang="de-DE" baseline="0" dirty="0" err="1" smtClean="0"/>
              <a:t>you</a:t>
            </a:r>
            <a:r>
              <a:rPr lang="de-DE" baseline="0" dirty="0" smtClean="0"/>
              <a:t> </a:t>
            </a:r>
            <a:r>
              <a:rPr lang="de-DE" baseline="0" dirty="0" err="1" smtClean="0"/>
              <a:t>can</a:t>
            </a:r>
            <a:r>
              <a:rPr lang="de-DE" baseline="0" dirty="0" smtClean="0"/>
              <a:t> </a:t>
            </a:r>
            <a:r>
              <a:rPr lang="de-DE" baseline="0" dirty="0" err="1" smtClean="0"/>
              <a:t>conclude</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Classification</a:t>
            </a:r>
            <a:r>
              <a:rPr lang="de-DE" baseline="0" dirty="0" smtClean="0"/>
              <a:t> </a:t>
            </a:r>
            <a:r>
              <a:rPr lang="de-DE" baseline="0" dirty="0" err="1" smtClean="0"/>
              <a:t>and</a:t>
            </a:r>
            <a:r>
              <a:rPr lang="de-DE" baseline="0" dirty="0" smtClean="0"/>
              <a:t> </a:t>
            </a:r>
            <a:r>
              <a:rPr lang="de-DE" baseline="0" dirty="0" err="1" smtClean="0"/>
              <a:t>regression</a:t>
            </a:r>
            <a:r>
              <a:rPr lang="de-DE" baseline="0" dirty="0" smtClean="0"/>
              <a:t> </a:t>
            </a:r>
            <a:r>
              <a:rPr lang="de-DE" baseline="0" dirty="0" err="1" smtClean="0"/>
              <a:t>techniques</a:t>
            </a:r>
            <a:r>
              <a:rPr lang="de-DE" baseline="0" dirty="0" smtClean="0"/>
              <a:t> </a:t>
            </a:r>
            <a:r>
              <a:rPr lang="de-DE" baseline="0" dirty="0" err="1" smtClean="0"/>
              <a:t>are</a:t>
            </a:r>
            <a:r>
              <a:rPr lang="de-DE" baseline="0" dirty="0" smtClean="0"/>
              <a:t> </a:t>
            </a:r>
            <a:r>
              <a:rPr lang="de-DE" baseline="0" dirty="0" err="1" smtClean="0"/>
              <a:t>used</a:t>
            </a:r>
            <a:r>
              <a:rPr lang="de-DE" baseline="0" dirty="0" smtClean="0"/>
              <a:t> </a:t>
            </a:r>
            <a:r>
              <a:rPr lang="de-DE" baseline="0" dirty="0" err="1" smtClean="0"/>
              <a:t>for</a:t>
            </a:r>
            <a:r>
              <a:rPr lang="de-DE" baseline="0" dirty="0" smtClean="0"/>
              <a:t> it. Regression </a:t>
            </a:r>
            <a:r>
              <a:rPr lang="de-DE" baseline="0" dirty="0" err="1" smtClean="0"/>
              <a:t>is</a:t>
            </a:r>
            <a:r>
              <a:rPr lang="de-DE" baseline="0" dirty="0" smtClean="0"/>
              <a:t> </a:t>
            </a:r>
            <a:r>
              <a:rPr lang="de-DE" baseline="0" dirty="0" err="1" smtClean="0"/>
              <a:t>for</a:t>
            </a:r>
            <a:r>
              <a:rPr lang="de-DE" baseline="0" dirty="0" smtClean="0"/>
              <a:t> </a:t>
            </a:r>
            <a:r>
              <a:rPr lang="de-DE" baseline="0" dirty="0" err="1" smtClean="0"/>
              <a:t>numerical</a:t>
            </a:r>
            <a:r>
              <a:rPr lang="de-DE" baseline="0" dirty="0" smtClean="0"/>
              <a:t> </a:t>
            </a:r>
            <a:r>
              <a:rPr lang="de-DE" baseline="0" dirty="0" err="1" smtClean="0"/>
              <a:t>predictions</a:t>
            </a:r>
            <a:r>
              <a:rPr lang="de-DE" baseline="0" dirty="0" smtClean="0"/>
              <a:t> </a:t>
            </a:r>
            <a:r>
              <a:rPr lang="de-DE" baseline="0" dirty="0" err="1" smtClean="0"/>
              <a:t>and</a:t>
            </a:r>
            <a:r>
              <a:rPr lang="de-DE" baseline="0" dirty="0" smtClean="0"/>
              <a:t> </a:t>
            </a:r>
            <a:r>
              <a:rPr lang="de-DE" baseline="0" dirty="0" err="1" smtClean="0"/>
              <a:t>classification</a:t>
            </a:r>
            <a:r>
              <a:rPr lang="de-DE" baseline="0" dirty="0" smtClean="0"/>
              <a:t> </a:t>
            </a:r>
            <a:r>
              <a:rPr lang="de-DE" baseline="0" dirty="0" err="1" smtClean="0"/>
              <a:t>is</a:t>
            </a:r>
            <a:r>
              <a:rPr lang="de-DE" baseline="0" dirty="0" smtClean="0"/>
              <a:t> </a:t>
            </a:r>
            <a:r>
              <a:rPr lang="de-DE" baseline="0" dirty="0" err="1" smtClean="0"/>
              <a:t>for</a:t>
            </a:r>
            <a:r>
              <a:rPr lang="de-DE" baseline="0" dirty="0" smtClean="0"/>
              <a:t> </a:t>
            </a:r>
            <a:r>
              <a:rPr lang="de-DE" baseline="0" dirty="0" err="1" smtClean="0"/>
              <a:t>categorical</a:t>
            </a:r>
            <a:r>
              <a:rPr lang="de-DE" baseline="0" dirty="0" smtClean="0"/>
              <a:t> </a:t>
            </a:r>
            <a:r>
              <a:rPr lang="de-DE" baseline="0" dirty="0" err="1" smtClean="0"/>
              <a:t>prediction</a:t>
            </a:r>
            <a:r>
              <a:rPr lang="de-DE" baseline="0" dirty="0" smtClean="0"/>
              <a:t> (</a:t>
            </a:r>
            <a:r>
              <a:rPr lang="de-DE" baseline="0" dirty="0" err="1" smtClean="0"/>
              <a:t>later</a:t>
            </a:r>
            <a:r>
              <a:rPr lang="de-DE" baseline="0" dirty="0" smtClean="0"/>
              <a:t> </a:t>
            </a:r>
            <a:r>
              <a:rPr lang="de-DE" baseline="0" dirty="0" err="1" smtClean="0"/>
              <a:t>more</a:t>
            </a:r>
            <a:r>
              <a:rPr lang="de-DE" baseline="0" dirty="0" smtClean="0"/>
              <a:t>)</a:t>
            </a:r>
          </a:p>
          <a:p>
            <a:pPr marL="585172" lvl="1" indent="-159592">
              <a:buFont typeface="Arial" panose="020B0604020202020204" pitchFamily="34" charset="0"/>
              <a:buChar char="•"/>
            </a:pPr>
            <a:r>
              <a:rPr lang="de-DE" baseline="0" dirty="0" smtClean="0"/>
              <a:t>Segmentation: </a:t>
            </a:r>
            <a:r>
              <a:rPr lang="de-DE" baseline="0" dirty="0" err="1" smtClean="0"/>
              <a:t>finding</a:t>
            </a:r>
            <a:r>
              <a:rPr lang="de-DE" baseline="0" dirty="0" smtClean="0"/>
              <a:t> </a:t>
            </a:r>
            <a:r>
              <a:rPr lang="de-DE" baseline="0" dirty="0" err="1" smtClean="0"/>
              <a:t>groups</a:t>
            </a:r>
            <a:r>
              <a:rPr lang="de-DE" baseline="0" dirty="0" smtClean="0"/>
              <a:t> </a:t>
            </a:r>
            <a:r>
              <a:rPr lang="de-DE" baseline="0" dirty="0" err="1" smtClean="0"/>
              <a:t>of</a:t>
            </a:r>
            <a:r>
              <a:rPr lang="de-DE" baseline="0" dirty="0" smtClean="0"/>
              <a:t> </a:t>
            </a:r>
            <a:r>
              <a:rPr lang="de-DE" baseline="0" dirty="0" err="1" smtClean="0"/>
              <a:t>similar</a:t>
            </a:r>
            <a:r>
              <a:rPr lang="de-DE" baseline="0" dirty="0" smtClean="0"/>
              <a:t> </a:t>
            </a:r>
            <a:r>
              <a:rPr lang="de-DE" baseline="0" dirty="0" err="1" smtClean="0"/>
              <a:t>patterns</a:t>
            </a:r>
            <a:r>
              <a:rPr lang="de-DE" baseline="0" dirty="0" smtClean="0"/>
              <a:t> in </a:t>
            </a:r>
            <a:r>
              <a:rPr lang="de-DE" baseline="0" dirty="0" err="1" smtClean="0"/>
              <a:t>the</a:t>
            </a:r>
            <a:r>
              <a:rPr lang="de-DE" baseline="0" dirty="0" smtClean="0"/>
              <a:t> </a:t>
            </a:r>
            <a:r>
              <a:rPr lang="de-DE" baseline="0" dirty="0" err="1" smtClean="0"/>
              <a:t>data</a:t>
            </a:r>
            <a:r>
              <a:rPr lang="de-DE" baseline="0" dirty="0" smtClean="0"/>
              <a:t> (e.g. </a:t>
            </a:r>
            <a:r>
              <a:rPr lang="de-DE" baseline="0" dirty="0" err="1" smtClean="0"/>
              <a:t>market</a:t>
            </a:r>
            <a:r>
              <a:rPr lang="de-DE" baseline="0" dirty="0" smtClean="0"/>
              <a:t> </a:t>
            </a:r>
            <a:r>
              <a:rPr lang="de-DE" baseline="0" dirty="0" err="1" smtClean="0"/>
              <a:t>segmentation</a:t>
            </a:r>
            <a:r>
              <a:rPr lang="de-DE" baseline="0" dirty="0" smtClean="0"/>
              <a:t>, </a:t>
            </a:r>
            <a:r>
              <a:rPr lang="de-DE" baseline="0" dirty="0" err="1" smtClean="0"/>
              <a:t>customer</a:t>
            </a:r>
            <a:r>
              <a:rPr lang="de-DE" baseline="0" dirty="0" smtClean="0"/>
              <a:t> </a:t>
            </a:r>
            <a:r>
              <a:rPr lang="de-DE" baseline="0" dirty="0" err="1" smtClean="0"/>
              <a:t>segmentation</a:t>
            </a:r>
            <a:r>
              <a:rPr lang="de-DE" baseline="0" dirty="0" smtClean="0"/>
              <a:t>)</a:t>
            </a:r>
          </a:p>
          <a:p>
            <a:pPr marL="585172" lvl="1" indent="-159592">
              <a:buFont typeface="Arial" panose="020B0604020202020204" pitchFamily="34" charset="0"/>
              <a:buChar char="•"/>
            </a:pPr>
            <a:r>
              <a:rPr lang="de-DE" dirty="0" err="1" smtClean="0"/>
              <a:t>Association</a:t>
            </a:r>
            <a:r>
              <a:rPr lang="de-DE" dirty="0" smtClean="0"/>
              <a:t>: </a:t>
            </a:r>
            <a:r>
              <a:rPr lang="de-DE" dirty="0" err="1" smtClean="0"/>
              <a:t>finding</a:t>
            </a:r>
            <a:r>
              <a:rPr lang="de-DE" dirty="0" smtClean="0"/>
              <a:t> </a:t>
            </a:r>
            <a:r>
              <a:rPr lang="de-DE" dirty="0" err="1" smtClean="0"/>
              <a:t>frequent</a:t>
            </a:r>
            <a:r>
              <a:rPr lang="de-DE" dirty="0" smtClean="0"/>
              <a:t> </a:t>
            </a:r>
            <a:r>
              <a:rPr lang="de-DE" dirty="0" err="1" smtClean="0"/>
              <a:t>patterns</a:t>
            </a:r>
            <a:r>
              <a:rPr lang="de-DE" dirty="0" smtClean="0"/>
              <a:t> in </a:t>
            </a:r>
            <a:r>
              <a:rPr lang="de-DE" dirty="0" err="1" smtClean="0"/>
              <a:t>the</a:t>
            </a:r>
            <a:r>
              <a:rPr lang="de-DE" dirty="0" smtClean="0"/>
              <a:t> </a:t>
            </a:r>
            <a:r>
              <a:rPr lang="de-DE" dirty="0" err="1" smtClean="0"/>
              <a:t>data</a:t>
            </a:r>
            <a:r>
              <a:rPr lang="de-DE" dirty="0" smtClean="0"/>
              <a:t> (e.g. </a:t>
            </a:r>
            <a:r>
              <a:rPr lang="de-DE" dirty="0" err="1" smtClean="0"/>
              <a:t>market-basket</a:t>
            </a:r>
            <a:r>
              <a:rPr lang="de-DE" baseline="0" dirty="0" smtClean="0"/>
              <a:t> </a:t>
            </a:r>
            <a:r>
              <a:rPr lang="de-DE" baseline="0" dirty="0" err="1" smtClean="0"/>
              <a:t>anaylisis</a:t>
            </a:r>
            <a:r>
              <a:rPr lang="de-DE" baseline="0" dirty="0" smtClean="0"/>
              <a:t>,</a:t>
            </a:r>
            <a:r>
              <a:rPr lang="de-DE" dirty="0" smtClean="0"/>
              <a:t> </a:t>
            </a:r>
            <a:r>
              <a:rPr lang="de-DE" dirty="0" err="1" smtClean="0"/>
              <a:t>recommender</a:t>
            </a:r>
            <a:r>
              <a:rPr lang="de-DE" dirty="0" smtClean="0"/>
              <a:t> </a:t>
            </a:r>
            <a:r>
              <a:rPr lang="de-DE" dirty="0" err="1" smtClean="0"/>
              <a:t>systems</a:t>
            </a:r>
            <a:r>
              <a:rPr lang="de-DE" dirty="0" smtClean="0"/>
              <a:t> </a:t>
            </a:r>
            <a:r>
              <a:rPr lang="de-DE" dirty="0" err="1" smtClean="0"/>
              <a:t>of</a:t>
            </a:r>
            <a:r>
              <a:rPr lang="de-DE" dirty="0" smtClean="0"/>
              <a:t> online </a:t>
            </a:r>
            <a:r>
              <a:rPr lang="de-DE" dirty="0" err="1" smtClean="0"/>
              <a:t>shops</a:t>
            </a:r>
            <a:r>
              <a:rPr lang="de-DE" dirty="0" smtClean="0"/>
              <a:t> (</a:t>
            </a:r>
            <a:r>
              <a:rPr lang="de-DE" dirty="0" err="1" smtClean="0"/>
              <a:t>amazon</a:t>
            </a:r>
            <a:r>
              <a:rPr lang="de-DE" dirty="0" smtClean="0"/>
              <a:t>, </a:t>
            </a:r>
            <a:r>
              <a:rPr lang="de-DE" dirty="0" err="1" smtClean="0"/>
              <a:t>ebay</a:t>
            </a:r>
            <a:r>
              <a:rPr lang="de-DE" dirty="0" smtClean="0"/>
              <a:t>, </a:t>
            </a:r>
            <a:r>
              <a:rPr lang="de-DE" dirty="0" err="1" smtClean="0"/>
              <a:t>taobao</a:t>
            </a:r>
            <a:r>
              <a:rPr lang="de-DE" baseline="0" dirty="0" smtClean="0"/>
              <a:t>)</a:t>
            </a:r>
          </a:p>
          <a:p>
            <a:pPr marL="159592" indent="-159592">
              <a:buFont typeface="Arial" panose="020B0604020202020204" pitchFamily="34" charset="0"/>
              <a:buChar char="•"/>
            </a:pPr>
            <a:endParaRPr lang="de-DE" baseline="0" dirty="0" smtClean="0"/>
          </a:p>
          <a:p>
            <a:r>
              <a:rPr lang="de-DE" baseline="0" dirty="0" smtClean="0"/>
              <a:t>Evaluation: Analysis </a:t>
            </a:r>
            <a:r>
              <a:rPr lang="de-DE" baseline="0" dirty="0" err="1" smtClean="0"/>
              <a:t>results</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endParaRPr lang="de-DE" baseline="0" dirty="0" smtClean="0"/>
          </a:p>
          <a:p>
            <a:pPr marL="585172" lvl="1" indent="-159592">
              <a:buFont typeface="Arial" panose="020B0604020202020204" pitchFamily="34" charset="0"/>
              <a:buChar char="•"/>
            </a:pPr>
            <a:r>
              <a:rPr lang="de-DE" baseline="0" dirty="0" err="1" smtClean="0"/>
              <a:t>Evaluated</a:t>
            </a:r>
            <a:r>
              <a:rPr lang="de-DE" baseline="0" dirty="0" smtClean="0"/>
              <a:t>: </a:t>
            </a:r>
            <a:r>
              <a:rPr lang="de-DE" baseline="0" dirty="0" err="1" smtClean="0"/>
              <a:t>looking</a:t>
            </a:r>
            <a:r>
              <a:rPr lang="de-DE" baseline="0" dirty="0" smtClean="0"/>
              <a:t> </a:t>
            </a:r>
            <a:r>
              <a:rPr lang="de-DE" baseline="0" dirty="0" err="1" smtClean="0"/>
              <a:t>how</a:t>
            </a:r>
            <a:r>
              <a:rPr lang="de-DE" baseline="0" dirty="0" smtClean="0"/>
              <a:t> </a:t>
            </a:r>
            <a:r>
              <a:rPr lang="de-DE" baseline="0" dirty="0" err="1" smtClean="0"/>
              <a:t>good</a:t>
            </a:r>
            <a:r>
              <a:rPr lang="de-DE" baseline="0" dirty="0" smtClean="0"/>
              <a:t> </a:t>
            </a:r>
            <a:r>
              <a:rPr lang="de-DE" baseline="0" dirty="0" err="1" smtClean="0"/>
              <a:t>they</a:t>
            </a:r>
            <a:r>
              <a:rPr lang="de-DE" baseline="0" dirty="0" smtClean="0"/>
              <a:t> </a:t>
            </a:r>
            <a:r>
              <a:rPr lang="de-DE" baseline="0" dirty="0" err="1" smtClean="0"/>
              <a:t>are</a:t>
            </a:r>
            <a:endParaRPr lang="de-DE" baseline="0" dirty="0" smtClean="0"/>
          </a:p>
          <a:p>
            <a:pPr marL="585172" lvl="1" indent="-159592">
              <a:buFont typeface="Arial" panose="020B0604020202020204" pitchFamily="34" charset="0"/>
              <a:buChar char="•"/>
            </a:pPr>
            <a:r>
              <a:rPr lang="de-DE" baseline="0" dirty="0" err="1" smtClean="0"/>
              <a:t>Interprated</a:t>
            </a:r>
            <a:r>
              <a:rPr lang="de-DE" baseline="0" dirty="0" smtClean="0"/>
              <a:t>: </a:t>
            </a:r>
            <a:r>
              <a:rPr lang="de-DE" baseline="0" dirty="0" err="1" smtClean="0"/>
              <a:t>looking</a:t>
            </a:r>
            <a:r>
              <a:rPr lang="de-DE" baseline="0" dirty="0" smtClean="0"/>
              <a:t> </a:t>
            </a:r>
            <a:r>
              <a:rPr lang="de-DE" baseline="0" dirty="0" err="1" smtClean="0"/>
              <a:t>for</a:t>
            </a:r>
            <a:r>
              <a:rPr lang="de-DE" baseline="0" dirty="0" smtClean="0"/>
              <a:t> </a:t>
            </a:r>
            <a:r>
              <a:rPr lang="de-DE" baseline="0" dirty="0" err="1" smtClean="0"/>
              <a:t>found</a:t>
            </a:r>
            <a:r>
              <a:rPr lang="de-DE" baseline="0" dirty="0" smtClean="0"/>
              <a:t> </a:t>
            </a:r>
            <a:r>
              <a:rPr lang="de-DE" baseline="0" dirty="0" err="1" smtClean="0"/>
              <a:t>patterns</a:t>
            </a:r>
            <a:endParaRPr lang="de-DE" baseline="0" dirty="0" smtClean="0"/>
          </a:p>
          <a:p>
            <a:pPr marL="585172" lvl="1" indent="-159592">
              <a:buFont typeface="Arial" panose="020B0604020202020204" pitchFamily="34" charset="0"/>
              <a:buChar char="•"/>
            </a:pPr>
            <a:r>
              <a:rPr lang="de-DE" baseline="0" dirty="0" smtClean="0"/>
              <a:t>Reporting: </a:t>
            </a:r>
            <a:r>
              <a:rPr lang="de-DE" baseline="0" dirty="0" err="1" smtClean="0"/>
              <a:t>visualized</a:t>
            </a:r>
            <a:r>
              <a:rPr lang="de-DE" baseline="0" dirty="0" smtClean="0"/>
              <a:t> </a:t>
            </a:r>
            <a:r>
              <a:rPr lang="de-DE" baseline="0" dirty="0" err="1" smtClean="0"/>
              <a:t>and</a:t>
            </a:r>
            <a:r>
              <a:rPr lang="de-DE" baseline="0" dirty="0" smtClean="0"/>
              <a:t> </a:t>
            </a:r>
            <a:r>
              <a:rPr lang="de-DE" baseline="0" dirty="0" err="1" smtClean="0"/>
              <a:t>presented</a:t>
            </a:r>
            <a:endParaRPr lang="de-DE" baseline="0" dirty="0" smtClean="0"/>
          </a:p>
          <a:p>
            <a:endParaRPr lang="de-DE" baseline="0" dirty="0" smtClean="0"/>
          </a:p>
          <a:p>
            <a:r>
              <a:rPr lang="de-DE" baseline="0" dirty="0" smtClean="0"/>
              <a:t>POST: </a:t>
            </a:r>
          </a:p>
          <a:p>
            <a:r>
              <a:rPr lang="de-DE" baseline="0" dirty="0" err="1" smtClean="0"/>
              <a:t>Later</a:t>
            </a:r>
            <a:r>
              <a:rPr lang="de-DE" baseline="0" dirty="0" smtClean="0"/>
              <a:t> </a:t>
            </a:r>
            <a:r>
              <a:rPr lang="de-DE" baseline="0" dirty="0" err="1" smtClean="0"/>
              <a:t>we</a:t>
            </a:r>
            <a:r>
              <a:rPr lang="de-DE" baseline="0" dirty="0" smtClean="0"/>
              <a:t> </a:t>
            </a:r>
            <a:r>
              <a:rPr lang="de-DE" baseline="0" dirty="0" err="1" smtClean="0"/>
              <a:t>implement</a:t>
            </a:r>
            <a:r>
              <a:rPr lang="de-DE" baseline="0" dirty="0" smtClean="0"/>
              <a:t> in </a:t>
            </a:r>
            <a:r>
              <a:rPr lang="de-DE" baseline="0" dirty="0" err="1" smtClean="0"/>
              <a:t>the</a:t>
            </a:r>
            <a:r>
              <a:rPr lang="de-DE" baseline="0" dirty="0" smtClean="0"/>
              <a:t> </a:t>
            </a:r>
            <a:r>
              <a:rPr lang="de-DE" baseline="0" dirty="0" err="1" smtClean="0"/>
              <a:t>practical</a:t>
            </a:r>
            <a:r>
              <a:rPr lang="de-DE" baseline="0" dirty="0" smtClean="0"/>
              <a:t> </a:t>
            </a:r>
            <a:r>
              <a:rPr lang="de-DE" baseline="0" dirty="0" err="1" smtClean="0"/>
              <a:t>unit</a:t>
            </a:r>
            <a:r>
              <a:rPr lang="de-DE" baseline="0" dirty="0" smtClean="0"/>
              <a:t>, not so </a:t>
            </a:r>
            <a:r>
              <a:rPr lang="de-DE" baseline="0" dirty="0" err="1" smtClean="0"/>
              <a:t>much</a:t>
            </a:r>
            <a:r>
              <a:rPr lang="de-DE" baseline="0" dirty="0" smtClean="0"/>
              <a:t> </a:t>
            </a:r>
            <a:r>
              <a:rPr lang="de-DE" baseline="0" dirty="0" err="1" smtClean="0"/>
              <a:t>pre-processing</a:t>
            </a:r>
            <a:r>
              <a:rPr lang="de-DE" baseline="0" dirty="0" smtClean="0"/>
              <a:t> </a:t>
            </a:r>
            <a:r>
              <a:rPr lang="de-DE" baseline="0" dirty="0" err="1" smtClean="0"/>
              <a:t>because</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done</a:t>
            </a:r>
            <a:r>
              <a:rPr lang="de-DE" baseline="0" dirty="0" smtClean="0"/>
              <a:t> </a:t>
            </a:r>
            <a:r>
              <a:rPr lang="de-DE" baseline="0" dirty="0" err="1" smtClean="0"/>
              <a:t>it</a:t>
            </a:r>
            <a:r>
              <a:rPr lang="de-DE" baseline="0" dirty="0" smtClean="0"/>
              <a:t> </a:t>
            </a:r>
            <a:r>
              <a:rPr lang="de-DE" baseline="0" dirty="0" err="1" smtClean="0"/>
              <a:t>with</a:t>
            </a:r>
            <a:r>
              <a:rPr lang="de-DE" baseline="0" dirty="0" smtClean="0"/>
              <a:t> </a:t>
            </a:r>
            <a:r>
              <a:rPr lang="de-DE" baseline="0" dirty="0" err="1" smtClean="0"/>
              <a:t>opc-ua</a:t>
            </a:r>
            <a:r>
              <a:rPr lang="de-DE" baseline="0" dirty="0" smtClean="0"/>
              <a:t> in </a:t>
            </a:r>
            <a:r>
              <a:rPr lang="de-DE" baseline="0" dirty="0" err="1" smtClean="0"/>
              <a:t>the</a:t>
            </a:r>
            <a:r>
              <a:rPr lang="de-DE" baseline="0" dirty="0" smtClean="0"/>
              <a:t> </a:t>
            </a:r>
            <a:r>
              <a:rPr lang="de-DE" baseline="0" dirty="0" err="1" smtClean="0"/>
              <a:t>scenario</a:t>
            </a:r>
            <a:r>
              <a:rPr lang="de-DE" baseline="0" dirty="0" smtClean="0"/>
              <a:t>, but </a:t>
            </a:r>
            <a:r>
              <a:rPr lang="de-DE" baseline="0" dirty="0" err="1" smtClean="0"/>
              <a:t>more</a:t>
            </a:r>
            <a:r>
              <a:rPr lang="de-DE" baseline="0" dirty="0" smtClean="0"/>
              <a:t> </a:t>
            </a:r>
            <a:r>
              <a:rPr lang="de-DE" baseline="0" dirty="0" err="1" smtClean="0"/>
              <a:t>analysis</a:t>
            </a:r>
            <a:r>
              <a:rPr lang="de-DE" baseline="0" dirty="0" smtClean="0"/>
              <a:t> </a:t>
            </a:r>
            <a:r>
              <a:rPr lang="de-DE" baseline="0" dirty="0" err="1" smtClean="0"/>
              <a:t>and</a:t>
            </a:r>
            <a:r>
              <a:rPr lang="de-DE" baseline="0" dirty="0" smtClean="0"/>
              <a:t> </a:t>
            </a:r>
            <a:r>
              <a:rPr lang="de-DE" baseline="0" dirty="0" err="1" smtClean="0"/>
              <a:t>evaluation</a:t>
            </a:r>
            <a:r>
              <a:rPr lang="de-DE" baseline="0" dirty="0" smtClean="0"/>
              <a:t>. </a:t>
            </a:r>
          </a:p>
          <a:p>
            <a:r>
              <a:rPr lang="de-DE" baseline="0" dirty="0" err="1" smtClean="0"/>
              <a:t>We</a:t>
            </a:r>
            <a:r>
              <a:rPr lang="de-DE" baseline="0" dirty="0" smtClean="0"/>
              <a:t> will </a:t>
            </a:r>
            <a:r>
              <a:rPr lang="de-DE" baseline="0" dirty="0" err="1" smtClean="0"/>
              <a:t>use</a:t>
            </a:r>
            <a:r>
              <a:rPr lang="de-DE" baseline="0" dirty="0" smtClean="0"/>
              <a:t> </a:t>
            </a:r>
            <a:r>
              <a:rPr lang="de-DE" baseline="0" dirty="0" err="1" smtClean="0"/>
              <a:t>classification</a:t>
            </a:r>
            <a:r>
              <a:rPr lang="de-DE" baseline="0" dirty="0" smtClean="0"/>
              <a:t>, so </a:t>
            </a:r>
            <a:r>
              <a:rPr lang="de-DE" baseline="0" dirty="0" err="1" smtClean="0"/>
              <a:t>now</a:t>
            </a:r>
            <a:r>
              <a:rPr lang="de-DE" baseline="0" dirty="0" smtClean="0"/>
              <a:t> </a:t>
            </a:r>
            <a:r>
              <a:rPr lang="de-DE" baseline="0" dirty="0" err="1" smtClean="0"/>
              <a:t>we</a:t>
            </a:r>
            <a:r>
              <a:rPr lang="de-DE" baseline="0" dirty="0" smtClean="0"/>
              <a:t> will </a:t>
            </a:r>
            <a:r>
              <a:rPr lang="de-DE" baseline="0" dirty="0" err="1" smtClean="0"/>
              <a:t>learn</a:t>
            </a:r>
            <a:r>
              <a:rPr lang="de-DE" baseline="0" dirty="0" smtClean="0"/>
              <a:t> </a:t>
            </a:r>
            <a:r>
              <a:rPr lang="de-DE" baseline="0" dirty="0" err="1" smtClean="0"/>
              <a:t>more</a:t>
            </a:r>
            <a:r>
              <a:rPr lang="de-DE" baseline="0" dirty="0" smtClean="0"/>
              <a:t> </a:t>
            </a:r>
            <a:r>
              <a:rPr lang="de-DE" baseline="0" dirty="0" err="1" smtClean="0"/>
              <a:t>about</a:t>
            </a:r>
            <a:r>
              <a:rPr lang="de-DE" baseline="0" dirty="0" smtClean="0"/>
              <a:t> </a:t>
            </a:r>
            <a:r>
              <a:rPr lang="de-DE" baseline="0" dirty="0" err="1" smtClean="0"/>
              <a:t>classification</a:t>
            </a:r>
            <a:endParaRPr lang="de-DE" baseline="0" dirty="0" smtClean="0"/>
          </a:p>
          <a:p>
            <a:pPr marL="585172" lvl="1" indent="-159592">
              <a:buFont typeface="Arial" panose="020B0604020202020204" pitchFamily="34" charset="0"/>
              <a:buChar char="•"/>
            </a:pPr>
            <a:endParaRPr lang="de-DE" dirty="0" smtClean="0"/>
          </a:p>
        </p:txBody>
      </p:sp>
    </p:spTree>
    <p:extLst>
      <p:ext uri="{BB962C8B-B14F-4D97-AF65-F5344CB8AC3E}">
        <p14:creationId xmlns:p14="http://schemas.microsoft.com/office/powerpoint/2010/main" val="1834186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Beachte, dies war nur ein </a:t>
            </a:r>
            <a:r>
              <a:rPr lang="de-DE" dirty="0" err="1" smtClean="0"/>
              <a:t>Use</a:t>
            </a:r>
            <a:r>
              <a:rPr lang="de-DE" dirty="0" smtClean="0"/>
              <a:t> Case, nämlich die </a:t>
            </a:r>
            <a:r>
              <a:rPr lang="de-DE" dirty="0" err="1" smtClean="0"/>
              <a:t>Prediction</a:t>
            </a:r>
            <a:r>
              <a:rPr lang="de-DE" dirty="0" smtClean="0"/>
              <a:t> für das End-produkt</a:t>
            </a:r>
            <a:r>
              <a:rPr lang="de-DE" baseline="0" dirty="0" smtClean="0"/>
              <a:t> auf Basis des gesamten Prozesses. </a:t>
            </a:r>
          </a:p>
          <a:p>
            <a:r>
              <a:rPr lang="de-DE" baseline="0" dirty="0" smtClean="0"/>
              <a:t>Außerdem waren das nachgelagerte Analysen jetzt, als Entscheidungsunterstützung für den Menschen, es kann aber auch automatisierte Sachen gemacht werden. </a:t>
            </a:r>
          </a:p>
          <a:p>
            <a:endParaRPr lang="de-DE" baseline="0" dirty="0" smtClean="0"/>
          </a:p>
          <a:p>
            <a:r>
              <a:rPr lang="de-DE" baseline="0" dirty="0" smtClean="0"/>
              <a:t>Es gibt noch viele andere </a:t>
            </a:r>
            <a:r>
              <a:rPr lang="de-DE" baseline="0" dirty="0" err="1" smtClean="0"/>
              <a:t>Use</a:t>
            </a:r>
            <a:r>
              <a:rPr lang="de-DE" baseline="0" dirty="0" smtClean="0"/>
              <a:t>-Cases, die man für diesen </a:t>
            </a:r>
            <a:r>
              <a:rPr lang="de-DE" baseline="0" dirty="0" err="1" smtClean="0"/>
              <a:t>Gear</a:t>
            </a:r>
            <a:r>
              <a:rPr lang="de-DE" baseline="0" dirty="0" smtClean="0"/>
              <a:t> </a:t>
            </a:r>
            <a:r>
              <a:rPr lang="de-DE" baseline="0" dirty="0" err="1" smtClean="0"/>
              <a:t>Shaft</a:t>
            </a:r>
            <a:r>
              <a:rPr lang="de-DE" baseline="0" dirty="0" smtClean="0"/>
              <a:t> </a:t>
            </a:r>
            <a:r>
              <a:rPr lang="de-DE" baseline="0" dirty="0" err="1" smtClean="0"/>
              <a:t>Process</a:t>
            </a:r>
            <a:r>
              <a:rPr lang="de-DE" baseline="0" dirty="0" smtClean="0"/>
              <a:t> machen könnte. </a:t>
            </a:r>
            <a:endParaRPr lang="en-US" dirty="0"/>
          </a:p>
        </p:txBody>
      </p:sp>
    </p:spTree>
    <p:extLst>
      <p:ext uri="{BB962C8B-B14F-4D97-AF65-F5344CB8AC3E}">
        <p14:creationId xmlns:p14="http://schemas.microsoft.com/office/powerpoint/2010/main" val="329644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 </a:t>
            </a:r>
            <a:r>
              <a:rPr lang="de-DE" dirty="0" err="1" smtClean="0"/>
              <a:t>There</a:t>
            </a:r>
            <a:r>
              <a:rPr lang="de-DE" dirty="0" smtClean="0"/>
              <a:t> </a:t>
            </a:r>
            <a:r>
              <a:rPr lang="de-DE" dirty="0" err="1" smtClean="0"/>
              <a:t>exist</a:t>
            </a:r>
            <a:r>
              <a:rPr lang="de-DE" dirty="0" smtClean="0"/>
              <a:t> </a:t>
            </a:r>
            <a:r>
              <a:rPr lang="de-DE" dirty="0" err="1" smtClean="0"/>
              <a:t>many</a:t>
            </a:r>
            <a:r>
              <a:rPr lang="de-DE" dirty="0" smtClean="0"/>
              <a:t> </a:t>
            </a:r>
            <a:r>
              <a:rPr lang="de-DE" dirty="0" err="1" smtClean="0"/>
              <a:t>many</a:t>
            </a:r>
            <a:r>
              <a:rPr lang="de-DE" dirty="0" smtClean="0"/>
              <a:t> </a:t>
            </a:r>
            <a:r>
              <a:rPr lang="de-DE" dirty="0" err="1" smtClean="0"/>
              <a:t>algorithms</a:t>
            </a:r>
            <a:r>
              <a:rPr lang="de-DE" dirty="0" smtClean="0"/>
              <a:t> </a:t>
            </a:r>
            <a:r>
              <a:rPr lang="de-DE" dirty="0" err="1" smtClean="0"/>
              <a:t>and</a:t>
            </a:r>
            <a:r>
              <a:rPr lang="de-DE" dirty="0" smtClean="0"/>
              <a:t> </a:t>
            </a:r>
            <a:r>
              <a:rPr lang="de-DE" dirty="0" err="1" smtClean="0"/>
              <a:t>techniques</a:t>
            </a:r>
            <a:r>
              <a:rPr lang="de-DE" dirty="0" smtClean="0"/>
              <a:t> </a:t>
            </a:r>
            <a:r>
              <a:rPr lang="de-DE" dirty="0" err="1" smtClean="0"/>
              <a:t>for</a:t>
            </a:r>
            <a:r>
              <a:rPr lang="de-DE" dirty="0" smtClean="0"/>
              <a:t> </a:t>
            </a:r>
            <a:r>
              <a:rPr lang="de-DE" dirty="0" err="1" smtClean="0"/>
              <a:t>classification</a:t>
            </a:r>
            <a:endParaRPr lang="en-US" dirty="0"/>
          </a:p>
        </p:txBody>
      </p:sp>
    </p:spTree>
    <p:extLst>
      <p:ext uri="{BB962C8B-B14F-4D97-AF65-F5344CB8AC3E}">
        <p14:creationId xmlns:p14="http://schemas.microsoft.com/office/powerpoint/2010/main" val="172057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Most </a:t>
            </a:r>
            <a:r>
              <a:rPr lang="de-DE" dirty="0" err="1" smtClean="0"/>
              <a:t>important</a:t>
            </a:r>
            <a:r>
              <a:rPr lang="de-DE" dirty="0" smtClean="0"/>
              <a:t> </a:t>
            </a:r>
            <a:r>
              <a:rPr lang="de-DE" dirty="0" err="1" smtClean="0"/>
              <a:t>steps</a:t>
            </a:r>
            <a:r>
              <a:rPr lang="de-DE" dirty="0" smtClean="0"/>
              <a:t>: </a:t>
            </a:r>
          </a:p>
          <a:p>
            <a:pPr marL="159592" indent="-159592">
              <a:buFont typeface="Arial" panose="020B0604020202020204" pitchFamily="34" charset="0"/>
              <a:buChar char="•"/>
            </a:pPr>
            <a:r>
              <a:rPr lang="de-DE" dirty="0" smtClean="0"/>
              <a:t>Best Attribute </a:t>
            </a:r>
            <a:r>
              <a:rPr lang="de-DE" dirty="0" err="1" smtClean="0"/>
              <a:t>Selection</a:t>
            </a:r>
            <a:r>
              <a:rPr lang="en-US" dirty="0" smtClean="0"/>
              <a:t>:</a:t>
            </a:r>
            <a:r>
              <a:rPr lang="en-US" baseline="0" dirty="0" smtClean="0"/>
              <a:t> so that</a:t>
            </a:r>
          </a:p>
          <a:p>
            <a:pPr marL="585172" lvl="1" indent="-159592">
              <a:buFont typeface="Arial" panose="020B0604020202020204" pitchFamily="34" charset="0"/>
              <a:buChar char="•"/>
            </a:pPr>
            <a:r>
              <a:rPr lang="de-DE" baseline="0" dirty="0" smtClean="0"/>
              <a:t>Sub-Sample </a:t>
            </a:r>
            <a:r>
              <a:rPr lang="de-DE" baseline="0" dirty="0" err="1" smtClean="0"/>
              <a:t>is</a:t>
            </a:r>
            <a:r>
              <a:rPr lang="de-DE" baseline="0" dirty="0" smtClean="0"/>
              <a:t> </a:t>
            </a:r>
            <a:r>
              <a:rPr lang="de-DE" baseline="0" dirty="0" err="1" smtClean="0"/>
              <a:t>homogeneous</a:t>
            </a:r>
            <a:r>
              <a:rPr lang="de-DE" baseline="0" dirty="0" smtClean="0"/>
              <a:t>, </a:t>
            </a:r>
            <a:r>
              <a:rPr lang="de-DE" baseline="0" dirty="0" err="1" smtClean="0"/>
              <a:t>best</a:t>
            </a:r>
            <a:r>
              <a:rPr lang="de-DE" baseline="0" dirty="0" smtClean="0"/>
              <a:t> </a:t>
            </a:r>
            <a:r>
              <a:rPr lang="de-DE" baseline="0" dirty="0" err="1" smtClean="0"/>
              <a:t>separation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classes</a:t>
            </a:r>
            <a:endParaRPr lang="de-DE" dirty="0" smtClean="0"/>
          </a:p>
        </p:txBody>
      </p:sp>
    </p:spTree>
    <p:extLst>
      <p:ext uri="{BB962C8B-B14F-4D97-AF65-F5344CB8AC3E}">
        <p14:creationId xmlns:p14="http://schemas.microsoft.com/office/powerpoint/2010/main" val="2449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POST: </a:t>
            </a:r>
            <a:r>
              <a:rPr lang="de-DE" dirty="0" err="1" smtClean="0"/>
              <a:t>Entropy</a:t>
            </a:r>
            <a:r>
              <a:rPr lang="de-DE" dirty="0" smtClean="0"/>
              <a:t> also </a:t>
            </a:r>
            <a:r>
              <a:rPr lang="de-DE" dirty="0" err="1" smtClean="0"/>
              <a:t>exists</a:t>
            </a:r>
            <a:r>
              <a:rPr lang="de-DE" baseline="0" dirty="0" smtClean="0"/>
              <a:t> in </a:t>
            </a:r>
            <a:r>
              <a:rPr lang="de-DE" baseline="0" dirty="0" err="1" smtClean="0"/>
              <a:t>other</a:t>
            </a:r>
            <a:r>
              <a:rPr lang="de-DE" baseline="0" dirty="0" smtClean="0"/>
              <a:t> </a:t>
            </a:r>
            <a:r>
              <a:rPr lang="de-DE" baseline="0" dirty="0" err="1" smtClean="0"/>
              <a:t>domains</a:t>
            </a:r>
            <a:r>
              <a:rPr lang="de-DE" baseline="0" dirty="0" smtClean="0"/>
              <a:t>, like </a:t>
            </a:r>
            <a:r>
              <a:rPr lang="de-DE" baseline="0" dirty="0" err="1" smtClean="0"/>
              <a:t>thermodynamics</a:t>
            </a:r>
            <a:r>
              <a:rPr lang="de-DE" baseline="0" dirty="0" smtClean="0"/>
              <a:t>, but different </a:t>
            </a:r>
            <a:r>
              <a:rPr lang="de-DE" baseline="0" dirty="0" err="1" smtClean="0"/>
              <a:t>meaning</a:t>
            </a:r>
            <a:endParaRPr lang="en-US" dirty="0"/>
          </a:p>
        </p:txBody>
      </p:sp>
    </p:spTree>
    <p:extLst>
      <p:ext uri="{BB962C8B-B14F-4D97-AF65-F5344CB8AC3E}">
        <p14:creationId xmlns:p14="http://schemas.microsoft.com/office/powerpoint/2010/main" val="414941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PRE: </a:t>
            </a:r>
          </a:p>
          <a:p>
            <a:pPr marL="159592" indent="-159592">
              <a:buFont typeface="Arial" panose="020B0604020202020204" pitchFamily="34" charset="0"/>
              <a:buChar char="•"/>
            </a:pPr>
            <a:r>
              <a:rPr lang="de-DE" dirty="0" err="1" smtClean="0"/>
              <a:t>now</a:t>
            </a:r>
            <a:r>
              <a:rPr lang="de-DE" dirty="0" smtClean="0"/>
              <a:t> </a:t>
            </a:r>
            <a:r>
              <a:rPr lang="de-DE" dirty="0" err="1" smtClean="0"/>
              <a:t>discuss</a:t>
            </a:r>
            <a:r>
              <a:rPr lang="de-DE" dirty="0" smtClean="0"/>
              <a:t> </a:t>
            </a:r>
            <a:r>
              <a:rPr lang="de-DE" dirty="0" err="1" smtClean="0"/>
              <a:t>the</a:t>
            </a:r>
            <a:r>
              <a:rPr lang="de-DE" baseline="0" dirty="0" smtClean="0"/>
              <a:t> </a:t>
            </a:r>
            <a:r>
              <a:rPr lang="de-DE" baseline="0" dirty="0" err="1" smtClean="0"/>
              <a:t>attribute</a:t>
            </a:r>
            <a:r>
              <a:rPr lang="de-DE" baseline="0" dirty="0" smtClean="0"/>
              <a:t> </a:t>
            </a:r>
            <a:r>
              <a:rPr lang="de-DE" baseline="0" dirty="0" err="1" smtClean="0"/>
              <a:t>selection</a:t>
            </a:r>
            <a:r>
              <a:rPr lang="de-DE" baseline="0" dirty="0" smtClean="0"/>
              <a:t> </a:t>
            </a:r>
            <a:r>
              <a:rPr lang="de-DE" baseline="0" dirty="0" err="1" smtClean="0"/>
              <a:t>with</a:t>
            </a:r>
            <a:r>
              <a:rPr lang="de-DE" baseline="0" dirty="0" smtClean="0"/>
              <a:t> </a:t>
            </a:r>
            <a:r>
              <a:rPr lang="de-DE" baseline="0" dirty="0" err="1" smtClean="0"/>
              <a:t>two</a:t>
            </a:r>
            <a:r>
              <a:rPr lang="de-DE" baseline="0" dirty="0" smtClean="0"/>
              <a:t> </a:t>
            </a:r>
            <a:r>
              <a:rPr lang="de-DE" baseline="0" dirty="0" err="1" smtClean="0"/>
              <a:t>example</a:t>
            </a:r>
            <a:r>
              <a:rPr lang="de-DE" baseline="0" dirty="0" smtClean="0"/>
              <a:t> </a:t>
            </a:r>
            <a:r>
              <a:rPr lang="de-DE" baseline="0" dirty="0" err="1" smtClean="0"/>
              <a:t>decision</a:t>
            </a:r>
            <a:r>
              <a:rPr lang="de-DE" baseline="0" dirty="0" smtClean="0"/>
              <a:t> </a:t>
            </a:r>
            <a:r>
              <a:rPr lang="de-DE" baseline="0" dirty="0" err="1" smtClean="0"/>
              <a:t>trees</a:t>
            </a:r>
            <a:r>
              <a:rPr lang="de-DE" baseline="0" dirty="0" smtClean="0"/>
              <a:t> on </a:t>
            </a:r>
            <a:r>
              <a:rPr lang="de-DE" baseline="0" dirty="0" err="1" smtClean="0"/>
              <a:t>the</a:t>
            </a:r>
            <a:r>
              <a:rPr lang="de-DE" baseline="0" dirty="0" smtClean="0"/>
              <a:t> same </a:t>
            </a:r>
            <a:r>
              <a:rPr lang="de-DE" baseline="0" dirty="0" err="1" smtClean="0"/>
              <a:t>dataset</a:t>
            </a:r>
            <a:endParaRPr lang="en-US" dirty="0"/>
          </a:p>
        </p:txBody>
      </p:sp>
    </p:spTree>
    <p:extLst>
      <p:ext uri="{BB962C8B-B14F-4D97-AF65-F5344CB8AC3E}">
        <p14:creationId xmlns:p14="http://schemas.microsoft.com/office/powerpoint/2010/main" val="296563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Legs</a:t>
            </a:r>
            <a:r>
              <a:rPr lang="de-DE" dirty="0" smtClean="0"/>
              <a:t>-count 0 </a:t>
            </a:r>
            <a:r>
              <a:rPr lang="de-DE" dirty="0" smtClean="0">
                <a:sym typeface="Wingdings" panose="05000000000000000000" pitchFamily="2" charset="2"/>
              </a:rPr>
              <a:t> </a:t>
            </a:r>
            <a:r>
              <a:rPr lang="de-DE" dirty="0" err="1" smtClean="0">
                <a:sym typeface="Wingdings" panose="05000000000000000000" pitchFamily="2" charset="2"/>
              </a:rPr>
              <a:t>fish</a:t>
            </a:r>
            <a:r>
              <a:rPr lang="de-DE" dirty="0" smtClean="0">
                <a:sym typeface="Wingdings" panose="05000000000000000000" pitchFamily="2" charset="2"/>
              </a:rPr>
              <a:t>, so </a:t>
            </a:r>
            <a:r>
              <a:rPr lang="de-DE" dirty="0" err="1" smtClean="0">
                <a:sym typeface="Wingdings" panose="05000000000000000000" pitchFamily="2" charset="2"/>
              </a:rPr>
              <a:t>allways</a:t>
            </a:r>
            <a:r>
              <a:rPr lang="de-DE" dirty="0" smtClean="0">
                <a:sym typeface="Wingdings" panose="05000000000000000000" pitchFamily="2" charset="2"/>
              </a:rPr>
              <a:t> </a:t>
            </a:r>
            <a:r>
              <a:rPr lang="de-DE" dirty="0" err="1" smtClean="0">
                <a:sym typeface="Wingdings" panose="05000000000000000000" pitchFamily="2" charset="2"/>
              </a:rPr>
              <a:t>fish</a:t>
            </a:r>
            <a:r>
              <a:rPr lang="de-DE" dirty="0" smtClean="0">
                <a:sym typeface="Wingdings" panose="05000000000000000000" pitchFamily="2" charset="2"/>
              </a:rPr>
              <a:t> </a:t>
            </a:r>
            <a:r>
              <a:rPr lang="de-DE" dirty="0" err="1" smtClean="0">
                <a:sym typeface="Wingdings" panose="05000000000000000000" pitchFamily="2" charset="2"/>
              </a:rPr>
              <a:t>when</a:t>
            </a:r>
            <a:r>
              <a:rPr lang="de-DE" baseline="0" dirty="0" smtClean="0">
                <a:sym typeface="Wingdings" panose="05000000000000000000" pitchFamily="2" charset="2"/>
              </a:rPr>
              <a:t> 0, </a:t>
            </a:r>
            <a:r>
              <a:rPr lang="de-DE" baseline="0" dirty="0" err="1" smtClean="0">
                <a:sym typeface="Wingdings" panose="05000000000000000000" pitchFamily="2" charset="2"/>
              </a:rPr>
              <a:t>this</a:t>
            </a:r>
            <a:r>
              <a:rPr lang="de-DE" baseline="0" dirty="0" smtClean="0">
                <a:sym typeface="Wingdings" panose="05000000000000000000" pitchFamily="2" charset="2"/>
              </a:rPr>
              <a:t> </a:t>
            </a:r>
            <a:r>
              <a:rPr lang="de-DE" baseline="0" dirty="0" err="1" smtClean="0">
                <a:sym typeface="Wingdings" panose="05000000000000000000" pitchFamily="2" charset="2"/>
              </a:rPr>
              <a:t>is</a:t>
            </a:r>
            <a:r>
              <a:rPr lang="de-DE" baseline="0" dirty="0" smtClean="0">
                <a:sym typeface="Wingdings" panose="05000000000000000000" pitchFamily="2" charset="2"/>
              </a:rPr>
              <a:t> </a:t>
            </a:r>
            <a:r>
              <a:rPr lang="de-DE" baseline="0" dirty="0" err="1" smtClean="0">
                <a:sym typeface="Wingdings" panose="05000000000000000000" pitchFamily="2" charset="2"/>
              </a:rPr>
              <a:t>true</a:t>
            </a:r>
            <a:r>
              <a:rPr lang="de-DE" baseline="0" dirty="0" smtClean="0">
                <a:sym typeface="Wingdings" panose="05000000000000000000" pitchFamily="2" charset="2"/>
              </a:rPr>
              <a:t> in </a:t>
            </a:r>
            <a:r>
              <a:rPr lang="de-DE" baseline="0" dirty="0" err="1" smtClean="0">
                <a:sym typeface="Wingdings" panose="05000000000000000000" pitchFamily="2" charset="2"/>
              </a:rPr>
              <a:t>this</a:t>
            </a:r>
            <a:r>
              <a:rPr lang="de-DE" baseline="0" dirty="0" smtClean="0">
                <a:sym typeface="Wingdings" panose="05000000000000000000" pitchFamily="2" charset="2"/>
              </a:rPr>
              <a:t> </a:t>
            </a:r>
            <a:r>
              <a:rPr lang="de-DE" baseline="0" dirty="0" err="1" smtClean="0">
                <a:sym typeface="Wingdings" panose="05000000000000000000" pitchFamily="2" charset="2"/>
              </a:rPr>
              <a:t>world</a:t>
            </a:r>
            <a:r>
              <a:rPr lang="de-DE" baseline="0" dirty="0" smtClean="0">
                <a:sym typeface="Wingdings" panose="05000000000000000000" pitchFamily="2" charset="2"/>
              </a:rPr>
              <a:t>/</a:t>
            </a:r>
            <a:r>
              <a:rPr lang="de-DE" baseline="0" dirty="0" err="1" smtClean="0">
                <a:sym typeface="Wingdings" panose="05000000000000000000" pitchFamily="2" charset="2"/>
              </a:rPr>
              <a:t>domain</a:t>
            </a:r>
            <a:endParaRPr lang="de-DE" dirty="0" smtClean="0">
              <a:sym typeface="Wingdings" panose="05000000000000000000" pitchFamily="2" charset="2"/>
            </a:endParaRPr>
          </a:p>
        </p:txBody>
      </p:sp>
    </p:spTree>
    <p:extLst>
      <p:ext uri="{BB962C8B-B14F-4D97-AF65-F5344CB8AC3E}">
        <p14:creationId xmlns:p14="http://schemas.microsoft.com/office/powerpoint/2010/main" val="42553156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Master" Target="../slideMasters/slideMaster1.xml"/><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extLst>
              <p:ext uri="{D42A27DB-BD31-4B8C-83A1-F6EECF244321}">
                <p14:modId xmlns:p14="http://schemas.microsoft.com/office/powerpoint/2010/main" val="3033665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949" name="think-cell Folie" r:id="rId5" imgW="473" imgH="473" progId="TCLayout.ActiveDocument.1">
                  <p:embed/>
                </p:oleObj>
              </mc:Choice>
              <mc:Fallback>
                <p:oleObj name="think-cell Foli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0">
              <a:lnSpc>
                <a:spcPct val="90000"/>
              </a:lnSpc>
              <a:spcBef>
                <a:spcPct val="0"/>
              </a:spcBef>
              <a:spcAft>
                <a:spcPct val="0"/>
              </a:spcAft>
            </a:pPr>
            <a:endParaRPr lang="en-US" sz="32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dirty="0" err="1" smtClean="0"/>
              <a:t>Titelmasterformat</a:t>
            </a:r>
            <a:r>
              <a:rPr lang="en-US" dirty="0" smtClean="0"/>
              <a:t> durch </a:t>
            </a:r>
            <a:r>
              <a:rPr lang="en-US" dirty="0" err="1" smtClean="0"/>
              <a:t>Klicken</a:t>
            </a:r>
            <a:r>
              <a:rPr lang="en-US" dirty="0" smtClean="0"/>
              <a:t> </a:t>
            </a:r>
            <a:r>
              <a:rPr lang="en-US" dirty="0" err="1" smtClean="0"/>
              <a:t>bearbeiten</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smtClean="0"/>
              <a:t>Formatvorlage</a:t>
            </a:r>
            <a:r>
              <a:rPr lang="en-US" dirty="0" smtClean="0"/>
              <a:t> des </a:t>
            </a:r>
            <a:r>
              <a:rPr lang="en-US" dirty="0" err="1" smtClean="0"/>
              <a:t>Untertitelmasters</a:t>
            </a:r>
            <a:r>
              <a:rPr lang="en-US" dirty="0" smtClean="0"/>
              <a:t> durch </a:t>
            </a:r>
            <a:r>
              <a:rPr lang="en-US" dirty="0" err="1" smtClean="0"/>
              <a:t>Klicken</a:t>
            </a:r>
            <a:r>
              <a:rPr lang="en-US" dirty="0" smtClean="0"/>
              <a:t> </a:t>
            </a:r>
            <a:r>
              <a:rPr lang="en-US" dirty="0" err="1" smtClean="0"/>
              <a:t>bearbeiten</a:t>
            </a:r>
            <a:endParaRPr lang="en-US" dirty="0"/>
          </a:p>
        </p:txBody>
      </p:sp>
      <p:pic>
        <p:nvPicPr>
          <p:cNvPr id="2" name="Grafik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5323198" cy="2445901"/>
          </a:xfrm>
          <a:prstGeom prst="rect">
            <a:avLst/>
          </a:prstGeom>
        </p:spPr>
      </p:pic>
      <p:pic>
        <p:nvPicPr>
          <p:cNvPr id="3" name="Grafik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323198" y="0"/>
            <a:ext cx="3839029" cy="2442239"/>
          </a:xfrm>
          <a:prstGeom prst="rect">
            <a:avLst/>
          </a:prstGeom>
        </p:spPr>
      </p:pic>
      <p:pic>
        <p:nvPicPr>
          <p:cNvPr id="10" name="Grafik 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834423" y="6237530"/>
            <a:ext cx="3022240" cy="449311"/>
          </a:xfrm>
          <a:prstGeom prst="rect">
            <a:avLst/>
          </a:prstGeom>
        </p:spPr>
      </p:pic>
    </p:spTree>
    <p:extLst>
      <p:ext uri="{BB962C8B-B14F-4D97-AF65-F5344CB8AC3E}">
        <p14:creationId xmlns:p14="http://schemas.microsoft.com/office/powerpoint/2010/main" val="27834723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31384214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973" name="think-cell Folie" r:id="rId5" imgW="473" imgH="473" progId="TCLayout.ActiveDocument.1">
                  <p:embed/>
                </p:oleObj>
              </mc:Choice>
              <mc:Fallback>
                <p:oleObj name="think-cell Foli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0">
              <a:lnSpc>
                <a:spcPct val="90000"/>
              </a:lnSpc>
              <a:spcBef>
                <a:spcPct val="0"/>
              </a:spcBef>
              <a:spcAft>
                <a:spcPct val="0"/>
              </a:spcAft>
            </a:pP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dirty="0" err="1" smtClean="0"/>
              <a:t>Titelmasterformat</a:t>
            </a:r>
            <a:r>
              <a:rPr lang="en-US" dirty="0" smtClean="0"/>
              <a:t> durch </a:t>
            </a:r>
            <a:r>
              <a:rPr lang="en-US" dirty="0" err="1" smtClean="0"/>
              <a:t>Klicken</a:t>
            </a:r>
            <a:r>
              <a:rPr lang="en-US" dirty="0" smtClean="0"/>
              <a:t> </a:t>
            </a:r>
            <a:r>
              <a:rPr lang="en-US" dirty="0" err="1" smtClean="0"/>
              <a:t>bearbeiten</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dirty="0" err="1" smtClean="0"/>
              <a:t>Formatvorlagen</a:t>
            </a:r>
            <a:r>
              <a:rPr lang="en-US" dirty="0" smtClean="0"/>
              <a:t> des </a:t>
            </a:r>
            <a:r>
              <a:rPr lang="en-US" dirty="0" err="1" smtClean="0"/>
              <a:t>Textmasters</a:t>
            </a:r>
            <a:r>
              <a:rPr lang="en-US" dirty="0" smtClean="0"/>
              <a:t> </a:t>
            </a:r>
            <a:r>
              <a:rPr lang="en-US" dirty="0" err="1" smtClean="0"/>
              <a:t>bearbeiten</a:t>
            </a:r>
            <a:endParaRPr lang="en-US" dirty="0"/>
          </a:p>
        </p:txBody>
      </p:sp>
      <p:sp>
        <p:nvSpPr>
          <p:cNvPr id="12" name="Textplatzhalter 11"/>
          <p:cNvSpPr>
            <a:spLocks noGrp="1"/>
          </p:cNvSpPr>
          <p:nvPr>
            <p:ph type="body" sz="quarter" idx="13"/>
          </p:nvPr>
        </p:nvSpPr>
        <p:spPr>
          <a:xfrm>
            <a:off x="287338" y="1684800"/>
            <a:ext cx="8569325" cy="3194050"/>
          </a:xfrm>
          <a:prstGeom prst="rect">
            <a:avLst/>
          </a:prstGeom>
        </p:spPr>
        <p:txBody>
          <a:bodyPr lIns="0" tIns="0" rIns="0" bIns="0"/>
          <a:lstStyle/>
          <a:p>
            <a:pPr lvl="0"/>
            <a:r>
              <a:rPr lang="en-US" dirty="0" err="1" smtClean="0"/>
              <a:t>Formatvorlagen</a:t>
            </a:r>
            <a:r>
              <a:rPr lang="en-US" dirty="0" smtClean="0"/>
              <a:t> des </a:t>
            </a:r>
            <a:r>
              <a:rPr lang="en-US" dirty="0" err="1" smtClean="0"/>
              <a:t>Textmasters</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a:p>
        </p:txBody>
      </p:sp>
    </p:spTree>
    <p:extLst>
      <p:ext uri="{BB962C8B-B14F-4D97-AF65-F5344CB8AC3E}">
        <p14:creationId xmlns:p14="http://schemas.microsoft.com/office/powerpoint/2010/main" val="38149701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3438518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997" name="think-cell Folie" r:id="rId5" imgW="473" imgH="473" progId="TCLayout.ActiveDocument.1">
                  <p:embed/>
                </p:oleObj>
              </mc:Choice>
              <mc:Fallback>
                <p:oleObj name="think-cell Foli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0">
              <a:lnSpc>
                <a:spcPct val="90000"/>
              </a:lnSpc>
              <a:spcBef>
                <a:spcPct val="0"/>
              </a:spcBef>
              <a:spcAft>
                <a:spcPct val="0"/>
              </a:spcAft>
            </a:pP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en-US" dirty="0" err="1" smtClean="0"/>
              <a:t>Titelmasterformat</a:t>
            </a:r>
            <a:r>
              <a:rPr lang="en-US" dirty="0" smtClean="0"/>
              <a:t> durch </a:t>
            </a:r>
            <a:r>
              <a:rPr lang="en-US" dirty="0" err="1" smtClean="0"/>
              <a:t>Klicken</a:t>
            </a:r>
            <a:r>
              <a:rPr lang="en-US" dirty="0" smtClean="0"/>
              <a:t> </a:t>
            </a:r>
            <a:r>
              <a:rPr lang="en-US" dirty="0" err="1" smtClean="0"/>
              <a:t>bearbeiten</a:t>
            </a:r>
            <a:endParaRPr lang="en-US" dirty="0"/>
          </a:p>
        </p:txBody>
      </p:sp>
      <p:sp>
        <p:nvSpPr>
          <p:cNvPr id="3" name="Content Placeholder 2"/>
          <p:cNvSpPr>
            <a:spLocks noGrp="1"/>
          </p:cNvSpPr>
          <p:nvPr>
            <p:ph idx="1"/>
          </p:nvPr>
        </p:nvSpPr>
        <p:spPr>
          <a:xfrm>
            <a:off x="288000" y="1152000"/>
            <a:ext cx="8568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dirty="0" err="1" smtClean="0"/>
              <a:t>Formatvorlagen</a:t>
            </a:r>
            <a:r>
              <a:rPr lang="en-US" dirty="0" smtClean="0"/>
              <a:t> des </a:t>
            </a:r>
            <a:r>
              <a:rPr lang="en-US" dirty="0" err="1" smtClean="0"/>
              <a:t>Textmasters</a:t>
            </a:r>
            <a:r>
              <a:rPr lang="en-US" dirty="0" smtClean="0"/>
              <a:t> </a:t>
            </a:r>
            <a:r>
              <a:rPr lang="en-US" dirty="0" err="1" smtClean="0"/>
              <a:t>bearbeiten</a:t>
            </a:r>
            <a:endParaRPr lang="en-US" dirty="0"/>
          </a:p>
        </p:txBody>
      </p:sp>
      <p:sp>
        <p:nvSpPr>
          <p:cNvPr id="7" name="Textplatzhalter 6"/>
          <p:cNvSpPr>
            <a:spLocks noGrp="1"/>
          </p:cNvSpPr>
          <p:nvPr>
            <p:ph type="body" sz="quarter" idx="12"/>
          </p:nvPr>
        </p:nvSpPr>
        <p:spPr>
          <a:xfrm>
            <a:off x="287338" y="1684800"/>
            <a:ext cx="8569325" cy="3751263"/>
          </a:xfrm>
          <a:prstGeom prst="rect">
            <a:avLst/>
          </a:prstGeom>
        </p:spPr>
        <p:txBody>
          <a:bodyPr lIns="0" tIns="0" rIns="0" bIns="0"/>
          <a:lstStyle>
            <a:lvl1pPr marL="0" indent="0">
              <a:buFontTx/>
              <a:buNone/>
              <a:defRPr/>
            </a:lvl1pPr>
          </a:lstStyle>
          <a:p>
            <a:pPr lvl="0"/>
            <a:r>
              <a:rPr lang="en-US" dirty="0" err="1" smtClean="0"/>
              <a:t>Formatvorlagen</a:t>
            </a:r>
            <a:r>
              <a:rPr lang="en-US" dirty="0" smtClean="0"/>
              <a:t> des </a:t>
            </a:r>
            <a:r>
              <a:rPr lang="en-US" dirty="0" err="1" smtClean="0"/>
              <a:t>Textmasters</a:t>
            </a:r>
            <a:r>
              <a:rPr lang="en-US" dirty="0" smtClean="0"/>
              <a:t> </a:t>
            </a:r>
            <a:r>
              <a:rPr lang="en-US" dirty="0" err="1" smtClean="0"/>
              <a:t>bearbeiten</a:t>
            </a:r>
            <a:endParaRPr lang="en-US" dirty="0"/>
          </a:p>
        </p:txBody>
      </p:sp>
    </p:spTree>
    <p:extLst>
      <p:ext uri="{BB962C8B-B14F-4D97-AF65-F5344CB8AC3E}">
        <p14:creationId xmlns:p14="http://schemas.microsoft.com/office/powerpoint/2010/main" val="130120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_Text_Bi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534510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045" name="think-cell Folie" r:id="rId5" imgW="473" imgH="473" progId="TCLayout.ActiveDocument.1">
                  <p:embed/>
                </p:oleObj>
              </mc:Choice>
              <mc:Fallback>
                <p:oleObj name="think-cell Foli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0">
              <a:lnSpc>
                <a:spcPts val="2600"/>
              </a:lnSpc>
              <a:spcBef>
                <a:spcPct val="0"/>
              </a:spcBef>
              <a:spcAft>
                <a:spcPct val="0"/>
              </a:spcAft>
            </a:pP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lnSpc>
                <a:spcPts val="2600"/>
              </a:lnSpc>
              <a:defRPr sz="2000" b="1">
                <a:solidFill>
                  <a:schemeClr val="tx2"/>
                </a:solidFill>
              </a:defRPr>
            </a:lvl1pPr>
          </a:lstStyle>
          <a:p>
            <a:r>
              <a:rPr lang="en-US" dirty="0" err="1" smtClean="0"/>
              <a:t>Titelmasterformat</a:t>
            </a:r>
            <a:r>
              <a:rPr lang="en-US" dirty="0" smtClean="0"/>
              <a:t> durch </a:t>
            </a:r>
            <a:r>
              <a:rPr lang="en-US" dirty="0" err="1" smtClean="0"/>
              <a:t>Klicken</a:t>
            </a:r>
            <a:r>
              <a:rPr lang="en-US" dirty="0" smtClean="0"/>
              <a:t> </a:t>
            </a:r>
            <a:r>
              <a:rPr lang="en-US" dirty="0" err="1" smtClean="0"/>
              <a:t>bearbeiten</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dirty="0" err="1" smtClean="0"/>
              <a:t>Textmasterformat</a:t>
            </a:r>
            <a:r>
              <a:rPr lang="en-US" dirty="0" smtClean="0"/>
              <a:t> </a:t>
            </a:r>
            <a:r>
              <a:rPr lang="en-US" dirty="0" err="1" smtClean="0"/>
              <a:t>bearbeiten</a:t>
            </a:r>
            <a:endParaRPr lang="en-US" dirty="0"/>
          </a:p>
        </p:txBody>
      </p:sp>
      <p:sp>
        <p:nvSpPr>
          <p:cNvPr id="14" name="Textplatzhalter 11"/>
          <p:cNvSpPr>
            <a:spLocks noGrp="1"/>
          </p:cNvSpPr>
          <p:nvPr>
            <p:ph type="body" sz="quarter" idx="14"/>
          </p:nvPr>
        </p:nvSpPr>
        <p:spPr>
          <a:xfrm>
            <a:off x="287338" y="1684799"/>
            <a:ext cx="5648325" cy="3985955"/>
          </a:xfrm>
          <a:prstGeom prst="rect">
            <a:avLst/>
          </a:prstGeom>
        </p:spPr>
        <p:txBody>
          <a:bodyPr lIns="0" tIns="0" rIns="0" bIns="0"/>
          <a:lstStyle>
            <a:lvl1pPr marL="215900" indent="-215900">
              <a:buFont typeface="Wingdings" panose="05000000000000000000" pitchFamily="2" charset="2"/>
              <a:buChar char="§"/>
              <a:defRPr/>
            </a:lvl1pPr>
            <a:lvl2pPr marL="501650" indent="-285750">
              <a:buFont typeface="Symbol" panose="05050102010706020507" pitchFamily="18" charset="2"/>
              <a:buChar char="-"/>
              <a:defRPr/>
            </a:lvl2pPr>
            <a:lvl3pPr marL="647700" indent="-215900">
              <a:buFont typeface="Arial" panose="020B0604020202020204" pitchFamily="34" charset="0"/>
              <a:buChar char="•"/>
              <a:defRPr/>
            </a:lvl3p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a:p>
        </p:txBody>
      </p:sp>
    </p:spTree>
    <p:extLst>
      <p:ext uri="{BB962C8B-B14F-4D97-AF65-F5344CB8AC3E}">
        <p14:creationId xmlns:p14="http://schemas.microsoft.com/office/powerpoint/2010/main" val="344511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3"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5567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el_Text">
    <p:spTree>
      <p:nvGrpSpPr>
        <p:cNvPr id="1" name=""/>
        <p:cNvGrpSpPr/>
        <p:nvPr/>
      </p:nvGrpSpPr>
      <p:grpSpPr>
        <a:xfrm>
          <a:off x="0" y="0"/>
          <a:ext cx="0" cy="0"/>
          <a:chOff x="0" y="0"/>
          <a:chExt cx="0" cy="0"/>
        </a:xfrm>
      </p:grpSpPr>
      <p:cxnSp>
        <p:nvCxnSpPr>
          <p:cNvPr id="4" name="Gerader Verbinder 9"/>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12"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8" name="Fußzeilenplatzhalter 2"/>
          <p:cNvSpPr>
            <a:spLocks noGrp="1"/>
          </p:cNvSpPr>
          <p:nvPr>
            <p:ph type="ftr" sz="quarter" idx="10"/>
          </p:nvPr>
        </p:nvSpPr>
        <p:spPr>
          <a:xfrm>
            <a:off x="287338" y="6227763"/>
            <a:ext cx="731837" cy="396875"/>
          </a:xfrm>
          <a:prstGeom prst="rect">
            <a:avLst/>
          </a:prstGeom>
        </p:spPr>
        <p:txBody>
          <a:bodyPr/>
          <a:lstStyle>
            <a:lvl1pPr>
              <a:defRPr>
                <a:solidFill>
                  <a:schemeClr val="tx2">
                    <a:alpha val="0"/>
                  </a:schemeClr>
                </a:solidFill>
                <a:latin typeface="Arial" pitchFamily="34" charset="0"/>
              </a:defRPr>
            </a:lvl1pPr>
          </a:lstStyle>
          <a:p>
            <a:pPr>
              <a:defRPr/>
            </a:pP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4286" y="6087600"/>
            <a:ext cx="3240000" cy="684202"/>
          </a:xfrm>
          <a:prstGeom prst="rect">
            <a:avLst/>
          </a:prstGeom>
        </p:spPr>
      </p:pic>
    </p:spTree>
    <p:extLst>
      <p:ext uri="{BB962C8B-B14F-4D97-AF65-F5344CB8AC3E}">
        <p14:creationId xmlns:p14="http://schemas.microsoft.com/office/powerpoint/2010/main" val="5921808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Gerader Verbinder 10"/>
          <p:cNvCxnSpPr/>
          <p:nvPr/>
        </p:nvCxnSpPr>
        <p:spPr>
          <a:xfrm>
            <a:off x="287338" y="8143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txBox="1">
            <a:spLocks/>
          </p:cNvSpPr>
          <p:nvPr userDrawn="1"/>
        </p:nvSpPr>
        <p:spPr>
          <a:xfrm>
            <a:off x="785191" y="6314850"/>
            <a:ext cx="4423303" cy="294672"/>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baseline="0" noProof="0" dirty="0" smtClean="0"/>
              <a:t>Summer School: Production Technology meets Industry 4.0</a:t>
            </a:r>
            <a:r>
              <a:rPr lang="en-US" noProof="0" dirty="0" smtClean="0"/>
              <a:t>   |   16</a:t>
            </a:r>
            <a:r>
              <a:rPr lang="en-US" baseline="30000" noProof="0" dirty="0" smtClean="0"/>
              <a:t>th</a:t>
            </a:r>
            <a:r>
              <a:rPr lang="en-US" noProof="0" dirty="0" smtClean="0"/>
              <a:t> August</a:t>
            </a:r>
            <a:r>
              <a:rPr lang="en-US" baseline="0" noProof="0" dirty="0" smtClean="0"/>
              <a:t> </a:t>
            </a:r>
            <a:r>
              <a:rPr lang="en-US" noProof="0" dirty="0" smtClean="0"/>
              <a:t>2018</a:t>
            </a:r>
          </a:p>
          <a:p>
            <a:pPr fontAlgn="auto">
              <a:spcBef>
                <a:spcPts val="0"/>
              </a:spcBef>
              <a:spcAft>
                <a:spcPts val="0"/>
              </a:spcAft>
              <a:defRPr/>
            </a:pPr>
            <a:r>
              <a:rPr lang="en-US" noProof="0" dirty="0" smtClean="0"/>
              <a:t>Dr.-Ing. Max Hoffmann   |</a:t>
            </a:r>
            <a:r>
              <a:rPr lang="en-US" baseline="0" noProof="0" dirty="0" smtClean="0"/>
              <a:t>   Industrial Big Data  |  IMA  |  RWTH Aachen University</a:t>
            </a:r>
            <a:endParaRPr lang="en-US" noProof="0" dirty="0"/>
          </a:p>
        </p:txBody>
      </p:sp>
      <p:sp>
        <p:nvSpPr>
          <p:cNvPr id="6" name="Textfeld 5"/>
          <p:cNvSpPr txBox="1"/>
          <p:nvPr userDrawn="1"/>
        </p:nvSpPr>
        <p:spPr>
          <a:xfrm>
            <a:off x="242513" y="6258396"/>
            <a:ext cx="449162" cy="246221"/>
          </a:xfrm>
          <a:prstGeom prst="rect">
            <a:avLst/>
          </a:prstGeom>
          <a:noFill/>
        </p:spPr>
        <p:txBody>
          <a:bodyPr wrap="none" rtlCol="0">
            <a:spAutoFit/>
          </a:bodyPr>
          <a:lstStyle>
            <a:defPPr>
              <a:defRPr lang="de-DE"/>
            </a:defPPr>
            <a:lvl1pPr>
              <a:defRPr sz="1000" b="1">
                <a:solidFill>
                  <a:schemeClr val="bg2">
                    <a:lumMod val="50000"/>
                  </a:schemeClr>
                </a:solidFill>
              </a:defRPr>
            </a:lvl1pPr>
          </a:lstStyle>
          <a:p>
            <a:pPr lvl="0"/>
            <a:fld id="{624AFE50-80A1-428A-A9F3-BFD3A2834B70}" type="slidenum">
              <a:rPr lang="en-US" smtClean="0"/>
              <a:pPr lvl="0"/>
              <a:t>‹Nr.›</a:t>
            </a:fld>
            <a:endParaRPr lang="en-US" dirty="0"/>
          </a:p>
        </p:txBody>
      </p:sp>
      <p:pic>
        <p:nvPicPr>
          <p:cNvPr id="9" name="Grafik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34423" y="6237530"/>
            <a:ext cx="3022240" cy="449311"/>
          </a:xfrm>
          <a:prstGeom prst="rect">
            <a:avLst/>
          </a:prstGeom>
        </p:spPr>
      </p:pic>
    </p:spTree>
  </p:cSld>
  <p:clrMap bg1="lt1" tx1="dk1" bg2="lt2" tx2="dk2" accent1="accent1" accent2="accent2" accent3="accent3" accent4="accent4" accent5="accent5" accent6="accent6" hlink="hlink" folHlink="folHlink"/>
  <p:sldLayoutIdLst>
    <p:sldLayoutId id="2147483766" r:id="rId1"/>
    <p:sldLayoutId id="2147483752" r:id="rId2"/>
    <p:sldLayoutId id="2147483753" r:id="rId3"/>
    <p:sldLayoutId id="2147483769" r:id="rId4"/>
    <p:sldLayoutId id="2147483770" r:id="rId5"/>
    <p:sldLayoutId id="2147483771" r:id="rId6"/>
  </p:sldLayoutIdLst>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26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slide" Target="slide6.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emf"/><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 Target="slide6.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slide" Target="slide2.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2.emf"/><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notesSlide" Target="../notesSlides/notesSlide24.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slideLayout" Target="../slideLayouts/slideLayout5.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slideLayout" Target="../slideLayouts/slideLayout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Blur radius="50"/>
                    </a14:imgEffect>
                  </a14:imgLayer>
                </a14:imgProps>
              </a:ext>
              <a:ext uri="{28A0092B-C50C-407E-A947-70E740481C1C}">
                <a14:useLocalDpi xmlns:a14="http://schemas.microsoft.com/office/drawing/2010/main" val="0"/>
              </a:ext>
            </a:extLst>
          </a:blip>
          <a:srcRect/>
          <a:stretch>
            <a:fillRect/>
          </a:stretch>
        </p:blipFill>
        <p:spPr bwMode="auto">
          <a:xfrm>
            <a:off x="0" y="0"/>
            <a:ext cx="9144000"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288000" y="2487600"/>
            <a:ext cx="8568000" cy="540000"/>
          </a:xfrm>
          <a:prstGeom prst="rect">
            <a:avLst/>
          </a:prstGeom>
        </p:spPr>
        <p:txBody>
          <a:bodyPr lIns="0" tIns="0" rIns="0" bIns="0" anchor="t" anchorCtr="0">
            <a:noAutofit/>
          </a:bodyPr>
          <a:lstStyle>
            <a:lvl1pPr algn="l" rtl="0" eaLnBrk="1" fontAlgn="base" hangingPunct="1">
              <a:lnSpc>
                <a:spcPct val="90000"/>
              </a:lnSpc>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endParaRPr lang="en-US" dirty="0"/>
          </a:p>
        </p:txBody>
      </p:sp>
      <p:sp>
        <p:nvSpPr>
          <p:cNvPr id="2" name="Titel 1"/>
          <p:cNvSpPr>
            <a:spLocks noGrp="1"/>
          </p:cNvSpPr>
          <p:nvPr>
            <p:ph type="ctrTitle"/>
          </p:nvPr>
        </p:nvSpPr>
        <p:spPr/>
        <p:txBody>
          <a:bodyPr/>
          <a:lstStyle/>
          <a:p>
            <a:r>
              <a:rPr lang="en-US" dirty="0" smtClean="0"/>
              <a:t>Microtraining</a:t>
            </a:r>
            <a:br>
              <a:rPr lang="en-US" dirty="0" smtClean="0"/>
            </a:br>
            <a:endParaRPr lang="en-US" dirty="0"/>
          </a:p>
        </p:txBody>
      </p:sp>
      <p:sp>
        <p:nvSpPr>
          <p:cNvPr id="3" name="Untertitel 2"/>
          <p:cNvSpPr>
            <a:spLocks noGrp="1"/>
          </p:cNvSpPr>
          <p:nvPr>
            <p:ph type="subTitle" idx="1"/>
          </p:nvPr>
        </p:nvSpPr>
        <p:spPr/>
        <p:txBody>
          <a:bodyPr/>
          <a:lstStyle/>
          <a:p>
            <a:r>
              <a:rPr lang="en-US" dirty="0" smtClean="0"/>
              <a:t>Data Analytics with Rapidminer</a:t>
            </a:r>
            <a:endParaRPr lang="en-US" dirty="0"/>
          </a:p>
        </p:txBody>
      </p:sp>
    </p:spTree>
    <p:extLst>
      <p:ext uri="{BB962C8B-B14F-4D97-AF65-F5344CB8AC3E}">
        <p14:creationId xmlns:p14="http://schemas.microsoft.com/office/powerpoint/2010/main" val="2689978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Decision tree – attribute selection</a:t>
            </a:r>
            <a:endParaRPr lang="en-US" dirty="0"/>
          </a:p>
        </p:txBody>
      </p:sp>
      <mc:AlternateContent xmlns:mc="http://schemas.openxmlformats.org/markup-compatibility/2006" xmlns:a14="http://schemas.microsoft.com/office/drawing/2010/main">
        <mc:Choice Requires="a14">
          <p:sp>
            <p:nvSpPr>
              <p:cNvPr id="5" name="Textplatzhalter 4"/>
              <p:cNvSpPr>
                <a:spLocks noGrp="1"/>
              </p:cNvSpPr>
              <p:nvPr>
                <p:ph type="body" sz="quarter" idx="12"/>
              </p:nvPr>
            </p:nvSpPr>
            <p:spPr>
              <a:xfrm>
                <a:off x="287338" y="1684800"/>
                <a:ext cx="8569325" cy="3179588"/>
              </a:xfrm>
            </p:spPr>
            <p:txBody>
              <a:bodyPr>
                <a:spAutoFit/>
              </a:bodyPr>
              <a:lstStyle/>
              <a:p>
                <a:pPr marL="285750" indent="-285750">
                  <a:spcBef>
                    <a:spcPts val="600"/>
                  </a:spcBef>
                  <a:spcAft>
                    <a:spcPts val="300"/>
                  </a:spcAft>
                  <a:buFont typeface="Arial" panose="020B0604020202020204" pitchFamily="34" charset="0"/>
                  <a:buChar char="•"/>
                </a:pPr>
                <a:r>
                  <a:rPr lang="en-US" dirty="0" smtClean="0"/>
                  <a:t>Selection of the „best“ attribute for a split</a:t>
                </a:r>
              </a:p>
              <a:p>
                <a:pPr marL="717550" lvl="1" indent="-285750">
                  <a:spcBef>
                    <a:spcPts val="600"/>
                  </a:spcBef>
                  <a:spcAft>
                    <a:spcPts val="300"/>
                  </a:spcAft>
                  <a:buFont typeface="Arial" panose="020B0604020202020204" pitchFamily="34" charset="0"/>
                  <a:buChar char="•"/>
                </a:pPr>
                <a:r>
                  <a:rPr lang="en-US" dirty="0" smtClean="0"/>
                  <a:t>Based on the </a:t>
                </a:r>
                <a:r>
                  <a:rPr lang="en-US" u="sng" dirty="0" smtClean="0"/>
                  <a:t>disorder</a:t>
                </a:r>
                <a:r>
                  <a:rPr lang="en-US" dirty="0" smtClean="0"/>
                  <a:t> of sample </a:t>
                </a:r>
                <a14:m>
                  <m:oMath xmlns:m="http://schemas.openxmlformats.org/officeDocument/2006/math">
                    <m:r>
                      <a:rPr lang="en-US" b="0" i="1" smtClean="0">
                        <a:latin typeface="Cambria Math" panose="02040503050406030204" pitchFamily="18" charset="0"/>
                      </a:rPr>
                      <m:t>𝑆</m:t>
                    </m:r>
                  </m:oMath>
                </a14:m>
                <a:endParaRPr lang="en-US" dirty="0" smtClean="0"/>
              </a:p>
              <a:p>
                <a:pPr marL="717550" lvl="1" indent="-285750">
                  <a:spcBef>
                    <a:spcPts val="600"/>
                  </a:spcBef>
                  <a:spcAft>
                    <a:spcPts val="300"/>
                  </a:spcAft>
                  <a:buFont typeface="Arial" panose="020B0604020202020204" pitchFamily="34" charset="0"/>
                  <a:buChar char="•"/>
                </a:pPr>
                <a:r>
                  <a:rPr lang="en-US" dirty="0" smtClean="0"/>
                  <a:t>minimal </a:t>
                </a:r>
                <a14:m>
                  <m:oMath xmlns:m="http://schemas.openxmlformats.org/officeDocument/2006/math">
                    <m:r>
                      <a:rPr lang="en-US" b="0" i="1" smtClean="0">
                        <a:latin typeface="Cambria Math" panose="02040503050406030204" pitchFamily="18" charset="0"/>
                      </a:rPr>
                      <m:t>:⟺</m:t>
                    </m:r>
                  </m:oMath>
                </a14:m>
                <a:r>
                  <a:rPr lang="en-US" dirty="0" smtClean="0"/>
                  <a:t> solely records of a single class </a:t>
                </a:r>
              </a:p>
              <a:p>
                <a:pPr marL="717550" lvl="1" indent="-285750">
                  <a:spcBef>
                    <a:spcPts val="600"/>
                  </a:spcBef>
                  <a:spcAft>
                    <a:spcPts val="300"/>
                  </a:spcAft>
                  <a:buFont typeface="Arial" panose="020B0604020202020204" pitchFamily="34" charset="0"/>
                  <a:buChar char="•"/>
                </a:pPr>
                <a:r>
                  <a:rPr lang="en-US" dirty="0" smtClean="0"/>
                  <a:t>maximal </a:t>
                </a:r>
                <a14:m>
                  <m:oMath xmlns:m="http://schemas.openxmlformats.org/officeDocument/2006/math">
                    <m:r>
                      <a:rPr lang="en-US" i="1">
                        <a:latin typeface="Cambria Math" panose="02040503050406030204" pitchFamily="18" charset="0"/>
                      </a:rPr>
                      <m:t>:⟺</m:t>
                    </m:r>
                  </m:oMath>
                </a14:m>
                <a:r>
                  <a:rPr lang="en-US" dirty="0" smtClean="0"/>
                  <a:t> classes are equally distributed in sample </a:t>
                </a:r>
                <a:endParaRPr lang="en-US" dirty="0"/>
              </a:p>
              <a:p>
                <a:pPr marL="285750" indent="-285750">
                  <a:spcBef>
                    <a:spcPts val="1200"/>
                  </a:spcBef>
                  <a:spcAft>
                    <a:spcPts val="600"/>
                  </a:spcAft>
                  <a:buFont typeface="Arial" panose="020B0604020202020204" pitchFamily="34" charset="0"/>
                  <a:buChar char="•"/>
                </a:pPr>
                <a:r>
                  <a:rPr lang="en-US" dirty="0" smtClean="0"/>
                  <a:t>Metric for disorder: entropy</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oMath>
                </a14:m>
                <a:r>
                  <a:rPr lang="en-US" dirty="0" smtClean="0"/>
                  <a:t> (information theory)</a:t>
                </a:r>
              </a:p>
              <a:p>
                <a:pPr marL="717550" lvl="1" indent="-285750">
                  <a:buFont typeface="Arial" panose="020B0604020202020204" pitchFamily="34" charset="0"/>
                  <a:buChar char="•"/>
                </a:pPr>
                <a:r>
                  <a:rPr lang="en-US" dirty="0"/>
                  <a:t>the expected value </a:t>
                </a:r>
                <a:r>
                  <a:rPr lang="en-US" dirty="0" smtClean="0"/>
                  <a:t>of </a:t>
                </a:r>
                <a:r>
                  <a:rPr lang="en-US" dirty="0"/>
                  <a:t>the information contained in each message. </a:t>
                </a:r>
              </a:p>
              <a:p>
                <a:pPr marL="717550" lvl="1" indent="-285750">
                  <a:buFont typeface="Arial" panose="020B0604020202020204" pitchFamily="34" charset="0"/>
                  <a:buChar char="•"/>
                </a:pPr>
                <a:endParaRPr lang="en-US" i="1" dirty="0" smtClean="0">
                  <a:latin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𝐸</m:t>
                      </m:r>
                      <m:d>
                        <m:dPr>
                          <m:ctrlPr>
                            <a:rPr lang="en-US" sz="1800" i="1" smtClean="0">
                              <a:latin typeface="Cambria Math" panose="02040503050406030204" pitchFamily="18" charset="0"/>
                            </a:rPr>
                          </m:ctrlPr>
                        </m:dPr>
                        <m:e>
                          <m:r>
                            <a:rPr lang="en-US" sz="1800" i="1">
                              <a:latin typeface="Cambria Math" panose="02040503050406030204" pitchFamily="18" charset="0"/>
                            </a:rPr>
                            <m:t>𝑆</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e>
                          </m:d>
                          <m:r>
                            <a:rPr lang="en-US" sz="1800" i="1">
                              <a:latin typeface="Cambria Math" panose="02040503050406030204" pitchFamily="18" charset="0"/>
                              <a:ea typeface="Cambria Math" panose="02040503050406030204" pitchFamily="18" charset="0"/>
                            </a:rPr>
                            <m:t>∙</m:t>
                          </m:r>
                          <m:func>
                            <m:funcPr>
                              <m:ctrlPr>
                                <a:rPr lang="en-US" sz="1800" i="1">
                                  <a:latin typeface="Cambria Math" panose="02040503050406030204" pitchFamily="18" charset="0"/>
                                  <a:ea typeface="Cambria Math" panose="02040503050406030204" pitchFamily="18" charset="0"/>
                                </a:rPr>
                              </m:ctrlPr>
                            </m:funcPr>
                            <m:fName>
                              <m:sSub>
                                <m:sSubPr>
                                  <m:ctrlPr>
                                    <a:rPr lang="en-US" sz="1800" i="1">
                                      <a:latin typeface="Cambria Math" panose="02040503050406030204" pitchFamily="18" charset="0"/>
                                      <a:ea typeface="Cambria Math" panose="02040503050406030204" pitchFamily="18" charset="0"/>
                                    </a:rPr>
                                  </m:ctrlPr>
                                </m:sSubPr>
                                <m:e>
                                  <m:r>
                                    <m:rPr>
                                      <m:sty m:val="p"/>
                                    </m:rPr>
                                    <a:rPr lang="en-US" sz="1800">
                                      <a:latin typeface="Cambria Math" panose="02040503050406030204" pitchFamily="18" charset="0"/>
                                      <a:ea typeface="Cambria Math" panose="02040503050406030204" pitchFamily="18" charset="0"/>
                                    </a:rPr>
                                    <m:t>log</m:t>
                                  </m:r>
                                </m:e>
                                <m:sub>
                                  <m:r>
                                    <a:rPr lang="en-US" sz="1800" i="1">
                                      <a:latin typeface="Cambria Math" panose="02040503050406030204" pitchFamily="18" charset="0"/>
                                      <a:ea typeface="Cambria Math" panose="02040503050406030204" pitchFamily="18" charset="0"/>
                                    </a:rPr>
                                    <m:t>2</m:t>
                                  </m:r>
                                </m:sub>
                              </m:sSub>
                            </m:fName>
                            <m:e>
                              <m:r>
                                <a:rPr lang="en-US" sz="1800" i="1">
                                  <a:latin typeface="Cambria Math" panose="02040503050406030204" pitchFamily="18" charset="0"/>
                                  <a:ea typeface="Cambria Math" panose="02040503050406030204" pitchFamily="18" charset="0"/>
                                </a:rPr>
                                <m:t>𝑃</m:t>
                              </m:r>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𝐶</m:t>
                                      </m:r>
                                    </m:e>
                                    <m:sub>
                                      <m:r>
                                        <a:rPr lang="en-US" sz="1800" i="1">
                                          <a:latin typeface="Cambria Math" panose="02040503050406030204" pitchFamily="18" charset="0"/>
                                          <a:ea typeface="Cambria Math" panose="02040503050406030204" pitchFamily="18" charset="0"/>
                                        </a:rPr>
                                        <m:t>𝑖</m:t>
                                      </m:r>
                                    </m:sub>
                                  </m:sSub>
                                </m:e>
                              </m:d>
                            </m:e>
                          </m:func>
                        </m:e>
                      </m:nary>
                    </m:oMath>
                  </m:oMathPara>
                </a14:m>
                <a:endParaRPr lang="en-US" dirty="0" smtClean="0"/>
              </a:p>
            </p:txBody>
          </p:sp>
        </mc:Choice>
        <mc:Fallback xmlns="">
          <p:sp>
            <p:nvSpPr>
              <p:cNvPr id="5" name="Textplatzhalter 4"/>
              <p:cNvSpPr>
                <a:spLocks noGrp="1" noRot="1" noChangeAspect="1" noMove="1" noResize="1" noEditPoints="1" noAdjustHandles="1" noChangeArrowheads="1" noChangeShapeType="1" noTextEdit="1"/>
              </p:cNvSpPr>
              <p:nvPr>
                <p:ph type="body" sz="quarter" idx="12"/>
              </p:nvPr>
            </p:nvSpPr>
            <p:spPr>
              <a:xfrm>
                <a:off x="287338" y="1684800"/>
                <a:ext cx="8569325" cy="3179588"/>
              </a:xfrm>
              <a:blipFill>
                <a:blip r:embed="rId3"/>
                <a:stretch>
                  <a:fillRect l="-1494" t="-2490"/>
                </a:stretch>
              </a:blipFill>
            </p:spPr>
            <p:txBody>
              <a:bodyPr/>
              <a:lstStyle/>
              <a:p>
                <a:r>
                  <a:rPr lang="en-US">
                    <a:noFill/>
                  </a:rPr>
                  <a:t> </a:t>
                </a:r>
              </a:p>
            </p:txBody>
          </p:sp>
        </mc:Fallback>
      </mc:AlternateContent>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260400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endParaRPr lang="en-US" dirty="0"/>
          </a:p>
        </p:txBody>
      </p:sp>
      <p:graphicFrame>
        <p:nvGraphicFramePr>
          <p:cNvPr id="43" name="Tabelle 42"/>
          <p:cNvGraphicFramePr>
            <a:graphicFrameLocks noGrp="1"/>
          </p:cNvGraphicFramePr>
          <p:nvPr>
            <p:extLst/>
          </p:nvPr>
        </p:nvGraphicFramePr>
        <p:xfrm>
          <a:off x="288000" y="3030000"/>
          <a:ext cx="3896742" cy="2743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en-US" sz="1400" noProof="0" dirty="0" smtClean="0">
                          <a:solidFill>
                            <a:schemeClr val="bg1"/>
                          </a:solidFill>
                        </a:rPr>
                        <a:t>ID</a:t>
                      </a:r>
                      <a:endParaRPr lang="en-US" sz="1400" noProof="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h</a:t>
                      </a:r>
                      <a:r>
                        <a:rPr lang="en-US" sz="1400" baseline="0" noProof="0" dirty="0" smtClean="0">
                          <a:solidFill>
                            <a:schemeClr val="bg1"/>
                          </a:solidFill>
                        </a:rPr>
                        <a:t> [m]</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l [count]</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Class</a:t>
                      </a:r>
                      <a:endParaRPr lang="en-US" sz="1400" noProof="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en-US" sz="1400" noProof="0" dirty="0" smtClean="0"/>
                        <a:t>1</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0,1</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0</a:t>
                      </a:r>
                      <a:endParaRPr lang="en-US" sz="1400" noProof="0" dirty="0"/>
                    </a:p>
                  </a:txBody>
                  <a:tcPr>
                    <a:noFill/>
                  </a:tcPr>
                </a:tc>
                <a:tc>
                  <a:txBody>
                    <a:bodyPr/>
                    <a:lstStyle/>
                    <a:p>
                      <a:pPr algn="ctr"/>
                      <a:r>
                        <a:rPr lang="en-US" sz="1400" noProof="0" dirty="0" smtClean="0"/>
                        <a:t>F</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en-US" sz="1400" noProof="0" dirty="0" smtClean="0"/>
                        <a:t>2</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0,2</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B</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en-US" sz="1400" noProof="0" dirty="0" smtClean="0"/>
                        <a:t>3</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1,8</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en-US" sz="1400" noProof="0" dirty="0" smtClean="0"/>
                        <a:t>4</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0,2</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4</a:t>
                      </a:r>
                      <a:endParaRPr lang="en-US" sz="1400" noProof="0" dirty="0"/>
                    </a:p>
                  </a:txBody>
                  <a:tcPr>
                    <a:noFill/>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en-US" sz="1400" noProof="0" dirty="0" smtClean="0"/>
                        <a:t>5</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2,1</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4</a:t>
                      </a:r>
                      <a:endParaRPr lang="en-US" sz="1400" noProof="0" dirty="0"/>
                    </a:p>
                  </a:txBody>
                  <a:tcPr>
                    <a:noFill/>
                  </a:tcPr>
                </a:tc>
                <a:tc>
                  <a:txBody>
                    <a:bodyPr/>
                    <a:lstStyle/>
                    <a:p>
                      <a:pPr algn="ctr"/>
                      <a:r>
                        <a:rPr lang="en-US" sz="1400" noProof="0" dirty="0" smtClean="0"/>
                        <a:t>H</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en-US" sz="1400" noProof="0" dirty="0" smtClean="0"/>
                        <a:t>6</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1,7</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en-US" sz="1400" noProof="0" dirty="0" smtClean="0"/>
                        <a:t>7</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0,1</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4</a:t>
                      </a:r>
                      <a:endParaRPr lang="en-US" sz="1400" noProof="0" dirty="0"/>
                    </a:p>
                  </a:txBody>
                  <a:tcPr>
                    <a:noFill/>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8000">
                <a:tc>
                  <a:txBody>
                    <a:bodyPr/>
                    <a:lstStyle/>
                    <a:p>
                      <a:pPr algn="ctr"/>
                      <a:r>
                        <a:rPr lang="en-US" sz="1400" noProof="0" dirty="0" smtClean="0"/>
                        <a:t>8</a:t>
                      </a:r>
                      <a:endParaRPr lang="en-US" sz="1400"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kern="1200" noProof="0" dirty="0" smtClean="0">
                          <a:solidFill>
                            <a:schemeClr val="tx1"/>
                          </a:solidFill>
                          <a:latin typeface="+mn-lt"/>
                          <a:ea typeface="+mn-ea"/>
                          <a:cs typeface="+mn-cs"/>
                        </a:rPr>
                        <a:t>1,6</a:t>
                      </a:r>
                      <a:endParaRPr lang="en-US" sz="1400" kern="1200" noProof="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noProof="0" dirty="0" smtClean="0"/>
                        <a:t>2</a:t>
                      </a:r>
                      <a:endParaRPr lang="en-US" sz="1400" noProof="0" dirty="0"/>
                    </a:p>
                  </a:txBody>
                  <a:tcPr>
                    <a:lnB w="12700" cap="flat" cmpd="sng" algn="ctr">
                      <a:solidFill>
                        <a:schemeClr val="tx1"/>
                      </a:solidFill>
                      <a:prstDash val="solid"/>
                      <a:round/>
                      <a:headEnd type="none" w="med" len="med"/>
                      <a:tailEnd type="none" w="med" len="med"/>
                    </a:lnB>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0" name="Textfeld 9"/>
          <p:cNvSpPr txBox="1"/>
          <p:nvPr/>
        </p:nvSpPr>
        <p:spPr>
          <a:xfrm>
            <a:off x="288000" y="1810800"/>
            <a:ext cx="3771044" cy="830997"/>
          </a:xfrm>
          <a:prstGeom prst="rect">
            <a:avLst/>
          </a:prstGeom>
          <a:noFill/>
        </p:spPr>
        <p:txBody>
          <a:bodyPr wrap="square" lIns="0" rtlCol="0">
            <a:spAutoFit/>
          </a:bodyPr>
          <a:lstStyle/>
          <a:p>
            <a:r>
              <a:rPr lang="en-US" sz="1600" dirty="0" smtClean="0"/>
              <a:t>Which attribute is the best one?</a:t>
            </a:r>
          </a:p>
          <a:p>
            <a:pPr marL="285750" indent="-285750">
              <a:buFont typeface="Wingdings" panose="05000000000000000000" pitchFamily="2" charset="2"/>
              <a:buChar char="à"/>
            </a:pPr>
            <a:r>
              <a:rPr lang="en-US" sz="1600" dirty="0" smtClean="0"/>
              <a:t>Case 1: First split with attribute h (binary split at value 1)</a:t>
            </a:r>
            <a:endParaRPr lang="en-US" sz="1600" dirty="0"/>
          </a:p>
        </p:txBody>
      </p:sp>
      <mc:AlternateContent xmlns:mc="http://schemas.openxmlformats.org/markup-compatibility/2006" xmlns:a14="http://schemas.microsoft.com/office/drawing/2010/main">
        <mc:Choice Requires="a14">
          <p:sp>
            <p:nvSpPr>
              <p:cNvPr id="48" name="Textfeld 47"/>
              <p:cNvSpPr txBox="1"/>
              <p:nvPr/>
            </p:nvSpPr>
            <p:spPr>
              <a:xfrm>
                <a:off x="4455520" y="3594601"/>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48" name="Textfeld 47"/>
              <p:cNvSpPr txBox="1">
                <a:spLocks noRot="1" noChangeAspect="1" noMove="1" noResize="1" noEditPoints="1" noAdjustHandles="1" noChangeArrowheads="1" noChangeShapeType="1" noTextEdit="1"/>
              </p:cNvSpPr>
              <p:nvPr/>
            </p:nvSpPr>
            <p:spPr>
              <a:xfrm>
                <a:off x="4455520" y="3594601"/>
                <a:ext cx="503737" cy="369332"/>
              </a:xfrm>
              <a:prstGeom prst="rect">
                <a:avLst/>
              </a:prstGeom>
              <a:blipFill rotWithShape="0">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feld 48"/>
              <p:cNvSpPr txBox="1"/>
              <p:nvPr/>
            </p:nvSpPr>
            <p:spPr>
              <a:xfrm>
                <a:off x="4455521" y="18108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49" name="Textfeld 48"/>
              <p:cNvSpPr txBox="1">
                <a:spLocks noRot="1" noChangeAspect="1" noMove="1" noResize="1" noEditPoints="1" noAdjustHandles="1" noChangeArrowheads="1" noChangeShapeType="1" noTextEdit="1"/>
              </p:cNvSpPr>
              <p:nvPr/>
            </p:nvSpPr>
            <p:spPr>
              <a:xfrm>
                <a:off x="4455521" y="1810800"/>
                <a:ext cx="503737" cy="369332"/>
              </a:xfrm>
              <a:prstGeom prst="rect">
                <a:avLst/>
              </a:prstGeom>
              <a:blipFill rotWithShape="0">
                <a:blip r:embed="rId4"/>
                <a:stretch>
                  <a:fillRect/>
                </a:stretch>
              </a:blipFill>
            </p:spPr>
            <p:txBody>
              <a:bodyPr/>
              <a:lstStyle/>
              <a:p>
                <a:r>
                  <a:rPr lang="en-US">
                    <a:noFill/>
                  </a:rPr>
                  <a:t> </a:t>
                </a:r>
              </a:p>
            </p:txBody>
          </p:sp>
        </mc:Fallback>
      </mc:AlternateContent>
      <p:graphicFrame>
        <p:nvGraphicFramePr>
          <p:cNvPr id="12" name="Tabelle 11"/>
          <p:cNvGraphicFramePr>
            <a:graphicFrameLocks noGrp="1"/>
          </p:cNvGraphicFramePr>
          <p:nvPr>
            <p:extLst/>
          </p:nvPr>
        </p:nvGraphicFramePr>
        <p:xfrm>
          <a:off x="4959258" y="1810800"/>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en-US" sz="1400" noProof="0" dirty="0" smtClean="0">
                          <a:solidFill>
                            <a:schemeClr val="bg1"/>
                          </a:solidFill>
                        </a:rPr>
                        <a:t>ID</a:t>
                      </a:r>
                      <a:endParaRPr lang="en-US" sz="1400" noProof="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kern="1200" noProof="0" dirty="0" smtClean="0">
                          <a:solidFill>
                            <a:schemeClr val="bg1"/>
                          </a:solidFill>
                          <a:latin typeface="+mn-lt"/>
                          <a:ea typeface="+mn-ea"/>
                          <a:cs typeface="+mn-cs"/>
                        </a:rPr>
                        <a:t>h [m]</a:t>
                      </a:r>
                      <a:endParaRPr lang="en-US" sz="1400" kern="1200" noProof="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l [count]</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Class</a:t>
                      </a:r>
                      <a:endParaRPr lang="en-US" sz="1400" noProof="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en-US" sz="1400" noProof="0" dirty="0" smtClean="0"/>
                        <a:t>1</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0,1</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0</a:t>
                      </a:r>
                      <a:endParaRPr lang="en-US" sz="1400" noProof="0" dirty="0"/>
                    </a:p>
                  </a:txBody>
                  <a:tcPr>
                    <a:noFill/>
                  </a:tcPr>
                </a:tc>
                <a:tc>
                  <a:txBody>
                    <a:bodyPr/>
                    <a:lstStyle/>
                    <a:p>
                      <a:pPr algn="ctr"/>
                      <a:r>
                        <a:rPr lang="en-US" sz="1400" noProof="0" dirty="0" smtClean="0"/>
                        <a:t>F</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en-US" sz="1400" noProof="0" dirty="0" smtClean="0"/>
                        <a:t>2</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0,2</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B</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en-US" sz="1400" noProof="0" dirty="0" smtClean="0"/>
                        <a:t>4</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0,2</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4</a:t>
                      </a:r>
                      <a:endParaRPr lang="en-US" sz="1400" noProof="0" dirty="0"/>
                    </a:p>
                  </a:txBody>
                  <a:tcPr>
                    <a:noFill/>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en-US" sz="1400" noProof="0" dirty="0" smtClean="0"/>
                        <a:t>7</a:t>
                      </a:r>
                      <a:endParaRPr lang="en-US" sz="1400"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kern="1200" noProof="0" dirty="0" smtClean="0">
                          <a:solidFill>
                            <a:schemeClr val="tx1"/>
                          </a:solidFill>
                          <a:latin typeface="+mn-lt"/>
                          <a:ea typeface="+mn-ea"/>
                          <a:cs typeface="+mn-cs"/>
                        </a:rPr>
                        <a:t>0,1</a:t>
                      </a:r>
                      <a:endParaRPr lang="en-US" sz="1400" kern="1200" noProof="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noProof="0" dirty="0" smtClean="0"/>
                        <a:t>4</a:t>
                      </a:r>
                      <a:endParaRPr lang="en-US" sz="1400" noProof="0" dirty="0"/>
                    </a:p>
                  </a:txBody>
                  <a:tcPr>
                    <a:lnB w="12700" cap="flat" cmpd="sng" algn="ctr">
                      <a:solidFill>
                        <a:schemeClr val="tx1"/>
                      </a:solidFill>
                      <a:prstDash val="solid"/>
                      <a:round/>
                      <a:headEnd type="none" w="med" len="med"/>
                      <a:tailEnd type="none" w="med" len="med"/>
                    </a:lnB>
                    <a:noFill/>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3" name="Tabelle 12"/>
          <p:cNvGraphicFramePr>
            <a:graphicFrameLocks noGrp="1"/>
          </p:cNvGraphicFramePr>
          <p:nvPr>
            <p:extLst/>
          </p:nvPr>
        </p:nvGraphicFramePr>
        <p:xfrm>
          <a:off x="4959258" y="3594601"/>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en-US" sz="1400" noProof="0" dirty="0" smtClean="0">
                          <a:solidFill>
                            <a:schemeClr val="bg1"/>
                          </a:solidFill>
                        </a:rPr>
                        <a:t>ID</a:t>
                      </a:r>
                      <a:endParaRPr lang="en-US" sz="1400" noProof="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kern="1200" noProof="0" dirty="0" smtClean="0">
                          <a:solidFill>
                            <a:schemeClr val="bg1"/>
                          </a:solidFill>
                          <a:latin typeface="+mn-lt"/>
                          <a:ea typeface="+mn-ea"/>
                          <a:cs typeface="+mn-cs"/>
                        </a:rPr>
                        <a:t>h [m]</a:t>
                      </a:r>
                      <a:endParaRPr lang="en-US" sz="1400" kern="1200" noProof="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l [count]</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Class</a:t>
                      </a:r>
                      <a:endParaRPr lang="en-US" sz="1400" noProof="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en-US" sz="1400" noProof="0" dirty="0" smtClean="0"/>
                        <a:t>3</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1,8</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en-US" sz="1400" noProof="0" dirty="0" smtClean="0"/>
                        <a:t>5</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2,1</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4</a:t>
                      </a:r>
                      <a:endParaRPr lang="en-US" sz="1400" noProof="0" dirty="0"/>
                    </a:p>
                  </a:txBody>
                  <a:tcPr>
                    <a:noFill/>
                  </a:tcPr>
                </a:tc>
                <a:tc>
                  <a:txBody>
                    <a:bodyPr/>
                    <a:lstStyle/>
                    <a:p>
                      <a:pPr algn="ctr"/>
                      <a:r>
                        <a:rPr lang="en-US" sz="1400" noProof="0" dirty="0" smtClean="0"/>
                        <a:t>H</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en-US" sz="1400" noProof="0" dirty="0" smtClean="0"/>
                        <a:t>6</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kern="1200" noProof="0" dirty="0" smtClean="0">
                          <a:solidFill>
                            <a:schemeClr val="tx1"/>
                          </a:solidFill>
                          <a:latin typeface="+mn-lt"/>
                          <a:ea typeface="+mn-ea"/>
                          <a:cs typeface="+mn-cs"/>
                        </a:rPr>
                        <a:t>1,7</a:t>
                      </a:r>
                      <a:endParaRPr lang="en-US" sz="1400" kern="1200" noProof="0" dirty="0">
                        <a:solidFill>
                          <a:schemeClr val="tx1"/>
                        </a:solidFill>
                        <a:latin typeface="+mn-lt"/>
                        <a:ea typeface="+mn-ea"/>
                        <a:cs typeface="+mn-cs"/>
                      </a:endParaRPr>
                    </a:p>
                  </a:txBody>
                  <a:tcPr>
                    <a:solidFill>
                      <a:schemeClr val="bg1">
                        <a:lumMod val="85000"/>
                      </a:schemeClr>
                    </a:solidFill>
                  </a:tcPr>
                </a:tc>
                <a:tc>
                  <a:txBody>
                    <a:bodyPr/>
                    <a:lstStyle/>
                    <a:p>
                      <a:pPr algn="ctr"/>
                      <a:r>
                        <a:rPr lang="en-US" sz="1400" noProof="0" dirty="0" smtClean="0"/>
                        <a:t>2</a:t>
                      </a:r>
                      <a:endParaRPr lang="en-US" sz="1400" noProof="0" dirty="0"/>
                    </a:p>
                  </a:txBody>
                  <a:tcPr>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en-US" sz="1400" noProof="0" dirty="0" smtClean="0"/>
                        <a:t>8</a:t>
                      </a:r>
                      <a:endParaRPr lang="en-US" sz="1400"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kern="1200" noProof="0" dirty="0" smtClean="0">
                          <a:solidFill>
                            <a:schemeClr val="tx1"/>
                          </a:solidFill>
                          <a:latin typeface="+mn-lt"/>
                          <a:ea typeface="+mn-ea"/>
                          <a:cs typeface="+mn-cs"/>
                        </a:rPr>
                        <a:t>1,6</a:t>
                      </a:r>
                      <a:endParaRPr lang="en-US" sz="1400" kern="1200" noProof="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noProof="0" dirty="0" smtClean="0"/>
                        <a:t>2</a:t>
                      </a:r>
                      <a:endParaRPr lang="en-US" sz="1400" noProof="0" dirty="0"/>
                    </a:p>
                  </a:txBody>
                  <a:tcPr>
                    <a:lnB w="12700" cap="flat" cmpd="sng" algn="ctr">
                      <a:solidFill>
                        <a:schemeClr val="tx1"/>
                      </a:solidFill>
                      <a:prstDash val="solid"/>
                      <a:round/>
                      <a:headEnd type="none" w="med" len="med"/>
                      <a:tailEnd type="none" w="med" len="med"/>
                    </a:lnB>
                    <a:noFill/>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extfeld 10"/>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2732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p>
          <a:p>
            <a:endParaRPr lang="en-US" dirty="0"/>
          </a:p>
        </p:txBody>
      </p:sp>
      <mc:AlternateContent xmlns:mc="http://schemas.openxmlformats.org/markup-compatibility/2006" xmlns:a14="http://schemas.microsoft.com/office/drawing/2010/main">
        <mc:Choice Requires="a14">
          <p:sp>
            <p:nvSpPr>
              <p:cNvPr id="48" name="Textfeld 47"/>
              <p:cNvSpPr txBox="1"/>
              <p:nvPr/>
            </p:nvSpPr>
            <p:spPr>
              <a:xfrm>
                <a:off x="288000" y="3698683"/>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48" name="Textfeld 47"/>
              <p:cNvSpPr txBox="1">
                <a:spLocks noRot="1" noChangeAspect="1" noMove="1" noResize="1" noEditPoints="1" noAdjustHandles="1" noChangeArrowheads="1" noChangeShapeType="1" noTextEdit="1"/>
              </p:cNvSpPr>
              <p:nvPr/>
            </p:nvSpPr>
            <p:spPr>
              <a:xfrm>
                <a:off x="288000" y="3698683"/>
                <a:ext cx="503737" cy="369332"/>
              </a:xfrm>
              <a:prstGeom prst="rect">
                <a:avLst/>
              </a:prstGeom>
              <a:blipFill rotWithShape="0">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feld 48"/>
              <p:cNvSpPr txBox="1"/>
              <p:nvPr/>
            </p:nvSpPr>
            <p:spPr>
              <a:xfrm>
                <a:off x="288001" y="18108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49" name="Textfeld 48"/>
              <p:cNvSpPr txBox="1">
                <a:spLocks noRot="1" noChangeAspect="1" noMove="1" noResize="1" noEditPoints="1" noAdjustHandles="1" noChangeArrowheads="1" noChangeShapeType="1" noTextEdit="1"/>
              </p:cNvSpPr>
              <p:nvPr/>
            </p:nvSpPr>
            <p:spPr>
              <a:xfrm>
                <a:off x="288001" y="1810800"/>
                <a:ext cx="503737" cy="369332"/>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12" name="Tabelle 11"/>
          <p:cNvGraphicFramePr>
            <a:graphicFrameLocks noGrp="1"/>
          </p:cNvGraphicFramePr>
          <p:nvPr>
            <p:extLst/>
          </p:nvPr>
        </p:nvGraphicFramePr>
        <p:xfrm>
          <a:off x="791738" y="1810800"/>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0,1</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0</a:t>
                      </a:r>
                      <a:endParaRPr lang="de-DE" sz="1400" dirty="0"/>
                    </a:p>
                  </a:txBody>
                  <a:tcPr>
                    <a:solidFill>
                      <a:schemeClr val="bg1">
                        <a:lumMod val="85000"/>
                      </a:schemeClr>
                    </a:solidFill>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0,2</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0,2</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kern="1200" dirty="0" smtClean="0">
                          <a:solidFill>
                            <a:schemeClr val="tx1"/>
                          </a:solidFill>
                          <a:latin typeface="+mn-lt"/>
                          <a:ea typeface="+mn-ea"/>
                          <a:cs typeface="+mn-cs"/>
                        </a:rPr>
                        <a:t>0,1</a:t>
                      </a:r>
                      <a:endParaRPr lang="de-DE" sz="14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1400" dirty="0" smtClean="0"/>
                        <a:t>4</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3" name="Tabelle 12"/>
          <p:cNvGraphicFramePr>
            <a:graphicFrameLocks noGrp="1"/>
          </p:cNvGraphicFramePr>
          <p:nvPr>
            <p:extLst/>
          </p:nvPr>
        </p:nvGraphicFramePr>
        <p:xfrm>
          <a:off x="791738" y="3698683"/>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1,8</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2,1</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kern="1200" dirty="0" smtClean="0">
                          <a:solidFill>
                            <a:schemeClr val="tx1"/>
                          </a:solidFill>
                          <a:latin typeface="+mn-lt"/>
                          <a:ea typeface="+mn-ea"/>
                          <a:cs typeface="+mn-cs"/>
                        </a:rPr>
                        <a:t>1,7</a:t>
                      </a:r>
                      <a:endParaRPr lang="de-DE" sz="1400" kern="1200" dirty="0">
                        <a:solidFill>
                          <a:schemeClr val="tx1"/>
                        </a:solidFill>
                        <a:latin typeface="+mn-lt"/>
                        <a:ea typeface="+mn-ea"/>
                        <a:cs typeface="+mn-cs"/>
                      </a:endParaRPr>
                    </a:p>
                  </a:txBody>
                  <a:tcPr>
                    <a:solidFill>
                      <a:schemeClr val="bg1"/>
                    </a:solidFill>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kern="1200" dirty="0" smtClean="0">
                          <a:solidFill>
                            <a:schemeClr val="tx1"/>
                          </a:solidFill>
                          <a:latin typeface="+mn-lt"/>
                          <a:ea typeface="+mn-ea"/>
                          <a:cs typeface="+mn-cs"/>
                        </a:rPr>
                        <a:t>1,6</a:t>
                      </a:r>
                      <a:endParaRPr lang="de-DE" sz="14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Gruppieren 1"/>
          <p:cNvGrpSpPr/>
          <p:nvPr/>
        </p:nvGrpSpPr>
        <p:grpSpPr>
          <a:xfrm>
            <a:off x="5426329" y="1810800"/>
            <a:ext cx="1949441" cy="1736616"/>
            <a:chOff x="5426329" y="1810800"/>
            <a:chExt cx="1949441" cy="1736616"/>
          </a:xfrm>
        </p:grpSpPr>
        <p:sp>
          <p:nvSpPr>
            <p:cNvPr id="14" name="Textfeld 13"/>
            <p:cNvSpPr txBox="1"/>
            <p:nvPr/>
          </p:nvSpPr>
          <p:spPr>
            <a:xfrm>
              <a:off x="5639651" y="2060794"/>
              <a:ext cx="637446" cy="307777"/>
            </a:xfrm>
            <a:prstGeom prst="rect">
              <a:avLst/>
            </a:prstGeom>
            <a:noFill/>
          </p:spPr>
          <p:txBody>
            <a:bodyPr wrap="square" rtlCol="0">
              <a:spAutoFit/>
            </a:bodyPr>
            <a:lstStyle/>
            <a:p>
              <a:pPr algn="r"/>
              <a:r>
                <a:rPr lang="en-US" sz="1400" dirty="0" smtClean="0"/>
                <a:t>h&lt;1</a:t>
              </a:r>
              <a:endParaRPr lang="en-US" sz="1400" dirty="0"/>
            </a:p>
          </p:txBody>
        </p:sp>
        <p:sp>
          <p:nvSpPr>
            <p:cNvPr id="17" name="Ellipse 16"/>
            <p:cNvSpPr/>
            <p:nvPr/>
          </p:nvSpPr>
          <p:spPr>
            <a:xfrm>
              <a:off x="6255862" y="181080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Ellipse 17"/>
            <p:cNvSpPr/>
            <p:nvPr/>
          </p:nvSpPr>
          <p:spPr>
            <a:xfrm>
              <a:off x="6255862" y="237675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9" name="Gerade Verbindung mit Pfeil 18"/>
            <p:cNvCxnSpPr>
              <a:stCxn id="17" idx="4"/>
              <a:endCxn id="18" idx="0"/>
            </p:cNvCxnSpPr>
            <p:nvPr/>
          </p:nvCxnSpPr>
          <p:spPr>
            <a:xfrm>
              <a:off x="6392632" y="2076523"/>
              <a:ext cx="0" cy="300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5426329" y="2572800"/>
              <a:ext cx="537107" cy="307777"/>
            </a:xfrm>
            <a:prstGeom prst="rect">
              <a:avLst/>
            </a:prstGeom>
            <a:noFill/>
          </p:spPr>
          <p:txBody>
            <a:bodyPr wrap="square" rtlCol="0">
              <a:spAutoFit/>
            </a:bodyPr>
            <a:lstStyle/>
            <a:p>
              <a:pPr algn="r"/>
              <a:r>
                <a:rPr lang="en-US" sz="1400" dirty="0" smtClean="0"/>
                <a:t>l=0</a:t>
              </a:r>
              <a:endParaRPr lang="en-US" sz="1400" dirty="0"/>
            </a:p>
          </p:txBody>
        </p:sp>
        <p:sp>
          <p:nvSpPr>
            <p:cNvPr id="21" name="Ellipse 20"/>
            <p:cNvSpPr/>
            <p:nvPr/>
          </p:nvSpPr>
          <p:spPr>
            <a:xfrm>
              <a:off x="5468748" y="2966525"/>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2" name="Gerade Verbindung mit Pfeil 21"/>
            <p:cNvCxnSpPr>
              <a:stCxn id="18" idx="4"/>
              <a:endCxn id="21" idx="0"/>
            </p:cNvCxnSpPr>
            <p:nvPr/>
          </p:nvCxnSpPr>
          <p:spPr>
            <a:xfrm flipH="1">
              <a:off x="5605518" y="2642473"/>
              <a:ext cx="787114" cy="3240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6261203" y="298367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Gerade Verbindung mit Pfeil 23"/>
            <p:cNvCxnSpPr>
              <a:stCxn id="18" idx="4"/>
              <a:endCxn id="23" idx="0"/>
            </p:cNvCxnSpPr>
            <p:nvPr/>
          </p:nvCxnSpPr>
          <p:spPr>
            <a:xfrm>
              <a:off x="6392632" y="2642473"/>
              <a:ext cx="5341" cy="341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5444261" y="3220793"/>
              <a:ext cx="278018" cy="307777"/>
            </a:xfrm>
            <a:prstGeom prst="rect">
              <a:avLst/>
            </a:prstGeom>
            <a:noFill/>
          </p:spPr>
          <p:txBody>
            <a:bodyPr wrap="square" rtlCol="0">
              <a:spAutoFit/>
            </a:bodyPr>
            <a:lstStyle/>
            <a:p>
              <a:pPr algn="ctr"/>
              <a:r>
                <a:rPr lang="en-US" sz="1400" dirty="0" smtClean="0"/>
                <a:t>F</a:t>
              </a:r>
              <a:endParaRPr lang="en-US" sz="1400" dirty="0"/>
            </a:p>
          </p:txBody>
        </p:sp>
        <p:sp>
          <p:nvSpPr>
            <p:cNvPr id="26" name="Textfeld 25"/>
            <p:cNvSpPr txBox="1"/>
            <p:nvPr/>
          </p:nvSpPr>
          <p:spPr>
            <a:xfrm>
              <a:off x="6246720" y="3239639"/>
              <a:ext cx="278018" cy="307777"/>
            </a:xfrm>
            <a:prstGeom prst="rect">
              <a:avLst/>
            </a:prstGeom>
            <a:noFill/>
          </p:spPr>
          <p:txBody>
            <a:bodyPr wrap="square" rtlCol="0">
              <a:spAutoFit/>
            </a:bodyPr>
            <a:lstStyle/>
            <a:p>
              <a:pPr algn="ctr"/>
              <a:r>
                <a:rPr lang="en-US" sz="1400" dirty="0" smtClean="0"/>
                <a:t>B</a:t>
              </a:r>
            </a:p>
          </p:txBody>
        </p:sp>
        <p:sp>
          <p:nvSpPr>
            <p:cNvPr id="27" name="Ellipse 26"/>
            <p:cNvSpPr/>
            <p:nvPr/>
          </p:nvSpPr>
          <p:spPr>
            <a:xfrm>
              <a:off x="7074287" y="2966525"/>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8" name="Gerade Verbindung mit Pfeil 27"/>
            <p:cNvCxnSpPr>
              <a:stCxn id="18" idx="4"/>
              <a:endCxn id="27" idx="0"/>
            </p:cNvCxnSpPr>
            <p:nvPr/>
          </p:nvCxnSpPr>
          <p:spPr>
            <a:xfrm>
              <a:off x="6392632" y="2642473"/>
              <a:ext cx="818425" cy="3240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7069808" y="3220794"/>
              <a:ext cx="278018" cy="307777"/>
            </a:xfrm>
            <a:prstGeom prst="rect">
              <a:avLst/>
            </a:prstGeom>
            <a:noFill/>
          </p:spPr>
          <p:txBody>
            <a:bodyPr wrap="square" rtlCol="0">
              <a:spAutoFit/>
            </a:bodyPr>
            <a:lstStyle/>
            <a:p>
              <a:pPr algn="ctr"/>
              <a:r>
                <a:rPr lang="en-US" sz="1400" dirty="0" smtClean="0"/>
                <a:t>C</a:t>
              </a:r>
              <a:endParaRPr lang="en-US" sz="1400" dirty="0"/>
            </a:p>
          </p:txBody>
        </p:sp>
        <p:sp>
          <p:nvSpPr>
            <p:cNvPr id="32" name="Textfeld 31"/>
            <p:cNvSpPr txBox="1"/>
            <p:nvPr/>
          </p:nvSpPr>
          <p:spPr>
            <a:xfrm>
              <a:off x="5919765" y="2658748"/>
              <a:ext cx="537107" cy="307777"/>
            </a:xfrm>
            <a:prstGeom prst="rect">
              <a:avLst/>
            </a:prstGeom>
            <a:noFill/>
          </p:spPr>
          <p:txBody>
            <a:bodyPr wrap="square" rtlCol="0">
              <a:spAutoFit/>
            </a:bodyPr>
            <a:lstStyle/>
            <a:p>
              <a:pPr algn="r"/>
              <a:r>
                <a:rPr lang="en-US" sz="1400" dirty="0" smtClean="0"/>
                <a:t>l=2</a:t>
              </a:r>
              <a:endParaRPr lang="en-US" sz="1400" dirty="0"/>
            </a:p>
          </p:txBody>
        </p:sp>
        <p:sp>
          <p:nvSpPr>
            <p:cNvPr id="33" name="Textfeld 32"/>
            <p:cNvSpPr txBox="1"/>
            <p:nvPr/>
          </p:nvSpPr>
          <p:spPr>
            <a:xfrm>
              <a:off x="6838663" y="2574310"/>
              <a:ext cx="537107" cy="307777"/>
            </a:xfrm>
            <a:prstGeom prst="rect">
              <a:avLst/>
            </a:prstGeom>
            <a:noFill/>
          </p:spPr>
          <p:txBody>
            <a:bodyPr wrap="square" rtlCol="0">
              <a:spAutoFit/>
            </a:bodyPr>
            <a:lstStyle/>
            <a:p>
              <a:pPr algn="r"/>
              <a:r>
                <a:rPr lang="en-US" sz="1400" dirty="0" smtClean="0"/>
                <a:t>l=4</a:t>
              </a:r>
              <a:endParaRPr lang="en-US" sz="1400" dirty="0"/>
            </a:p>
          </p:txBody>
        </p:sp>
      </p:grpSp>
      <p:grpSp>
        <p:nvGrpSpPr>
          <p:cNvPr id="5" name="Gruppieren 4"/>
          <p:cNvGrpSpPr/>
          <p:nvPr/>
        </p:nvGrpSpPr>
        <p:grpSpPr>
          <a:xfrm>
            <a:off x="5651214" y="3671472"/>
            <a:ext cx="1420635" cy="1721748"/>
            <a:chOff x="5651214" y="3671472"/>
            <a:chExt cx="1420635" cy="1721748"/>
          </a:xfrm>
        </p:grpSpPr>
        <p:sp>
          <p:nvSpPr>
            <p:cNvPr id="39" name="Textfeld 38"/>
            <p:cNvSpPr txBox="1"/>
            <p:nvPr/>
          </p:nvSpPr>
          <p:spPr>
            <a:xfrm>
              <a:off x="5856595" y="3896708"/>
              <a:ext cx="637446" cy="307777"/>
            </a:xfrm>
            <a:prstGeom prst="rect">
              <a:avLst/>
            </a:prstGeom>
            <a:noFill/>
          </p:spPr>
          <p:txBody>
            <a:bodyPr wrap="square" rtlCol="0">
              <a:spAutoFit/>
            </a:bodyPr>
            <a:lstStyle/>
            <a:p>
              <a:pPr algn="ctr"/>
              <a:r>
                <a:rPr lang="en-US" sz="1400" dirty="0" smtClean="0"/>
                <a:t>1≤h</a:t>
              </a:r>
              <a:endParaRPr lang="en-US" sz="1400" dirty="0"/>
            </a:p>
          </p:txBody>
        </p:sp>
        <p:sp>
          <p:nvSpPr>
            <p:cNvPr id="40" name="Ellipse 39"/>
            <p:cNvSpPr/>
            <p:nvPr/>
          </p:nvSpPr>
          <p:spPr>
            <a:xfrm>
              <a:off x="6298281" y="367147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Ellipse 40"/>
            <p:cNvSpPr/>
            <p:nvPr/>
          </p:nvSpPr>
          <p:spPr>
            <a:xfrm>
              <a:off x="6298281" y="423742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2" name="Gerade Verbindung mit Pfeil 41"/>
            <p:cNvCxnSpPr>
              <a:stCxn id="40" idx="4"/>
              <a:endCxn id="41" idx="0"/>
            </p:cNvCxnSpPr>
            <p:nvPr/>
          </p:nvCxnSpPr>
          <p:spPr>
            <a:xfrm>
              <a:off x="6435051" y="3937195"/>
              <a:ext cx="0" cy="300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Ellipse 46"/>
            <p:cNvSpPr/>
            <p:nvPr/>
          </p:nvSpPr>
          <p:spPr>
            <a:xfrm>
              <a:off x="5992652" y="4844344"/>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0" name="Gerade Verbindung mit Pfeil 49"/>
            <p:cNvCxnSpPr>
              <a:stCxn id="41" idx="4"/>
              <a:endCxn id="47" idx="0"/>
            </p:cNvCxnSpPr>
            <p:nvPr/>
          </p:nvCxnSpPr>
          <p:spPr>
            <a:xfrm flipH="1">
              <a:off x="6129422" y="4503145"/>
              <a:ext cx="305629" cy="341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5978169" y="5085443"/>
              <a:ext cx="278018" cy="307777"/>
            </a:xfrm>
            <a:prstGeom prst="rect">
              <a:avLst/>
            </a:prstGeom>
            <a:noFill/>
          </p:spPr>
          <p:txBody>
            <a:bodyPr wrap="square" rtlCol="0">
              <a:spAutoFit/>
            </a:bodyPr>
            <a:lstStyle/>
            <a:p>
              <a:pPr algn="ctr"/>
              <a:r>
                <a:rPr lang="en-US" sz="1400" dirty="0" smtClean="0"/>
                <a:t>M</a:t>
              </a:r>
              <a:endParaRPr lang="en-US" sz="1400" dirty="0"/>
            </a:p>
          </p:txBody>
        </p:sp>
        <p:sp>
          <p:nvSpPr>
            <p:cNvPr id="53" name="Ellipse 52"/>
            <p:cNvSpPr/>
            <p:nvPr/>
          </p:nvSpPr>
          <p:spPr>
            <a:xfrm>
              <a:off x="6576299" y="4841191"/>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4" name="Gerade Verbindung mit Pfeil 53"/>
            <p:cNvCxnSpPr>
              <a:stCxn id="41" idx="4"/>
              <a:endCxn id="53" idx="0"/>
            </p:cNvCxnSpPr>
            <p:nvPr/>
          </p:nvCxnSpPr>
          <p:spPr>
            <a:xfrm>
              <a:off x="6435051" y="4503145"/>
              <a:ext cx="278018" cy="3380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feld 54"/>
            <p:cNvSpPr txBox="1"/>
            <p:nvPr/>
          </p:nvSpPr>
          <p:spPr>
            <a:xfrm>
              <a:off x="6571820" y="5082290"/>
              <a:ext cx="278018" cy="307777"/>
            </a:xfrm>
            <a:prstGeom prst="rect">
              <a:avLst/>
            </a:prstGeom>
            <a:noFill/>
          </p:spPr>
          <p:txBody>
            <a:bodyPr wrap="square" rtlCol="0">
              <a:spAutoFit/>
            </a:bodyPr>
            <a:lstStyle/>
            <a:p>
              <a:pPr algn="ctr"/>
              <a:r>
                <a:rPr lang="en-US" sz="1400" dirty="0" smtClean="0"/>
                <a:t>H</a:t>
              </a:r>
              <a:endParaRPr lang="en-US" sz="1400" dirty="0"/>
            </a:p>
          </p:txBody>
        </p:sp>
        <p:sp>
          <p:nvSpPr>
            <p:cNvPr id="56" name="Textfeld 55"/>
            <p:cNvSpPr txBox="1"/>
            <p:nvPr/>
          </p:nvSpPr>
          <p:spPr>
            <a:xfrm>
              <a:off x="5651214" y="4519420"/>
              <a:ext cx="537107" cy="307777"/>
            </a:xfrm>
            <a:prstGeom prst="rect">
              <a:avLst/>
            </a:prstGeom>
            <a:noFill/>
          </p:spPr>
          <p:txBody>
            <a:bodyPr wrap="square" rtlCol="0">
              <a:spAutoFit/>
            </a:bodyPr>
            <a:lstStyle/>
            <a:p>
              <a:pPr algn="r"/>
              <a:r>
                <a:rPr lang="en-US" sz="1400" dirty="0" smtClean="0"/>
                <a:t>l=2</a:t>
              </a:r>
              <a:endParaRPr lang="en-US" sz="1400" dirty="0"/>
            </a:p>
          </p:txBody>
        </p:sp>
        <p:sp>
          <p:nvSpPr>
            <p:cNvPr id="57" name="Textfeld 56"/>
            <p:cNvSpPr txBox="1"/>
            <p:nvPr/>
          </p:nvSpPr>
          <p:spPr>
            <a:xfrm>
              <a:off x="6534742" y="4482118"/>
              <a:ext cx="537107" cy="307777"/>
            </a:xfrm>
            <a:prstGeom prst="rect">
              <a:avLst/>
            </a:prstGeom>
            <a:noFill/>
          </p:spPr>
          <p:txBody>
            <a:bodyPr wrap="square" rtlCol="0">
              <a:spAutoFit/>
            </a:bodyPr>
            <a:lstStyle/>
            <a:p>
              <a:pPr algn="r"/>
              <a:r>
                <a:rPr lang="en-US" sz="1400" dirty="0" smtClean="0"/>
                <a:t>l=4</a:t>
              </a:r>
              <a:endParaRPr lang="en-US" sz="1400" dirty="0"/>
            </a:p>
          </p:txBody>
        </p:sp>
      </p:grpSp>
      <p:sp>
        <p:nvSpPr>
          <p:cNvPr id="38" name="Textfeld 37"/>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73233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p>
          <a:p>
            <a:endParaRPr lang="en-US" dirty="0"/>
          </a:p>
        </p:txBody>
      </p:sp>
      <p:sp>
        <p:nvSpPr>
          <p:cNvPr id="5" name="Textplatzhalter 4"/>
          <p:cNvSpPr>
            <a:spLocks noGrp="1"/>
          </p:cNvSpPr>
          <p:nvPr>
            <p:ph type="body" sz="quarter" idx="12"/>
          </p:nvPr>
        </p:nvSpPr>
        <p:spPr>
          <a:xfrm>
            <a:off x="287338" y="1684800"/>
            <a:ext cx="8569325" cy="276999"/>
          </a:xfrm>
        </p:spPr>
        <p:txBody>
          <a:bodyPr>
            <a:spAutoFit/>
          </a:bodyPr>
          <a:lstStyle/>
          <a:p>
            <a:r>
              <a:rPr lang="en-US" dirty="0" smtClean="0"/>
              <a:t>Case 1: final decision tree</a:t>
            </a:r>
            <a:endParaRPr lang="en-US" dirty="0"/>
          </a:p>
        </p:txBody>
      </p:sp>
      <p:graphicFrame>
        <p:nvGraphicFramePr>
          <p:cNvPr id="34" name="Tabelle 33"/>
          <p:cNvGraphicFramePr>
            <a:graphicFrameLocks noGrp="1"/>
          </p:cNvGraphicFramePr>
          <p:nvPr>
            <p:extLst/>
          </p:nvPr>
        </p:nvGraphicFramePr>
        <p:xfrm>
          <a:off x="366564" y="2342931"/>
          <a:ext cx="3896742" cy="2743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0</a:t>
                      </a:r>
                      <a:endParaRPr lang="de-DE" sz="1400" dirty="0"/>
                    </a:p>
                  </a:txBody>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1,8</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2,1</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1,7</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1,6</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5" name="Textfeld 34"/>
          <p:cNvSpPr txBox="1"/>
          <p:nvPr/>
        </p:nvSpPr>
        <p:spPr>
          <a:xfrm>
            <a:off x="5831390" y="3067576"/>
            <a:ext cx="637446" cy="307777"/>
          </a:xfrm>
          <a:prstGeom prst="rect">
            <a:avLst/>
          </a:prstGeom>
          <a:noFill/>
        </p:spPr>
        <p:txBody>
          <a:bodyPr wrap="square" rtlCol="0">
            <a:spAutoFit/>
          </a:bodyPr>
          <a:lstStyle/>
          <a:p>
            <a:pPr algn="r"/>
            <a:r>
              <a:rPr lang="en-US" sz="1400" dirty="0" smtClean="0"/>
              <a:t>h&lt;1</a:t>
            </a:r>
            <a:endParaRPr lang="en-US" sz="1400" dirty="0"/>
          </a:p>
        </p:txBody>
      </p:sp>
      <p:sp>
        <p:nvSpPr>
          <p:cNvPr id="37" name="Ellipse 36"/>
          <p:cNvSpPr/>
          <p:nvPr/>
        </p:nvSpPr>
        <p:spPr>
          <a:xfrm>
            <a:off x="5831420" y="3447357"/>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3" name="Gerade Verbindung mit Pfeil 42"/>
          <p:cNvCxnSpPr>
            <a:stCxn id="59" idx="4"/>
            <a:endCxn id="37" idx="0"/>
          </p:cNvCxnSpPr>
          <p:nvPr/>
        </p:nvCxnSpPr>
        <p:spPr>
          <a:xfrm flipH="1">
            <a:off x="5968190" y="3092587"/>
            <a:ext cx="929830" cy="3547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a:off x="4903943" y="3914830"/>
            <a:ext cx="537107" cy="307777"/>
          </a:xfrm>
          <a:prstGeom prst="rect">
            <a:avLst/>
          </a:prstGeom>
          <a:noFill/>
        </p:spPr>
        <p:txBody>
          <a:bodyPr wrap="square" rtlCol="0">
            <a:spAutoFit/>
          </a:bodyPr>
          <a:lstStyle/>
          <a:p>
            <a:pPr algn="r"/>
            <a:r>
              <a:rPr lang="en-US" sz="1400" dirty="0" smtClean="0"/>
              <a:t>l=0</a:t>
            </a:r>
            <a:endParaRPr lang="en-US" sz="1400" dirty="0"/>
          </a:p>
        </p:txBody>
      </p:sp>
      <p:sp>
        <p:nvSpPr>
          <p:cNvPr id="45" name="Ellipse 44"/>
          <p:cNvSpPr/>
          <p:nvPr/>
        </p:nvSpPr>
        <p:spPr>
          <a:xfrm>
            <a:off x="5044306" y="426573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6" name="Gerade Verbindung mit Pfeil 45"/>
          <p:cNvCxnSpPr>
            <a:stCxn id="37" idx="4"/>
            <a:endCxn id="45" idx="0"/>
          </p:cNvCxnSpPr>
          <p:nvPr/>
        </p:nvCxnSpPr>
        <p:spPr>
          <a:xfrm flipH="1">
            <a:off x="5181076" y="3713080"/>
            <a:ext cx="787114" cy="5526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5836761" y="428287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9" name="Gerade Verbindung mit Pfeil 48"/>
          <p:cNvCxnSpPr>
            <a:stCxn id="37" idx="4"/>
            <a:endCxn id="48" idx="0"/>
          </p:cNvCxnSpPr>
          <p:nvPr/>
        </p:nvCxnSpPr>
        <p:spPr>
          <a:xfrm>
            <a:off x="5968190" y="3713080"/>
            <a:ext cx="5341" cy="569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5019819" y="4520000"/>
            <a:ext cx="278018" cy="307777"/>
          </a:xfrm>
          <a:prstGeom prst="rect">
            <a:avLst/>
          </a:prstGeom>
          <a:noFill/>
        </p:spPr>
        <p:txBody>
          <a:bodyPr wrap="square" rtlCol="0">
            <a:spAutoFit/>
          </a:bodyPr>
          <a:lstStyle/>
          <a:p>
            <a:pPr algn="ctr"/>
            <a:r>
              <a:rPr lang="en-US" sz="1400" dirty="0" smtClean="0"/>
              <a:t>F</a:t>
            </a:r>
            <a:endParaRPr lang="en-US" sz="1400" dirty="0"/>
          </a:p>
        </p:txBody>
      </p:sp>
      <p:sp>
        <p:nvSpPr>
          <p:cNvPr id="51" name="Textfeld 50"/>
          <p:cNvSpPr txBox="1"/>
          <p:nvPr/>
        </p:nvSpPr>
        <p:spPr>
          <a:xfrm>
            <a:off x="5822278" y="4538846"/>
            <a:ext cx="278018" cy="307777"/>
          </a:xfrm>
          <a:prstGeom prst="rect">
            <a:avLst/>
          </a:prstGeom>
          <a:noFill/>
        </p:spPr>
        <p:txBody>
          <a:bodyPr wrap="square" rtlCol="0">
            <a:spAutoFit/>
          </a:bodyPr>
          <a:lstStyle/>
          <a:p>
            <a:pPr algn="ctr"/>
            <a:r>
              <a:rPr lang="en-US" sz="1400" dirty="0" smtClean="0"/>
              <a:t>B</a:t>
            </a:r>
            <a:endParaRPr lang="en-US" sz="1400" dirty="0"/>
          </a:p>
        </p:txBody>
      </p:sp>
      <p:sp>
        <p:nvSpPr>
          <p:cNvPr id="52" name="Ellipse 51"/>
          <p:cNvSpPr/>
          <p:nvPr/>
        </p:nvSpPr>
        <p:spPr>
          <a:xfrm>
            <a:off x="6649845" y="426573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4" name="Gerade Verbindung mit Pfeil 53"/>
          <p:cNvCxnSpPr>
            <a:stCxn id="37" idx="4"/>
            <a:endCxn id="52" idx="0"/>
          </p:cNvCxnSpPr>
          <p:nvPr/>
        </p:nvCxnSpPr>
        <p:spPr>
          <a:xfrm>
            <a:off x="5968190" y="3713080"/>
            <a:ext cx="818425" cy="5526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feld 54"/>
          <p:cNvSpPr txBox="1"/>
          <p:nvPr/>
        </p:nvSpPr>
        <p:spPr>
          <a:xfrm>
            <a:off x="6645366" y="4520001"/>
            <a:ext cx="278018" cy="307777"/>
          </a:xfrm>
          <a:prstGeom prst="rect">
            <a:avLst/>
          </a:prstGeom>
          <a:noFill/>
        </p:spPr>
        <p:txBody>
          <a:bodyPr wrap="square" rtlCol="0">
            <a:spAutoFit/>
          </a:bodyPr>
          <a:lstStyle/>
          <a:p>
            <a:pPr algn="ctr"/>
            <a:r>
              <a:rPr lang="en-US" sz="1400" dirty="0" smtClean="0"/>
              <a:t>C</a:t>
            </a:r>
            <a:endParaRPr lang="en-US" sz="1400" dirty="0"/>
          </a:p>
        </p:txBody>
      </p:sp>
      <p:sp>
        <p:nvSpPr>
          <p:cNvPr id="56" name="Textfeld 55"/>
          <p:cNvSpPr txBox="1"/>
          <p:nvPr/>
        </p:nvSpPr>
        <p:spPr>
          <a:xfrm>
            <a:off x="5490114" y="3918011"/>
            <a:ext cx="537107" cy="307777"/>
          </a:xfrm>
          <a:prstGeom prst="rect">
            <a:avLst/>
          </a:prstGeom>
          <a:noFill/>
        </p:spPr>
        <p:txBody>
          <a:bodyPr wrap="square" rtlCol="0">
            <a:spAutoFit/>
          </a:bodyPr>
          <a:lstStyle/>
          <a:p>
            <a:pPr algn="r"/>
            <a:r>
              <a:rPr lang="en-US" sz="1400" dirty="0" smtClean="0"/>
              <a:t>l=2</a:t>
            </a:r>
            <a:endParaRPr lang="en-US" sz="1400" dirty="0"/>
          </a:p>
        </p:txBody>
      </p:sp>
      <p:sp>
        <p:nvSpPr>
          <p:cNvPr id="57" name="Textfeld 56"/>
          <p:cNvSpPr txBox="1"/>
          <p:nvPr/>
        </p:nvSpPr>
        <p:spPr>
          <a:xfrm>
            <a:off x="6451560" y="3914830"/>
            <a:ext cx="537107" cy="307777"/>
          </a:xfrm>
          <a:prstGeom prst="rect">
            <a:avLst/>
          </a:prstGeom>
          <a:noFill/>
        </p:spPr>
        <p:txBody>
          <a:bodyPr wrap="square" rtlCol="0">
            <a:spAutoFit/>
          </a:bodyPr>
          <a:lstStyle/>
          <a:p>
            <a:pPr algn="r"/>
            <a:r>
              <a:rPr lang="en-US" sz="1400" dirty="0" smtClean="0"/>
              <a:t>l=4</a:t>
            </a:r>
            <a:endParaRPr lang="en-US" sz="1400" dirty="0"/>
          </a:p>
        </p:txBody>
      </p:sp>
      <p:sp>
        <p:nvSpPr>
          <p:cNvPr id="58" name="Textfeld 57"/>
          <p:cNvSpPr txBox="1"/>
          <p:nvPr/>
        </p:nvSpPr>
        <p:spPr>
          <a:xfrm>
            <a:off x="7314507" y="3067576"/>
            <a:ext cx="637446" cy="307777"/>
          </a:xfrm>
          <a:prstGeom prst="rect">
            <a:avLst/>
          </a:prstGeom>
          <a:noFill/>
        </p:spPr>
        <p:txBody>
          <a:bodyPr wrap="square" rtlCol="0">
            <a:spAutoFit/>
          </a:bodyPr>
          <a:lstStyle/>
          <a:p>
            <a:pPr algn="ctr"/>
            <a:r>
              <a:rPr lang="en-US" sz="1400" dirty="0" smtClean="0"/>
              <a:t>1≤h</a:t>
            </a:r>
            <a:endParaRPr lang="en-US" sz="1400" dirty="0"/>
          </a:p>
        </p:txBody>
      </p:sp>
      <p:sp>
        <p:nvSpPr>
          <p:cNvPr id="59" name="Ellipse 58"/>
          <p:cNvSpPr/>
          <p:nvPr/>
        </p:nvSpPr>
        <p:spPr>
          <a:xfrm>
            <a:off x="6761250" y="2826864"/>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Ellipse 64"/>
          <p:cNvSpPr/>
          <p:nvPr/>
        </p:nvSpPr>
        <p:spPr>
          <a:xfrm>
            <a:off x="7678414" y="3447055"/>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6" name="Gerade Verbindung mit Pfeil 65"/>
          <p:cNvCxnSpPr>
            <a:stCxn id="59" idx="4"/>
            <a:endCxn id="65" idx="0"/>
          </p:cNvCxnSpPr>
          <p:nvPr/>
        </p:nvCxnSpPr>
        <p:spPr>
          <a:xfrm>
            <a:off x="6898020" y="3092587"/>
            <a:ext cx="917164" cy="3544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Ellipse 66"/>
          <p:cNvSpPr/>
          <p:nvPr/>
        </p:nvSpPr>
        <p:spPr>
          <a:xfrm>
            <a:off x="7372785" y="4282577"/>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8" name="Gerade Verbindung mit Pfeil 67"/>
          <p:cNvCxnSpPr>
            <a:stCxn id="65" idx="4"/>
            <a:endCxn id="67" idx="0"/>
          </p:cNvCxnSpPr>
          <p:nvPr/>
        </p:nvCxnSpPr>
        <p:spPr>
          <a:xfrm flipH="1">
            <a:off x="7509555" y="3712778"/>
            <a:ext cx="305629" cy="569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7358302" y="4523676"/>
            <a:ext cx="278018" cy="307777"/>
          </a:xfrm>
          <a:prstGeom prst="rect">
            <a:avLst/>
          </a:prstGeom>
          <a:noFill/>
        </p:spPr>
        <p:txBody>
          <a:bodyPr wrap="square" rtlCol="0">
            <a:spAutoFit/>
          </a:bodyPr>
          <a:lstStyle/>
          <a:p>
            <a:pPr algn="ctr"/>
            <a:r>
              <a:rPr lang="en-US" sz="1400" dirty="0" smtClean="0"/>
              <a:t>M</a:t>
            </a:r>
            <a:endParaRPr lang="en-US" sz="1400" dirty="0"/>
          </a:p>
        </p:txBody>
      </p:sp>
      <p:sp>
        <p:nvSpPr>
          <p:cNvPr id="70" name="Ellipse 69"/>
          <p:cNvSpPr/>
          <p:nvPr/>
        </p:nvSpPr>
        <p:spPr>
          <a:xfrm>
            <a:off x="7956432" y="4279424"/>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71" name="Gerade Verbindung mit Pfeil 70"/>
          <p:cNvCxnSpPr>
            <a:stCxn id="65" idx="4"/>
            <a:endCxn id="70" idx="0"/>
          </p:cNvCxnSpPr>
          <p:nvPr/>
        </p:nvCxnSpPr>
        <p:spPr>
          <a:xfrm>
            <a:off x="7815184" y="3712778"/>
            <a:ext cx="278018" cy="5666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2" name="Textfeld 71"/>
          <p:cNvSpPr txBox="1"/>
          <p:nvPr/>
        </p:nvSpPr>
        <p:spPr>
          <a:xfrm>
            <a:off x="7951953" y="4520523"/>
            <a:ext cx="278018" cy="307777"/>
          </a:xfrm>
          <a:prstGeom prst="rect">
            <a:avLst/>
          </a:prstGeom>
          <a:noFill/>
        </p:spPr>
        <p:txBody>
          <a:bodyPr wrap="square" rtlCol="0">
            <a:spAutoFit/>
          </a:bodyPr>
          <a:lstStyle/>
          <a:p>
            <a:pPr algn="ctr"/>
            <a:r>
              <a:rPr lang="en-US" sz="1400" dirty="0" smtClean="0"/>
              <a:t>H</a:t>
            </a:r>
            <a:endParaRPr lang="en-US" sz="1400" dirty="0"/>
          </a:p>
        </p:txBody>
      </p:sp>
      <p:sp>
        <p:nvSpPr>
          <p:cNvPr id="73" name="Textfeld 72"/>
          <p:cNvSpPr txBox="1"/>
          <p:nvPr/>
        </p:nvSpPr>
        <p:spPr>
          <a:xfrm>
            <a:off x="7145647" y="3914830"/>
            <a:ext cx="537107" cy="307777"/>
          </a:xfrm>
          <a:prstGeom prst="rect">
            <a:avLst/>
          </a:prstGeom>
          <a:noFill/>
        </p:spPr>
        <p:txBody>
          <a:bodyPr wrap="square" rtlCol="0">
            <a:spAutoFit/>
          </a:bodyPr>
          <a:lstStyle/>
          <a:p>
            <a:pPr algn="r"/>
            <a:r>
              <a:rPr lang="en-US" sz="1400" dirty="0" smtClean="0"/>
              <a:t>l=2</a:t>
            </a:r>
            <a:endParaRPr lang="en-US" sz="1400" dirty="0"/>
          </a:p>
        </p:txBody>
      </p:sp>
      <p:sp>
        <p:nvSpPr>
          <p:cNvPr id="74" name="Textfeld 73"/>
          <p:cNvSpPr txBox="1"/>
          <p:nvPr/>
        </p:nvSpPr>
        <p:spPr>
          <a:xfrm>
            <a:off x="7914875" y="3914830"/>
            <a:ext cx="537107" cy="307777"/>
          </a:xfrm>
          <a:prstGeom prst="rect">
            <a:avLst/>
          </a:prstGeom>
          <a:noFill/>
        </p:spPr>
        <p:txBody>
          <a:bodyPr wrap="square" rtlCol="0">
            <a:spAutoFit/>
          </a:bodyPr>
          <a:lstStyle/>
          <a:p>
            <a:pPr algn="r"/>
            <a:r>
              <a:rPr lang="en-US" sz="1400" dirty="0" smtClean="0"/>
              <a:t>l=4</a:t>
            </a:r>
            <a:endParaRPr lang="en-US" sz="1400" dirty="0"/>
          </a:p>
        </p:txBody>
      </p:sp>
      <p:sp>
        <p:nvSpPr>
          <p:cNvPr id="36" name="Textfeld 3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909667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p:cNvSpPr txBox="1"/>
          <p:nvPr/>
        </p:nvSpPr>
        <p:spPr>
          <a:xfrm>
            <a:off x="288000" y="1810800"/>
            <a:ext cx="3771044" cy="584775"/>
          </a:xfrm>
          <a:prstGeom prst="rect">
            <a:avLst/>
          </a:prstGeom>
          <a:noFill/>
        </p:spPr>
        <p:txBody>
          <a:bodyPr wrap="square" lIns="0" rtlCol="0">
            <a:spAutoFit/>
          </a:bodyPr>
          <a:lstStyle/>
          <a:p>
            <a:r>
              <a:rPr lang="en-US" sz="1600" dirty="0" smtClean="0"/>
              <a:t>Case 2: First split with attribute l (categorical split)</a:t>
            </a:r>
            <a:endParaRPr lang="en-US" sz="1600" dirty="0"/>
          </a:p>
        </p:txBody>
      </p:sp>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endParaRPr lang="en-US" dirty="0"/>
          </a:p>
        </p:txBody>
      </p:sp>
      <p:graphicFrame>
        <p:nvGraphicFramePr>
          <p:cNvPr id="9" name="Tabelle 8"/>
          <p:cNvGraphicFramePr>
            <a:graphicFrameLocks noGrp="1"/>
          </p:cNvGraphicFramePr>
          <p:nvPr>
            <p:extLst/>
          </p:nvPr>
        </p:nvGraphicFramePr>
        <p:xfrm>
          <a:off x="4959258" y="1810800"/>
          <a:ext cx="3896742" cy="6096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0,1</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0</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3" name="Tabelle 42"/>
          <p:cNvGraphicFramePr>
            <a:graphicFrameLocks noGrp="1"/>
          </p:cNvGraphicFramePr>
          <p:nvPr>
            <p:extLst/>
          </p:nvPr>
        </p:nvGraphicFramePr>
        <p:xfrm>
          <a:off x="288000" y="3030000"/>
          <a:ext cx="3896742" cy="2743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0</a:t>
                      </a:r>
                      <a:endParaRPr lang="de-DE" sz="1400" dirty="0"/>
                    </a:p>
                  </a:txBody>
                  <a:tcPr>
                    <a:solidFill>
                      <a:schemeClr val="bg1">
                        <a:lumMod val="85000"/>
                      </a:schemeClr>
                    </a:solidFill>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1,8</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2,1</a:t>
                      </a:r>
                      <a:endParaRPr lang="de-DE" sz="1400" dirty="0"/>
                    </a:p>
                  </a:txBody>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1,7</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1,6</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44" name="Tabelle 43"/>
          <p:cNvGraphicFramePr>
            <a:graphicFrameLocks noGrp="1"/>
          </p:cNvGraphicFramePr>
          <p:nvPr>
            <p:extLst/>
          </p:nvPr>
        </p:nvGraphicFramePr>
        <p:xfrm>
          <a:off x="4959258" y="2725200"/>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1,8</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1,7</a:t>
                      </a:r>
                      <a:endParaRPr lang="de-DE" sz="1400" dirty="0"/>
                    </a:p>
                  </a:txBody>
                  <a:tcPr/>
                </a:tc>
                <a:tc>
                  <a:txBody>
                    <a:bodyPr/>
                    <a:lstStyle/>
                    <a:p>
                      <a:pPr algn="ctr"/>
                      <a:r>
                        <a:rPr lang="de-DE" sz="1400" dirty="0" smtClean="0"/>
                        <a:t>2</a:t>
                      </a:r>
                      <a:endParaRPr lang="de-DE" sz="1400" dirty="0"/>
                    </a:p>
                  </a:txBody>
                  <a:tcPr>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1,6</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5" name="Tabelle 44"/>
          <p:cNvGraphicFramePr>
            <a:graphicFrameLocks noGrp="1"/>
          </p:cNvGraphicFramePr>
          <p:nvPr>
            <p:extLst/>
          </p:nvPr>
        </p:nvGraphicFramePr>
        <p:xfrm>
          <a:off x="4959258" y="4554000"/>
          <a:ext cx="3896742" cy="1219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2,1</a:t>
                      </a:r>
                      <a:endParaRPr lang="de-DE" sz="1400" dirty="0"/>
                    </a:p>
                  </a:txBody>
                  <a:tcPr/>
                </a:tc>
                <a:tc>
                  <a:txBody>
                    <a:bodyPr/>
                    <a:lstStyle/>
                    <a:p>
                      <a:pPr algn="ctr"/>
                      <a:r>
                        <a:rPr lang="de-DE" sz="1400" dirty="0" smtClean="0"/>
                        <a:t>4</a:t>
                      </a:r>
                      <a:endParaRPr lang="de-DE" sz="1400" dirty="0"/>
                    </a:p>
                  </a:txBody>
                  <a:tcPr>
                    <a:solidFill>
                      <a:schemeClr val="bg1">
                        <a:lumMod val="85000"/>
                      </a:schemeClr>
                    </a:solidFill>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0,1</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4</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6" name="Textfeld 45"/>
              <p:cNvSpPr txBox="1"/>
              <p:nvPr/>
            </p:nvSpPr>
            <p:spPr>
              <a:xfrm>
                <a:off x="4455519" y="45540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oMath>
                  </m:oMathPara>
                </a14:m>
                <a:endParaRPr lang="en-US" dirty="0"/>
              </a:p>
            </p:txBody>
          </p:sp>
        </mc:Choice>
        <mc:Fallback xmlns="">
          <p:sp>
            <p:nvSpPr>
              <p:cNvPr id="46" name="Textfeld 45"/>
              <p:cNvSpPr txBox="1">
                <a:spLocks noRot="1" noChangeAspect="1" noMove="1" noResize="1" noEditPoints="1" noAdjustHandles="1" noChangeArrowheads="1" noChangeShapeType="1" noTextEdit="1"/>
              </p:cNvSpPr>
              <p:nvPr/>
            </p:nvSpPr>
            <p:spPr>
              <a:xfrm>
                <a:off x="4455519" y="4554000"/>
                <a:ext cx="503737"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feld 47"/>
              <p:cNvSpPr txBox="1"/>
              <p:nvPr/>
            </p:nvSpPr>
            <p:spPr>
              <a:xfrm>
                <a:off x="4455520" y="27252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48" name="Textfeld 47"/>
              <p:cNvSpPr txBox="1">
                <a:spLocks noRot="1" noChangeAspect="1" noMove="1" noResize="1" noEditPoints="1" noAdjustHandles="1" noChangeArrowheads="1" noChangeShapeType="1" noTextEdit="1"/>
              </p:cNvSpPr>
              <p:nvPr/>
            </p:nvSpPr>
            <p:spPr>
              <a:xfrm>
                <a:off x="4455520" y="2725200"/>
                <a:ext cx="503737"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feld 48"/>
              <p:cNvSpPr txBox="1"/>
              <p:nvPr/>
            </p:nvSpPr>
            <p:spPr>
              <a:xfrm>
                <a:off x="4455521" y="18108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49" name="Textfeld 48"/>
              <p:cNvSpPr txBox="1">
                <a:spLocks noRot="1" noChangeAspect="1" noMove="1" noResize="1" noEditPoints="1" noAdjustHandles="1" noChangeArrowheads="1" noChangeShapeType="1" noTextEdit="1"/>
              </p:cNvSpPr>
              <p:nvPr/>
            </p:nvSpPr>
            <p:spPr>
              <a:xfrm>
                <a:off x="4455521" y="1810800"/>
                <a:ext cx="503737" cy="369332"/>
              </a:xfrm>
              <a:prstGeom prst="rect">
                <a:avLst/>
              </a:prstGeom>
              <a:blipFill rotWithShape="0">
                <a:blip r:embed="rId5"/>
                <a:stretch>
                  <a:fillRect/>
                </a:stretch>
              </a:blipFill>
            </p:spPr>
            <p:txBody>
              <a:bodyPr/>
              <a:lstStyle/>
              <a:p>
                <a:r>
                  <a:rPr lang="en-US">
                    <a:noFill/>
                  </a:rPr>
                  <a:t> </a:t>
                </a:r>
              </a:p>
            </p:txBody>
          </p:sp>
        </mc:Fallback>
      </mc:AlternateContent>
      <p:sp>
        <p:nvSpPr>
          <p:cNvPr id="13" name="Textfeld 12"/>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53449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endParaRPr lang="en-US" dirty="0"/>
          </a:p>
        </p:txBody>
      </p:sp>
      <p:grpSp>
        <p:nvGrpSpPr>
          <p:cNvPr id="2" name="Gruppieren 1"/>
          <p:cNvGrpSpPr/>
          <p:nvPr/>
        </p:nvGrpSpPr>
        <p:grpSpPr>
          <a:xfrm>
            <a:off x="5777677" y="1331714"/>
            <a:ext cx="658023" cy="1284799"/>
            <a:chOff x="6318532" y="1019769"/>
            <a:chExt cx="658023" cy="1284799"/>
          </a:xfrm>
        </p:grpSpPr>
        <p:sp>
          <p:nvSpPr>
            <p:cNvPr id="12" name="Ellipse 11"/>
            <p:cNvSpPr/>
            <p:nvPr/>
          </p:nvSpPr>
          <p:spPr>
            <a:xfrm>
              <a:off x="6703016" y="101976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Ellipse 12"/>
            <p:cNvSpPr/>
            <p:nvPr/>
          </p:nvSpPr>
          <p:spPr>
            <a:xfrm>
              <a:off x="6703016" y="1712097"/>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Gerade Verbindung mit Pfeil 13"/>
            <p:cNvCxnSpPr>
              <a:stCxn id="12" idx="4"/>
              <a:endCxn id="13" idx="0"/>
            </p:cNvCxnSpPr>
            <p:nvPr/>
          </p:nvCxnSpPr>
          <p:spPr>
            <a:xfrm>
              <a:off x="6839786" y="1285492"/>
              <a:ext cx="0" cy="4266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6318532" y="1304880"/>
              <a:ext cx="519014" cy="307777"/>
            </a:xfrm>
            <a:prstGeom prst="rect">
              <a:avLst/>
            </a:prstGeom>
            <a:noFill/>
          </p:spPr>
          <p:txBody>
            <a:bodyPr wrap="square" rtlCol="0">
              <a:spAutoFit/>
            </a:bodyPr>
            <a:lstStyle/>
            <a:p>
              <a:r>
                <a:rPr lang="en-US" sz="1400" dirty="0" smtClean="0"/>
                <a:t>l=0</a:t>
              </a:r>
              <a:endParaRPr lang="en-US" sz="1400" dirty="0"/>
            </a:p>
          </p:txBody>
        </p:sp>
        <p:sp>
          <p:nvSpPr>
            <p:cNvPr id="16" name="Textfeld 15"/>
            <p:cNvSpPr txBox="1"/>
            <p:nvPr/>
          </p:nvSpPr>
          <p:spPr>
            <a:xfrm>
              <a:off x="6698537" y="1996791"/>
              <a:ext cx="278018" cy="307777"/>
            </a:xfrm>
            <a:prstGeom prst="rect">
              <a:avLst/>
            </a:prstGeom>
            <a:noFill/>
          </p:spPr>
          <p:txBody>
            <a:bodyPr wrap="square" rtlCol="0">
              <a:spAutoFit/>
            </a:bodyPr>
            <a:lstStyle/>
            <a:p>
              <a:r>
                <a:rPr lang="en-US" sz="1400" dirty="0" smtClean="0"/>
                <a:t>F</a:t>
              </a:r>
              <a:endParaRPr lang="en-US" sz="1400" dirty="0"/>
            </a:p>
          </p:txBody>
        </p:sp>
      </p:grpSp>
      <p:grpSp>
        <p:nvGrpSpPr>
          <p:cNvPr id="6" name="Gruppieren 5"/>
          <p:cNvGrpSpPr/>
          <p:nvPr/>
        </p:nvGrpSpPr>
        <p:grpSpPr>
          <a:xfrm>
            <a:off x="6698537" y="2544226"/>
            <a:ext cx="1996677" cy="1737436"/>
            <a:chOff x="5931695" y="2635990"/>
            <a:chExt cx="1996677" cy="1737436"/>
          </a:xfrm>
        </p:grpSpPr>
        <p:sp>
          <p:nvSpPr>
            <p:cNvPr id="35" name="Textfeld 34"/>
            <p:cNvSpPr txBox="1"/>
            <p:nvPr/>
          </p:nvSpPr>
          <p:spPr>
            <a:xfrm>
              <a:off x="5931695" y="3381935"/>
              <a:ext cx="637446" cy="307777"/>
            </a:xfrm>
            <a:prstGeom prst="rect">
              <a:avLst/>
            </a:prstGeom>
            <a:noFill/>
          </p:spPr>
          <p:txBody>
            <a:bodyPr wrap="square" rtlCol="0">
              <a:spAutoFit/>
            </a:bodyPr>
            <a:lstStyle/>
            <a:p>
              <a:pPr algn="r"/>
              <a:r>
                <a:rPr lang="en-US" sz="1400" dirty="0" smtClean="0"/>
                <a:t>h&lt;1</a:t>
              </a:r>
              <a:endParaRPr lang="en-US" sz="1400" dirty="0"/>
            </a:p>
          </p:txBody>
        </p:sp>
        <p:sp>
          <p:nvSpPr>
            <p:cNvPr id="39" name="Textfeld 38"/>
            <p:cNvSpPr txBox="1"/>
            <p:nvPr/>
          </p:nvSpPr>
          <p:spPr>
            <a:xfrm>
              <a:off x="6944880" y="3381935"/>
              <a:ext cx="983492" cy="307777"/>
            </a:xfrm>
            <a:prstGeom prst="rect">
              <a:avLst/>
            </a:prstGeom>
            <a:noFill/>
          </p:spPr>
          <p:txBody>
            <a:bodyPr wrap="square" rtlCol="0">
              <a:spAutoFit/>
            </a:bodyPr>
            <a:lstStyle/>
            <a:p>
              <a:r>
                <a:rPr lang="en-US" sz="1400" dirty="0" smtClean="0"/>
                <a:t>1≤h</a:t>
              </a:r>
              <a:endParaRPr lang="en-US" sz="1400" dirty="0"/>
            </a:p>
          </p:txBody>
        </p:sp>
        <p:grpSp>
          <p:nvGrpSpPr>
            <p:cNvPr id="5" name="Gruppieren 4"/>
            <p:cNvGrpSpPr/>
            <p:nvPr/>
          </p:nvGrpSpPr>
          <p:grpSpPr>
            <a:xfrm>
              <a:off x="6244683" y="2635990"/>
              <a:ext cx="918887" cy="1737436"/>
              <a:chOff x="6244683" y="2635990"/>
              <a:chExt cx="918887" cy="1737436"/>
            </a:xfrm>
          </p:grpSpPr>
          <p:sp>
            <p:nvSpPr>
              <p:cNvPr id="21" name="Ellipse 20"/>
              <p:cNvSpPr/>
              <p:nvPr/>
            </p:nvSpPr>
            <p:spPr>
              <a:xfrm>
                <a:off x="6647260" y="263599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Ellipse 21"/>
              <p:cNvSpPr/>
              <p:nvPr/>
            </p:nvSpPr>
            <p:spPr>
              <a:xfrm>
                <a:off x="6647260" y="320194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3" name="Gerade Verbindung mit Pfeil 22"/>
              <p:cNvCxnSpPr>
                <a:stCxn id="21" idx="4"/>
                <a:endCxn id="22" idx="0"/>
              </p:cNvCxnSpPr>
              <p:nvPr/>
            </p:nvCxnSpPr>
            <p:spPr>
              <a:xfrm>
                <a:off x="6784030" y="2901713"/>
                <a:ext cx="0" cy="300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6244683" y="2876497"/>
                <a:ext cx="537107" cy="307777"/>
              </a:xfrm>
              <a:prstGeom prst="rect">
                <a:avLst/>
              </a:prstGeom>
              <a:noFill/>
            </p:spPr>
            <p:txBody>
              <a:bodyPr wrap="square" rtlCol="0">
                <a:spAutoFit/>
              </a:bodyPr>
              <a:lstStyle/>
              <a:p>
                <a:pPr algn="r"/>
                <a:r>
                  <a:rPr lang="en-US" sz="1400" dirty="0" smtClean="0"/>
                  <a:t>l=2</a:t>
                </a:r>
                <a:endParaRPr lang="en-US" sz="1400" dirty="0"/>
              </a:p>
            </p:txBody>
          </p:sp>
          <p:sp>
            <p:nvSpPr>
              <p:cNvPr id="26" name="Ellipse 25"/>
              <p:cNvSpPr/>
              <p:nvPr/>
            </p:nvSpPr>
            <p:spPr>
              <a:xfrm>
                <a:off x="6354251" y="371073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7" name="Gerade Verbindung mit Pfeil 26"/>
              <p:cNvCxnSpPr>
                <a:stCxn id="22" idx="4"/>
                <a:endCxn id="26" idx="0"/>
              </p:cNvCxnSpPr>
              <p:nvPr/>
            </p:nvCxnSpPr>
            <p:spPr>
              <a:xfrm flipH="1">
                <a:off x="6491021" y="3467663"/>
                <a:ext cx="293009" cy="2430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Ellipse 29"/>
              <p:cNvSpPr/>
              <p:nvPr/>
            </p:nvSpPr>
            <p:spPr>
              <a:xfrm>
                <a:off x="6890031" y="371074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1" name="Gerade Verbindung mit Pfeil 30"/>
              <p:cNvCxnSpPr>
                <a:stCxn id="22" idx="4"/>
                <a:endCxn id="30" idx="0"/>
              </p:cNvCxnSpPr>
              <p:nvPr/>
            </p:nvCxnSpPr>
            <p:spPr>
              <a:xfrm>
                <a:off x="6784030" y="3467663"/>
                <a:ext cx="242771" cy="2430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feld 39"/>
              <p:cNvSpPr txBox="1"/>
              <p:nvPr/>
            </p:nvSpPr>
            <p:spPr>
              <a:xfrm>
                <a:off x="6349772" y="4065649"/>
                <a:ext cx="278018" cy="307777"/>
              </a:xfrm>
              <a:prstGeom prst="rect">
                <a:avLst/>
              </a:prstGeom>
              <a:noFill/>
            </p:spPr>
            <p:txBody>
              <a:bodyPr wrap="square" rtlCol="0">
                <a:spAutoFit/>
              </a:bodyPr>
              <a:lstStyle/>
              <a:p>
                <a:r>
                  <a:rPr lang="en-US" sz="1400" dirty="0" smtClean="0"/>
                  <a:t>B</a:t>
                </a:r>
                <a:endParaRPr lang="en-US" sz="1400" dirty="0"/>
              </a:p>
            </p:txBody>
          </p:sp>
          <p:sp>
            <p:nvSpPr>
              <p:cNvPr id="41" name="Textfeld 40"/>
              <p:cNvSpPr txBox="1"/>
              <p:nvPr/>
            </p:nvSpPr>
            <p:spPr>
              <a:xfrm>
                <a:off x="6878489" y="4065649"/>
                <a:ext cx="278018" cy="307777"/>
              </a:xfrm>
              <a:prstGeom prst="rect">
                <a:avLst/>
              </a:prstGeom>
              <a:noFill/>
            </p:spPr>
            <p:txBody>
              <a:bodyPr wrap="square" rtlCol="0">
                <a:spAutoFit/>
              </a:bodyPr>
              <a:lstStyle/>
              <a:p>
                <a:r>
                  <a:rPr lang="en-US" sz="1400" dirty="0" smtClean="0"/>
                  <a:t>M</a:t>
                </a:r>
                <a:endParaRPr lang="en-US" sz="1400" dirty="0"/>
              </a:p>
            </p:txBody>
          </p:sp>
        </p:grpSp>
      </p:grpSp>
      <p:grpSp>
        <p:nvGrpSpPr>
          <p:cNvPr id="7" name="Gruppieren 6"/>
          <p:cNvGrpSpPr/>
          <p:nvPr/>
        </p:nvGrpSpPr>
        <p:grpSpPr>
          <a:xfrm>
            <a:off x="5437899" y="4035764"/>
            <a:ext cx="1996677" cy="1737436"/>
            <a:chOff x="4761032" y="4015939"/>
            <a:chExt cx="1996677" cy="1737436"/>
          </a:xfrm>
        </p:grpSpPr>
        <p:sp>
          <p:nvSpPr>
            <p:cNvPr id="42" name="Ellipse 41"/>
            <p:cNvSpPr/>
            <p:nvPr/>
          </p:nvSpPr>
          <p:spPr>
            <a:xfrm>
              <a:off x="5500678" y="401593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Ellipse 46"/>
            <p:cNvSpPr/>
            <p:nvPr/>
          </p:nvSpPr>
          <p:spPr>
            <a:xfrm>
              <a:off x="5500678" y="458188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0" name="Gerade Verbindung mit Pfeil 49"/>
            <p:cNvCxnSpPr>
              <a:stCxn id="42" idx="4"/>
              <a:endCxn id="47" idx="0"/>
            </p:cNvCxnSpPr>
            <p:nvPr/>
          </p:nvCxnSpPr>
          <p:spPr>
            <a:xfrm>
              <a:off x="5637448" y="4281662"/>
              <a:ext cx="0" cy="3002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5098101" y="4256446"/>
              <a:ext cx="537107" cy="307777"/>
            </a:xfrm>
            <a:prstGeom prst="rect">
              <a:avLst/>
            </a:prstGeom>
            <a:noFill/>
          </p:spPr>
          <p:txBody>
            <a:bodyPr wrap="square" rtlCol="0">
              <a:spAutoFit/>
            </a:bodyPr>
            <a:lstStyle/>
            <a:p>
              <a:pPr algn="r"/>
              <a:r>
                <a:rPr lang="en-US" sz="1400" dirty="0" smtClean="0"/>
                <a:t>l=4</a:t>
              </a:r>
              <a:endParaRPr lang="en-US" sz="1400" dirty="0"/>
            </a:p>
          </p:txBody>
        </p:sp>
        <p:sp>
          <p:nvSpPr>
            <p:cNvPr id="52" name="Ellipse 51"/>
            <p:cNvSpPr/>
            <p:nvPr/>
          </p:nvSpPr>
          <p:spPr>
            <a:xfrm>
              <a:off x="5207669" y="509068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3" name="Gerade Verbindung mit Pfeil 52"/>
            <p:cNvCxnSpPr>
              <a:stCxn id="47" idx="4"/>
              <a:endCxn id="52" idx="0"/>
            </p:cNvCxnSpPr>
            <p:nvPr/>
          </p:nvCxnSpPr>
          <p:spPr>
            <a:xfrm flipH="1">
              <a:off x="5344439" y="4847612"/>
              <a:ext cx="293009" cy="2430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Ellipse 53"/>
            <p:cNvSpPr/>
            <p:nvPr/>
          </p:nvSpPr>
          <p:spPr>
            <a:xfrm>
              <a:off x="5743449" y="509068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5" name="Gerade Verbindung mit Pfeil 54"/>
            <p:cNvCxnSpPr>
              <a:stCxn id="47" idx="4"/>
              <a:endCxn id="54" idx="0"/>
            </p:cNvCxnSpPr>
            <p:nvPr/>
          </p:nvCxnSpPr>
          <p:spPr>
            <a:xfrm>
              <a:off x="5637448" y="4847612"/>
              <a:ext cx="242771" cy="2430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Textfeld 57"/>
            <p:cNvSpPr txBox="1"/>
            <p:nvPr/>
          </p:nvSpPr>
          <p:spPr>
            <a:xfrm>
              <a:off x="5203190" y="5445598"/>
              <a:ext cx="278018" cy="307777"/>
            </a:xfrm>
            <a:prstGeom prst="rect">
              <a:avLst/>
            </a:prstGeom>
            <a:noFill/>
          </p:spPr>
          <p:txBody>
            <a:bodyPr wrap="square" rtlCol="0">
              <a:spAutoFit/>
            </a:bodyPr>
            <a:lstStyle/>
            <a:p>
              <a:r>
                <a:rPr lang="en-US" sz="1400" dirty="0" smtClean="0"/>
                <a:t>C</a:t>
              </a:r>
              <a:endParaRPr lang="en-US" sz="1400" dirty="0"/>
            </a:p>
          </p:txBody>
        </p:sp>
        <p:sp>
          <p:nvSpPr>
            <p:cNvPr id="59" name="Textfeld 58"/>
            <p:cNvSpPr txBox="1"/>
            <p:nvPr/>
          </p:nvSpPr>
          <p:spPr>
            <a:xfrm>
              <a:off x="5731907" y="5445598"/>
              <a:ext cx="278018" cy="307777"/>
            </a:xfrm>
            <a:prstGeom prst="rect">
              <a:avLst/>
            </a:prstGeom>
            <a:noFill/>
          </p:spPr>
          <p:txBody>
            <a:bodyPr wrap="square" rtlCol="0">
              <a:spAutoFit/>
            </a:bodyPr>
            <a:lstStyle/>
            <a:p>
              <a:r>
                <a:rPr lang="en-US" sz="1400" dirty="0" smtClean="0"/>
                <a:t>H</a:t>
              </a:r>
              <a:endParaRPr lang="en-US" sz="1400" dirty="0"/>
            </a:p>
          </p:txBody>
        </p:sp>
        <p:sp>
          <p:nvSpPr>
            <p:cNvPr id="60" name="Textfeld 59"/>
            <p:cNvSpPr txBox="1"/>
            <p:nvPr/>
          </p:nvSpPr>
          <p:spPr>
            <a:xfrm>
              <a:off x="4761032" y="4804730"/>
              <a:ext cx="637446" cy="307777"/>
            </a:xfrm>
            <a:prstGeom prst="rect">
              <a:avLst/>
            </a:prstGeom>
            <a:noFill/>
          </p:spPr>
          <p:txBody>
            <a:bodyPr wrap="square" rtlCol="0">
              <a:spAutoFit/>
            </a:bodyPr>
            <a:lstStyle/>
            <a:p>
              <a:pPr algn="r"/>
              <a:r>
                <a:rPr lang="en-US" sz="1400" dirty="0" smtClean="0"/>
                <a:t>h&lt;1</a:t>
              </a:r>
              <a:endParaRPr lang="en-US" sz="1400" dirty="0"/>
            </a:p>
          </p:txBody>
        </p:sp>
        <p:sp>
          <p:nvSpPr>
            <p:cNvPr id="61" name="Textfeld 60"/>
            <p:cNvSpPr txBox="1"/>
            <p:nvPr/>
          </p:nvSpPr>
          <p:spPr>
            <a:xfrm>
              <a:off x="5774217" y="4804730"/>
              <a:ext cx="983492" cy="307777"/>
            </a:xfrm>
            <a:prstGeom prst="rect">
              <a:avLst/>
            </a:prstGeom>
            <a:noFill/>
          </p:spPr>
          <p:txBody>
            <a:bodyPr wrap="square" rtlCol="0">
              <a:spAutoFit/>
            </a:bodyPr>
            <a:lstStyle/>
            <a:p>
              <a:r>
                <a:rPr lang="en-US" sz="1400" dirty="0" smtClean="0"/>
                <a:t>1≤h</a:t>
              </a:r>
              <a:endParaRPr lang="en-US" sz="1400" dirty="0"/>
            </a:p>
          </p:txBody>
        </p:sp>
      </p:grpSp>
      <p:graphicFrame>
        <p:nvGraphicFramePr>
          <p:cNvPr id="62" name="Tabelle 61"/>
          <p:cNvGraphicFramePr>
            <a:graphicFrameLocks noGrp="1"/>
          </p:cNvGraphicFramePr>
          <p:nvPr>
            <p:extLst/>
          </p:nvPr>
        </p:nvGraphicFramePr>
        <p:xfrm>
          <a:off x="734680" y="1810800"/>
          <a:ext cx="3896742" cy="6096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0,1</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0</a:t>
                      </a:r>
                      <a:endParaRPr lang="de-DE" sz="1400" dirty="0"/>
                    </a:p>
                  </a:txBody>
                  <a:tcPr>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3" name="Tabelle 62"/>
          <p:cNvGraphicFramePr>
            <a:graphicFrameLocks noGrp="1"/>
          </p:cNvGraphicFramePr>
          <p:nvPr>
            <p:extLst/>
          </p:nvPr>
        </p:nvGraphicFramePr>
        <p:xfrm>
          <a:off x="734680" y="2725200"/>
          <a:ext cx="3896742" cy="15240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solidFill>
                      <a:schemeClr val="bg1">
                        <a:lumMod val="85000"/>
                      </a:schemeClr>
                    </a:solidFill>
                  </a:tcPr>
                </a:tc>
                <a:tc>
                  <a:txBody>
                    <a:bodyPr/>
                    <a:lstStyle/>
                    <a:p>
                      <a:pPr algn="ctr"/>
                      <a:r>
                        <a:rPr lang="de-DE" sz="1400" dirty="0" smtClean="0"/>
                        <a:t>2</a:t>
                      </a:r>
                      <a:endParaRPr lang="de-DE" sz="1400" dirty="0"/>
                    </a:p>
                  </a:txBody>
                  <a:tcPr>
                    <a:solidFill>
                      <a:srgbClr val="FFFFFF"/>
                    </a:solidFill>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1,8</a:t>
                      </a:r>
                      <a:endParaRPr lang="de-DE" sz="1400" dirty="0"/>
                    </a:p>
                  </a:txBody>
                  <a:tcPr>
                    <a:solidFill>
                      <a:schemeClr val="bg1">
                        <a:lumMod val="85000"/>
                      </a:schemeClr>
                    </a:solidFill>
                  </a:tcPr>
                </a:tc>
                <a:tc>
                  <a:txBody>
                    <a:bodyPr/>
                    <a:lstStyle/>
                    <a:p>
                      <a:pPr algn="ctr"/>
                      <a:r>
                        <a:rPr lang="de-DE" sz="1400" dirty="0" smtClean="0"/>
                        <a:t>2</a:t>
                      </a:r>
                      <a:endParaRPr lang="de-DE" sz="1400" dirty="0"/>
                    </a:p>
                  </a:txBody>
                  <a:tcPr>
                    <a:solidFill>
                      <a:srgbClr val="FFFFFF"/>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1,7</a:t>
                      </a:r>
                      <a:endParaRPr lang="de-DE" sz="1400" dirty="0"/>
                    </a:p>
                  </a:txBody>
                  <a:tcPr>
                    <a:solidFill>
                      <a:schemeClr val="bg1">
                        <a:lumMod val="85000"/>
                      </a:schemeClr>
                    </a:solidFill>
                  </a:tcPr>
                </a:tc>
                <a:tc>
                  <a:txBody>
                    <a:bodyPr/>
                    <a:lstStyle/>
                    <a:p>
                      <a:pPr algn="ctr"/>
                      <a:r>
                        <a:rPr lang="de-DE" sz="1400" dirty="0" smtClean="0"/>
                        <a:t>2</a:t>
                      </a:r>
                      <a:endParaRPr lang="de-DE" sz="1400" dirty="0"/>
                    </a:p>
                  </a:txBody>
                  <a:tcPr>
                    <a:solidFill>
                      <a:srgbClr val="FFFFFF"/>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1,6</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solidFill>
                      <a:srgbClr val="FFFFFF"/>
                    </a:solidFill>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4" name="Tabelle 63"/>
          <p:cNvGraphicFramePr>
            <a:graphicFrameLocks noGrp="1"/>
          </p:cNvGraphicFramePr>
          <p:nvPr>
            <p:extLst/>
          </p:nvPr>
        </p:nvGraphicFramePr>
        <p:xfrm>
          <a:off x="734680" y="4554000"/>
          <a:ext cx="3896742" cy="1219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solidFill>
                      <a:schemeClr val="bg1">
                        <a:lumMod val="85000"/>
                      </a:schemeClr>
                    </a:solidFill>
                  </a:tcPr>
                </a:tc>
                <a:tc>
                  <a:txBody>
                    <a:bodyPr/>
                    <a:lstStyle/>
                    <a:p>
                      <a:pPr algn="ctr"/>
                      <a:r>
                        <a:rPr lang="de-DE" sz="1400" dirty="0" smtClean="0"/>
                        <a:t>4</a:t>
                      </a:r>
                      <a:endParaRPr lang="de-DE" sz="1400" dirty="0"/>
                    </a:p>
                  </a:txBody>
                  <a:tcPr>
                    <a:solidFill>
                      <a:schemeClr val="bg1"/>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2,1</a:t>
                      </a:r>
                      <a:endParaRPr lang="de-DE" sz="1400" dirty="0"/>
                    </a:p>
                  </a:txBody>
                  <a:tcPr>
                    <a:solidFill>
                      <a:schemeClr val="bg1">
                        <a:lumMod val="85000"/>
                      </a:schemeClr>
                    </a:solidFill>
                  </a:tcPr>
                </a:tc>
                <a:tc>
                  <a:txBody>
                    <a:bodyPr/>
                    <a:lstStyle/>
                    <a:p>
                      <a:pPr algn="ctr"/>
                      <a:r>
                        <a:rPr lang="de-DE" sz="1400" dirty="0" smtClean="0"/>
                        <a:t>4</a:t>
                      </a:r>
                      <a:endParaRPr lang="de-DE" sz="1400" dirty="0"/>
                    </a:p>
                  </a:txBody>
                  <a:tcPr>
                    <a:solidFill>
                      <a:schemeClr val="bg1"/>
                    </a:solidFill>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0,1</a:t>
                      </a:r>
                      <a:endParaRPr lang="de-DE" sz="1400"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de-DE" sz="1400" dirty="0" smtClean="0"/>
                        <a:t>4</a:t>
                      </a:r>
                      <a:endParaRPr lang="de-DE"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65" name="Textfeld 64"/>
              <p:cNvSpPr txBox="1"/>
              <p:nvPr/>
            </p:nvSpPr>
            <p:spPr>
              <a:xfrm>
                <a:off x="230941" y="45540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𝑆</m:t>
                          </m:r>
                        </m:e>
                        <m:sub>
                          <m:r>
                            <a:rPr lang="en-US" b="0" i="1" smtClean="0">
                              <a:latin typeface="Cambria Math" panose="02040503050406030204" pitchFamily="18" charset="0"/>
                            </a:rPr>
                            <m:t>3</m:t>
                          </m:r>
                        </m:sub>
                      </m:sSub>
                    </m:oMath>
                  </m:oMathPara>
                </a14:m>
                <a:endParaRPr lang="en-US" dirty="0"/>
              </a:p>
            </p:txBody>
          </p:sp>
        </mc:Choice>
        <mc:Fallback xmlns="">
          <p:sp>
            <p:nvSpPr>
              <p:cNvPr id="65" name="Textfeld 64"/>
              <p:cNvSpPr txBox="1">
                <a:spLocks noRot="1" noChangeAspect="1" noMove="1" noResize="1" noEditPoints="1" noAdjustHandles="1" noChangeArrowheads="1" noChangeShapeType="1" noTextEdit="1"/>
              </p:cNvSpPr>
              <p:nvPr/>
            </p:nvSpPr>
            <p:spPr>
              <a:xfrm>
                <a:off x="230941" y="4554000"/>
                <a:ext cx="503737"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feld 65"/>
              <p:cNvSpPr txBox="1"/>
              <p:nvPr/>
            </p:nvSpPr>
            <p:spPr>
              <a:xfrm>
                <a:off x="230942" y="27252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66" name="Textfeld 65"/>
              <p:cNvSpPr txBox="1">
                <a:spLocks noRot="1" noChangeAspect="1" noMove="1" noResize="1" noEditPoints="1" noAdjustHandles="1" noChangeArrowheads="1" noChangeShapeType="1" noTextEdit="1"/>
              </p:cNvSpPr>
              <p:nvPr/>
            </p:nvSpPr>
            <p:spPr>
              <a:xfrm>
                <a:off x="230942" y="2725200"/>
                <a:ext cx="503737"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feld 66"/>
              <p:cNvSpPr txBox="1"/>
              <p:nvPr/>
            </p:nvSpPr>
            <p:spPr>
              <a:xfrm>
                <a:off x="230943" y="1810800"/>
                <a:ext cx="5037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67" name="Textfeld 66"/>
              <p:cNvSpPr txBox="1">
                <a:spLocks noRot="1" noChangeAspect="1" noMove="1" noResize="1" noEditPoints="1" noAdjustHandles="1" noChangeArrowheads="1" noChangeShapeType="1" noTextEdit="1"/>
              </p:cNvSpPr>
              <p:nvPr/>
            </p:nvSpPr>
            <p:spPr>
              <a:xfrm>
                <a:off x="230943" y="1810800"/>
                <a:ext cx="503737" cy="369332"/>
              </a:xfrm>
              <a:prstGeom prst="rect">
                <a:avLst/>
              </a:prstGeom>
              <a:blipFill rotWithShape="0">
                <a:blip r:embed="rId5"/>
                <a:stretch>
                  <a:fillRect/>
                </a:stretch>
              </a:blipFill>
            </p:spPr>
            <p:txBody>
              <a:bodyPr/>
              <a:lstStyle/>
              <a:p>
                <a:r>
                  <a:rPr lang="en-US">
                    <a:noFill/>
                  </a:rPr>
                  <a:t> </a:t>
                </a:r>
              </a:p>
            </p:txBody>
          </p:sp>
        </mc:Fallback>
      </mc:AlternateContent>
      <p:sp>
        <p:nvSpPr>
          <p:cNvPr id="43" name="Textfeld 42"/>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4026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par>
                                <p:cTn id="30" presetID="10" presetClass="entr" presetSubtype="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classification with decision tree</a:t>
            </a:r>
          </a:p>
          <a:p>
            <a:endParaRPr lang="en-US" dirty="0"/>
          </a:p>
        </p:txBody>
      </p:sp>
      <p:sp>
        <p:nvSpPr>
          <p:cNvPr id="5" name="Textplatzhalter 4"/>
          <p:cNvSpPr>
            <a:spLocks noGrp="1"/>
          </p:cNvSpPr>
          <p:nvPr>
            <p:ph type="body" sz="quarter" idx="12"/>
          </p:nvPr>
        </p:nvSpPr>
        <p:spPr>
          <a:xfrm>
            <a:off x="287338" y="1684800"/>
            <a:ext cx="8569325" cy="276999"/>
          </a:xfrm>
        </p:spPr>
        <p:txBody>
          <a:bodyPr>
            <a:spAutoFit/>
          </a:bodyPr>
          <a:lstStyle/>
          <a:p>
            <a:r>
              <a:rPr lang="en-US" dirty="0" smtClean="0"/>
              <a:t>Case 2: final decision tree</a:t>
            </a:r>
            <a:endParaRPr lang="en-US" dirty="0"/>
          </a:p>
        </p:txBody>
      </p:sp>
      <p:sp>
        <p:nvSpPr>
          <p:cNvPr id="2" name="Ellipse 1"/>
          <p:cNvSpPr/>
          <p:nvPr/>
        </p:nvSpPr>
        <p:spPr>
          <a:xfrm>
            <a:off x="6279270" y="2853601"/>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Ellipse 5"/>
          <p:cNvSpPr/>
          <p:nvPr/>
        </p:nvSpPr>
        <p:spPr>
          <a:xfrm>
            <a:off x="5091332" y="3498661"/>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Ellipse 6"/>
          <p:cNvSpPr/>
          <p:nvPr/>
        </p:nvSpPr>
        <p:spPr>
          <a:xfrm>
            <a:off x="7459108" y="3498660"/>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Ellipse 7"/>
          <p:cNvSpPr/>
          <p:nvPr/>
        </p:nvSpPr>
        <p:spPr>
          <a:xfrm>
            <a:off x="5939940" y="352113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Gerade Verbindung mit Pfeil 11"/>
          <p:cNvCxnSpPr>
            <a:stCxn id="2" idx="4"/>
            <a:endCxn id="6" idx="7"/>
          </p:cNvCxnSpPr>
          <p:nvPr/>
        </p:nvCxnSpPr>
        <p:spPr>
          <a:xfrm flipH="1">
            <a:off x="5324812" y="3119324"/>
            <a:ext cx="1091228" cy="4182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a:stCxn id="2" idx="4"/>
            <a:endCxn id="8" idx="0"/>
          </p:cNvCxnSpPr>
          <p:nvPr/>
        </p:nvCxnSpPr>
        <p:spPr>
          <a:xfrm flipH="1">
            <a:off x="6076710" y="3119324"/>
            <a:ext cx="339330" cy="40181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2" idx="4"/>
            <a:endCxn id="7" idx="0"/>
          </p:cNvCxnSpPr>
          <p:nvPr/>
        </p:nvCxnSpPr>
        <p:spPr>
          <a:xfrm>
            <a:off x="6416040" y="3119324"/>
            <a:ext cx="1179838" cy="3793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Ellipse 19"/>
          <p:cNvSpPr/>
          <p:nvPr/>
        </p:nvSpPr>
        <p:spPr>
          <a:xfrm>
            <a:off x="5415926" y="495505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Ellipse 20"/>
          <p:cNvSpPr/>
          <p:nvPr/>
        </p:nvSpPr>
        <p:spPr>
          <a:xfrm>
            <a:off x="5911004" y="495505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2" name="Gerade Verbindung mit Pfeil 21"/>
          <p:cNvCxnSpPr>
            <a:stCxn id="8" idx="4"/>
            <a:endCxn id="20" idx="0"/>
          </p:cNvCxnSpPr>
          <p:nvPr/>
        </p:nvCxnSpPr>
        <p:spPr>
          <a:xfrm flipH="1">
            <a:off x="5552696" y="3786861"/>
            <a:ext cx="524014" cy="11681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8" idx="4"/>
            <a:endCxn id="21" idx="0"/>
          </p:cNvCxnSpPr>
          <p:nvPr/>
        </p:nvCxnSpPr>
        <p:spPr>
          <a:xfrm flipH="1">
            <a:off x="6047774" y="3786861"/>
            <a:ext cx="28936" cy="11681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Ellipse 29"/>
          <p:cNvSpPr/>
          <p:nvPr/>
        </p:nvSpPr>
        <p:spPr>
          <a:xfrm>
            <a:off x="7443015" y="495505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Ellipse 30"/>
          <p:cNvSpPr/>
          <p:nvPr/>
        </p:nvSpPr>
        <p:spPr>
          <a:xfrm>
            <a:off x="7962642" y="4952338"/>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2" name="Gerade Verbindung mit Pfeil 31"/>
          <p:cNvCxnSpPr>
            <a:stCxn id="7" idx="4"/>
            <a:endCxn id="30" idx="0"/>
          </p:cNvCxnSpPr>
          <p:nvPr/>
        </p:nvCxnSpPr>
        <p:spPr>
          <a:xfrm flipH="1">
            <a:off x="7579785" y="3764383"/>
            <a:ext cx="16093" cy="119067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4"/>
            <a:endCxn id="31" idx="0"/>
          </p:cNvCxnSpPr>
          <p:nvPr/>
        </p:nvCxnSpPr>
        <p:spPr>
          <a:xfrm>
            <a:off x="7595878" y="3764383"/>
            <a:ext cx="503534" cy="11879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5176612" y="3200062"/>
            <a:ext cx="519014" cy="307777"/>
          </a:xfrm>
          <a:prstGeom prst="rect">
            <a:avLst/>
          </a:prstGeom>
          <a:noFill/>
        </p:spPr>
        <p:txBody>
          <a:bodyPr wrap="square" rtlCol="0">
            <a:spAutoFit/>
          </a:bodyPr>
          <a:lstStyle/>
          <a:p>
            <a:r>
              <a:rPr lang="en-US" sz="1400" dirty="0" smtClean="0"/>
              <a:t>l=0</a:t>
            </a:r>
            <a:endParaRPr lang="en-US" sz="1400" dirty="0"/>
          </a:p>
        </p:txBody>
      </p:sp>
      <p:sp>
        <p:nvSpPr>
          <p:cNvPr id="39" name="Textfeld 38"/>
          <p:cNvSpPr txBox="1"/>
          <p:nvPr/>
        </p:nvSpPr>
        <p:spPr>
          <a:xfrm>
            <a:off x="6213818" y="3200062"/>
            <a:ext cx="519014" cy="307777"/>
          </a:xfrm>
          <a:prstGeom prst="rect">
            <a:avLst/>
          </a:prstGeom>
          <a:noFill/>
        </p:spPr>
        <p:txBody>
          <a:bodyPr wrap="square" rtlCol="0">
            <a:spAutoFit/>
          </a:bodyPr>
          <a:lstStyle/>
          <a:p>
            <a:r>
              <a:rPr lang="en-US" sz="1400" dirty="0" smtClean="0"/>
              <a:t>l=2</a:t>
            </a:r>
            <a:endParaRPr lang="en-US" sz="1400" dirty="0"/>
          </a:p>
        </p:txBody>
      </p:sp>
      <p:sp>
        <p:nvSpPr>
          <p:cNvPr id="40" name="Textfeld 39"/>
          <p:cNvSpPr txBox="1"/>
          <p:nvPr/>
        </p:nvSpPr>
        <p:spPr>
          <a:xfrm>
            <a:off x="7336227" y="3200062"/>
            <a:ext cx="519014" cy="307777"/>
          </a:xfrm>
          <a:prstGeom prst="rect">
            <a:avLst/>
          </a:prstGeom>
          <a:noFill/>
        </p:spPr>
        <p:txBody>
          <a:bodyPr wrap="square" rtlCol="0">
            <a:spAutoFit/>
          </a:bodyPr>
          <a:lstStyle/>
          <a:p>
            <a:r>
              <a:rPr lang="en-US" sz="1400" dirty="0" smtClean="0"/>
              <a:t>l=4</a:t>
            </a:r>
            <a:endParaRPr lang="en-US" sz="1400" dirty="0"/>
          </a:p>
        </p:txBody>
      </p:sp>
      <p:sp>
        <p:nvSpPr>
          <p:cNvPr id="47" name="Textfeld 46"/>
          <p:cNvSpPr txBox="1"/>
          <p:nvPr/>
        </p:nvSpPr>
        <p:spPr>
          <a:xfrm>
            <a:off x="6907068" y="4463855"/>
            <a:ext cx="738765" cy="307777"/>
          </a:xfrm>
          <a:prstGeom prst="rect">
            <a:avLst/>
          </a:prstGeom>
          <a:noFill/>
        </p:spPr>
        <p:txBody>
          <a:bodyPr wrap="square" rtlCol="0">
            <a:spAutoFit/>
          </a:bodyPr>
          <a:lstStyle/>
          <a:p>
            <a:r>
              <a:rPr lang="en-US" sz="1400" dirty="0" smtClean="0"/>
              <a:t>h&lt;1</a:t>
            </a:r>
            <a:endParaRPr lang="en-US" sz="1400" dirty="0"/>
          </a:p>
        </p:txBody>
      </p:sp>
      <p:sp>
        <p:nvSpPr>
          <p:cNvPr id="53" name="Textfeld 52"/>
          <p:cNvSpPr txBox="1"/>
          <p:nvPr/>
        </p:nvSpPr>
        <p:spPr>
          <a:xfrm>
            <a:off x="7949167" y="4469220"/>
            <a:ext cx="738765" cy="307777"/>
          </a:xfrm>
          <a:prstGeom prst="rect">
            <a:avLst/>
          </a:prstGeom>
          <a:noFill/>
        </p:spPr>
        <p:txBody>
          <a:bodyPr wrap="square" rtlCol="0">
            <a:spAutoFit/>
          </a:bodyPr>
          <a:lstStyle/>
          <a:p>
            <a:r>
              <a:rPr lang="en-US" sz="1400" dirty="0" smtClean="0"/>
              <a:t>1 ≤ h</a:t>
            </a:r>
            <a:endParaRPr lang="en-US" sz="1400" dirty="0"/>
          </a:p>
        </p:txBody>
      </p:sp>
      <p:sp>
        <p:nvSpPr>
          <p:cNvPr id="60" name="Textfeld 59"/>
          <p:cNvSpPr txBox="1"/>
          <p:nvPr/>
        </p:nvSpPr>
        <p:spPr>
          <a:xfrm>
            <a:off x="5086853" y="3803298"/>
            <a:ext cx="278018" cy="307777"/>
          </a:xfrm>
          <a:prstGeom prst="rect">
            <a:avLst/>
          </a:prstGeom>
          <a:noFill/>
        </p:spPr>
        <p:txBody>
          <a:bodyPr wrap="square" rtlCol="0">
            <a:spAutoFit/>
          </a:bodyPr>
          <a:lstStyle/>
          <a:p>
            <a:r>
              <a:rPr lang="en-US" sz="1400" dirty="0" smtClean="0"/>
              <a:t>F</a:t>
            </a:r>
            <a:endParaRPr lang="en-US" sz="1400" dirty="0"/>
          </a:p>
        </p:txBody>
      </p:sp>
      <p:sp>
        <p:nvSpPr>
          <p:cNvPr id="61" name="Textfeld 60"/>
          <p:cNvSpPr txBox="1"/>
          <p:nvPr/>
        </p:nvSpPr>
        <p:spPr>
          <a:xfrm>
            <a:off x="5413686" y="5292372"/>
            <a:ext cx="278018" cy="307777"/>
          </a:xfrm>
          <a:prstGeom prst="rect">
            <a:avLst/>
          </a:prstGeom>
          <a:noFill/>
        </p:spPr>
        <p:txBody>
          <a:bodyPr wrap="square" rtlCol="0">
            <a:spAutoFit/>
          </a:bodyPr>
          <a:lstStyle/>
          <a:p>
            <a:r>
              <a:rPr lang="en-US" sz="1400" dirty="0" smtClean="0"/>
              <a:t>B</a:t>
            </a:r>
            <a:endParaRPr lang="en-US" sz="1400" dirty="0"/>
          </a:p>
        </p:txBody>
      </p:sp>
      <p:sp>
        <p:nvSpPr>
          <p:cNvPr id="62" name="Textfeld 61"/>
          <p:cNvSpPr txBox="1"/>
          <p:nvPr/>
        </p:nvSpPr>
        <p:spPr>
          <a:xfrm>
            <a:off x="5911004" y="5292371"/>
            <a:ext cx="278018" cy="307777"/>
          </a:xfrm>
          <a:prstGeom prst="rect">
            <a:avLst/>
          </a:prstGeom>
          <a:noFill/>
        </p:spPr>
        <p:txBody>
          <a:bodyPr wrap="square" rtlCol="0">
            <a:spAutoFit/>
          </a:bodyPr>
          <a:lstStyle/>
          <a:p>
            <a:r>
              <a:rPr lang="en-US" sz="1400" dirty="0" smtClean="0"/>
              <a:t>M</a:t>
            </a:r>
            <a:endParaRPr lang="en-US" sz="1400" dirty="0"/>
          </a:p>
        </p:txBody>
      </p:sp>
      <p:sp>
        <p:nvSpPr>
          <p:cNvPr id="63" name="Textfeld 62"/>
          <p:cNvSpPr txBox="1"/>
          <p:nvPr/>
        </p:nvSpPr>
        <p:spPr>
          <a:xfrm>
            <a:off x="7442907" y="5292371"/>
            <a:ext cx="278018" cy="307777"/>
          </a:xfrm>
          <a:prstGeom prst="rect">
            <a:avLst/>
          </a:prstGeom>
          <a:noFill/>
        </p:spPr>
        <p:txBody>
          <a:bodyPr wrap="square" rtlCol="0">
            <a:spAutoFit/>
          </a:bodyPr>
          <a:lstStyle/>
          <a:p>
            <a:r>
              <a:rPr lang="en-US" sz="1400" dirty="0" smtClean="0"/>
              <a:t>C</a:t>
            </a:r>
            <a:endParaRPr lang="en-US" sz="1400" dirty="0"/>
          </a:p>
        </p:txBody>
      </p:sp>
      <p:sp>
        <p:nvSpPr>
          <p:cNvPr id="64" name="Textfeld 63"/>
          <p:cNvSpPr txBox="1"/>
          <p:nvPr/>
        </p:nvSpPr>
        <p:spPr>
          <a:xfrm>
            <a:off x="7962642" y="5292371"/>
            <a:ext cx="278018" cy="307777"/>
          </a:xfrm>
          <a:prstGeom prst="rect">
            <a:avLst/>
          </a:prstGeom>
          <a:noFill/>
        </p:spPr>
        <p:txBody>
          <a:bodyPr wrap="square" rtlCol="0">
            <a:spAutoFit/>
          </a:bodyPr>
          <a:lstStyle/>
          <a:p>
            <a:r>
              <a:rPr lang="en-US" sz="1400" dirty="0" smtClean="0"/>
              <a:t>H</a:t>
            </a:r>
            <a:endParaRPr lang="en-US" sz="1400" dirty="0"/>
          </a:p>
        </p:txBody>
      </p:sp>
      <p:graphicFrame>
        <p:nvGraphicFramePr>
          <p:cNvPr id="34" name="Tabelle 33"/>
          <p:cNvGraphicFramePr>
            <a:graphicFrameLocks noGrp="1"/>
          </p:cNvGraphicFramePr>
          <p:nvPr>
            <p:extLst/>
          </p:nvPr>
        </p:nvGraphicFramePr>
        <p:xfrm>
          <a:off x="366564" y="2342931"/>
          <a:ext cx="3896742" cy="2743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ID</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kern="1200" dirty="0" smtClean="0">
                          <a:solidFill>
                            <a:schemeClr val="bg1"/>
                          </a:solidFill>
                          <a:latin typeface="+mn-lt"/>
                          <a:ea typeface="+mn-ea"/>
                          <a:cs typeface="+mn-cs"/>
                        </a:rPr>
                        <a:t>h [m]</a:t>
                      </a:r>
                      <a:endParaRPr lang="de-DE" sz="1400" kern="1200" dirty="0">
                        <a:solidFill>
                          <a:schemeClr val="bg1"/>
                        </a:solidFill>
                        <a:latin typeface="+mn-lt"/>
                        <a:ea typeface="+mn-ea"/>
                        <a:cs typeface="+mn-cs"/>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l [</a:t>
                      </a:r>
                      <a:r>
                        <a:rPr lang="de-DE" sz="1400" dirty="0" err="1" smtClean="0">
                          <a:solidFill>
                            <a:schemeClr val="bg1"/>
                          </a:solidFill>
                        </a:rPr>
                        <a:t>count</a:t>
                      </a:r>
                      <a:r>
                        <a:rPr lang="de-DE" sz="1400" dirty="0" smtClean="0">
                          <a:solidFill>
                            <a:schemeClr val="bg1"/>
                          </a:solidFill>
                        </a:rPr>
                        <a:t>]</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Class</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0</a:t>
                      </a:r>
                      <a:endParaRPr lang="de-DE" sz="1400" dirty="0"/>
                    </a:p>
                  </a:txBody>
                  <a:tcPr/>
                </a:tc>
                <a:tc>
                  <a:txBody>
                    <a:bodyPr/>
                    <a:lstStyle/>
                    <a:p>
                      <a:pPr algn="ctr"/>
                      <a:r>
                        <a:rPr lang="de-DE" sz="1400" dirty="0" smtClean="0"/>
                        <a:t>F</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B</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1,8</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0,2</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2,1</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H</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1,7</a:t>
                      </a:r>
                      <a:endParaRPr lang="de-DE" sz="1400" dirty="0"/>
                    </a:p>
                  </a:txBody>
                  <a:tcPr/>
                </a:tc>
                <a:tc>
                  <a:txBody>
                    <a:bodyPr/>
                    <a:lstStyle/>
                    <a:p>
                      <a:pPr algn="ctr"/>
                      <a:r>
                        <a:rPr lang="de-DE" sz="1400" dirty="0" smtClean="0"/>
                        <a:t>2</a:t>
                      </a:r>
                      <a:endParaRPr lang="de-DE" sz="1400" dirty="0"/>
                    </a:p>
                  </a:txBody>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0,1</a:t>
                      </a:r>
                      <a:endParaRPr lang="de-DE" sz="1400" dirty="0"/>
                    </a:p>
                  </a:txBody>
                  <a:tcPr/>
                </a:tc>
                <a:tc>
                  <a:txBody>
                    <a:bodyPr/>
                    <a:lstStyle/>
                    <a:p>
                      <a:pPr algn="ctr"/>
                      <a:r>
                        <a:rPr lang="de-DE" sz="1400" dirty="0" smtClean="0"/>
                        <a:t>4</a:t>
                      </a:r>
                      <a:endParaRPr lang="de-DE" sz="1400" dirty="0"/>
                    </a:p>
                  </a:txBody>
                  <a:tcPr/>
                </a:tc>
                <a:tc>
                  <a:txBody>
                    <a:bodyPr/>
                    <a:lstStyle/>
                    <a:p>
                      <a:pPr algn="ctr"/>
                      <a:r>
                        <a:rPr lang="de-DE" sz="1400" dirty="0" smtClean="0"/>
                        <a:t>C</a:t>
                      </a:r>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8000">
                <a:tc>
                  <a:txBody>
                    <a:bodyPr/>
                    <a:lstStyle/>
                    <a:p>
                      <a:pPr algn="ctr"/>
                      <a:r>
                        <a:rPr lang="de-DE" sz="1400" dirty="0" smtClean="0"/>
                        <a:t>8</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1,6</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M</a:t>
                      </a: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Textfeld 8"/>
          <p:cNvSpPr txBox="1"/>
          <p:nvPr/>
        </p:nvSpPr>
        <p:spPr>
          <a:xfrm>
            <a:off x="5060801" y="1562819"/>
            <a:ext cx="3795198" cy="830997"/>
          </a:xfrm>
          <a:prstGeom prst="rect">
            <a:avLst/>
          </a:prstGeom>
          <a:noFill/>
          <a:ln>
            <a:solidFill>
              <a:schemeClr val="tx2"/>
            </a:solidFill>
          </a:ln>
        </p:spPr>
        <p:txBody>
          <a:bodyPr wrap="square" rtlCol="0">
            <a:spAutoFit/>
          </a:bodyPr>
          <a:lstStyle/>
          <a:p>
            <a:r>
              <a:rPr lang="en-US" sz="1600" dirty="0" smtClean="0"/>
              <a:t>Leads to a leave node in the first level </a:t>
            </a:r>
            <a:r>
              <a:rPr lang="en-US" sz="1600" dirty="0" smtClean="0">
                <a:sym typeface="Wingdings" panose="05000000000000000000" pitchFamily="2" charset="2"/>
              </a:rPr>
              <a:t> lower entropy as in the first decision tree</a:t>
            </a:r>
            <a:endParaRPr lang="en-US" sz="1600" dirty="0"/>
          </a:p>
        </p:txBody>
      </p:sp>
      <p:sp>
        <p:nvSpPr>
          <p:cNvPr id="35" name="Textfeld 34"/>
          <p:cNvSpPr txBox="1"/>
          <p:nvPr/>
        </p:nvSpPr>
        <p:spPr>
          <a:xfrm>
            <a:off x="5063525" y="4460567"/>
            <a:ext cx="637446" cy="307777"/>
          </a:xfrm>
          <a:prstGeom prst="rect">
            <a:avLst/>
          </a:prstGeom>
          <a:noFill/>
        </p:spPr>
        <p:txBody>
          <a:bodyPr wrap="square" rtlCol="0">
            <a:spAutoFit/>
          </a:bodyPr>
          <a:lstStyle/>
          <a:p>
            <a:pPr algn="r"/>
            <a:r>
              <a:rPr lang="en-US" sz="1400" dirty="0" smtClean="0"/>
              <a:t>h&lt;1</a:t>
            </a:r>
            <a:endParaRPr lang="en-US" sz="1400" dirty="0"/>
          </a:p>
        </p:txBody>
      </p:sp>
      <p:sp>
        <p:nvSpPr>
          <p:cNvPr id="36" name="Textfeld 35"/>
          <p:cNvSpPr txBox="1"/>
          <p:nvPr/>
        </p:nvSpPr>
        <p:spPr>
          <a:xfrm>
            <a:off x="6076710" y="4460567"/>
            <a:ext cx="983492" cy="307777"/>
          </a:xfrm>
          <a:prstGeom prst="rect">
            <a:avLst/>
          </a:prstGeom>
          <a:noFill/>
        </p:spPr>
        <p:txBody>
          <a:bodyPr wrap="square" rtlCol="0">
            <a:spAutoFit/>
          </a:bodyPr>
          <a:lstStyle/>
          <a:p>
            <a:r>
              <a:rPr lang="en-US" sz="1400" dirty="0" smtClean="0"/>
              <a:t>1≤h</a:t>
            </a:r>
            <a:endParaRPr lang="en-US" sz="1400" dirty="0"/>
          </a:p>
        </p:txBody>
      </p:sp>
      <p:sp>
        <p:nvSpPr>
          <p:cNvPr id="41" name="Textfeld 40"/>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673876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Rule-based classification</a:t>
            </a:r>
          </a:p>
          <a:p>
            <a:endParaRPr lang="en-US" dirty="0"/>
          </a:p>
        </p:txBody>
      </p:sp>
      <p:sp>
        <p:nvSpPr>
          <p:cNvPr id="5" name="Textplatzhalter 4"/>
          <p:cNvSpPr>
            <a:spLocks noGrp="1"/>
          </p:cNvSpPr>
          <p:nvPr>
            <p:ph type="body" sz="quarter" idx="12"/>
          </p:nvPr>
        </p:nvSpPr>
        <p:spPr>
          <a:xfrm>
            <a:off x="287338" y="1684800"/>
            <a:ext cx="8569325" cy="4708981"/>
          </a:xfrm>
        </p:spPr>
        <p:txBody>
          <a:bodyPr>
            <a:spAutoFit/>
          </a:bodyPr>
          <a:lstStyle/>
          <a:p>
            <a:pPr marL="285750" indent="-285750">
              <a:buFont typeface="Arial" panose="020B0604020202020204" pitchFamily="34" charset="0"/>
              <a:buChar char="•"/>
            </a:pPr>
            <a:r>
              <a:rPr lang="en-US" dirty="0" smtClean="0"/>
              <a:t>Rule set</a:t>
            </a:r>
          </a:p>
          <a:p>
            <a:pPr marL="717550" lvl="1" indent="-285750">
              <a:buFont typeface="Arial" panose="020B0604020202020204" pitchFamily="34" charset="0"/>
              <a:buChar char="•"/>
            </a:pPr>
            <a:r>
              <a:rPr lang="en-US" dirty="0" smtClean="0"/>
              <a:t>Similar to decision tree</a:t>
            </a:r>
          </a:p>
          <a:p>
            <a:pPr marL="717550" lvl="1" indent="-285750">
              <a:buFont typeface="Arial" panose="020B0604020202020204" pitchFamily="34" charset="0"/>
              <a:buChar char="•"/>
            </a:pPr>
            <a:r>
              <a:rPr lang="en-US" dirty="0" smtClean="0"/>
              <a:t>If-Then rules</a:t>
            </a:r>
          </a:p>
          <a:p>
            <a:pPr marL="717550" lvl="1" indent="-285750">
              <a:buFont typeface="Arial" panose="020B0604020202020204" pitchFamily="34" charset="0"/>
              <a:buChar char="•"/>
            </a:pPr>
            <a:r>
              <a:rPr lang="en-US" dirty="0" smtClean="0"/>
              <a:t>Condition: attribute test</a:t>
            </a:r>
          </a:p>
          <a:p>
            <a:pPr marL="717550" lvl="1" indent="-285750">
              <a:buFont typeface="Arial" panose="020B0604020202020204" pitchFamily="34" charset="0"/>
              <a:buChar char="•"/>
            </a:pPr>
            <a:r>
              <a:rPr lang="en-US" dirty="0" smtClean="0"/>
              <a:t>Conclusion: class value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Construction</a:t>
            </a:r>
          </a:p>
          <a:p>
            <a:pPr marL="717550" lvl="1" indent="-285750">
              <a:buFont typeface="Arial" panose="020B0604020202020204" pitchFamily="34" charset="0"/>
              <a:buChar char="•"/>
            </a:pPr>
            <a:r>
              <a:rPr lang="en-US" dirty="0" smtClean="0"/>
              <a:t>Create rule that covers at most</a:t>
            </a:r>
            <a:br>
              <a:rPr lang="en-US" dirty="0" smtClean="0"/>
            </a:br>
            <a:r>
              <a:rPr lang="en-US" dirty="0" smtClean="0"/>
              <a:t>records of a single class </a:t>
            </a:r>
          </a:p>
          <a:p>
            <a:pPr marL="717550" lvl="1" indent="-285750">
              <a:buFont typeface="Arial" panose="020B0604020202020204" pitchFamily="34" charset="0"/>
              <a:buChar char="•"/>
            </a:pPr>
            <a:r>
              <a:rPr lang="en-US" dirty="0" smtClean="0"/>
              <a:t>Add further rules, until</a:t>
            </a:r>
          </a:p>
          <a:p>
            <a:pPr marL="990600" lvl="2" indent="-342900">
              <a:buFont typeface="+mj-lt"/>
              <a:buAutoNum type="arabicPeriod"/>
            </a:pPr>
            <a:r>
              <a:rPr lang="en-US" dirty="0" smtClean="0"/>
              <a:t>stopping criterion is fulfilled</a:t>
            </a:r>
          </a:p>
          <a:p>
            <a:pPr marL="990600" lvl="2" indent="-342900">
              <a:buFont typeface="+mj-lt"/>
              <a:buAutoNum type="arabicPeriod"/>
            </a:pPr>
            <a:r>
              <a:rPr lang="en-US" dirty="0" smtClean="0"/>
              <a:t>all records are covered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Attribute selection is based on entropy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13" name="Textfeld 12"/>
          <p:cNvSpPr txBox="1"/>
          <p:nvPr/>
        </p:nvSpPr>
        <p:spPr>
          <a:xfrm>
            <a:off x="4971001" y="3477986"/>
            <a:ext cx="3282043" cy="194095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Consolas" panose="020B0609020204030204" pitchFamily="49" charset="0"/>
                <a:cs typeface="Consolas" panose="020B0609020204030204" pitchFamily="49" charset="0"/>
              </a:rPr>
              <a:t>IF l</a:t>
            </a:r>
            <a:r>
              <a:rPr lang="en-US" i="1" dirty="0" smtClean="0">
                <a:latin typeface="Consolas" panose="020B0609020204030204" pitchFamily="49" charset="0"/>
                <a:cs typeface="Consolas" panose="020B0609020204030204" pitchFamily="49" charset="0"/>
              </a:rPr>
              <a:t>=0</a:t>
            </a:r>
            <a:r>
              <a:rPr lang="en-US" dirty="0" smtClean="0">
                <a:latin typeface="Consolas" panose="020B0609020204030204" pitchFamily="49" charset="0"/>
                <a:cs typeface="Consolas" panose="020B0609020204030204" pitchFamily="49" charset="0"/>
              </a:rPr>
              <a:t>		  THEN </a:t>
            </a:r>
            <a:r>
              <a:rPr lang="en-US" i="1" dirty="0" smtClean="0">
                <a:latin typeface="Consolas" panose="020B0609020204030204" pitchFamily="49" charset="0"/>
                <a:cs typeface="Consolas" panose="020B0609020204030204" pitchFamily="49" charset="0"/>
              </a:rPr>
              <a:t>F</a:t>
            </a:r>
          </a:p>
          <a:p>
            <a:r>
              <a:rPr lang="en-US" dirty="0" smtClean="0">
                <a:latin typeface="Consolas" panose="020B0609020204030204" pitchFamily="49" charset="0"/>
                <a:cs typeface="Consolas" panose="020B0609020204030204" pitchFamily="49" charset="0"/>
              </a:rPr>
              <a:t>IF </a:t>
            </a:r>
            <a:r>
              <a:rPr lang="en-US" i="1" dirty="0" smtClean="0">
                <a:latin typeface="Consolas" panose="020B0609020204030204" pitchFamily="49" charset="0"/>
                <a:cs typeface="Consolas" panose="020B0609020204030204" pitchFamily="49" charset="0"/>
              </a:rPr>
              <a:t>l=2</a:t>
            </a:r>
            <a:r>
              <a:rPr lang="en-US" dirty="0" smtClean="0">
                <a:latin typeface="Consolas" panose="020B0609020204030204" pitchFamily="49" charset="0"/>
                <a:cs typeface="Consolas" panose="020B0609020204030204" pitchFamily="49" charset="0"/>
              </a:rPr>
              <a:t> AND </a:t>
            </a:r>
            <a:r>
              <a:rPr lang="en-US" i="1" dirty="0" smtClean="0">
                <a:latin typeface="Consolas" panose="020B0609020204030204" pitchFamily="49" charset="0"/>
                <a:cs typeface="Consolas" panose="020B0609020204030204" pitchFamily="49" charset="0"/>
              </a:rPr>
              <a:t>h&lt;1</a:t>
            </a:r>
            <a:r>
              <a:rPr lang="en-US" dirty="0" smtClean="0">
                <a:latin typeface="Consolas" panose="020B0609020204030204" pitchFamily="49" charset="0"/>
                <a:cs typeface="Consolas" panose="020B0609020204030204" pitchFamily="49" charset="0"/>
              </a:rPr>
              <a:t>	  THEN </a:t>
            </a:r>
            <a:r>
              <a:rPr lang="en-US" i="1" dirty="0" smtClean="0">
                <a:latin typeface="Consolas" panose="020B0609020204030204" pitchFamily="49" charset="0"/>
                <a:cs typeface="Consolas" panose="020B0609020204030204" pitchFamily="49" charset="0"/>
              </a:rPr>
              <a:t>B</a:t>
            </a:r>
          </a:p>
          <a:p>
            <a:r>
              <a:rPr lang="en-US" dirty="0" smtClean="0">
                <a:latin typeface="Consolas" panose="020B0609020204030204" pitchFamily="49" charset="0"/>
                <a:cs typeface="Consolas" panose="020B0609020204030204" pitchFamily="49" charset="0"/>
              </a:rPr>
              <a:t>IF </a:t>
            </a:r>
            <a:r>
              <a:rPr lang="en-US" i="1" dirty="0" smtClean="0">
                <a:latin typeface="Consolas" panose="020B0609020204030204" pitchFamily="49" charset="0"/>
                <a:cs typeface="Consolas" panose="020B0609020204030204" pitchFamily="49" charset="0"/>
              </a:rPr>
              <a:t>l=2</a:t>
            </a:r>
            <a:r>
              <a:rPr lang="en-US" dirty="0" smtClean="0">
                <a:latin typeface="Consolas" panose="020B0609020204030204" pitchFamily="49" charset="0"/>
                <a:cs typeface="Consolas" panose="020B0609020204030204" pitchFamily="49" charset="0"/>
              </a:rPr>
              <a:t> AND </a:t>
            </a:r>
            <a:r>
              <a:rPr lang="en-US" i="1" dirty="0" smtClean="0">
                <a:latin typeface="Consolas" panose="020B0609020204030204" pitchFamily="49" charset="0"/>
                <a:cs typeface="Consolas" panose="020B0609020204030204" pitchFamily="49" charset="0"/>
              </a:rPr>
              <a:t>h≥1</a:t>
            </a:r>
            <a:r>
              <a:rPr lang="en-US" dirty="0" smtClean="0">
                <a:latin typeface="Consolas" panose="020B0609020204030204" pitchFamily="49" charset="0"/>
                <a:cs typeface="Consolas" panose="020B0609020204030204" pitchFamily="49" charset="0"/>
              </a:rPr>
              <a:t>	  THEN </a:t>
            </a:r>
            <a:r>
              <a:rPr lang="en-US" i="1" dirty="0" smtClean="0">
                <a:latin typeface="Consolas" panose="020B0609020204030204" pitchFamily="49" charset="0"/>
                <a:cs typeface="Consolas" panose="020B0609020204030204" pitchFamily="49" charset="0"/>
              </a:rPr>
              <a:t>M</a:t>
            </a:r>
          </a:p>
          <a:p>
            <a:r>
              <a:rPr lang="en-US" dirty="0" smtClean="0">
                <a:latin typeface="Consolas" panose="020B0609020204030204" pitchFamily="49" charset="0"/>
                <a:cs typeface="Consolas" panose="020B0609020204030204" pitchFamily="49" charset="0"/>
              </a:rPr>
              <a:t>IF </a:t>
            </a:r>
            <a:r>
              <a:rPr lang="en-US" i="1" dirty="0" smtClean="0">
                <a:latin typeface="Consolas" panose="020B0609020204030204" pitchFamily="49" charset="0"/>
                <a:cs typeface="Consolas" panose="020B0609020204030204" pitchFamily="49" charset="0"/>
              </a:rPr>
              <a:t>l=4</a:t>
            </a:r>
            <a:r>
              <a:rPr lang="en-US" dirty="0" smtClean="0">
                <a:latin typeface="Consolas" panose="020B0609020204030204" pitchFamily="49" charset="0"/>
                <a:cs typeface="Consolas" panose="020B0609020204030204" pitchFamily="49" charset="0"/>
              </a:rPr>
              <a:t> AND </a:t>
            </a:r>
            <a:r>
              <a:rPr lang="en-US" i="1" dirty="0" smtClean="0">
                <a:latin typeface="Consolas" panose="020B0609020204030204" pitchFamily="49" charset="0"/>
                <a:cs typeface="Consolas" panose="020B0609020204030204" pitchFamily="49" charset="0"/>
              </a:rPr>
              <a:t>h&lt;1</a:t>
            </a:r>
            <a:r>
              <a:rPr lang="en-US" dirty="0" smtClean="0">
                <a:latin typeface="Consolas" panose="020B0609020204030204" pitchFamily="49" charset="0"/>
                <a:cs typeface="Consolas" panose="020B0609020204030204" pitchFamily="49" charset="0"/>
              </a:rPr>
              <a:t>	  THEN </a:t>
            </a:r>
            <a:r>
              <a:rPr lang="en-US" i="1" dirty="0" smtClean="0">
                <a:latin typeface="Consolas" panose="020B0609020204030204" pitchFamily="49" charset="0"/>
                <a:cs typeface="Consolas" panose="020B0609020204030204" pitchFamily="49" charset="0"/>
              </a:rPr>
              <a:t>C</a:t>
            </a:r>
          </a:p>
          <a:p>
            <a:r>
              <a:rPr lang="en-US" dirty="0" smtClean="0">
                <a:latin typeface="Consolas" panose="020B0609020204030204" pitchFamily="49" charset="0"/>
                <a:cs typeface="Consolas" panose="020B0609020204030204" pitchFamily="49" charset="0"/>
              </a:rPr>
              <a:t>IF </a:t>
            </a:r>
            <a:r>
              <a:rPr lang="en-US" i="1" dirty="0" smtClean="0">
                <a:latin typeface="Consolas" panose="020B0609020204030204" pitchFamily="49" charset="0"/>
                <a:cs typeface="Consolas" panose="020B0609020204030204" pitchFamily="49" charset="0"/>
              </a:rPr>
              <a:t>l=4</a:t>
            </a:r>
            <a:r>
              <a:rPr lang="en-US" dirty="0" smtClean="0">
                <a:latin typeface="Consolas" panose="020B0609020204030204" pitchFamily="49" charset="0"/>
                <a:cs typeface="Consolas" panose="020B0609020204030204" pitchFamily="49" charset="0"/>
              </a:rPr>
              <a:t> AND </a:t>
            </a:r>
            <a:r>
              <a:rPr lang="en-US" i="1" dirty="0" smtClean="0">
                <a:latin typeface="Consolas" panose="020B0609020204030204" pitchFamily="49" charset="0"/>
                <a:cs typeface="Consolas" panose="020B0609020204030204" pitchFamily="49" charset="0"/>
              </a:rPr>
              <a:t>h≥</a:t>
            </a:r>
            <a:r>
              <a:rPr lang="en-US" dirty="0" smtClean="0">
                <a:latin typeface="Consolas" panose="020B0609020204030204" pitchFamily="49" charset="0"/>
                <a:cs typeface="Consolas" panose="020B0609020204030204" pitchFamily="49" charset="0"/>
              </a:rPr>
              <a:t>1   THEN </a:t>
            </a:r>
            <a:r>
              <a:rPr lang="en-US" i="1" dirty="0" smtClean="0">
                <a:latin typeface="Consolas" panose="020B0609020204030204" pitchFamily="49" charset="0"/>
                <a:cs typeface="Consolas" panose="020B0609020204030204" pitchFamily="49" charset="0"/>
              </a:rPr>
              <a:t>H</a:t>
            </a:r>
          </a:p>
          <a:p>
            <a:r>
              <a:rPr lang="en-US" dirty="0" smtClean="0">
                <a:latin typeface="Consolas" panose="020B0609020204030204" pitchFamily="49" charset="0"/>
                <a:cs typeface="Consolas" panose="020B0609020204030204" pitchFamily="49" charset="0"/>
              </a:rPr>
              <a:t>Else </a:t>
            </a:r>
            <a:r>
              <a:rPr lang="en-US" i="1" dirty="0" smtClean="0">
                <a:latin typeface="Consolas" panose="020B0609020204030204" pitchFamily="49" charset="0"/>
                <a:cs typeface="Consolas" panose="020B0609020204030204" pitchFamily="49" charset="0"/>
              </a:rPr>
              <a:t>default</a:t>
            </a:r>
            <a:endParaRPr lang="en-US" dirty="0"/>
          </a:p>
        </p:txBody>
      </p:sp>
      <p:pic>
        <p:nvPicPr>
          <p:cNvPr id="2" name="Grafik 1"/>
          <p:cNvPicPr>
            <a:picLocks noChangeAspect="1"/>
          </p:cNvPicPr>
          <p:nvPr/>
        </p:nvPicPr>
        <p:blipFill>
          <a:blip r:embed="rId2"/>
          <a:stretch>
            <a:fillRect/>
          </a:stretch>
        </p:blipFill>
        <p:spPr>
          <a:xfrm>
            <a:off x="5224423" y="1054279"/>
            <a:ext cx="2775198" cy="2423707"/>
          </a:xfrm>
          <a:prstGeom prst="rect">
            <a:avLst/>
          </a:prstGeom>
        </p:spPr>
      </p:pic>
      <p:sp>
        <p:nvSpPr>
          <p:cNvPr id="7" name="Textfeld 6"/>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951270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Support Vector Machine</a:t>
            </a:r>
            <a:endParaRPr lang="en-US" dirty="0"/>
          </a:p>
        </p:txBody>
      </p:sp>
      <p:sp>
        <p:nvSpPr>
          <p:cNvPr id="5" name="Textplatzhalter 4"/>
          <p:cNvSpPr>
            <a:spLocks noGrp="1"/>
          </p:cNvSpPr>
          <p:nvPr>
            <p:ph type="body" sz="quarter" idx="12"/>
          </p:nvPr>
        </p:nvSpPr>
        <p:spPr>
          <a:xfrm>
            <a:off x="296863" y="1684800"/>
            <a:ext cx="8342851" cy="3751263"/>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Case 1: linearly separable data</a:t>
            </a:r>
          </a:p>
          <a:p>
            <a:pPr marL="717550" lvl="1" indent="-285750">
              <a:buFont typeface="Arial" panose="020B0604020202020204" pitchFamily="34" charset="0"/>
              <a:buChar char="•"/>
            </a:pPr>
            <a:r>
              <a:rPr lang="en-US" dirty="0" smtClean="0"/>
              <a:t>Find a hyperplane that separates between</a:t>
            </a:r>
            <a:br>
              <a:rPr lang="en-US" dirty="0" smtClean="0"/>
            </a:br>
            <a:r>
              <a:rPr lang="en-US" dirty="0" smtClean="0"/>
              <a:t>the classes</a:t>
            </a:r>
          </a:p>
          <a:p>
            <a:pPr marL="717550" lvl="1" indent="-285750">
              <a:buFont typeface="Arial" panose="020B0604020202020204" pitchFamily="34" charset="0"/>
              <a:buChar char="•"/>
            </a:pPr>
            <a:r>
              <a:rPr lang="en-US" dirty="0" smtClean="0"/>
              <a:t>Maximal margin of hyperplane</a:t>
            </a:r>
          </a:p>
          <a:p>
            <a:pPr marL="7175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Case 2: non-linear separation</a:t>
            </a:r>
          </a:p>
          <a:p>
            <a:pPr marL="933450" lvl="2" indent="-285750">
              <a:buFont typeface="Arial" panose="020B0604020202020204" pitchFamily="34" charset="0"/>
              <a:buChar char="•"/>
            </a:pPr>
            <a:r>
              <a:rPr lang="en-US" dirty="0" smtClean="0"/>
              <a:t>Use of the </a:t>
            </a:r>
            <a:r>
              <a:rPr lang="en-US" i="1" dirty="0" smtClean="0"/>
              <a:t>kernel</a:t>
            </a:r>
            <a:r>
              <a:rPr lang="en-US" dirty="0" smtClean="0"/>
              <a:t>-trick</a:t>
            </a:r>
          </a:p>
          <a:p>
            <a:pPr marL="933450" lvl="2" indent="-285750">
              <a:buFont typeface="Arial" panose="020B0604020202020204" pitchFamily="34" charset="0"/>
              <a:buChar char="•"/>
            </a:pPr>
            <a:r>
              <a:rPr lang="en-US" dirty="0" smtClean="0"/>
              <a:t>Transform data into higher-dimensional space</a:t>
            </a:r>
          </a:p>
          <a:p>
            <a:pPr marL="933450" lvl="2" indent="-285750">
              <a:buFont typeface="Arial" panose="020B0604020202020204" pitchFamily="34" charset="0"/>
              <a:buChar char="•"/>
            </a:pPr>
            <a:r>
              <a:rPr lang="en-US" dirty="0" smtClean="0"/>
              <a:t>Linear separation in high-dimensional space</a:t>
            </a:r>
          </a:p>
          <a:p>
            <a:pPr marL="933450" lvl="2" indent="-285750">
              <a:buFont typeface="Wingdings" panose="05000000000000000000" pitchFamily="2" charset="2"/>
              <a:buChar char="Ø"/>
            </a:pPr>
            <a:r>
              <a:rPr lang="en-US" dirty="0" smtClean="0"/>
              <a:t>Non-linear separation in original attribute-space</a:t>
            </a:r>
            <a:endParaRPr lang="en-US"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975" y="1568129"/>
            <a:ext cx="3667664" cy="2224489"/>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168587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Evaluation</a:t>
            </a:r>
            <a:endParaRPr lang="en-US" dirty="0"/>
          </a:p>
        </p:txBody>
      </p:sp>
      <p:sp>
        <p:nvSpPr>
          <p:cNvPr id="5" name="Textplatzhalter 4"/>
          <p:cNvSpPr>
            <a:spLocks noGrp="1"/>
          </p:cNvSpPr>
          <p:nvPr>
            <p:ph type="body" sz="quarter" idx="12"/>
          </p:nvPr>
        </p:nvSpPr>
        <p:spPr/>
        <p:txBody>
          <a:bodyPr/>
          <a:lstStyle/>
          <a:p>
            <a:pPr marL="285750" indent="-285750">
              <a:buFont typeface="Arial" panose="020B0604020202020204" pitchFamily="34" charset="0"/>
              <a:buChar char="•"/>
            </a:pPr>
            <a:r>
              <a:rPr lang="en-US" dirty="0" smtClean="0"/>
              <a:t>How well does the classification model predict?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Learned model is tested on a </a:t>
            </a:r>
            <a:r>
              <a:rPr lang="en-US" u="sng" dirty="0" smtClean="0"/>
              <a:t>separate</a:t>
            </a:r>
            <a:r>
              <a:rPr lang="en-US" dirty="0" smtClean="0"/>
              <a:t> test set</a:t>
            </a:r>
          </a:p>
          <a:p>
            <a:pPr marL="717550" lvl="1" indent="-285750">
              <a:buFont typeface="Arial" panose="020B0604020202020204" pitchFamily="34" charset="0"/>
              <a:buChar char="•"/>
            </a:pPr>
            <a:r>
              <a:rPr lang="en-US" dirty="0" smtClean="0"/>
              <a:t>Model predicts the class of each test record</a:t>
            </a:r>
          </a:p>
          <a:p>
            <a:pPr marL="717550" lvl="1" indent="-285750">
              <a:buFont typeface="Arial" panose="020B0604020202020204" pitchFamily="34" charset="0"/>
              <a:buChar char="•"/>
            </a:pPr>
            <a:r>
              <a:rPr lang="en-US" dirty="0" smtClean="0"/>
              <a:t>Compare predictions with the real classes</a:t>
            </a:r>
          </a:p>
          <a:p>
            <a:pPr marL="717550" lvl="1" indent="-285750">
              <a:buFont typeface="Wingdings" panose="05000000000000000000" pitchFamily="2" charset="2"/>
              <a:buChar char="Ø"/>
            </a:pPr>
            <a:r>
              <a:rPr lang="en-US" dirty="0" smtClean="0"/>
              <a:t>Output of a performance measure</a:t>
            </a:r>
          </a:p>
        </p:txBody>
      </p:sp>
      <p:pic>
        <p:nvPicPr>
          <p:cNvPr id="2" name="Grafik 1"/>
          <p:cNvPicPr>
            <a:picLocks noChangeAspect="1"/>
          </p:cNvPicPr>
          <p:nvPr/>
        </p:nvPicPr>
        <p:blipFill rotWithShape="1">
          <a:blip r:embed="rId3" cstate="print">
            <a:extLst>
              <a:ext uri="{28A0092B-C50C-407E-A947-70E740481C1C}">
                <a14:useLocalDpi xmlns:a14="http://schemas.microsoft.com/office/drawing/2010/main" val="0"/>
              </a:ext>
            </a:extLst>
          </a:blip>
          <a:srcRect l="4286"/>
          <a:stretch/>
        </p:blipFill>
        <p:spPr>
          <a:xfrm>
            <a:off x="1398797" y="3614057"/>
            <a:ext cx="6346407" cy="2306007"/>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59389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hteck 30"/>
          <p:cNvSpPr/>
          <p:nvPr>
            <p:custDataLst>
              <p:tags r:id="rId2"/>
            </p:custDataLst>
          </p:nvPr>
        </p:nvSpPr>
        <p:spPr>
          <a:xfrm>
            <a:off x="858897" y="1700213"/>
            <a:ext cx="7889816" cy="400109"/>
          </a:xfrm>
          <a:prstGeom prst="rect">
            <a:avLst/>
          </a:prstGeom>
          <a:solidFill>
            <a:srgbClr val="D9D9D9">
              <a:lumMod val="10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US" sz="1600" dirty="0" smtClean="0">
              <a:solidFill>
                <a:schemeClr val="tx1"/>
              </a:solidFill>
              <a:latin typeface="Arial" panose="020B0604020202020204" pitchFamily="34" charset="0"/>
            </a:endParaRPr>
          </a:p>
        </p:txBody>
      </p:sp>
      <p:sp>
        <p:nvSpPr>
          <p:cNvPr id="27" name="Titel 26"/>
          <p:cNvSpPr>
            <a:spLocks noGrp="1"/>
          </p:cNvSpPr>
          <p:nvPr>
            <p:ph type="title"/>
            <p:custDataLst>
              <p:tags r:id="rId3"/>
            </p:custDataLst>
          </p:nvPr>
        </p:nvSpPr>
        <p:spPr/>
        <p:txBody>
          <a:bodyPr/>
          <a:lstStyle/>
          <a:p>
            <a:r>
              <a:rPr lang="en-US" dirty="0" smtClean="0"/>
              <a:t>Agenda Microtraining</a:t>
            </a:r>
            <a:endParaRPr lang="en-US" dirty="0"/>
          </a:p>
        </p:txBody>
      </p:sp>
      <p:sp>
        <p:nvSpPr>
          <p:cNvPr id="12" name="Rechteck 11">
            <a:hlinkClick r:id="rId13" action="ppaction://hlinksldjump"/>
          </p:cNvPr>
          <p:cNvSpPr/>
          <p:nvPr>
            <p:custDataLst>
              <p:tags r:id="rId4"/>
            </p:custDataLst>
          </p:nvPr>
        </p:nvSpPr>
        <p:spPr>
          <a:xfrm>
            <a:off x="858897" y="309104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Exemplary solution and outlook</a:t>
            </a:r>
            <a:endParaRPr lang="en-US" sz="1600" b="1" dirty="0">
              <a:solidFill>
                <a:schemeClr val="tx1"/>
              </a:solidFill>
              <a:latin typeface="Arial" panose="020B0604020202020204" pitchFamily="34" charset="0"/>
            </a:endParaRPr>
          </a:p>
        </p:txBody>
      </p:sp>
      <p:sp>
        <p:nvSpPr>
          <p:cNvPr id="13" name="Rechteck 12">
            <a:hlinkClick r:id="rId13" action="ppaction://hlinksldjump"/>
          </p:cNvPr>
          <p:cNvSpPr/>
          <p:nvPr>
            <p:custDataLst>
              <p:tags r:id="rId5"/>
            </p:custDataLst>
          </p:nvPr>
        </p:nvSpPr>
        <p:spPr>
          <a:xfrm>
            <a:off x="395288" y="309104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4</a:t>
            </a:r>
            <a:endParaRPr lang="en-US" sz="1600" b="1" dirty="0">
              <a:solidFill>
                <a:schemeClr val="bg1"/>
              </a:solidFill>
              <a:latin typeface="Arial" panose="020B0604020202020204" pitchFamily="34" charset="0"/>
            </a:endParaRPr>
          </a:p>
        </p:txBody>
      </p:sp>
      <p:sp>
        <p:nvSpPr>
          <p:cNvPr id="14" name="Rechteck 13">
            <a:hlinkClick r:id="" action="ppaction://noaction"/>
          </p:cNvPr>
          <p:cNvSpPr/>
          <p:nvPr>
            <p:custDataLst>
              <p:tags r:id="rId6"/>
            </p:custDataLst>
          </p:nvPr>
        </p:nvSpPr>
        <p:spPr>
          <a:xfrm>
            <a:off x="858897" y="262743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Hands-On with Rapidminer</a:t>
            </a:r>
          </a:p>
        </p:txBody>
      </p:sp>
      <p:sp>
        <p:nvSpPr>
          <p:cNvPr id="15" name="Rechteck 14">
            <a:hlinkClick r:id="" action="ppaction://noaction"/>
          </p:cNvPr>
          <p:cNvSpPr/>
          <p:nvPr>
            <p:custDataLst>
              <p:tags r:id="rId7"/>
            </p:custDataLst>
          </p:nvPr>
        </p:nvSpPr>
        <p:spPr>
          <a:xfrm>
            <a:off x="395288" y="262743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3</a:t>
            </a:r>
            <a:endParaRPr lang="en-US" sz="1600" b="1" dirty="0">
              <a:solidFill>
                <a:schemeClr val="bg1"/>
              </a:solidFill>
              <a:latin typeface="Arial" panose="020B0604020202020204" pitchFamily="34" charset="0"/>
            </a:endParaRPr>
          </a:p>
        </p:txBody>
      </p:sp>
      <p:sp>
        <p:nvSpPr>
          <p:cNvPr id="16" name="Rechteck 15">
            <a:hlinkClick r:id="rId14" action="ppaction://hlinksldjump"/>
          </p:cNvPr>
          <p:cNvSpPr/>
          <p:nvPr>
            <p:custDataLst>
              <p:tags r:id="rId8"/>
            </p:custDataLst>
          </p:nvPr>
        </p:nvSpPr>
        <p:spPr>
          <a:xfrm>
            <a:off x="858897" y="216382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Use Case</a:t>
            </a:r>
          </a:p>
        </p:txBody>
      </p:sp>
      <p:sp>
        <p:nvSpPr>
          <p:cNvPr id="17" name="Rechteck 16">
            <a:hlinkClick r:id="rId14" action="ppaction://hlinksldjump"/>
          </p:cNvPr>
          <p:cNvSpPr/>
          <p:nvPr>
            <p:custDataLst>
              <p:tags r:id="rId9"/>
            </p:custDataLst>
          </p:nvPr>
        </p:nvSpPr>
        <p:spPr>
          <a:xfrm>
            <a:off x="395288" y="216382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2</a:t>
            </a:r>
            <a:endParaRPr lang="en-US" sz="1600" b="1" dirty="0">
              <a:solidFill>
                <a:schemeClr val="bg1"/>
              </a:solidFill>
              <a:latin typeface="Arial" panose="020B0604020202020204" pitchFamily="34" charset="0"/>
            </a:endParaRPr>
          </a:p>
        </p:txBody>
      </p:sp>
      <p:sp>
        <p:nvSpPr>
          <p:cNvPr id="18" name="Rechteck 17">
            <a:hlinkClick r:id="" action="ppaction://noaction"/>
          </p:cNvPr>
          <p:cNvSpPr/>
          <p:nvPr>
            <p:custDataLst>
              <p:tags r:id="rId10"/>
            </p:custDataLst>
          </p:nvPr>
        </p:nvSpPr>
        <p:spPr>
          <a:xfrm>
            <a:off x="858897" y="170021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Theoretical Background</a:t>
            </a:r>
          </a:p>
        </p:txBody>
      </p:sp>
      <p:sp>
        <p:nvSpPr>
          <p:cNvPr id="19" name="Rechteck 18">
            <a:hlinkClick r:id="" action="ppaction://noaction"/>
          </p:cNvPr>
          <p:cNvSpPr/>
          <p:nvPr>
            <p:custDataLst>
              <p:tags r:id="rId11"/>
            </p:custDataLst>
          </p:nvPr>
        </p:nvSpPr>
        <p:spPr>
          <a:xfrm>
            <a:off x="395288" y="170021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1</a:t>
            </a:r>
            <a:endParaRPr lang="en-US" sz="1600" b="1" dirty="0">
              <a:solidFill>
                <a:schemeClr val="bg1"/>
              </a:solidFill>
              <a:latin typeface="Arial" panose="020B0604020202020204" pitchFamily="34" charset="0"/>
            </a:endParaRPr>
          </a:p>
        </p:txBody>
      </p:sp>
      <p:sp>
        <p:nvSpPr>
          <p:cNvPr id="20" name="Textfeld 19"/>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custDataLst>
      <p:tags r:id="rId1"/>
    </p:custDataLst>
    <p:extLst>
      <p:ext uri="{BB962C8B-B14F-4D97-AF65-F5344CB8AC3E}">
        <p14:creationId xmlns:p14="http://schemas.microsoft.com/office/powerpoint/2010/main" val="297461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Classification</a:t>
            </a:r>
            <a:endParaRPr lang="en-US" dirty="0"/>
          </a:p>
        </p:txBody>
      </p:sp>
      <p:sp>
        <p:nvSpPr>
          <p:cNvPr id="3" name="Inhaltsplatzhalter 2"/>
          <p:cNvSpPr>
            <a:spLocks noGrp="1"/>
          </p:cNvSpPr>
          <p:nvPr>
            <p:ph idx="1"/>
          </p:nvPr>
        </p:nvSpPr>
        <p:spPr/>
        <p:txBody>
          <a:bodyPr/>
          <a:lstStyle/>
          <a:p>
            <a:r>
              <a:rPr lang="en-US" dirty="0" smtClean="0"/>
              <a:t>Evaluation metrics</a:t>
            </a:r>
            <a:endParaRPr lang="en-US" dirty="0"/>
          </a:p>
        </p:txBody>
      </p:sp>
      <mc:AlternateContent xmlns:mc="http://schemas.openxmlformats.org/markup-compatibility/2006" xmlns:a14="http://schemas.microsoft.com/office/drawing/2010/main">
        <mc:Choice Requires="a14">
          <p:sp>
            <p:nvSpPr>
              <p:cNvPr id="4" name="Textplatzhalter 3"/>
              <p:cNvSpPr>
                <a:spLocks noGrp="1"/>
              </p:cNvSpPr>
              <p:nvPr>
                <p:ph type="body" sz="quarter" idx="12"/>
              </p:nvPr>
            </p:nvSpPr>
            <p:spPr>
              <a:xfrm>
                <a:off x="287338" y="1684800"/>
                <a:ext cx="8569325" cy="3975771"/>
              </a:xfrm>
            </p:spPr>
            <p:txBody>
              <a:bodyPr/>
              <a:lstStyle/>
              <a:p>
                <a:pPr marL="285750" indent="-285750">
                  <a:buFont typeface="Arial" panose="020B0604020202020204" pitchFamily="34" charset="0"/>
                  <a:buChar char="•"/>
                </a:pPr>
                <a:r>
                  <a:rPr lang="en-US" dirty="0" smtClean="0"/>
                  <a:t>In a 2-class problem: 4 different cases possible</a:t>
                </a:r>
              </a:p>
              <a:p>
                <a:pPr marL="717550" lvl="1" indent="-285750">
                  <a:buFont typeface="Arial" panose="020B0604020202020204" pitchFamily="34" charset="0"/>
                  <a:buChar char="•"/>
                </a:pPr>
                <a:r>
                  <a:rPr lang="en-US" dirty="0" smtClean="0"/>
                  <a:t>True-positive, false-positive, true-negative, false-negative</a:t>
                </a:r>
              </a:p>
              <a:p>
                <a:pPr marL="7175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Selection of an appropriate metric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Popular metric: accuracy </a:t>
                </a:r>
                <a:r>
                  <a:rPr lang="en-US" dirty="0" smtClean="0">
                    <a:latin typeface="+mn-lt"/>
                  </a:rPr>
                  <a:t>= </a:t>
                </a:r>
                <a14:m>
                  <m:oMath xmlns:m="http://schemas.openxmlformats.org/officeDocument/2006/math">
                    <m:f>
                      <m:fPr>
                        <m:ctrlPr>
                          <a:rPr lang="en-US" sz="2400" b="0" i="1" smtClean="0">
                            <a:latin typeface="Cambria Math" panose="02040503050406030204" pitchFamily="18" charset="0"/>
                          </a:rPr>
                        </m:ctrlPr>
                      </m:fPr>
                      <m:num>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correctly</m:t>
                        </m:r>
                        <m:r>
                          <a:rPr lang="en-US" sz="2400" b="0" i="0" smtClean="0">
                            <a:latin typeface="Cambria Math" panose="02040503050406030204" pitchFamily="18" charset="0"/>
                          </a:rPr>
                          <m:t>_</m:t>
                        </m:r>
                        <m:r>
                          <m:rPr>
                            <m:sty m:val="p"/>
                          </m:rPr>
                          <a:rPr lang="en-US" sz="2400" b="0" i="0" smtClean="0">
                            <a:latin typeface="Cambria Math" panose="02040503050406030204" pitchFamily="18" charset="0"/>
                          </a:rPr>
                          <m:t>classified</m:t>
                        </m:r>
                        <m:r>
                          <a:rPr lang="en-US" sz="2400" b="0" i="0" smtClean="0">
                            <a:latin typeface="Cambria Math" panose="02040503050406030204" pitchFamily="18" charset="0"/>
                          </a:rPr>
                          <m:t>_</m:t>
                        </m:r>
                        <m:r>
                          <m:rPr>
                            <m:sty m:val="p"/>
                          </m:rPr>
                          <a:rPr lang="en-US" sz="2400" b="0" i="0" smtClean="0">
                            <a:latin typeface="Cambria Math" panose="02040503050406030204" pitchFamily="18" charset="0"/>
                          </a:rPr>
                          <m:t>records</m:t>
                        </m:r>
                      </m:num>
                      <m:den>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all</m:t>
                        </m:r>
                        <m:r>
                          <a:rPr lang="en-US" sz="2400" b="0" i="0" smtClean="0">
                            <a:latin typeface="Cambria Math" panose="02040503050406030204" pitchFamily="18" charset="0"/>
                          </a:rPr>
                          <m:t>_</m:t>
                        </m:r>
                        <m:r>
                          <m:rPr>
                            <m:sty m:val="p"/>
                          </m:rPr>
                          <a:rPr lang="en-US" sz="2400" b="0" i="0" smtClean="0">
                            <a:latin typeface="Cambria Math" panose="02040503050406030204" pitchFamily="18" charset="0"/>
                          </a:rPr>
                          <m:t>records</m:t>
                        </m:r>
                      </m:den>
                    </m:f>
                  </m:oMath>
                </a14:m>
                <a:endParaRPr lang="en-US" dirty="0">
                  <a:latin typeface="+mn-lt"/>
                </a:endParaRPr>
              </a:p>
            </p:txBody>
          </p:sp>
        </mc:Choice>
        <mc:Fallback xmlns="">
          <p:sp>
            <p:nvSpPr>
              <p:cNvPr id="4" name="Textplatzhalter 3"/>
              <p:cNvSpPr>
                <a:spLocks noGrp="1" noRot="1" noChangeAspect="1" noMove="1" noResize="1" noEditPoints="1" noAdjustHandles="1" noChangeArrowheads="1" noChangeShapeType="1" noTextEdit="1"/>
              </p:cNvSpPr>
              <p:nvPr>
                <p:ph type="body" sz="quarter" idx="12"/>
              </p:nvPr>
            </p:nvSpPr>
            <p:spPr>
              <a:xfrm>
                <a:off x="287338" y="1684800"/>
                <a:ext cx="8569325" cy="3975771"/>
              </a:xfrm>
              <a:blipFill rotWithShape="0">
                <a:blip r:embed="rId3"/>
                <a:stretch>
                  <a:fillRect l="-1494" t="-1991" b="-2757"/>
                </a:stretch>
              </a:blipFill>
            </p:spPr>
            <p:txBody>
              <a:bodyPr/>
              <a:lstStyle/>
              <a:p>
                <a:r>
                  <a:rPr lang="en-US">
                    <a:noFill/>
                  </a:rPr>
                  <a:t> </a:t>
                </a:r>
              </a:p>
            </p:txBody>
          </p:sp>
        </mc:Fallback>
      </mc:AlternateContent>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5990" y="2454782"/>
            <a:ext cx="5852021" cy="1897738"/>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56023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Classification</a:t>
            </a:r>
            <a:endParaRPr lang="en-US" dirty="0"/>
          </a:p>
        </p:txBody>
      </p:sp>
      <p:sp>
        <p:nvSpPr>
          <p:cNvPr id="3" name="Inhaltsplatzhalter 2"/>
          <p:cNvSpPr>
            <a:spLocks noGrp="1"/>
          </p:cNvSpPr>
          <p:nvPr>
            <p:ph idx="1"/>
          </p:nvPr>
        </p:nvSpPr>
        <p:spPr/>
        <p:txBody>
          <a:bodyPr/>
          <a:lstStyle/>
          <a:p>
            <a:r>
              <a:rPr lang="en-US" dirty="0" smtClean="0"/>
              <a:t>Evaluation – When accuracy is not enough</a:t>
            </a:r>
            <a:endParaRPr lang="en-US" dirty="0"/>
          </a:p>
        </p:txBody>
      </p:sp>
      <p:sp>
        <p:nvSpPr>
          <p:cNvPr id="4" name="Textplatzhalter 3"/>
          <p:cNvSpPr>
            <a:spLocks noGrp="1"/>
          </p:cNvSpPr>
          <p:nvPr>
            <p:ph type="body" sz="quarter" idx="12"/>
          </p:nvPr>
        </p:nvSpPr>
        <p:spPr>
          <a:xfrm>
            <a:off x="287338" y="1684800"/>
            <a:ext cx="8569325" cy="3975771"/>
          </a:xfrm>
        </p:spPr>
        <p:txBody>
          <a:bodyPr/>
          <a:lstStyle/>
          <a:p>
            <a:pPr marL="285750" indent="-285750">
              <a:buFont typeface="Arial" panose="020B0604020202020204" pitchFamily="34" charset="0"/>
              <a:buChar char="•"/>
            </a:pPr>
            <a:r>
              <a:rPr lang="en-US" dirty="0" smtClean="0"/>
              <a:t>Different metrics can be calculated from the matrix, e.g. </a:t>
            </a:r>
          </a:p>
          <a:p>
            <a:pPr marL="342900" indent="-342900">
              <a:buFont typeface="+mj-lt"/>
              <a:buAutoNum type="arabicPeriod"/>
            </a:pPr>
            <a:endParaRPr lang="de-DE" dirty="0" smtClean="0"/>
          </a:p>
          <a:p>
            <a:pPr marL="342900" indent="-342900">
              <a:buFont typeface="+mj-lt"/>
              <a:buAutoNum type="arabicPeriod"/>
            </a:pPr>
            <a:r>
              <a:rPr lang="de-DE" dirty="0" smtClean="0"/>
              <a:t>True </a:t>
            </a:r>
            <a:r>
              <a:rPr lang="de-DE" dirty="0"/>
              <a:t>Positive Rate (</a:t>
            </a:r>
            <a:r>
              <a:rPr lang="de-DE" dirty="0" smtClean="0"/>
              <a:t>TPR)</a:t>
            </a:r>
          </a:p>
          <a:p>
            <a:pPr marL="774700" lvl="1" indent="-342900">
              <a:buFont typeface="Arial" panose="020B0604020202020204" pitchFamily="34" charset="0"/>
              <a:buChar char="•"/>
            </a:pPr>
            <a:r>
              <a:rPr lang="en-US" sz="1800" dirty="0" smtClean="0"/>
              <a:t>Proportion </a:t>
            </a:r>
            <a:r>
              <a:rPr lang="en-US" sz="1800" dirty="0"/>
              <a:t>of positives that are correctly identified as </a:t>
            </a:r>
            <a:r>
              <a:rPr lang="en-US" sz="1800" dirty="0" smtClean="0"/>
              <a:t>positive</a:t>
            </a:r>
          </a:p>
          <a:p>
            <a:pPr marL="774700" lvl="1" indent="-342900">
              <a:buFont typeface="Arial" panose="020B0604020202020204" pitchFamily="34" charset="0"/>
              <a:buChar char="•"/>
            </a:pPr>
            <a:r>
              <a:rPr lang="en-US" sz="1800" dirty="0" smtClean="0"/>
              <a:t>TPR = TP/P</a:t>
            </a:r>
          </a:p>
          <a:p>
            <a:pPr marL="457200" indent="-457200">
              <a:buFont typeface="+mj-lt"/>
              <a:buAutoNum type="arabicPeriod"/>
            </a:pPr>
            <a:r>
              <a:rPr lang="en-US" dirty="0" smtClean="0"/>
              <a:t>False Positive Rate (FPR)</a:t>
            </a:r>
          </a:p>
          <a:p>
            <a:pPr marL="774700" lvl="1" indent="-342900">
              <a:buFont typeface="Arial" panose="020B0604020202020204" pitchFamily="34" charset="0"/>
              <a:buChar char="•"/>
            </a:pPr>
            <a:r>
              <a:rPr lang="en-US" sz="1800" dirty="0" smtClean="0"/>
              <a:t>Proportion of negatives that are incorrectly classified as positive</a:t>
            </a:r>
          </a:p>
          <a:p>
            <a:pPr marL="774700" lvl="1" indent="-342900">
              <a:buFont typeface="Arial" panose="020B0604020202020204" pitchFamily="34" charset="0"/>
              <a:buChar char="•"/>
            </a:pPr>
            <a:r>
              <a:rPr lang="en-US" sz="1800" dirty="0" smtClean="0"/>
              <a:t>FPR = FP/N</a:t>
            </a:r>
            <a:endParaRPr lang="en-US" sz="1800" dirty="0"/>
          </a:p>
          <a:p>
            <a:pPr marL="774700" lvl="1"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2000" dirty="0" smtClean="0"/>
              <a:t>Out of these two metrics, a new metric can be calculated</a:t>
            </a:r>
          </a:p>
          <a:p>
            <a:pPr marL="774700" lvl="1" indent="-342900">
              <a:buFont typeface="Arial" panose="020B0604020202020204" pitchFamily="34" charset="0"/>
              <a:buChar char="•"/>
            </a:pPr>
            <a:r>
              <a:rPr lang="en-US" sz="1800" dirty="0" smtClean="0"/>
              <a:t>Receiver Operator Characteristics (ROC)</a:t>
            </a:r>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164766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Classification</a:t>
            </a:r>
            <a:endParaRPr lang="en-US" dirty="0"/>
          </a:p>
        </p:txBody>
      </p:sp>
      <p:sp>
        <p:nvSpPr>
          <p:cNvPr id="3" name="Inhaltsplatzhalter 2"/>
          <p:cNvSpPr>
            <a:spLocks noGrp="1"/>
          </p:cNvSpPr>
          <p:nvPr>
            <p:ph idx="1"/>
          </p:nvPr>
        </p:nvSpPr>
        <p:spPr/>
        <p:txBody>
          <a:bodyPr/>
          <a:lstStyle/>
          <a:p>
            <a:r>
              <a:rPr lang="en-US" dirty="0"/>
              <a:t>Receiver Operator Characteristics (ROC)</a:t>
            </a:r>
          </a:p>
        </p:txBody>
      </p:sp>
      <p:sp>
        <p:nvSpPr>
          <p:cNvPr id="4" name="Textplatzhalter 3"/>
          <p:cNvSpPr>
            <a:spLocks noGrp="1"/>
          </p:cNvSpPr>
          <p:nvPr>
            <p:ph type="body" sz="quarter" idx="12"/>
          </p:nvPr>
        </p:nvSpPr>
        <p:spPr>
          <a:xfrm>
            <a:off x="287339" y="1684800"/>
            <a:ext cx="4083710" cy="3975771"/>
          </a:xfrm>
        </p:spPr>
        <p:txBody>
          <a:bodyPr/>
          <a:lstStyle/>
          <a:p>
            <a:pPr marL="285750" indent="-285750">
              <a:buFont typeface="Arial" panose="020B0604020202020204" pitchFamily="34" charset="0"/>
              <a:buChar char="•"/>
            </a:pPr>
            <a:r>
              <a:rPr lang="en-US" dirty="0" smtClean="0"/>
              <a:t>Graphical plot that illustrates the predictive performance of a binary classifier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smtClean="0"/>
              <a:t>Created by plotting the TPR against the FPR a different threshold settings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smtClean="0"/>
              <a:t>The diagonal line represents a random guess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smtClean="0"/>
              <a:t>Ideal behavior</a:t>
            </a:r>
          </a:p>
          <a:p>
            <a:pPr marL="717550" lvl="1" indent="-285750">
              <a:buFont typeface="Arial" panose="020B0604020202020204" pitchFamily="34" charset="0"/>
              <a:buChar char="•"/>
            </a:pPr>
            <a:r>
              <a:rPr lang="en-US" dirty="0" smtClean="0"/>
              <a:t>ROC-curve rises to the upper left corner (best possible prediction)</a:t>
            </a:r>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cxnSp>
        <p:nvCxnSpPr>
          <p:cNvPr id="7" name="Gerade Verbindung mit Pfeil 6"/>
          <p:cNvCxnSpPr/>
          <p:nvPr/>
        </p:nvCxnSpPr>
        <p:spPr>
          <a:xfrm flipV="1">
            <a:off x="5318899" y="2018901"/>
            <a:ext cx="0" cy="29067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a:off x="5318899" y="4925653"/>
            <a:ext cx="29052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7962393" y="4925653"/>
            <a:ext cx="893607" cy="369332"/>
          </a:xfrm>
          <a:prstGeom prst="rect">
            <a:avLst/>
          </a:prstGeom>
          <a:noFill/>
        </p:spPr>
        <p:txBody>
          <a:bodyPr wrap="square" rtlCol="0">
            <a:spAutoFit/>
          </a:bodyPr>
          <a:lstStyle/>
          <a:p>
            <a:pPr algn="ctr"/>
            <a:r>
              <a:rPr lang="de-DE" dirty="0">
                <a:solidFill>
                  <a:schemeClr val="tx2"/>
                </a:solidFill>
              </a:rPr>
              <a:t>FPR</a:t>
            </a:r>
          </a:p>
        </p:txBody>
      </p:sp>
      <p:sp>
        <p:nvSpPr>
          <p:cNvPr id="10" name="Textfeld 9"/>
          <p:cNvSpPr txBox="1"/>
          <p:nvPr/>
        </p:nvSpPr>
        <p:spPr>
          <a:xfrm>
            <a:off x="4543866" y="1684800"/>
            <a:ext cx="775034" cy="369332"/>
          </a:xfrm>
          <a:prstGeom prst="rect">
            <a:avLst/>
          </a:prstGeom>
          <a:noFill/>
        </p:spPr>
        <p:txBody>
          <a:bodyPr wrap="square" rtlCol="0">
            <a:spAutoFit/>
          </a:bodyPr>
          <a:lstStyle/>
          <a:p>
            <a:pPr algn="ctr"/>
            <a:r>
              <a:rPr lang="de-DE" dirty="0">
                <a:solidFill>
                  <a:schemeClr val="tx2"/>
                </a:solidFill>
              </a:rPr>
              <a:t>T</a:t>
            </a:r>
            <a:r>
              <a:rPr lang="de-DE" dirty="0" smtClean="0">
                <a:solidFill>
                  <a:schemeClr val="tx2"/>
                </a:solidFill>
              </a:rPr>
              <a:t>PR</a:t>
            </a:r>
            <a:endParaRPr lang="de-DE" dirty="0">
              <a:solidFill>
                <a:schemeClr val="tx2"/>
              </a:solidFill>
            </a:endParaRPr>
          </a:p>
        </p:txBody>
      </p:sp>
      <p:cxnSp>
        <p:nvCxnSpPr>
          <p:cNvPr id="11" name="Gerader Verbinder 10"/>
          <p:cNvCxnSpPr/>
          <p:nvPr/>
        </p:nvCxnSpPr>
        <p:spPr>
          <a:xfrm flipV="1">
            <a:off x="5318899" y="2018901"/>
            <a:ext cx="2905200" cy="2906752"/>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12" name="Freihandform 11"/>
          <p:cNvSpPr/>
          <p:nvPr/>
        </p:nvSpPr>
        <p:spPr>
          <a:xfrm>
            <a:off x="5323699" y="2016857"/>
            <a:ext cx="2857500" cy="2903220"/>
          </a:xfrm>
          <a:custGeom>
            <a:avLst/>
            <a:gdLst>
              <a:gd name="connsiteX0" fmla="*/ 0 w 2857500"/>
              <a:gd name="connsiteY0" fmla="*/ 2903220 h 2903220"/>
              <a:gd name="connsiteX1" fmla="*/ 274320 w 2857500"/>
              <a:gd name="connsiteY1" fmla="*/ 2209800 h 2903220"/>
              <a:gd name="connsiteX2" fmla="*/ 716280 w 2857500"/>
              <a:gd name="connsiteY2" fmla="*/ 1508760 h 2903220"/>
              <a:gd name="connsiteX3" fmla="*/ 1234440 w 2857500"/>
              <a:gd name="connsiteY3" fmla="*/ 982980 h 2903220"/>
              <a:gd name="connsiteX4" fmla="*/ 1851660 w 2857500"/>
              <a:gd name="connsiteY4" fmla="*/ 472440 h 2903220"/>
              <a:gd name="connsiteX5" fmla="*/ 2453640 w 2857500"/>
              <a:gd name="connsiteY5" fmla="*/ 106680 h 2903220"/>
              <a:gd name="connsiteX6" fmla="*/ 2857500 w 2857500"/>
              <a:gd name="connsiteY6" fmla="*/ 0 h 290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903220">
                <a:moveTo>
                  <a:pt x="0" y="2903220"/>
                </a:moveTo>
                <a:cubicBezTo>
                  <a:pt x="77470" y="2672715"/>
                  <a:pt x="154940" y="2442210"/>
                  <a:pt x="274320" y="2209800"/>
                </a:cubicBezTo>
                <a:cubicBezTo>
                  <a:pt x="393700" y="1977390"/>
                  <a:pt x="556260" y="1713230"/>
                  <a:pt x="716280" y="1508760"/>
                </a:cubicBezTo>
                <a:cubicBezTo>
                  <a:pt x="876300" y="1304290"/>
                  <a:pt x="1045210" y="1155700"/>
                  <a:pt x="1234440" y="982980"/>
                </a:cubicBezTo>
                <a:cubicBezTo>
                  <a:pt x="1423670" y="810260"/>
                  <a:pt x="1648460" y="618490"/>
                  <a:pt x="1851660" y="472440"/>
                </a:cubicBezTo>
                <a:cubicBezTo>
                  <a:pt x="2054860" y="326390"/>
                  <a:pt x="2286000" y="185420"/>
                  <a:pt x="2453640" y="106680"/>
                </a:cubicBezTo>
                <a:cubicBezTo>
                  <a:pt x="2621280" y="27940"/>
                  <a:pt x="2778760" y="25400"/>
                  <a:pt x="2857500" y="0"/>
                </a:cubicBezTo>
              </a:path>
            </a:pathLst>
          </a:cu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reihandform 12"/>
          <p:cNvSpPr/>
          <p:nvPr/>
        </p:nvSpPr>
        <p:spPr>
          <a:xfrm>
            <a:off x="5323699" y="2066445"/>
            <a:ext cx="2638694" cy="2853632"/>
          </a:xfrm>
          <a:custGeom>
            <a:avLst/>
            <a:gdLst>
              <a:gd name="connsiteX0" fmla="*/ 0 w 2638694"/>
              <a:gd name="connsiteY0" fmla="*/ 2853632 h 2853632"/>
              <a:gd name="connsiteX1" fmla="*/ 47625 w 2638694"/>
              <a:gd name="connsiteY1" fmla="*/ 1710632 h 2853632"/>
              <a:gd name="connsiteX2" fmla="*/ 114300 w 2638694"/>
              <a:gd name="connsiteY2" fmla="*/ 643832 h 2853632"/>
              <a:gd name="connsiteX3" fmla="*/ 304800 w 2638694"/>
              <a:gd name="connsiteY3" fmla="*/ 215207 h 2853632"/>
              <a:gd name="connsiteX4" fmla="*/ 1743075 w 2638694"/>
              <a:gd name="connsiteY4" fmla="*/ 91382 h 2853632"/>
              <a:gd name="connsiteX5" fmla="*/ 2600325 w 2638694"/>
              <a:gd name="connsiteY5" fmla="*/ 5657 h 2853632"/>
              <a:gd name="connsiteX6" fmla="*/ 2409825 w 2638694"/>
              <a:gd name="connsiteY6" fmla="*/ 15182 h 285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694" h="2853632">
                <a:moveTo>
                  <a:pt x="0" y="2853632"/>
                </a:moveTo>
                <a:cubicBezTo>
                  <a:pt x="14287" y="2466282"/>
                  <a:pt x="28575" y="2078932"/>
                  <a:pt x="47625" y="1710632"/>
                </a:cubicBezTo>
                <a:cubicBezTo>
                  <a:pt x="66675" y="1342332"/>
                  <a:pt x="71438" y="893069"/>
                  <a:pt x="114300" y="643832"/>
                </a:cubicBezTo>
                <a:cubicBezTo>
                  <a:pt x="157163" y="394594"/>
                  <a:pt x="33338" y="307282"/>
                  <a:pt x="304800" y="215207"/>
                </a:cubicBezTo>
                <a:cubicBezTo>
                  <a:pt x="576263" y="123132"/>
                  <a:pt x="1743075" y="91382"/>
                  <a:pt x="1743075" y="91382"/>
                </a:cubicBezTo>
                <a:lnTo>
                  <a:pt x="2600325" y="5657"/>
                </a:lnTo>
                <a:cubicBezTo>
                  <a:pt x="2711450" y="-7043"/>
                  <a:pt x="2560637" y="4069"/>
                  <a:pt x="2409825" y="15182"/>
                </a:cubicBezTo>
              </a:path>
            </a:pathLst>
          </a:cu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a:off x="5950800" y="1704119"/>
            <a:ext cx="1971675" cy="369332"/>
          </a:xfrm>
          <a:prstGeom prst="rect">
            <a:avLst/>
          </a:prstGeom>
          <a:noFill/>
        </p:spPr>
        <p:txBody>
          <a:bodyPr wrap="square" rtlCol="0">
            <a:spAutoFit/>
          </a:bodyPr>
          <a:lstStyle/>
          <a:p>
            <a:r>
              <a:rPr lang="de-DE" dirty="0" smtClean="0">
                <a:solidFill>
                  <a:schemeClr val="accent2"/>
                </a:solidFill>
              </a:rPr>
              <a:t>„</a:t>
            </a:r>
            <a:r>
              <a:rPr lang="de-DE" dirty="0" err="1" smtClean="0">
                <a:solidFill>
                  <a:schemeClr val="accent2"/>
                </a:solidFill>
              </a:rPr>
              <a:t>good</a:t>
            </a:r>
            <a:r>
              <a:rPr lang="de-DE" dirty="0" smtClean="0">
                <a:solidFill>
                  <a:schemeClr val="accent2"/>
                </a:solidFill>
              </a:rPr>
              <a:t>“ </a:t>
            </a:r>
            <a:r>
              <a:rPr lang="de-DE" dirty="0" err="1" smtClean="0">
                <a:solidFill>
                  <a:schemeClr val="accent2"/>
                </a:solidFill>
              </a:rPr>
              <a:t>classifier</a:t>
            </a:r>
            <a:endParaRPr lang="de-DE" dirty="0">
              <a:solidFill>
                <a:schemeClr val="accent2"/>
              </a:solidFill>
            </a:endParaRPr>
          </a:p>
        </p:txBody>
      </p:sp>
      <p:sp>
        <p:nvSpPr>
          <p:cNvPr id="15" name="Textfeld 14"/>
          <p:cNvSpPr txBox="1"/>
          <p:nvPr/>
        </p:nvSpPr>
        <p:spPr>
          <a:xfrm>
            <a:off x="5681000" y="4420610"/>
            <a:ext cx="2859049" cy="369332"/>
          </a:xfrm>
          <a:prstGeom prst="rect">
            <a:avLst/>
          </a:prstGeom>
          <a:noFill/>
        </p:spPr>
        <p:txBody>
          <a:bodyPr wrap="square" rtlCol="0">
            <a:spAutoFit/>
          </a:bodyPr>
          <a:lstStyle/>
          <a:p>
            <a:r>
              <a:rPr lang="de-DE" dirty="0" smtClean="0">
                <a:solidFill>
                  <a:schemeClr val="accent3"/>
                </a:solidFill>
              </a:rPr>
              <a:t>„not so </a:t>
            </a:r>
            <a:r>
              <a:rPr lang="de-DE" dirty="0" err="1" smtClean="0">
                <a:solidFill>
                  <a:schemeClr val="accent3"/>
                </a:solidFill>
              </a:rPr>
              <a:t>good</a:t>
            </a:r>
            <a:r>
              <a:rPr lang="de-DE" dirty="0" smtClean="0">
                <a:solidFill>
                  <a:schemeClr val="accent3"/>
                </a:solidFill>
              </a:rPr>
              <a:t>“ </a:t>
            </a:r>
            <a:r>
              <a:rPr lang="de-DE" dirty="0" err="1" smtClean="0">
                <a:solidFill>
                  <a:schemeClr val="accent3"/>
                </a:solidFill>
              </a:rPr>
              <a:t>classifiert</a:t>
            </a:r>
            <a:endParaRPr lang="de-DE" dirty="0">
              <a:solidFill>
                <a:schemeClr val="accent3"/>
              </a:solidFill>
            </a:endParaRPr>
          </a:p>
        </p:txBody>
      </p:sp>
    </p:spTree>
    <p:extLst>
      <p:ext uri="{BB962C8B-B14F-4D97-AF65-F5344CB8AC3E}">
        <p14:creationId xmlns:p14="http://schemas.microsoft.com/office/powerpoint/2010/main" val="289576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Classification</a:t>
            </a:r>
            <a:endParaRPr lang="en-US" dirty="0"/>
          </a:p>
        </p:txBody>
      </p:sp>
      <p:sp>
        <p:nvSpPr>
          <p:cNvPr id="3" name="Inhaltsplatzhalter 2"/>
          <p:cNvSpPr>
            <a:spLocks noGrp="1"/>
          </p:cNvSpPr>
          <p:nvPr>
            <p:ph idx="1"/>
          </p:nvPr>
        </p:nvSpPr>
        <p:spPr/>
        <p:txBody>
          <a:bodyPr/>
          <a:lstStyle/>
          <a:p>
            <a:r>
              <a:rPr lang="en-US" dirty="0" smtClean="0"/>
              <a:t>From ROC to AUC</a:t>
            </a:r>
            <a:endParaRPr lang="en-US" dirty="0"/>
          </a:p>
        </p:txBody>
      </p:sp>
      <p:sp>
        <p:nvSpPr>
          <p:cNvPr id="4" name="Textplatzhalter 3"/>
          <p:cNvSpPr>
            <a:spLocks noGrp="1"/>
          </p:cNvSpPr>
          <p:nvPr>
            <p:ph type="body" sz="quarter" idx="12"/>
          </p:nvPr>
        </p:nvSpPr>
        <p:spPr>
          <a:xfrm>
            <a:off x="287338" y="1684800"/>
            <a:ext cx="4608219" cy="3975771"/>
          </a:xfrm>
        </p:spPr>
        <p:txBody>
          <a:bodyPr/>
          <a:lstStyle/>
          <a:p>
            <a:pPr marL="285750" indent="-285750">
              <a:buFont typeface="Arial" panose="020B0604020202020204" pitchFamily="34" charset="0"/>
              <a:buChar char="•"/>
            </a:pPr>
            <a:r>
              <a:rPr lang="en-US" dirty="0" smtClean="0"/>
              <a:t>Area under the Curve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Reduction of the ROC-performance to a single metric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Value range: 0 to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higher the AUC, the better the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Random guess: 0.5</a:t>
            </a:r>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pic>
        <p:nvPicPr>
          <p:cNvPr id="16" name="Picture 2" descr="C:\SVN\vpi\01_doc\presentations\mitarbeiterkolloquium\2015\10\Bilder\AUC gefül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558" y="1810800"/>
            <a:ext cx="3974800" cy="347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871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1549" name="think-cell Folie" r:id="rId6" imgW="473" imgH="473" progId="TCLayout.ActiveDocument.1">
                  <p:embed/>
                </p:oleObj>
              </mc:Choice>
              <mc:Fallback>
                <p:oleObj name="think-cell Folie" r:id="rId6" imgW="473" imgH="473"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20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lstStyle/>
          <a:p>
            <a:r>
              <a:rPr lang="en-US" dirty="0" smtClean="0"/>
              <a:t>Agenda – Day 4</a:t>
            </a:r>
            <a:endParaRPr lang="en-US" dirty="0"/>
          </a:p>
        </p:txBody>
      </p:sp>
      <p:sp>
        <p:nvSpPr>
          <p:cNvPr id="4" name="Textplatzhalter 3"/>
          <p:cNvSpPr>
            <a:spLocks noGrp="1"/>
          </p:cNvSpPr>
          <p:nvPr>
            <p:ph type="body" sz="quarter" idx="13"/>
          </p:nvPr>
        </p:nvSpPr>
        <p:spPr>
          <a:xfrm>
            <a:off x="362139" y="944533"/>
            <a:ext cx="8493861" cy="4979718"/>
          </a:xfrm>
        </p:spPr>
        <p:txBody>
          <a:bodyPr/>
          <a:lstStyle/>
          <a:p>
            <a:pPr marL="0" indent="0">
              <a:spcAft>
                <a:spcPts val="700"/>
              </a:spcAft>
              <a:buNone/>
              <a:tabLst>
                <a:tab pos="358775" algn="l"/>
              </a:tabLst>
            </a:pPr>
            <a:r>
              <a:rPr lang="en-US" sz="1600" dirty="0" smtClean="0"/>
              <a:t>09:00 – 09:15		Welcome and Introduction to Day 4</a:t>
            </a:r>
          </a:p>
          <a:p>
            <a:pPr marL="0" indent="0">
              <a:spcAft>
                <a:spcPts val="700"/>
              </a:spcAft>
              <a:buNone/>
              <a:tabLst>
                <a:tab pos="358775" algn="l"/>
              </a:tabLst>
            </a:pPr>
            <a:r>
              <a:rPr lang="en-US" sz="1600" dirty="0" smtClean="0"/>
              <a:t>09:15 – 09:45		Industry 4.0 and the Internet of Things</a:t>
            </a:r>
          </a:p>
          <a:p>
            <a:pPr marL="0" indent="0">
              <a:spcAft>
                <a:spcPts val="700"/>
              </a:spcAft>
              <a:buNone/>
              <a:tabLst>
                <a:tab pos="358775" algn="l"/>
              </a:tabLst>
            </a:pPr>
            <a:r>
              <a:rPr lang="en-US" sz="1600" dirty="0" smtClean="0"/>
              <a:t>09:45 – 10:15		Hands-On: Internet of Things using MQTT</a:t>
            </a:r>
          </a:p>
          <a:p>
            <a:pPr marL="0" indent="0">
              <a:spcAft>
                <a:spcPts val="700"/>
              </a:spcAft>
              <a:buNone/>
              <a:tabLst>
                <a:tab pos="358775" algn="l"/>
              </a:tabLst>
            </a:pPr>
            <a:r>
              <a:rPr lang="en-US" sz="1600" dirty="0" smtClean="0"/>
              <a:t>10:15 – 10:30		Coffee Break</a:t>
            </a:r>
          </a:p>
          <a:p>
            <a:pPr marL="0" indent="0">
              <a:spcAft>
                <a:spcPts val="700"/>
              </a:spcAft>
              <a:buNone/>
              <a:tabLst>
                <a:tab pos="358775" algn="l"/>
              </a:tabLst>
            </a:pPr>
            <a:r>
              <a:rPr lang="en-US" sz="1600" dirty="0" smtClean="0"/>
              <a:t>10:30 – 10:45		Incorporation </a:t>
            </a:r>
            <a:r>
              <a:rPr lang="en-US" sz="1600" dirty="0"/>
              <a:t>of Legacy Systems using OPC</a:t>
            </a:r>
            <a:endParaRPr lang="en-US" sz="1600" dirty="0" smtClean="0"/>
          </a:p>
          <a:p>
            <a:pPr marL="0" indent="0">
              <a:spcAft>
                <a:spcPts val="700"/>
              </a:spcAft>
              <a:buNone/>
              <a:tabLst>
                <a:tab pos="358775" algn="l"/>
              </a:tabLst>
            </a:pPr>
            <a:r>
              <a:rPr lang="en-US" sz="1600" dirty="0" smtClean="0"/>
              <a:t>10:45 </a:t>
            </a:r>
            <a:r>
              <a:rPr lang="en-US" sz="1600" dirty="0"/>
              <a:t>– </a:t>
            </a:r>
            <a:r>
              <a:rPr lang="en-US" sz="1600" dirty="0" smtClean="0"/>
              <a:t>11:00</a:t>
            </a:r>
            <a:r>
              <a:rPr lang="en-US" sz="1600" dirty="0"/>
              <a:t>		</a:t>
            </a:r>
            <a:r>
              <a:rPr lang="en-US" sz="1600" dirty="0" smtClean="0"/>
              <a:t>Hands-On: Production Process</a:t>
            </a:r>
            <a:endParaRPr lang="en-US" sz="1600" dirty="0"/>
          </a:p>
          <a:p>
            <a:pPr marL="0" indent="0">
              <a:spcAft>
                <a:spcPts val="700"/>
              </a:spcAft>
              <a:buNone/>
              <a:tabLst>
                <a:tab pos="358775" algn="l"/>
              </a:tabLst>
            </a:pPr>
            <a:r>
              <a:rPr lang="en-US" sz="1600" dirty="0" smtClean="0"/>
              <a:t>11:00 – 11:30		From OPC to OPC UA</a:t>
            </a:r>
          </a:p>
          <a:p>
            <a:pPr marL="0" indent="0">
              <a:spcAft>
                <a:spcPts val="700"/>
              </a:spcAft>
              <a:buNone/>
              <a:tabLst>
                <a:tab pos="358775" algn="l"/>
              </a:tabLst>
            </a:pPr>
            <a:r>
              <a:rPr lang="en-US" sz="1600" dirty="0" smtClean="0"/>
              <a:t>11:30 – 12:00		</a:t>
            </a:r>
            <a:r>
              <a:rPr lang="en-US" sz="1600" i="1" dirty="0" smtClean="0"/>
              <a:t>Practical Session: Adding Meta-Data and Modeling using OPC UA</a:t>
            </a:r>
            <a:endParaRPr lang="en-US" sz="1600" i="1" dirty="0"/>
          </a:p>
          <a:p>
            <a:pPr marL="0" indent="0">
              <a:spcAft>
                <a:spcPts val="700"/>
              </a:spcAft>
              <a:buNone/>
              <a:tabLst>
                <a:tab pos="358775" algn="l"/>
              </a:tabLst>
            </a:pPr>
            <a:r>
              <a:rPr lang="en-US" sz="1600" dirty="0" smtClean="0"/>
              <a:t>12:00 </a:t>
            </a:r>
            <a:r>
              <a:rPr lang="en-US" sz="1600" dirty="0"/>
              <a:t>– </a:t>
            </a:r>
            <a:r>
              <a:rPr lang="en-US" sz="1600" dirty="0" smtClean="0"/>
              <a:t>13:00</a:t>
            </a:r>
            <a:r>
              <a:rPr lang="en-US" sz="1600" dirty="0"/>
              <a:t>		</a:t>
            </a:r>
            <a:r>
              <a:rPr lang="en-US" sz="1600" i="1" dirty="0"/>
              <a:t>Lunch Break</a:t>
            </a:r>
          </a:p>
          <a:p>
            <a:pPr marL="0" indent="0">
              <a:spcAft>
                <a:spcPts val="700"/>
              </a:spcAft>
              <a:buNone/>
              <a:tabLst>
                <a:tab pos="358775" algn="l"/>
              </a:tabLst>
            </a:pPr>
            <a:r>
              <a:rPr lang="en-US" sz="1600" dirty="0" smtClean="0"/>
              <a:t>14:00 – 14:30		Modern Data Analytics in Production</a:t>
            </a:r>
          </a:p>
          <a:p>
            <a:pPr marL="0" indent="0">
              <a:spcAft>
                <a:spcPts val="700"/>
              </a:spcAft>
              <a:buNone/>
              <a:tabLst>
                <a:tab pos="358775" algn="l"/>
              </a:tabLst>
            </a:pPr>
            <a:r>
              <a:rPr lang="en-US" sz="1600" dirty="0" smtClean="0"/>
              <a:t>14:30 – 15:00		</a:t>
            </a:r>
            <a:r>
              <a:rPr lang="en-US" sz="1600" dirty="0"/>
              <a:t>Data Analysis and Data </a:t>
            </a:r>
            <a:r>
              <a:rPr lang="en-US" sz="1600" dirty="0" smtClean="0"/>
              <a:t>Mining</a:t>
            </a:r>
          </a:p>
          <a:p>
            <a:pPr marL="0" indent="0">
              <a:spcAft>
                <a:spcPts val="700"/>
              </a:spcAft>
              <a:buNone/>
              <a:tabLst>
                <a:tab pos="358775" algn="l"/>
              </a:tabLst>
            </a:pPr>
            <a:r>
              <a:rPr lang="en-US" sz="1600" b="1" dirty="0" smtClean="0">
                <a:solidFill>
                  <a:srgbClr val="C00000"/>
                </a:solidFill>
              </a:rPr>
              <a:t>15:00 </a:t>
            </a:r>
            <a:r>
              <a:rPr lang="en-US" sz="1600" b="1" dirty="0">
                <a:solidFill>
                  <a:srgbClr val="C00000"/>
                </a:solidFill>
              </a:rPr>
              <a:t>– </a:t>
            </a:r>
            <a:r>
              <a:rPr lang="en-US" sz="1600" b="1" dirty="0" smtClean="0">
                <a:solidFill>
                  <a:srgbClr val="C00000"/>
                </a:solidFill>
              </a:rPr>
              <a:t>15:30</a:t>
            </a:r>
            <a:r>
              <a:rPr lang="en-US" sz="1600" b="1" dirty="0">
                <a:solidFill>
                  <a:srgbClr val="C00000"/>
                </a:solidFill>
              </a:rPr>
              <a:t>		</a:t>
            </a:r>
            <a:r>
              <a:rPr lang="en-US" sz="1600" b="1" i="1" dirty="0">
                <a:solidFill>
                  <a:srgbClr val="C00000"/>
                </a:solidFill>
              </a:rPr>
              <a:t>Practical Unit: Hands-On RapidMiner</a:t>
            </a:r>
          </a:p>
          <a:p>
            <a:pPr marL="0" indent="0">
              <a:spcAft>
                <a:spcPts val="700"/>
              </a:spcAft>
              <a:buNone/>
              <a:tabLst>
                <a:tab pos="358775" algn="l"/>
              </a:tabLst>
            </a:pPr>
            <a:r>
              <a:rPr lang="en-US" sz="1600" dirty="0" smtClean="0"/>
              <a:t>15:30 </a:t>
            </a:r>
            <a:r>
              <a:rPr lang="en-US" sz="1600" dirty="0"/>
              <a:t>– </a:t>
            </a:r>
            <a:r>
              <a:rPr lang="en-US" sz="1600" dirty="0" smtClean="0"/>
              <a:t>15:45</a:t>
            </a:r>
            <a:r>
              <a:rPr lang="en-US" sz="1600" dirty="0"/>
              <a:t>		</a:t>
            </a:r>
            <a:r>
              <a:rPr lang="en-US" sz="1600" i="1" dirty="0"/>
              <a:t>Coffee Break</a:t>
            </a:r>
          </a:p>
          <a:p>
            <a:pPr marL="0" indent="0">
              <a:spcAft>
                <a:spcPts val="700"/>
              </a:spcAft>
              <a:buNone/>
              <a:tabLst>
                <a:tab pos="358775" algn="l"/>
              </a:tabLst>
            </a:pPr>
            <a:r>
              <a:rPr lang="en-US" sz="1600" dirty="0" smtClean="0"/>
              <a:t>15:45 </a:t>
            </a:r>
            <a:r>
              <a:rPr lang="en-US" sz="1600" dirty="0"/>
              <a:t>– </a:t>
            </a:r>
            <a:r>
              <a:rPr lang="en-US" sz="1600" dirty="0" smtClean="0"/>
              <a:t>16:45</a:t>
            </a:r>
            <a:r>
              <a:rPr lang="en-US" sz="1600" dirty="0"/>
              <a:t>		</a:t>
            </a:r>
            <a:r>
              <a:rPr lang="en-US" sz="1600" i="1" dirty="0"/>
              <a:t>Practical Use-Case with RapidMiner and </a:t>
            </a:r>
            <a:r>
              <a:rPr lang="en-US" sz="1600" i="1" dirty="0" smtClean="0"/>
              <a:t>Discussion</a:t>
            </a:r>
          </a:p>
          <a:p>
            <a:pPr marL="0" indent="0">
              <a:spcAft>
                <a:spcPts val="700"/>
              </a:spcAft>
              <a:buNone/>
              <a:tabLst>
                <a:tab pos="358775" algn="l"/>
              </a:tabLst>
            </a:pPr>
            <a:r>
              <a:rPr lang="en-US" sz="1600" dirty="0" smtClean="0"/>
              <a:t>16:45 – 17:00		Discussion and End of the Day</a:t>
            </a:r>
            <a:endParaRPr lang="en-US" sz="1600" dirty="0"/>
          </a:p>
        </p:txBody>
      </p:sp>
    </p:spTree>
    <p:extLst>
      <p:ext uri="{BB962C8B-B14F-4D97-AF65-F5344CB8AC3E}">
        <p14:creationId xmlns:p14="http://schemas.microsoft.com/office/powerpoint/2010/main" val="1712759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custDataLst>
              <p:tags r:id="rId2"/>
            </p:custDataLst>
          </p:nvPr>
        </p:nvSpPr>
        <p:spPr>
          <a:xfrm>
            <a:off x="858897" y="2163823"/>
            <a:ext cx="7889816" cy="400109"/>
          </a:xfrm>
          <a:prstGeom prst="rect">
            <a:avLst/>
          </a:prstGeom>
          <a:solidFill>
            <a:srgbClr val="D9D9D9">
              <a:lumMod val="10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US" sz="1600" dirty="0" smtClean="0">
              <a:solidFill>
                <a:schemeClr val="tx1"/>
              </a:solidFill>
              <a:latin typeface="Arial" panose="020B0604020202020204" pitchFamily="34" charset="0"/>
            </a:endParaRPr>
          </a:p>
        </p:txBody>
      </p:sp>
      <p:sp>
        <p:nvSpPr>
          <p:cNvPr id="27" name="Titel 26"/>
          <p:cNvSpPr>
            <a:spLocks noGrp="1"/>
          </p:cNvSpPr>
          <p:nvPr>
            <p:ph type="title"/>
            <p:custDataLst>
              <p:tags r:id="rId3"/>
            </p:custDataLst>
          </p:nvPr>
        </p:nvSpPr>
        <p:spPr/>
        <p:txBody>
          <a:bodyPr/>
          <a:lstStyle/>
          <a:p>
            <a:r>
              <a:rPr lang="en-US" dirty="0" smtClean="0"/>
              <a:t>Agenda Microtraining</a:t>
            </a:r>
            <a:endParaRPr lang="en-US" dirty="0"/>
          </a:p>
        </p:txBody>
      </p:sp>
      <p:sp>
        <p:nvSpPr>
          <p:cNvPr id="12" name="Rechteck 11">
            <a:hlinkClick r:id="rId13" action="ppaction://hlinksldjump"/>
          </p:cNvPr>
          <p:cNvSpPr/>
          <p:nvPr>
            <p:custDataLst>
              <p:tags r:id="rId4"/>
            </p:custDataLst>
          </p:nvPr>
        </p:nvSpPr>
        <p:spPr>
          <a:xfrm>
            <a:off x="858897" y="309104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Exemplary solution and outlook</a:t>
            </a:r>
            <a:endParaRPr lang="en-US" sz="1600" b="1" dirty="0">
              <a:solidFill>
                <a:schemeClr val="tx1"/>
              </a:solidFill>
              <a:latin typeface="Arial" panose="020B0604020202020204" pitchFamily="34" charset="0"/>
            </a:endParaRPr>
          </a:p>
        </p:txBody>
      </p:sp>
      <p:sp>
        <p:nvSpPr>
          <p:cNvPr id="13" name="Rechteck 12">
            <a:hlinkClick r:id="rId13" action="ppaction://hlinksldjump"/>
          </p:cNvPr>
          <p:cNvSpPr/>
          <p:nvPr>
            <p:custDataLst>
              <p:tags r:id="rId5"/>
            </p:custDataLst>
          </p:nvPr>
        </p:nvSpPr>
        <p:spPr>
          <a:xfrm>
            <a:off x="395288" y="309104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4</a:t>
            </a:r>
            <a:endParaRPr lang="en-US" sz="1600" b="1" dirty="0">
              <a:solidFill>
                <a:schemeClr val="bg1"/>
              </a:solidFill>
              <a:latin typeface="Arial" panose="020B0604020202020204" pitchFamily="34" charset="0"/>
            </a:endParaRPr>
          </a:p>
        </p:txBody>
      </p:sp>
      <p:sp>
        <p:nvSpPr>
          <p:cNvPr id="14" name="Rechteck 13">
            <a:hlinkClick r:id="" action="ppaction://noaction"/>
          </p:cNvPr>
          <p:cNvSpPr/>
          <p:nvPr>
            <p:custDataLst>
              <p:tags r:id="rId6"/>
            </p:custDataLst>
          </p:nvPr>
        </p:nvSpPr>
        <p:spPr>
          <a:xfrm>
            <a:off x="858897" y="262743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Hands-On with Rapidminer</a:t>
            </a:r>
          </a:p>
        </p:txBody>
      </p:sp>
      <p:sp>
        <p:nvSpPr>
          <p:cNvPr id="15" name="Rechteck 14">
            <a:hlinkClick r:id="" action="ppaction://noaction"/>
          </p:cNvPr>
          <p:cNvSpPr/>
          <p:nvPr>
            <p:custDataLst>
              <p:tags r:id="rId7"/>
            </p:custDataLst>
          </p:nvPr>
        </p:nvSpPr>
        <p:spPr>
          <a:xfrm>
            <a:off x="395288" y="262743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3</a:t>
            </a:r>
            <a:endParaRPr lang="en-US" sz="1600" b="1" dirty="0">
              <a:solidFill>
                <a:schemeClr val="bg1"/>
              </a:solidFill>
              <a:latin typeface="Arial" panose="020B0604020202020204" pitchFamily="34" charset="0"/>
            </a:endParaRPr>
          </a:p>
        </p:txBody>
      </p:sp>
      <p:sp>
        <p:nvSpPr>
          <p:cNvPr id="16" name="Rechteck 15">
            <a:hlinkClick r:id="rId14" action="ppaction://hlinksldjump"/>
          </p:cNvPr>
          <p:cNvSpPr/>
          <p:nvPr>
            <p:custDataLst>
              <p:tags r:id="rId8"/>
            </p:custDataLst>
          </p:nvPr>
        </p:nvSpPr>
        <p:spPr>
          <a:xfrm>
            <a:off x="858897" y="216382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Use Case</a:t>
            </a:r>
          </a:p>
        </p:txBody>
      </p:sp>
      <p:sp>
        <p:nvSpPr>
          <p:cNvPr id="17" name="Rechteck 16">
            <a:hlinkClick r:id="rId14" action="ppaction://hlinksldjump"/>
          </p:cNvPr>
          <p:cNvSpPr/>
          <p:nvPr>
            <p:custDataLst>
              <p:tags r:id="rId9"/>
            </p:custDataLst>
          </p:nvPr>
        </p:nvSpPr>
        <p:spPr>
          <a:xfrm>
            <a:off x="395288" y="216382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2</a:t>
            </a:r>
            <a:endParaRPr lang="en-US" sz="1600" b="1" dirty="0">
              <a:solidFill>
                <a:schemeClr val="bg1"/>
              </a:solidFill>
              <a:latin typeface="Arial" panose="020B0604020202020204" pitchFamily="34" charset="0"/>
            </a:endParaRPr>
          </a:p>
        </p:txBody>
      </p:sp>
      <p:sp>
        <p:nvSpPr>
          <p:cNvPr id="18" name="Rechteck 17">
            <a:hlinkClick r:id="" action="ppaction://noaction"/>
          </p:cNvPr>
          <p:cNvSpPr/>
          <p:nvPr>
            <p:custDataLst>
              <p:tags r:id="rId10"/>
            </p:custDataLst>
          </p:nvPr>
        </p:nvSpPr>
        <p:spPr>
          <a:xfrm>
            <a:off x="858897" y="170021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Theoretical Background</a:t>
            </a:r>
          </a:p>
        </p:txBody>
      </p:sp>
      <p:sp>
        <p:nvSpPr>
          <p:cNvPr id="19" name="Rechteck 18">
            <a:hlinkClick r:id="" action="ppaction://noaction"/>
          </p:cNvPr>
          <p:cNvSpPr/>
          <p:nvPr>
            <p:custDataLst>
              <p:tags r:id="rId11"/>
            </p:custDataLst>
          </p:nvPr>
        </p:nvSpPr>
        <p:spPr>
          <a:xfrm>
            <a:off x="395288" y="170021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1</a:t>
            </a:r>
            <a:endParaRPr lang="en-US" sz="1600" b="1" dirty="0">
              <a:solidFill>
                <a:schemeClr val="bg1"/>
              </a:solidFill>
              <a:latin typeface="Arial" panose="020B0604020202020204" pitchFamily="34" charset="0"/>
            </a:endParaRPr>
          </a:p>
        </p:txBody>
      </p:sp>
      <p:sp>
        <p:nvSpPr>
          <p:cNvPr id="20" name="Textfeld 19"/>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custDataLst>
      <p:tags r:id="rId1"/>
    </p:custDataLst>
    <p:extLst>
      <p:ext uri="{BB962C8B-B14F-4D97-AF65-F5344CB8AC3E}">
        <p14:creationId xmlns:p14="http://schemas.microsoft.com/office/powerpoint/2010/main" val="2193936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288000" y="229881"/>
            <a:ext cx="8568000" cy="543600"/>
          </a:xfrm>
        </p:spPr>
        <p:txBody>
          <a:bodyPr/>
          <a:lstStyle/>
          <a:p>
            <a:r>
              <a:rPr lang="en-US" dirty="0" smtClean="0"/>
              <a:t>Use-Case – Analyzing the gear shaft process</a:t>
            </a:r>
            <a:endParaRPr lang="en-US" dirty="0"/>
          </a:p>
        </p:txBody>
      </p:sp>
      <p:sp>
        <p:nvSpPr>
          <p:cNvPr id="89" name="Textfeld 88"/>
          <p:cNvSpPr txBox="1"/>
          <p:nvPr/>
        </p:nvSpPr>
        <p:spPr>
          <a:xfrm>
            <a:off x="2522678" y="1018763"/>
            <a:ext cx="1391912" cy="877163"/>
          </a:xfrm>
          <a:prstGeom prst="rect">
            <a:avLst/>
          </a:prstGeom>
          <a:noFill/>
        </p:spPr>
        <p:txBody>
          <a:bodyPr wrap="square" rtlCol="0">
            <a:spAutoFit/>
          </a:bodyPr>
          <a:lstStyle/>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diameter of drilling hole</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drill hole surface quality</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drilling speed</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drilling contact pressure</a:t>
            </a:r>
            <a:endParaRPr lang="en-US" sz="900" i="1" dirty="0">
              <a:solidFill>
                <a:prstClr val="black">
                  <a:lumMod val="75000"/>
                  <a:lumOff val="25000"/>
                </a:prstClr>
              </a:solidFill>
              <a:latin typeface="Calibri" panose="020F0502020204030204"/>
            </a:endParaRPr>
          </a:p>
        </p:txBody>
      </p:sp>
      <p:sp>
        <p:nvSpPr>
          <p:cNvPr id="90" name="Textfeld 89"/>
          <p:cNvSpPr txBox="1"/>
          <p:nvPr/>
        </p:nvSpPr>
        <p:spPr>
          <a:xfrm>
            <a:off x="5169973" y="1009328"/>
            <a:ext cx="2829078" cy="1405513"/>
          </a:xfrm>
          <a:prstGeom prst="rect">
            <a:avLst/>
          </a:prstGeom>
          <a:noFill/>
        </p:spPr>
        <p:txBody>
          <a:bodyPr wrap="square" rtlCol="0">
            <a:spAutoFit/>
          </a:bodyPr>
          <a:lstStyle/>
          <a:p>
            <a:pPr defTabSz="457200" eaLnBrk="1" fontAlgn="auto" hangingPunct="1">
              <a:spcBef>
                <a:spcPts val="0"/>
              </a:spcBef>
              <a:spcAft>
                <a:spcPts val="400"/>
              </a:spcAft>
            </a:pPr>
            <a:r>
              <a:rPr lang="en-US" sz="900" i="1" dirty="0" smtClean="0">
                <a:solidFill>
                  <a:prstClr val="black">
                    <a:lumMod val="75000"/>
                    <a:lumOff val="25000"/>
                  </a:prstClr>
                </a:solidFill>
                <a:latin typeface="Calibri" panose="020F0502020204030204"/>
              </a:rPr>
              <a:t>type of gear:</a:t>
            </a:r>
            <a:r>
              <a:rPr lang="en-US" sz="900" dirty="0" smtClean="0">
                <a:solidFill>
                  <a:prstClr val="black">
                    <a:lumMod val="75000"/>
                    <a:lumOff val="25000"/>
                  </a:prstClr>
                </a:solidFill>
                <a:latin typeface="Calibri" panose="020F0502020204030204"/>
              </a:rPr>
              <a:t/>
            </a:r>
            <a:br>
              <a:rPr lang="en-US" sz="900" dirty="0" smtClean="0">
                <a:solidFill>
                  <a:prstClr val="black">
                    <a:lumMod val="75000"/>
                    <a:lumOff val="25000"/>
                  </a:prstClr>
                </a:solidFill>
                <a:latin typeface="Calibri" panose="020F0502020204030204"/>
              </a:rPr>
            </a:br>
            <a:r>
              <a:rPr lang="en-US" sz="900" b="1" dirty="0" smtClean="0">
                <a:solidFill>
                  <a:prstClr val="black">
                    <a:lumMod val="75000"/>
                    <a:lumOff val="25000"/>
                  </a:prstClr>
                </a:solidFill>
                <a:latin typeface="Calibri" panose="020F0502020204030204"/>
              </a:rPr>
              <a:t>spur gear, bevel gear, crown gear</a:t>
            </a:r>
          </a:p>
          <a:p>
            <a:pPr defTabSz="457200" eaLnBrk="1" fontAlgn="auto" hangingPunct="1">
              <a:spcBef>
                <a:spcPts val="0"/>
              </a:spcBef>
              <a:spcAft>
                <a:spcPts val="400"/>
              </a:spcAft>
            </a:pPr>
            <a:r>
              <a:rPr lang="en-US" sz="900" i="1" dirty="0" smtClean="0">
                <a:solidFill>
                  <a:prstClr val="black">
                    <a:lumMod val="75000"/>
                    <a:lumOff val="25000"/>
                  </a:prstClr>
                </a:solidFill>
                <a:latin typeface="Calibri" panose="020F0502020204030204"/>
              </a:rPr>
              <a:t>gearing tooth system:</a:t>
            </a:r>
            <a:br>
              <a:rPr lang="en-US" sz="900" i="1" dirty="0" smtClean="0">
                <a:solidFill>
                  <a:prstClr val="black">
                    <a:lumMod val="75000"/>
                    <a:lumOff val="25000"/>
                  </a:prstClr>
                </a:solidFill>
                <a:latin typeface="Calibri" panose="020F0502020204030204"/>
              </a:rPr>
            </a:br>
            <a:r>
              <a:rPr lang="en-US" sz="900" b="1" dirty="0" err="1" smtClean="0">
                <a:solidFill>
                  <a:prstClr val="black">
                    <a:lumMod val="75000"/>
                    <a:lumOff val="25000"/>
                  </a:prstClr>
                </a:solidFill>
                <a:latin typeface="Calibri" panose="020F0502020204030204"/>
              </a:rPr>
              <a:t>ivolute</a:t>
            </a:r>
            <a:r>
              <a:rPr lang="en-US" sz="900" b="1" dirty="0" smtClean="0">
                <a:solidFill>
                  <a:prstClr val="black">
                    <a:lumMod val="75000"/>
                    <a:lumOff val="25000"/>
                  </a:prstClr>
                </a:solidFill>
                <a:latin typeface="Calibri" panose="020F0502020204030204"/>
              </a:rPr>
              <a:t> </a:t>
            </a:r>
            <a:r>
              <a:rPr lang="en-US" sz="900" b="1" dirty="0" err="1" smtClean="0">
                <a:solidFill>
                  <a:prstClr val="black">
                    <a:lumMod val="75000"/>
                    <a:lumOff val="25000"/>
                  </a:prstClr>
                </a:solidFill>
                <a:latin typeface="Calibri" panose="020F0502020204030204"/>
              </a:rPr>
              <a:t>toothing</a:t>
            </a:r>
            <a:r>
              <a:rPr lang="en-US" sz="900" b="1" dirty="0" smtClean="0">
                <a:solidFill>
                  <a:prstClr val="black">
                    <a:lumMod val="75000"/>
                    <a:lumOff val="25000"/>
                  </a:prstClr>
                </a:solidFill>
                <a:latin typeface="Calibri" panose="020F0502020204030204"/>
              </a:rPr>
              <a:t>, cycloidal teeth</a:t>
            </a:r>
          </a:p>
          <a:p>
            <a:pPr defTabSz="457200" eaLnBrk="1" fontAlgn="auto" hangingPunct="1">
              <a:spcBef>
                <a:spcPts val="0"/>
              </a:spcBef>
              <a:spcAft>
                <a:spcPts val="400"/>
              </a:spcAft>
            </a:pPr>
            <a:r>
              <a:rPr lang="en-US" sz="900" i="1" dirty="0" smtClean="0">
                <a:solidFill>
                  <a:prstClr val="black">
                    <a:lumMod val="75000"/>
                    <a:lumOff val="25000"/>
                  </a:prstClr>
                </a:solidFill>
                <a:latin typeface="Calibri" panose="020F0502020204030204"/>
              </a:rPr>
              <a:t>hardening process of gear:</a:t>
            </a:r>
            <a:br>
              <a:rPr lang="en-US" sz="900" i="1" dirty="0" smtClean="0">
                <a:solidFill>
                  <a:prstClr val="black">
                    <a:lumMod val="75000"/>
                    <a:lumOff val="25000"/>
                  </a:prstClr>
                </a:solidFill>
                <a:latin typeface="Calibri" panose="020F0502020204030204"/>
              </a:rPr>
            </a:br>
            <a:r>
              <a:rPr lang="en-US" sz="900" b="1" dirty="0" smtClean="0">
                <a:solidFill>
                  <a:prstClr val="black">
                    <a:lumMod val="75000"/>
                    <a:lumOff val="25000"/>
                  </a:prstClr>
                </a:solidFill>
                <a:latin typeface="Calibri" panose="020F0502020204030204"/>
              </a:rPr>
              <a:t>case-hardening, nitrifying, induction hardening</a:t>
            </a:r>
          </a:p>
          <a:p>
            <a:pPr defTabSz="457200" eaLnBrk="1" fontAlgn="auto" hangingPunct="1">
              <a:spcBef>
                <a:spcPts val="0"/>
              </a:spcBef>
              <a:spcAft>
                <a:spcPts val="400"/>
              </a:spcAft>
            </a:pPr>
            <a:r>
              <a:rPr lang="en-US" sz="900" i="1" dirty="0" smtClean="0">
                <a:solidFill>
                  <a:prstClr val="black">
                    <a:lumMod val="75000"/>
                    <a:lumOff val="25000"/>
                  </a:prstClr>
                </a:solidFill>
                <a:latin typeface="Calibri" panose="020F0502020204030204"/>
              </a:rPr>
              <a:t>depth of gear</a:t>
            </a:r>
          </a:p>
          <a:p>
            <a:pPr defTabSz="457200" eaLnBrk="1" fontAlgn="auto" hangingPunct="1">
              <a:spcBef>
                <a:spcPts val="0"/>
              </a:spcBef>
              <a:spcAft>
                <a:spcPts val="400"/>
              </a:spcAft>
            </a:pPr>
            <a:r>
              <a:rPr lang="en-US" sz="900" i="1" dirty="0" smtClean="0">
                <a:solidFill>
                  <a:prstClr val="black">
                    <a:lumMod val="75000"/>
                    <a:lumOff val="25000"/>
                  </a:prstClr>
                </a:solidFill>
                <a:latin typeface="Calibri" panose="020F0502020204030204"/>
              </a:rPr>
              <a:t>root circle diameter</a:t>
            </a:r>
            <a:endParaRPr lang="en-US" sz="900" i="1" dirty="0">
              <a:solidFill>
                <a:prstClr val="black">
                  <a:lumMod val="75000"/>
                  <a:lumOff val="25000"/>
                </a:prstClr>
              </a:solidFill>
              <a:latin typeface="Calibri" panose="020F0502020204030204"/>
            </a:endParaRPr>
          </a:p>
        </p:txBody>
      </p:sp>
      <p:sp>
        <p:nvSpPr>
          <p:cNvPr id="91" name="Textfeld 90"/>
          <p:cNvSpPr txBox="1"/>
          <p:nvPr/>
        </p:nvSpPr>
        <p:spPr>
          <a:xfrm>
            <a:off x="4214691" y="4725671"/>
            <a:ext cx="1850624" cy="877163"/>
          </a:xfrm>
          <a:prstGeom prst="rect">
            <a:avLst/>
          </a:prstGeom>
          <a:noFill/>
        </p:spPr>
        <p:txBody>
          <a:bodyPr wrap="square" rtlCol="0">
            <a:spAutoFit/>
          </a:bodyPr>
          <a:lstStyle/>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turning rotation speed</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shaft diameter</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cutting speed</a:t>
            </a:r>
          </a:p>
          <a:p>
            <a:pPr defTabSz="457200" eaLnBrk="1" fontAlgn="auto" hangingPunct="1">
              <a:spcBef>
                <a:spcPts val="0"/>
              </a:spcBef>
              <a:spcAft>
                <a:spcPts val="600"/>
              </a:spcAft>
            </a:pPr>
            <a:r>
              <a:rPr lang="en-US" sz="900" i="1" dirty="0" smtClean="0">
                <a:solidFill>
                  <a:prstClr val="black">
                    <a:lumMod val="75000"/>
                    <a:lumOff val="25000"/>
                  </a:prstClr>
                </a:solidFill>
                <a:latin typeface="Calibri" panose="020F0502020204030204"/>
              </a:rPr>
              <a:t>cutting depth</a:t>
            </a:r>
            <a:endParaRPr lang="en-US" sz="900" i="1" dirty="0">
              <a:solidFill>
                <a:prstClr val="black">
                  <a:lumMod val="75000"/>
                  <a:lumOff val="25000"/>
                </a:prstClr>
              </a:solidFill>
              <a:latin typeface="Calibri" panose="020F0502020204030204"/>
            </a:endParaRPr>
          </a:p>
        </p:txBody>
      </p:sp>
      <p:sp>
        <p:nvSpPr>
          <p:cNvPr id="124" name="Textfeld 123"/>
          <p:cNvSpPr txBox="1"/>
          <p:nvPr/>
        </p:nvSpPr>
        <p:spPr>
          <a:xfrm>
            <a:off x="89263" y="1026998"/>
            <a:ext cx="1208952" cy="892552"/>
          </a:xfrm>
          <a:prstGeom prst="rect">
            <a:avLst/>
          </a:prstGeom>
          <a:noFill/>
        </p:spPr>
        <p:txBody>
          <a:bodyPr wrap="square" rtlCol="0">
            <a:spAutoFit/>
          </a:bodyPr>
          <a:lstStyle/>
          <a:p>
            <a:pPr defTabSz="457200" eaLnBrk="1" fontAlgn="auto" hangingPunct="1">
              <a:spcBef>
                <a:spcPts val="0"/>
              </a:spcBef>
              <a:spcAft>
                <a:spcPts val="1200"/>
              </a:spcAft>
            </a:pPr>
            <a:r>
              <a:rPr lang="en-US" sz="1300" b="1" i="1" dirty="0" smtClean="0">
                <a:solidFill>
                  <a:prstClr val="black">
                    <a:lumMod val="75000"/>
                    <a:lumOff val="25000"/>
                  </a:prstClr>
                </a:solidFill>
                <a:latin typeface="Calibri" panose="020F0502020204030204"/>
              </a:rPr>
              <a:t>Autonomous organization of the production</a:t>
            </a:r>
            <a:endParaRPr lang="en-US" sz="1300" b="1" i="1" dirty="0">
              <a:solidFill>
                <a:prstClr val="black">
                  <a:lumMod val="75000"/>
                  <a:lumOff val="25000"/>
                </a:prstClr>
              </a:solidFill>
              <a:latin typeface="Calibri" panose="020F0502020204030204"/>
            </a:endParaRPr>
          </a:p>
        </p:txBody>
      </p:sp>
      <p:sp>
        <p:nvSpPr>
          <p:cNvPr id="59" name="Rechteck 58"/>
          <p:cNvSpPr/>
          <p:nvPr/>
        </p:nvSpPr>
        <p:spPr>
          <a:xfrm>
            <a:off x="1" y="2416710"/>
            <a:ext cx="9144000" cy="2249986"/>
          </a:xfrm>
          <a:prstGeom prst="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0" name="Rechteck 59"/>
          <p:cNvSpPr/>
          <p:nvPr/>
        </p:nvSpPr>
        <p:spPr>
          <a:xfrm>
            <a:off x="6238462" y="2524846"/>
            <a:ext cx="1213475" cy="3414496"/>
          </a:xfrm>
          <a:prstGeom prst="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1" name="Rechteck 60"/>
          <p:cNvSpPr/>
          <p:nvPr/>
        </p:nvSpPr>
        <p:spPr>
          <a:xfrm>
            <a:off x="2125988" y="3689357"/>
            <a:ext cx="2045969" cy="2249986"/>
          </a:xfrm>
          <a:prstGeom prst="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2" name="Rechteck 61"/>
          <p:cNvSpPr/>
          <p:nvPr/>
        </p:nvSpPr>
        <p:spPr>
          <a:xfrm>
            <a:off x="3790119" y="987294"/>
            <a:ext cx="1327385" cy="2429666"/>
          </a:xfrm>
          <a:prstGeom prst="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3" name="Rechteck 62"/>
          <p:cNvSpPr/>
          <p:nvPr/>
        </p:nvSpPr>
        <p:spPr>
          <a:xfrm>
            <a:off x="1373599" y="987294"/>
            <a:ext cx="1167393" cy="2450620"/>
          </a:xfrm>
          <a:prstGeom prst="rect">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4" name="Ellipse 63"/>
          <p:cNvSpPr/>
          <p:nvPr/>
        </p:nvSpPr>
        <p:spPr>
          <a:xfrm>
            <a:off x="329876" y="2587701"/>
            <a:ext cx="810000" cy="810000"/>
          </a:xfrm>
          <a:prstGeom prst="ellipse">
            <a:avLst/>
          </a:prstGeom>
          <a:solidFill>
            <a:sysClr val="windowText" lastClr="000000">
              <a:lumMod val="50000"/>
              <a:lumOff val="50000"/>
            </a:sysClr>
          </a:solid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grpSp>
        <p:nvGrpSpPr>
          <p:cNvPr id="65" name="Gruppieren 64"/>
          <p:cNvGrpSpPr/>
          <p:nvPr/>
        </p:nvGrpSpPr>
        <p:grpSpPr>
          <a:xfrm>
            <a:off x="2800275" y="2596662"/>
            <a:ext cx="810000" cy="810000"/>
            <a:chOff x="3208926" y="1739279"/>
            <a:chExt cx="1260000" cy="1260000"/>
          </a:xfrm>
          <a:solidFill>
            <a:sysClr val="windowText" lastClr="000000">
              <a:lumMod val="50000"/>
              <a:lumOff val="50000"/>
            </a:sysClr>
          </a:solidFill>
        </p:grpSpPr>
        <p:sp>
          <p:nvSpPr>
            <p:cNvPr id="66" name="Ellipse 65"/>
            <p:cNvSpPr/>
            <p:nvPr/>
          </p:nvSpPr>
          <p:spPr>
            <a:xfrm>
              <a:off x="3208926" y="1739279"/>
              <a:ext cx="1260000" cy="1260000"/>
            </a:xfrm>
            <a:prstGeom prst="ellipse">
              <a:avLst/>
            </a:prstGeom>
            <a:grp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67" name="Ellipse 66"/>
            <p:cNvSpPr/>
            <p:nvPr/>
          </p:nvSpPr>
          <p:spPr>
            <a:xfrm>
              <a:off x="3604926" y="2135279"/>
              <a:ext cx="468000" cy="468000"/>
            </a:xfrm>
            <a:prstGeom prst="ellipse">
              <a:avLst/>
            </a:prstGeom>
            <a:solidFill>
              <a:srgbClr val="E7E6E6">
                <a:lumMod val="9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grpSp>
      <p:pic>
        <p:nvPicPr>
          <p:cNvPr id="68" name="Grafik 67"/>
          <p:cNvPicPr>
            <a:picLocks noChangeAspect="1"/>
          </p:cNvPicPr>
          <p:nvPr/>
        </p:nvPicPr>
        <p:blipFill>
          <a:blip r:embed="rId2" cstate="print">
            <a:duotone>
              <a:srgbClr val="A5A5A5">
                <a:shade val="45000"/>
                <a:satMod val="135000"/>
              </a:srgbClr>
              <a:prstClr val="white"/>
            </a:duotone>
            <a:extLst>
              <a:ext uri="{28A0092B-C50C-407E-A947-70E740481C1C}">
                <a14:useLocalDpi xmlns:a14="http://schemas.microsoft.com/office/drawing/2010/main" val="0"/>
              </a:ext>
            </a:extLst>
          </a:blip>
          <a:stretch>
            <a:fillRect/>
          </a:stretch>
        </p:blipFill>
        <p:spPr>
          <a:xfrm>
            <a:off x="5307292" y="2569247"/>
            <a:ext cx="864833" cy="864833"/>
          </a:xfrm>
          <a:prstGeom prst="rect">
            <a:avLst/>
          </a:prstGeom>
        </p:spPr>
      </p:pic>
      <p:sp>
        <p:nvSpPr>
          <p:cNvPr id="125" name="Pfeil nach rechts 124"/>
          <p:cNvSpPr/>
          <p:nvPr/>
        </p:nvSpPr>
        <p:spPr>
          <a:xfrm>
            <a:off x="1452202" y="2841642"/>
            <a:ext cx="1128600" cy="3200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26" name="Pfeil nach rechts 125"/>
          <p:cNvSpPr/>
          <p:nvPr/>
        </p:nvSpPr>
        <p:spPr>
          <a:xfrm rot="780966">
            <a:off x="6498471" y="2970641"/>
            <a:ext cx="827752" cy="3200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pic>
        <p:nvPicPr>
          <p:cNvPr id="127" name="Grafik 126"/>
          <p:cNvPicPr>
            <a:picLocks noChangeAspect="1"/>
          </p:cNvPicPr>
          <p:nvPr/>
        </p:nvPicPr>
        <p:blipFill rotWithShape="1">
          <a:blip r:embed="rId3" cstate="print">
            <a:extLst>
              <a:ext uri="{28A0092B-C50C-407E-A947-70E740481C1C}">
                <a14:useLocalDpi xmlns:a14="http://schemas.microsoft.com/office/drawing/2010/main" val="0"/>
              </a:ext>
            </a:extLst>
          </a:blip>
          <a:srcRect t="17391" b="16077"/>
          <a:stretch/>
        </p:blipFill>
        <p:spPr>
          <a:xfrm>
            <a:off x="2277986" y="4729155"/>
            <a:ext cx="1708363" cy="1136606"/>
          </a:xfrm>
          <a:prstGeom prst="rect">
            <a:avLst/>
          </a:prstGeom>
        </p:spPr>
      </p:pic>
      <p:sp>
        <p:nvSpPr>
          <p:cNvPr id="128" name="Pfeil nach rechts 127"/>
          <p:cNvSpPr/>
          <p:nvPr/>
        </p:nvSpPr>
        <p:spPr>
          <a:xfrm>
            <a:off x="2474504" y="3879949"/>
            <a:ext cx="1315615" cy="3200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pic>
        <p:nvPicPr>
          <p:cNvPr id="129" name="Grafik 1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0344" y="1116277"/>
            <a:ext cx="1348104" cy="1348104"/>
          </a:xfrm>
          <a:prstGeom prst="rect">
            <a:avLst/>
          </a:prstGeom>
        </p:spPr>
      </p:pic>
      <p:sp>
        <p:nvSpPr>
          <p:cNvPr id="130" name="Pfeil nach rechts 129"/>
          <p:cNvSpPr/>
          <p:nvPr/>
        </p:nvSpPr>
        <p:spPr>
          <a:xfrm>
            <a:off x="3860880" y="2841642"/>
            <a:ext cx="1127950" cy="3200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31" name="Textfeld 130"/>
          <p:cNvSpPr txBox="1"/>
          <p:nvPr/>
        </p:nvSpPr>
        <p:spPr>
          <a:xfrm>
            <a:off x="1452202" y="2569245"/>
            <a:ext cx="992732" cy="323165"/>
          </a:xfrm>
          <a:prstGeom prst="rect">
            <a:avLst/>
          </a:prstGeom>
          <a:noFill/>
        </p:spPr>
        <p:txBody>
          <a:bodyPr wrap="square" rtlCol="0">
            <a:spAutoFit/>
          </a:bodyPr>
          <a:lstStyle/>
          <a:p>
            <a:pPr algn="ctr" defTabSz="457200" eaLnBrk="1" fontAlgn="auto" hangingPunct="1">
              <a:spcBef>
                <a:spcPts val="0"/>
              </a:spcBef>
              <a:spcAft>
                <a:spcPts val="0"/>
              </a:spcAft>
            </a:pPr>
            <a:r>
              <a:rPr lang="en-US" sz="1500" b="1" dirty="0" smtClean="0">
                <a:solidFill>
                  <a:prstClr val="black">
                    <a:lumMod val="75000"/>
                    <a:lumOff val="25000"/>
                  </a:prstClr>
                </a:solidFill>
                <a:latin typeface="Calibri" panose="020F0502020204030204"/>
              </a:rPr>
              <a:t>Drilling</a:t>
            </a:r>
            <a:endParaRPr lang="en-US" sz="1500" b="1" dirty="0">
              <a:solidFill>
                <a:prstClr val="black">
                  <a:lumMod val="75000"/>
                  <a:lumOff val="25000"/>
                </a:prstClr>
              </a:solidFill>
              <a:latin typeface="Calibri" panose="020F0502020204030204"/>
            </a:endParaRPr>
          </a:p>
        </p:txBody>
      </p:sp>
      <p:sp>
        <p:nvSpPr>
          <p:cNvPr id="132" name="Textfeld 131"/>
          <p:cNvSpPr txBox="1"/>
          <p:nvPr/>
        </p:nvSpPr>
        <p:spPr>
          <a:xfrm>
            <a:off x="3928487" y="2569245"/>
            <a:ext cx="992732" cy="323165"/>
          </a:xfrm>
          <a:prstGeom prst="rect">
            <a:avLst/>
          </a:prstGeom>
          <a:noFill/>
        </p:spPr>
        <p:txBody>
          <a:bodyPr wrap="square" rtlCol="0">
            <a:spAutoFit/>
          </a:bodyPr>
          <a:lstStyle/>
          <a:p>
            <a:pPr algn="ctr" defTabSz="457200" eaLnBrk="1" fontAlgn="auto" hangingPunct="1">
              <a:spcBef>
                <a:spcPts val="0"/>
              </a:spcBef>
              <a:spcAft>
                <a:spcPts val="0"/>
              </a:spcAft>
            </a:pPr>
            <a:r>
              <a:rPr lang="en-US" sz="1500" b="1" dirty="0" smtClean="0">
                <a:solidFill>
                  <a:prstClr val="black">
                    <a:lumMod val="75000"/>
                    <a:lumOff val="25000"/>
                  </a:prstClr>
                </a:solidFill>
                <a:latin typeface="Calibri" panose="020F0502020204030204"/>
              </a:rPr>
              <a:t>Milling</a:t>
            </a:r>
            <a:endParaRPr lang="en-US" sz="1500" b="1" dirty="0">
              <a:solidFill>
                <a:prstClr val="black">
                  <a:lumMod val="75000"/>
                  <a:lumOff val="25000"/>
                </a:prstClr>
              </a:solidFill>
              <a:latin typeface="Calibri" panose="020F0502020204030204"/>
            </a:endParaRPr>
          </a:p>
        </p:txBody>
      </p:sp>
      <p:sp>
        <p:nvSpPr>
          <p:cNvPr id="133" name="Textfeld 132"/>
          <p:cNvSpPr txBox="1"/>
          <p:nvPr/>
        </p:nvSpPr>
        <p:spPr>
          <a:xfrm>
            <a:off x="2635799" y="4199989"/>
            <a:ext cx="992732" cy="323165"/>
          </a:xfrm>
          <a:prstGeom prst="rect">
            <a:avLst/>
          </a:prstGeom>
          <a:noFill/>
        </p:spPr>
        <p:txBody>
          <a:bodyPr wrap="square" rtlCol="0">
            <a:spAutoFit/>
          </a:bodyPr>
          <a:lstStyle/>
          <a:p>
            <a:pPr algn="ctr" defTabSz="457200" eaLnBrk="1" fontAlgn="auto" hangingPunct="1">
              <a:spcBef>
                <a:spcPts val="0"/>
              </a:spcBef>
              <a:spcAft>
                <a:spcPts val="0"/>
              </a:spcAft>
            </a:pPr>
            <a:r>
              <a:rPr lang="en-US" sz="1500" b="1" dirty="0" smtClean="0">
                <a:solidFill>
                  <a:prstClr val="black">
                    <a:lumMod val="75000"/>
                    <a:lumOff val="25000"/>
                  </a:prstClr>
                </a:solidFill>
                <a:latin typeface="Calibri" panose="020F0502020204030204"/>
              </a:rPr>
              <a:t>Turning</a:t>
            </a:r>
            <a:endParaRPr lang="en-US" sz="1500" b="1" dirty="0">
              <a:solidFill>
                <a:prstClr val="black">
                  <a:lumMod val="75000"/>
                  <a:lumOff val="25000"/>
                </a:prstClr>
              </a:solidFill>
              <a:latin typeface="Calibri" panose="020F0502020204030204"/>
            </a:endParaRPr>
          </a:p>
        </p:txBody>
      </p:sp>
      <p:sp>
        <p:nvSpPr>
          <p:cNvPr id="134" name="Zylinder 133"/>
          <p:cNvSpPr/>
          <p:nvPr/>
        </p:nvSpPr>
        <p:spPr>
          <a:xfrm rot="6347274">
            <a:off x="1112041" y="3393409"/>
            <a:ext cx="455049" cy="1411327"/>
          </a:xfrm>
          <a:prstGeom prst="can">
            <a:avLst>
              <a:gd name="adj" fmla="val 16284"/>
            </a:avLst>
          </a:prstGeom>
          <a:solidFill>
            <a:sysClr val="windowText" lastClr="000000">
              <a:lumMod val="50000"/>
              <a:lumOff val="50000"/>
            </a:sysClr>
          </a:solid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grpSp>
        <p:nvGrpSpPr>
          <p:cNvPr id="135" name="Gruppieren 134"/>
          <p:cNvGrpSpPr/>
          <p:nvPr/>
        </p:nvGrpSpPr>
        <p:grpSpPr>
          <a:xfrm rot="6147142">
            <a:off x="4872027" y="3387647"/>
            <a:ext cx="528500" cy="1418955"/>
            <a:chOff x="6627619" y="3178278"/>
            <a:chExt cx="704666" cy="1891940"/>
          </a:xfrm>
          <a:solidFill>
            <a:sysClr val="windowText" lastClr="000000">
              <a:lumMod val="50000"/>
              <a:lumOff val="50000"/>
            </a:sysClr>
          </a:solidFill>
        </p:grpSpPr>
        <p:sp>
          <p:nvSpPr>
            <p:cNvPr id="136" name="Zylinder 135"/>
            <p:cNvSpPr/>
            <p:nvPr/>
          </p:nvSpPr>
          <p:spPr>
            <a:xfrm>
              <a:off x="6717782" y="4150114"/>
              <a:ext cx="524341" cy="920104"/>
            </a:xfrm>
            <a:prstGeom prst="can">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37" name="Zylinder 136"/>
            <p:cNvSpPr/>
            <p:nvPr/>
          </p:nvSpPr>
          <p:spPr>
            <a:xfrm>
              <a:off x="6627619" y="4024494"/>
              <a:ext cx="704666" cy="254586"/>
            </a:xfrm>
            <a:prstGeom prst="can">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38" name="Zylinder 137"/>
            <p:cNvSpPr/>
            <p:nvPr/>
          </p:nvSpPr>
          <p:spPr>
            <a:xfrm>
              <a:off x="6763657" y="3178278"/>
              <a:ext cx="443952" cy="920104"/>
            </a:xfrm>
            <a:prstGeom prst="can">
              <a:avLst>
                <a:gd name="adj" fmla="val 10366"/>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grpSp>
      <p:grpSp>
        <p:nvGrpSpPr>
          <p:cNvPr id="139" name="Gruppieren 138"/>
          <p:cNvGrpSpPr/>
          <p:nvPr/>
        </p:nvGrpSpPr>
        <p:grpSpPr>
          <a:xfrm>
            <a:off x="7533536" y="3077441"/>
            <a:ext cx="1418955" cy="1087044"/>
            <a:chOff x="10114786" y="2978627"/>
            <a:chExt cx="1891940" cy="1449392"/>
          </a:xfrm>
        </p:grpSpPr>
        <p:grpSp>
          <p:nvGrpSpPr>
            <p:cNvPr id="140" name="Gruppieren 139"/>
            <p:cNvGrpSpPr/>
            <p:nvPr/>
          </p:nvGrpSpPr>
          <p:grpSpPr>
            <a:xfrm rot="7438305">
              <a:off x="10708423" y="2667704"/>
              <a:ext cx="704666" cy="1891940"/>
              <a:chOff x="6627619" y="3178278"/>
              <a:chExt cx="704666" cy="1891940"/>
            </a:xfrm>
            <a:solidFill>
              <a:srgbClr val="E7E6E6">
                <a:lumMod val="75000"/>
              </a:srgbClr>
            </a:solidFill>
          </p:grpSpPr>
          <p:sp>
            <p:nvSpPr>
              <p:cNvPr id="142" name="Zylinder 141"/>
              <p:cNvSpPr/>
              <p:nvPr/>
            </p:nvSpPr>
            <p:spPr>
              <a:xfrm>
                <a:off x="6717782" y="4150114"/>
                <a:ext cx="524341" cy="920104"/>
              </a:xfrm>
              <a:prstGeom prst="can">
                <a:avLst>
                  <a:gd name="adj" fmla="val 53043"/>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3" name="Zylinder 142"/>
              <p:cNvSpPr/>
              <p:nvPr/>
            </p:nvSpPr>
            <p:spPr>
              <a:xfrm>
                <a:off x="6627619" y="4024494"/>
                <a:ext cx="704666" cy="254586"/>
              </a:xfrm>
              <a:prstGeom prst="can">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4" name="Zylinder 143"/>
              <p:cNvSpPr/>
              <p:nvPr/>
            </p:nvSpPr>
            <p:spPr>
              <a:xfrm>
                <a:off x="6763657" y="3178278"/>
                <a:ext cx="443952" cy="920104"/>
              </a:xfrm>
              <a:prstGeom prst="can">
                <a:avLst>
                  <a:gd name="adj" fmla="val 45695"/>
                </a:avLst>
              </a:prstGeom>
              <a:grpFill/>
              <a:ln w="12700" cap="flat" cmpd="sng" algn="ctr">
                <a:solidFill>
                  <a:sysClr val="windowText" lastClr="000000">
                    <a:lumMod val="65000"/>
                    <a:lumOff val="3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grpSp>
        <p:pic>
          <p:nvPicPr>
            <p:cNvPr id="141" name="Grafik 140"/>
            <p:cNvPicPr>
              <a:picLocks noChangeAspect="1"/>
            </p:cNvPicPr>
            <p:nvPr/>
          </p:nvPicPr>
          <p:blipFill>
            <a:blip r:embed="rId5" cstate="print">
              <a:duotone>
                <a:srgbClr val="A5A5A5">
                  <a:shade val="45000"/>
                  <a:satMod val="135000"/>
                </a:srgbClr>
                <a:prstClr val="white"/>
              </a:duotone>
              <a:extLst>
                <a:ext uri="{28A0092B-C50C-407E-A947-70E740481C1C}">
                  <a14:useLocalDpi xmlns:a14="http://schemas.microsoft.com/office/drawing/2010/main" val="0"/>
                </a:ext>
              </a:extLst>
            </a:blip>
            <a:stretch>
              <a:fillRect/>
            </a:stretch>
          </p:blipFill>
          <p:spPr>
            <a:xfrm>
              <a:off x="10428284" y="2978627"/>
              <a:ext cx="1449392" cy="1449392"/>
            </a:xfrm>
            <a:prstGeom prst="rect">
              <a:avLst/>
            </a:prstGeom>
          </p:spPr>
        </p:pic>
      </p:grpSp>
      <p:sp>
        <p:nvSpPr>
          <p:cNvPr id="145" name="Rechteck 144"/>
          <p:cNvSpPr/>
          <p:nvPr/>
        </p:nvSpPr>
        <p:spPr>
          <a:xfrm rot="2183211">
            <a:off x="8265350" y="3524103"/>
            <a:ext cx="72247" cy="102682"/>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6" name="Mond 145"/>
          <p:cNvSpPr/>
          <p:nvPr/>
        </p:nvSpPr>
        <p:spPr>
          <a:xfrm rot="2029026">
            <a:off x="8296672" y="3478425"/>
            <a:ext cx="149297" cy="333842"/>
          </a:xfrm>
          <a:prstGeom prst="moon">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7" name="Rechteck 146"/>
          <p:cNvSpPr/>
          <p:nvPr/>
        </p:nvSpPr>
        <p:spPr>
          <a:xfrm rot="2910169">
            <a:off x="8378561" y="3481240"/>
            <a:ext cx="37077" cy="102682"/>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8" name="Rechteck 147"/>
          <p:cNvSpPr/>
          <p:nvPr/>
        </p:nvSpPr>
        <p:spPr>
          <a:xfrm rot="7454780">
            <a:off x="8416991" y="3466290"/>
            <a:ext cx="78569" cy="81000"/>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49" name="Rechteck 148"/>
          <p:cNvSpPr/>
          <p:nvPr/>
        </p:nvSpPr>
        <p:spPr>
          <a:xfrm rot="7454780">
            <a:off x="8237433" y="3735826"/>
            <a:ext cx="77346" cy="81000"/>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0" name="Rechteck 149"/>
          <p:cNvSpPr/>
          <p:nvPr/>
        </p:nvSpPr>
        <p:spPr>
          <a:xfrm rot="1366173">
            <a:off x="8266851" y="3677355"/>
            <a:ext cx="37077" cy="81000"/>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1" name="Rechteck 150"/>
          <p:cNvSpPr/>
          <p:nvPr/>
        </p:nvSpPr>
        <p:spPr>
          <a:xfrm rot="8875652">
            <a:off x="8266945" y="3795548"/>
            <a:ext cx="77346" cy="81000"/>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2" name="Rechteck 151"/>
          <p:cNvSpPr/>
          <p:nvPr/>
        </p:nvSpPr>
        <p:spPr>
          <a:xfrm rot="5637711">
            <a:off x="8492628" y="3469760"/>
            <a:ext cx="77346" cy="81000"/>
          </a:xfrm>
          <a:prstGeom prst="rect">
            <a:avLst/>
          </a:prstGeom>
          <a:solidFill>
            <a:srgbClr val="D0CEC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3" name="Textfeld 152"/>
          <p:cNvSpPr txBox="1"/>
          <p:nvPr/>
        </p:nvSpPr>
        <p:spPr>
          <a:xfrm>
            <a:off x="6372943" y="3406662"/>
            <a:ext cx="992732" cy="323165"/>
          </a:xfrm>
          <a:prstGeom prst="rect">
            <a:avLst/>
          </a:prstGeom>
          <a:noFill/>
        </p:spPr>
        <p:txBody>
          <a:bodyPr wrap="square" rtlCol="0">
            <a:spAutoFit/>
          </a:bodyPr>
          <a:lstStyle/>
          <a:p>
            <a:pPr algn="ctr" defTabSz="457200" eaLnBrk="1" fontAlgn="auto" hangingPunct="1">
              <a:spcBef>
                <a:spcPts val="0"/>
              </a:spcBef>
              <a:spcAft>
                <a:spcPts val="0"/>
              </a:spcAft>
            </a:pPr>
            <a:r>
              <a:rPr lang="en-US" sz="1500" b="1" dirty="0" smtClean="0">
                <a:solidFill>
                  <a:prstClr val="black">
                    <a:lumMod val="75000"/>
                    <a:lumOff val="25000"/>
                  </a:prstClr>
                </a:solidFill>
                <a:latin typeface="Calibri" panose="020F0502020204030204"/>
              </a:rPr>
              <a:t>Assembly</a:t>
            </a:r>
            <a:endParaRPr lang="en-US" sz="1500" b="1" dirty="0">
              <a:solidFill>
                <a:prstClr val="black">
                  <a:lumMod val="75000"/>
                  <a:lumOff val="25000"/>
                </a:prstClr>
              </a:solidFill>
              <a:latin typeface="Calibri" panose="020F0502020204030204"/>
            </a:endParaRPr>
          </a:p>
        </p:txBody>
      </p:sp>
      <p:sp>
        <p:nvSpPr>
          <p:cNvPr id="154" name="Pfeil nach rechts 153"/>
          <p:cNvSpPr/>
          <p:nvPr/>
        </p:nvSpPr>
        <p:spPr>
          <a:xfrm rot="20819034" flipV="1">
            <a:off x="6524252" y="3842580"/>
            <a:ext cx="801635" cy="3200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pic>
        <p:nvPicPr>
          <p:cNvPr id="155" name="Grafik 154"/>
          <p:cNvPicPr>
            <a:picLocks noChangeAspect="1"/>
          </p:cNvPicPr>
          <p:nvPr/>
        </p:nvPicPr>
        <p:blipFill rotWithShape="1">
          <a:blip r:embed="rId6" cstate="print">
            <a:extLst>
              <a:ext uri="{28A0092B-C50C-407E-A947-70E740481C1C}">
                <a14:useLocalDpi xmlns:a14="http://schemas.microsoft.com/office/drawing/2010/main" val="0"/>
              </a:ext>
            </a:extLst>
          </a:blip>
          <a:srcRect l="15684" r="16607"/>
          <a:stretch/>
        </p:blipFill>
        <p:spPr>
          <a:xfrm>
            <a:off x="1483109" y="1116277"/>
            <a:ext cx="912822" cy="1348146"/>
          </a:xfrm>
          <a:prstGeom prst="rect">
            <a:avLst/>
          </a:prstGeom>
        </p:spPr>
      </p:pic>
      <p:sp>
        <p:nvSpPr>
          <p:cNvPr id="156" name="Abgerundetes Rechteck 155"/>
          <p:cNvSpPr/>
          <p:nvPr/>
        </p:nvSpPr>
        <p:spPr>
          <a:xfrm>
            <a:off x="101637" y="2515863"/>
            <a:ext cx="6212164" cy="973532"/>
          </a:xfrm>
          <a:prstGeom prst="roundRect">
            <a:avLst/>
          </a:prstGeom>
          <a:noFill/>
          <a:ln w="28575" cap="flat" cmpd="sng" algn="ctr">
            <a:solidFill>
              <a:sysClr val="window" lastClr="FFFFFF">
                <a:lumMod val="50000"/>
              </a:sysClr>
            </a:solidFill>
            <a:prstDash val="dash"/>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7" name="Abgerundetes Rechteck 156"/>
          <p:cNvSpPr/>
          <p:nvPr/>
        </p:nvSpPr>
        <p:spPr>
          <a:xfrm>
            <a:off x="101637" y="3613728"/>
            <a:ext cx="6212163" cy="973532"/>
          </a:xfrm>
          <a:prstGeom prst="roundRect">
            <a:avLst/>
          </a:prstGeom>
          <a:noFill/>
          <a:ln w="28575" cap="flat" cmpd="sng" algn="ctr">
            <a:solidFill>
              <a:sysClr val="window" lastClr="FFFFFF">
                <a:lumMod val="50000"/>
              </a:sysClr>
            </a:solidFill>
            <a:prstDash val="dash"/>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sp>
        <p:nvSpPr>
          <p:cNvPr id="158" name="Abgerundetes Rechteck 157"/>
          <p:cNvSpPr/>
          <p:nvPr/>
        </p:nvSpPr>
        <p:spPr>
          <a:xfrm>
            <a:off x="7504498" y="2703272"/>
            <a:ext cx="1454861" cy="1715651"/>
          </a:xfrm>
          <a:prstGeom prst="roundRect">
            <a:avLst/>
          </a:prstGeom>
          <a:noFill/>
          <a:ln w="28575" cap="flat" cmpd="sng" algn="ctr">
            <a:solidFill>
              <a:sysClr val="window" lastClr="FFFFFF">
                <a:lumMod val="50000"/>
              </a:sysClr>
            </a:solidFill>
            <a:prstDash val="dash"/>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dirty="0" smtClean="0">
              <a:ln>
                <a:noFill/>
              </a:ln>
              <a:solidFill>
                <a:prstClr val="black">
                  <a:lumMod val="75000"/>
                  <a:lumOff val="25000"/>
                </a:prstClr>
              </a:solidFill>
              <a:effectLst/>
              <a:uLnTx/>
              <a:uFillTx/>
              <a:latin typeface="Calibri" panose="020F0502020204030204"/>
              <a:ea typeface="+mn-ea"/>
              <a:cs typeface="+mn-cs"/>
            </a:endParaRPr>
          </a:p>
        </p:txBody>
      </p:sp>
      <p:pic>
        <p:nvPicPr>
          <p:cNvPr id="159" name="Grafik 1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7510" y="4495838"/>
            <a:ext cx="1339186" cy="1339186"/>
          </a:xfrm>
          <a:prstGeom prst="rect">
            <a:avLst/>
          </a:prstGeom>
        </p:spPr>
      </p:pic>
      <p:sp>
        <p:nvSpPr>
          <p:cNvPr id="160" name="Textfeld 159"/>
          <p:cNvSpPr txBox="1"/>
          <p:nvPr/>
        </p:nvSpPr>
        <p:spPr>
          <a:xfrm>
            <a:off x="991824" y="3152836"/>
            <a:ext cx="1196237" cy="307777"/>
          </a:xfrm>
          <a:prstGeom prst="rect">
            <a:avLst/>
          </a:prstGeom>
          <a:noFill/>
        </p:spPr>
        <p:txBody>
          <a:bodyPr wrap="square" rtlCol="0">
            <a:spAutoFit/>
          </a:bodyPr>
          <a:lstStyle/>
          <a:p>
            <a:pPr defTabSz="457200" eaLnBrk="1" fontAlgn="auto" hangingPunct="1">
              <a:spcBef>
                <a:spcPts val="0"/>
              </a:spcBef>
              <a:spcAft>
                <a:spcPts val="400"/>
              </a:spcAft>
            </a:pPr>
            <a:r>
              <a:rPr lang="en-US" sz="1400" b="1" i="1" dirty="0" smtClean="0">
                <a:solidFill>
                  <a:prstClr val="black">
                    <a:lumMod val="75000"/>
                    <a:lumOff val="25000"/>
                  </a:prstClr>
                </a:solidFill>
                <a:latin typeface="Calibri" panose="020F0502020204030204"/>
              </a:rPr>
              <a:t>Raw Material</a:t>
            </a:r>
            <a:endParaRPr lang="en-US" sz="1400" b="1" i="1" dirty="0">
              <a:solidFill>
                <a:prstClr val="black">
                  <a:lumMod val="75000"/>
                  <a:lumOff val="25000"/>
                </a:prstClr>
              </a:solidFill>
              <a:latin typeface="Calibri" panose="020F0502020204030204"/>
            </a:endParaRPr>
          </a:p>
        </p:txBody>
      </p:sp>
      <p:sp>
        <p:nvSpPr>
          <p:cNvPr id="161" name="Textfeld 160"/>
          <p:cNvSpPr txBox="1"/>
          <p:nvPr/>
        </p:nvSpPr>
        <p:spPr>
          <a:xfrm>
            <a:off x="142842" y="4086076"/>
            <a:ext cx="1990739" cy="523220"/>
          </a:xfrm>
          <a:prstGeom prst="rect">
            <a:avLst/>
          </a:prstGeom>
          <a:noFill/>
        </p:spPr>
        <p:txBody>
          <a:bodyPr wrap="square" rtlCol="0">
            <a:spAutoFit/>
          </a:bodyPr>
          <a:lstStyle/>
          <a:p>
            <a:pPr defTabSz="457200" eaLnBrk="1" fontAlgn="auto" hangingPunct="1">
              <a:spcBef>
                <a:spcPts val="0"/>
              </a:spcBef>
              <a:spcAft>
                <a:spcPts val="1200"/>
              </a:spcAft>
            </a:pPr>
            <a:r>
              <a:rPr lang="en-US" sz="1400" b="1" i="1" dirty="0" smtClean="0">
                <a:solidFill>
                  <a:prstClr val="black">
                    <a:lumMod val="75000"/>
                    <a:lumOff val="25000"/>
                  </a:prstClr>
                </a:solidFill>
                <a:latin typeface="Calibri" panose="020F0502020204030204"/>
              </a:rPr>
              <a:t>Shaft</a:t>
            </a:r>
            <a:br>
              <a:rPr lang="en-US" sz="1400" b="1" i="1" dirty="0" smtClean="0">
                <a:solidFill>
                  <a:prstClr val="black">
                    <a:lumMod val="75000"/>
                    <a:lumOff val="25000"/>
                  </a:prstClr>
                </a:solidFill>
                <a:latin typeface="Calibri" panose="020F0502020204030204"/>
              </a:rPr>
            </a:br>
            <a:r>
              <a:rPr lang="en-US" sz="1400" b="1" i="1" dirty="0" smtClean="0">
                <a:solidFill>
                  <a:prstClr val="black">
                    <a:lumMod val="75000"/>
                    <a:lumOff val="25000"/>
                  </a:prstClr>
                </a:solidFill>
                <a:latin typeface="Calibri" panose="020F0502020204030204"/>
              </a:rPr>
              <a:t>Raw Material</a:t>
            </a:r>
            <a:endParaRPr lang="en-US" sz="1400" b="1" i="1" dirty="0">
              <a:solidFill>
                <a:prstClr val="black">
                  <a:lumMod val="75000"/>
                  <a:lumOff val="25000"/>
                </a:prstClr>
              </a:solidFill>
              <a:latin typeface="Calibri" panose="020F0502020204030204"/>
            </a:endParaRPr>
          </a:p>
        </p:txBody>
      </p:sp>
      <p:cxnSp>
        <p:nvCxnSpPr>
          <p:cNvPr id="85" name="Gerade Verbindung mit Pfeil 84"/>
          <p:cNvCxnSpPr>
            <a:stCxn id="95" idx="0"/>
          </p:cNvCxnSpPr>
          <p:nvPr/>
        </p:nvCxnSpPr>
        <p:spPr>
          <a:xfrm flipV="1">
            <a:off x="3137710" y="3795714"/>
            <a:ext cx="2358215" cy="775350"/>
          </a:xfrm>
          <a:prstGeom prst="straightConnector1">
            <a:avLst/>
          </a:prstGeom>
          <a:ln w="63500" cmpd="sng">
            <a:solidFill>
              <a:schemeClr val="accent5"/>
            </a:solidFill>
            <a:tailEnd type="triangle"/>
          </a:ln>
          <a:effectLst>
            <a:softEdge rad="0"/>
          </a:effectLst>
        </p:spPr>
        <p:style>
          <a:lnRef idx="3">
            <a:schemeClr val="accent5"/>
          </a:lnRef>
          <a:fillRef idx="0">
            <a:schemeClr val="accent5"/>
          </a:fillRef>
          <a:effectRef idx="2">
            <a:schemeClr val="accent5"/>
          </a:effectRef>
          <a:fontRef idx="minor">
            <a:schemeClr val="tx1"/>
          </a:fontRef>
        </p:style>
      </p:cxnSp>
      <p:sp>
        <p:nvSpPr>
          <p:cNvPr id="86" name="Abgerundetes Rechteck 85"/>
          <p:cNvSpPr/>
          <p:nvPr/>
        </p:nvSpPr>
        <p:spPr>
          <a:xfrm>
            <a:off x="6324600" y="3249645"/>
            <a:ext cx="2819400" cy="874329"/>
          </a:xfrm>
          <a:prstGeom prst="roundRect">
            <a:avLst/>
          </a:prstGeom>
          <a:solidFill>
            <a:srgbClr val="41719C"/>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Data Analytics</a:t>
            </a:r>
            <a:br>
              <a:rPr lang="en-US" b="1" dirty="0" smtClean="0"/>
            </a:br>
            <a:r>
              <a:rPr lang="en-US" dirty="0" smtClean="0"/>
              <a:t>Evaluate product failures</a:t>
            </a:r>
            <a:endParaRPr lang="en-US" dirty="0"/>
          </a:p>
        </p:txBody>
      </p:sp>
      <p:pic>
        <p:nvPicPr>
          <p:cNvPr id="87" name="Picture 5" descr="Database-256"/>
          <p:cNvPicPr>
            <a:picLocks noChangeAspect="1" noChangeArrowheads="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381625" y="3230695"/>
            <a:ext cx="1012825" cy="893279"/>
          </a:xfrm>
          <a:prstGeom prst="rect">
            <a:avLst/>
          </a:prstGeom>
          <a:noFill/>
          <a:extLst/>
        </p:spPr>
      </p:pic>
      <p:cxnSp>
        <p:nvCxnSpPr>
          <p:cNvPr id="88" name="Gerade Verbindung mit Pfeil 87"/>
          <p:cNvCxnSpPr>
            <a:stCxn id="93" idx="2"/>
          </p:cNvCxnSpPr>
          <p:nvPr/>
        </p:nvCxnSpPr>
        <p:spPr>
          <a:xfrm>
            <a:off x="1897078" y="2485078"/>
            <a:ext cx="3598847" cy="1192256"/>
          </a:xfrm>
          <a:prstGeom prst="straightConnector1">
            <a:avLst/>
          </a:prstGeom>
          <a:ln w="63500" cmpd="sng">
            <a:solidFill>
              <a:schemeClr val="accent5"/>
            </a:solidFill>
            <a:tailEnd type="triangle"/>
          </a:ln>
          <a:effectLst>
            <a:softEdge rad="0"/>
          </a:effectLst>
        </p:spPr>
        <p:style>
          <a:lnRef idx="3">
            <a:schemeClr val="accent5"/>
          </a:lnRef>
          <a:fillRef idx="0">
            <a:schemeClr val="accent5"/>
          </a:fillRef>
          <a:effectRef idx="2">
            <a:schemeClr val="accent5"/>
          </a:effectRef>
          <a:fontRef idx="minor">
            <a:schemeClr val="tx1"/>
          </a:fontRef>
        </p:style>
      </p:cxnSp>
      <p:cxnSp>
        <p:nvCxnSpPr>
          <p:cNvPr id="92" name="Gerade Verbindung mit Pfeil 91"/>
          <p:cNvCxnSpPr>
            <a:stCxn id="94" idx="2"/>
          </p:cNvCxnSpPr>
          <p:nvPr/>
        </p:nvCxnSpPr>
        <p:spPr>
          <a:xfrm>
            <a:off x="4572000" y="2485078"/>
            <a:ext cx="911225" cy="978239"/>
          </a:xfrm>
          <a:prstGeom prst="straightConnector1">
            <a:avLst/>
          </a:prstGeom>
          <a:ln w="63500" cmpd="sng">
            <a:solidFill>
              <a:schemeClr val="accent5"/>
            </a:solidFill>
            <a:tailEnd type="triangle"/>
          </a:ln>
          <a:effectLst>
            <a:softEdge rad="0"/>
          </a:effectLst>
        </p:spPr>
        <p:style>
          <a:lnRef idx="3">
            <a:schemeClr val="accent5"/>
          </a:lnRef>
          <a:fillRef idx="0">
            <a:schemeClr val="accent5"/>
          </a:fillRef>
          <a:effectRef idx="2">
            <a:schemeClr val="accent5"/>
          </a:effectRef>
          <a:fontRef idx="minor">
            <a:schemeClr val="tx1"/>
          </a:fontRef>
        </p:style>
      </p:cxnSp>
      <p:sp>
        <p:nvSpPr>
          <p:cNvPr id="93" name="Abgerundetes Rechteck 92"/>
          <p:cNvSpPr/>
          <p:nvPr/>
        </p:nvSpPr>
        <p:spPr>
          <a:xfrm>
            <a:off x="884253" y="1303462"/>
            <a:ext cx="2025650" cy="118161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smtClean="0"/>
          </a:p>
          <a:p>
            <a:r>
              <a:rPr lang="en-US" dirty="0" smtClean="0"/>
              <a:t>Sensor variables</a:t>
            </a:r>
            <a:endParaRPr lang="en-US" dirty="0"/>
          </a:p>
        </p:txBody>
      </p:sp>
      <p:sp>
        <p:nvSpPr>
          <p:cNvPr id="94" name="Abgerundetes Rechteck 93"/>
          <p:cNvSpPr/>
          <p:nvPr/>
        </p:nvSpPr>
        <p:spPr>
          <a:xfrm>
            <a:off x="3559175" y="1303462"/>
            <a:ext cx="2025650" cy="118161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smtClean="0"/>
          </a:p>
          <a:p>
            <a:r>
              <a:rPr lang="en-US" dirty="0" smtClean="0"/>
              <a:t>Sensor variables</a:t>
            </a:r>
            <a:endParaRPr lang="en-US" dirty="0"/>
          </a:p>
        </p:txBody>
      </p:sp>
      <p:sp>
        <p:nvSpPr>
          <p:cNvPr id="95" name="Abgerundetes Rechteck 94"/>
          <p:cNvSpPr/>
          <p:nvPr/>
        </p:nvSpPr>
        <p:spPr>
          <a:xfrm>
            <a:off x="2124885" y="4571064"/>
            <a:ext cx="2025650" cy="118161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smtClean="0"/>
          </a:p>
          <a:p>
            <a:r>
              <a:rPr lang="en-US" dirty="0" smtClean="0"/>
              <a:t>Sensor variables</a:t>
            </a:r>
            <a:endParaRPr lang="en-US" dirty="0"/>
          </a:p>
        </p:txBody>
      </p:sp>
      <p:pic>
        <p:nvPicPr>
          <p:cNvPr id="96" name="Grafik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27866" y="1362075"/>
            <a:ext cx="592219" cy="617600"/>
          </a:xfrm>
          <a:prstGeom prst="rect">
            <a:avLst/>
          </a:prstGeom>
        </p:spPr>
      </p:pic>
      <p:pic>
        <p:nvPicPr>
          <p:cNvPr id="97" name="Grafik 9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5816" y="1352550"/>
            <a:ext cx="592219" cy="617600"/>
          </a:xfrm>
          <a:prstGeom prst="rect">
            <a:avLst/>
          </a:prstGeom>
        </p:spPr>
      </p:pic>
      <p:pic>
        <p:nvPicPr>
          <p:cNvPr id="98" name="Grafik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71091" y="4613831"/>
            <a:ext cx="592219" cy="617600"/>
          </a:xfrm>
          <a:prstGeom prst="rect">
            <a:avLst/>
          </a:prstGeom>
        </p:spPr>
      </p:pic>
      <p:sp>
        <p:nvSpPr>
          <p:cNvPr id="69" name="Textfeld 68"/>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6488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9"/>
                                        </p:tgtEl>
                                        <p:attrNameLst>
                                          <p:attrName>style.opacity</p:attrName>
                                        </p:attrNameLst>
                                      </p:cBhvr>
                                      <p:to>
                                        <p:strVal val="0.25"/>
                                      </p:to>
                                    </p:set>
                                    <p:animEffect filter="image" prLst="opacity: 0.25">
                                      <p:cBhvr rctx="IE">
                                        <p:cTn id="7" dur="indefinite"/>
                                        <p:tgtEl>
                                          <p:spTgt spid="89"/>
                                        </p:tgtEl>
                                      </p:cBhvr>
                                    </p:animEffect>
                                  </p:childTnLst>
                                </p:cTn>
                              </p:par>
                              <p:par>
                                <p:cTn id="8" presetID="9" presetClass="emph" presetSubtype="0" grpId="0" nodeType="withEffect">
                                  <p:stCondLst>
                                    <p:cond delay="0"/>
                                  </p:stCondLst>
                                  <p:childTnLst>
                                    <p:set>
                                      <p:cBhvr rctx="PPT">
                                        <p:cTn id="9" dur="indefinite"/>
                                        <p:tgtEl>
                                          <p:spTgt spid="90"/>
                                        </p:tgtEl>
                                        <p:attrNameLst>
                                          <p:attrName>style.opacity</p:attrName>
                                        </p:attrNameLst>
                                      </p:cBhvr>
                                      <p:to>
                                        <p:strVal val="0.25"/>
                                      </p:to>
                                    </p:set>
                                    <p:animEffect filter="image" prLst="opacity: 0.25">
                                      <p:cBhvr rctx="IE">
                                        <p:cTn id="10" dur="indefinite"/>
                                        <p:tgtEl>
                                          <p:spTgt spid="90"/>
                                        </p:tgtEl>
                                      </p:cBhvr>
                                    </p:animEffect>
                                  </p:childTnLst>
                                </p:cTn>
                              </p:par>
                              <p:par>
                                <p:cTn id="11" presetID="9" presetClass="emph" presetSubtype="0" grpId="0" nodeType="withEffect">
                                  <p:stCondLst>
                                    <p:cond delay="0"/>
                                  </p:stCondLst>
                                  <p:childTnLst>
                                    <p:set>
                                      <p:cBhvr rctx="PPT">
                                        <p:cTn id="12" dur="indefinite"/>
                                        <p:tgtEl>
                                          <p:spTgt spid="91"/>
                                        </p:tgtEl>
                                        <p:attrNameLst>
                                          <p:attrName>style.opacity</p:attrName>
                                        </p:attrNameLst>
                                      </p:cBhvr>
                                      <p:to>
                                        <p:strVal val="0.25"/>
                                      </p:to>
                                    </p:set>
                                    <p:animEffect filter="image" prLst="opacity: 0.25">
                                      <p:cBhvr rctx="IE">
                                        <p:cTn id="13" dur="indefinite"/>
                                        <p:tgtEl>
                                          <p:spTgt spid="91"/>
                                        </p:tgtEl>
                                      </p:cBhvr>
                                    </p:animEffect>
                                  </p:childTnLst>
                                </p:cTn>
                              </p:par>
                              <p:par>
                                <p:cTn id="14" presetID="9" presetClass="emph" presetSubtype="0" grpId="0" nodeType="withEffect">
                                  <p:stCondLst>
                                    <p:cond delay="0"/>
                                  </p:stCondLst>
                                  <p:childTnLst>
                                    <p:set>
                                      <p:cBhvr rctx="PPT">
                                        <p:cTn id="15" dur="indefinite"/>
                                        <p:tgtEl>
                                          <p:spTgt spid="60"/>
                                        </p:tgtEl>
                                        <p:attrNameLst>
                                          <p:attrName>style.opacity</p:attrName>
                                        </p:attrNameLst>
                                      </p:cBhvr>
                                      <p:to>
                                        <p:strVal val="0.25"/>
                                      </p:to>
                                    </p:set>
                                    <p:animEffect filter="image" prLst="opacity: 0.25">
                                      <p:cBhvr rctx="IE">
                                        <p:cTn id="16" dur="indefinite"/>
                                        <p:tgtEl>
                                          <p:spTgt spid="60"/>
                                        </p:tgtEl>
                                      </p:cBhvr>
                                    </p:animEffect>
                                  </p:childTnLst>
                                </p:cTn>
                              </p:par>
                              <p:par>
                                <p:cTn id="17" presetID="9" presetClass="emph" presetSubtype="0" grpId="0" nodeType="withEffect">
                                  <p:stCondLst>
                                    <p:cond delay="0"/>
                                  </p:stCondLst>
                                  <p:childTnLst>
                                    <p:set>
                                      <p:cBhvr rctx="PPT">
                                        <p:cTn id="18" dur="indefinite"/>
                                        <p:tgtEl>
                                          <p:spTgt spid="61"/>
                                        </p:tgtEl>
                                        <p:attrNameLst>
                                          <p:attrName>style.opacity</p:attrName>
                                        </p:attrNameLst>
                                      </p:cBhvr>
                                      <p:to>
                                        <p:strVal val="0.25"/>
                                      </p:to>
                                    </p:set>
                                    <p:animEffect filter="image" prLst="opacity: 0.25">
                                      <p:cBhvr rctx="IE">
                                        <p:cTn id="19" dur="indefinite"/>
                                        <p:tgtEl>
                                          <p:spTgt spid="61"/>
                                        </p:tgtEl>
                                      </p:cBhvr>
                                    </p:animEffect>
                                  </p:childTnLst>
                                </p:cTn>
                              </p:par>
                              <p:par>
                                <p:cTn id="20" presetID="9" presetClass="emph" presetSubtype="0" grpId="0" nodeType="withEffect">
                                  <p:stCondLst>
                                    <p:cond delay="0"/>
                                  </p:stCondLst>
                                  <p:childTnLst>
                                    <p:set>
                                      <p:cBhvr rctx="PPT">
                                        <p:cTn id="21" dur="indefinite"/>
                                        <p:tgtEl>
                                          <p:spTgt spid="62"/>
                                        </p:tgtEl>
                                        <p:attrNameLst>
                                          <p:attrName>style.opacity</p:attrName>
                                        </p:attrNameLst>
                                      </p:cBhvr>
                                      <p:to>
                                        <p:strVal val="0.25"/>
                                      </p:to>
                                    </p:set>
                                    <p:animEffect filter="image" prLst="opacity: 0.25">
                                      <p:cBhvr rctx="IE">
                                        <p:cTn id="22" dur="indefinite"/>
                                        <p:tgtEl>
                                          <p:spTgt spid="62"/>
                                        </p:tgtEl>
                                      </p:cBhvr>
                                    </p:animEffect>
                                  </p:childTnLst>
                                </p:cTn>
                              </p:par>
                              <p:par>
                                <p:cTn id="23" presetID="9" presetClass="emph" presetSubtype="0" grpId="0" nodeType="withEffect">
                                  <p:stCondLst>
                                    <p:cond delay="0"/>
                                  </p:stCondLst>
                                  <p:childTnLst>
                                    <p:set>
                                      <p:cBhvr rctx="PPT">
                                        <p:cTn id="24" dur="indefinite"/>
                                        <p:tgtEl>
                                          <p:spTgt spid="63"/>
                                        </p:tgtEl>
                                        <p:attrNameLst>
                                          <p:attrName>style.opacity</p:attrName>
                                        </p:attrNameLst>
                                      </p:cBhvr>
                                      <p:to>
                                        <p:strVal val="0.25"/>
                                      </p:to>
                                    </p:set>
                                    <p:animEffect filter="image" prLst="opacity: 0.25">
                                      <p:cBhvr rctx="IE">
                                        <p:cTn id="25" dur="indefinite"/>
                                        <p:tgtEl>
                                          <p:spTgt spid="63"/>
                                        </p:tgtEl>
                                      </p:cBhvr>
                                    </p:animEffect>
                                  </p:childTnLst>
                                </p:cTn>
                              </p:par>
                              <p:par>
                                <p:cTn id="26" presetID="9" presetClass="emph" presetSubtype="0" grpId="0" nodeType="withEffect">
                                  <p:stCondLst>
                                    <p:cond delay="0"/>
                                  </p:stCondLst>
                                  <p:childTnLst>
                                    <p:set>
                                      <p:cBhvr rctx="PPT">
                                        <p:cTn id="27" dur="indefinite"/>
                                        <p:tgtEl>
                                          <p:spTgt spid="64"/>
                                        </p:tgtEl>
                                        <p:attrNameLst>
                                          <p:attrName>style.opacity</p:attrName>
                                        </p:attrNameLst>
                                      </p:cBhvr>
                                      <p:to>
                                        <p:strVal val="0.25"/>
                                      </p:to>
                                    </p:set>
                                    <p:animEffect filter="image" prLst="opacity: 0.25">
                                      <p:cBhvr rctx="IE">
                                        <p:cTn id="28" dur="indefinite"/>
                                        <p:tgtEl>
                                          <p:spTgt spid="64"/>
                                        </p:tgtEl>
                                      </p:cBhvr>
                                    </p:animEffect>
                                  </p:childTnLst>
                                </p:cTn>
                              </p:par>
                              <p:par>
                                <p:cTn id="29" presetID="9" presetClass="emph" presetSubtype="0" nodeType="withEffect">
                                  <p:stCondLst>
                                    <p:cond delay="0"/>
                                  </p:stCondLst>
                                  <p:childTnLst>
                                    <p:set>
                                      <p:cBhvr rctx="PPT">
                                        <p:cTn id="30" dur="indefinite"/>
                                        <p:tgtEl>
                                          <p:spTgt spid="65"/>
                                        </p:tgtEl>
                                        <p:attrNameLst>
                                          <p:attrName>style.opacity</p:attrName>
                                        </p:attrNameLst>
                                      </p:cBhvr>
                                      <p:to>
                                        <p:strVal val="0.25"/>
                                      </p:to>
                                    </p:set>
                                    <p:animEffect filter="image" prLst="opacity: 0.25">
                                      <p:cBhvr rctx="IE">
                                        <p:cTn id="31" dur="indefinite"/>
                                        <p:tgtEl>
                                          <p:spTgt spid="65"/>
                                        </p:tgtEl>
                                      </p:cBhvr>
                                    </p:animEffect>
                                  </p:childTnLst>
                                </p:cTn>
                              </p:par>
                              <p:par>
                                <p:cTn id="32" presetID="9" presetClass="emph" presetSubtype="0" nodeType="withEffect">
                                  <p:stCondLst>
                                    <p:cond delay="0"/>
                                  </p:stCondLst>
                                  <p:childTnLst>
                                    <p:set>
                                      <p:cBhvr rctx="PPT">
                                        <p:cTn id="33" dur="indefinite"/>
                                        <p:tgtEl>
                                          <p:spTgt spid="68"/>
                                        </p:tgtEl>
                                        <p:attrNameLst>
                                          <p:attrName>style.opacity</p:attrName>
                                        </p:attrNameLst>
                                      </p:cBhvr>
                                      <p:to>
                                        <p:strVal val="0.25"/>
                                      </p:to>
                                    </p:set>
                                    <p:animEffect filter="image" prLst="opacity: 0.25">
                                      <p:cBhvr rctx="IE">
                                        <p:cTn id="34" dur="indefinite"/>
                                        <p:tgtEl>
                                          <p:spTgt spid="68"/>
                                        </p:tgtEl>
                                      </p:cBhvr>
                                    </p:animEffect>
                                  </p:childTnLst>
                                </p:cTn>
                              </p:par>
                              <p:par>
                                <p:cTn id="35" presetID="9" presetClass="emph" presetSubtype="0" grpId="0" nodeType="withEffect">
                                  <p:stCondLst>
                                    <p:cond delay="0"/>
                                  </p:stCondLst>
                                  <p:childTnLst>
                                    <p:set>
                                      <p:cBhvr rctx="PPT">
                                        <p:cTn id="36" dur="indefinite"/>
                                        <p:tgtEl>
                                          <p:spTgt spid="125"/>
                                        </p:tgtEl>
                                        <p:attrNameLst>
                                          <p:attrName>style.opacity</p:attrName>
                                        </p:attrNameLst>
                                      </p:cBhvr>
                                      <p:to>
                                        <p:strVal val="0.25"/>
                                      </p:to>
                                    </p:set>
                                    <p:animEffect filter="image" prLst="opacity: 0.25">
                                      <p:cBhvr rctx="IE">
                                        <p:cTn id="37" dur="indefinite"/>
                                        <p:tgtEl>
                                          <p:spTgt spid="125"/>
                                        </p:tgtEl>
                                      </p:cBhvr>
                                    </p:animEffect>
                                  </p:childTnLst>
                                </p:cTn>
                              </p:par>
                              <p:par>
                                <p:cTn id="38" presetID="9" presetClass="emph" presetSubtype="0" grpId="0" nodeType="withEffect">
                                  <p:stCondLst>
                                    <p:cond delay="0"/>
                                  </p:stCondLst>
                                  <p:childTnLst>
                                    <p:set>
                                      <p:cBhvr rctx="PPT">
                                        <p:cTn id="39" dur="indefinite"/>
                                        <p:tgtEl>
                                          <p:spTgt spid="126"/>
                                        </p:tgtEl>
                                        <p:attrNameLst>
                                          <p:attrName>style.opacity</p:attrName>
                                        </p:attrNameLst>
                                      </p:cBhvr>
                                      <p:to>
                                        <p:strVal val="0.25"/>
                                      </p:to>
                                    </p:set>
                                    <p:animEffect filter="image" prLst="opacity: 0.25">
                                      <p:cBhvr rctx="IE">
                                        <p:cTn id="40" dur="indefinite"/>
                                        <p:tgtEl>
                                          <p:spTgt spid="126"/>
                                        </p:tgtEl>
                                      </p:cBhvr>
                                    </p:animEffect>
                                  </p:childTnLst>
                                </p:cTn>
                              </p:par>
                              <p:par>
                                <p:cTn id="41" presetID="9" presetClass="emph" presetSubtype="0" nodeType="withEffect">
                                  <p:stCondLst>
                                    <p:cond delay="0"/>
                                  </p:stCondLst>
                                  <p:childTnLst>
                                    <p:set>
                                      <p:cBhvr rctx="PPT">
                                        <p:cTn id="42" dur="indefinite"/>
                                        <p:tgtEl>
                                          <p:spTgt spid="127"/>
                                        </p:tgtEl>
                                        <p:attrNameLst>
                                          <p:attrName>style.opacity</p:attrName>
                                        </p:attrNameLst>
                                      </p:cBhvr>
                                      <p:to>
                                        <p:strVal val="0.25"/>
                                      </p:to>
                                    </p:set>
                                    <p:animEffect filter="image" prLst="opacity: 0.25">
                                      <p:cBhvr rctx="IE">
                                        <p:cTn id="43" dur="indefinite"/>
                                        <p:tgtEl>
                                          <p:spTgt spid="127"/>
                                        </p:tgtEl>
                                      </p:cBhvr>
                                    </p:animEffect>
                                  </p:childTnLst>
                                </p:cTn>
                              </p:par>
                              <p:par>
                                <p:cTn id="44" presetID="9" presetClass="emph" presetSubtype="0" grpId="0" nodeType="withEffect">
                                  <p:stCondLst>
                                    <p:cond delay="0"/>
                                  </p:stCondLst>
                                  <p:childTnLst>
                                    <p:set>
                                      <p:cBhvr rctx="PPT">
                                        <p:cTn id="45" dur="indefinite"/>
                                        <p:tgtEl>
                                          <p:spTgt spid="128"/>
                                        </p:tgtEl>
                                        <p:attrNameLst>
                                          <p:attrName>style.opacity</p:attrName>
                                        </p:attrNameLst>
                                      </p:cBhvr>
                                      <p:to>
                                        <p:strVal val="0.25"/>
                                      </p:to>
                                    </p:set>
                                    <p:animEffect filter="image" prLst="opacity: 0.25">
                                      <p:cBhvr rctx="IE">
                                        <p:cTn id="46" dur="indefinite"/>
                                        <p:tgtEl>
                                          <p:spTgt spid="128"/>
                                        </p:tgtEl>
                                      </p:cBhvr>
                                    </p:animEffect>
                                  </p:childTnLst>
                                </p:cTn>
                              </p:par>
                              <p:par>
                                <p:cTn id="47" presetID="9" presetClass="emph" presetSubtype="0" nodeType="withEffect">
                                  <p:stCondLst>
                                    <p:cond delay="0"/>
                                  </p:stCondLst>
                                  <p:childTnLst>
                                    <p:set>
                                      <p:cBhvr rctx="PPT">
                                        <p:cTn id="48" dur="indefinite"/>
                                        <p:tgtEl>
                                          <p:spTgt spid="129"/>
                                        </p:tgtEl>
                                        <p:attrNameLst>
                                          <p:attrName>style.opacity</p:attrName>
                                        </p:attrNameLst>
                                      </p:cBhvr>
                                      <p:to>
                                        <p:strVal val="0.25"/>
                                      </p:to>
                                    </p:set>
                                    <p:animEffect filter="image" prLst="opacity: 0.25">
                                      <p:cBhvr rctx="IE">
                                        <p:cTn id="49" dur="indefinite"/>
                                        <p:tgtEl>
                                          <p:spTgt spid="129"/>
                                        </p:tgtEl>
                                      </p:cBhvr>
                                    </p:animEffect>
                                  </p:childTnLst>
                                </p:cTn>
                              </p:par>
                              <p:par>
                                <p:cTn id="50" presetID="9" presetClass="emph" presetSubtype="0" grpId="0" nodeType="withEffect">
                                  <p:stCondLst>
                                    <p:cond delay="0"/>
                                  </p:stCondLst>
                                  <p:childTnLst>
                                    <p:set>
                                      <p:cBhvr rctx="PPT">
                                        <p:cTn id="51" dur="indefinite"/>
                                        <p:tgtEl>
                                          <p:spTgt spid="130"/>
                                        </p:tgtEl>
                                        <p:attrNameLst>
                                          <p:attrName>style.opacity</p:attrName>
                                        </p:attrNameLst>
                                      </p:cBhvr>
                                      <p:to>
                                        <p:strVal val="0.25"/>
                                      </p:to>
                                    </p:set>
                                    <p:animEffect filter="image" prLst="opacity: 0.25">
                                      <p:cBhvr rctx="IE">
                                        <p:cTn id="52" dur="indefinite"/>
                                        <p:tgtEl>
                                          <p:spTgt spid="130"/>
                                        </p:tgtEl>
                                      </p:cBhvr>
                                    </p:animEffect>
                                  </p:childTnLst>
                                </p:cTn>
                              </p:par>
                              <p:par>
                                <p:cTn id="53" presetID="9" presetClass="emph" presetSubtype="0" grpId="0" nodeType="withEffect">
                                  <p:stCondLst>
                                    <p:cond delay="0"/>
                                  </p:stCondLst>
                                  <p:childTnLst>
                                    <p:set>
                                      <p:cBhvr rctx="PPT">
                                        <p:cTn id="54" dur="indefinite"/>
                                        <p:tgtEl>
                                          <p:spTgt spid="131"/>
                                        </p:tgtEl>
                                        <p:attrNameLst>
                                          <p:attrName>style.opacity</p:attrName>
                                        </p:attrNameLst>
                                      </p:cBhvr>
                                      <p:to>
                                        <p:strVal val="0.25"/>
                                      </p:to>
                                    </p:set>
                                    <p:animEffect filter="image" prLst="opacity: 0.25">
                                      <p:cBhvr rctx="IE">
                                        <p:cTn id="55" dur="indefinite"/>
                                        <p:tgtEl>
                                          <p:spTgt spid="131"/>
                                        </p:tgtEl>
                                      </p:cBhvr>
                                    </p:animEffect>
                                  </p:childTnLst>
                                </p:cTn>
                              </p:par>
                              <p:par>
                                <p:cTn id="56" presetID="9" presetClass="emph" presetSubtype="0" grpId="0" nodeType="withEffect">
                                  <p:stCondLst>
                                    <p:cond delay="0"/>
                                  </p:stCondLst>
                                  <p:childTnLst>
                                    <p:set>
                                      <p:cBhvr rctx="PPT">
                                        <p:cTn id="57" dur="indefinite"/>
                                        <p:tgtEl>
                                          <p:spTgt spid="132"/>
                                        </p:tgtEl>
                                        <p:attrNameLst>
                                          <p:attrName>style.opacity</p:attrName>
                                        </p:attrNameLst>
                                      </p:cBhvr>
                                      <p:to>
                                        <p:strVal val="0.25"/>
                                      </p:to>
                                    </p:set>
                                    <p:animEffect filter="image" prLst="opacity: 0.25">
                                      <p:cBhvr rctx="IE">
                                        <p:cTn id="58" dur="indefinite"/>
                                        <p:tgtEl>
                                          <p:spTgt spid="132"/>
                                        </p:tgtEl>
                                      </p:cBhvr>
                                    </p:animEffect>
                                  </p:childTnLst>
                                </p:cTn>
                              </p:par>
                              <p:par>
                                <p:cTn id="59" presetID="9" presetClass="emph" presetSubtype="0" grpId="0" nodeType="withEffect">
                                  <p:stCondLst>
                                    <p:cond delay="0"/>
                                  </p:stCondLst>
                                  <p:childTnLst>
                                    <p:set>
                                      <p:cBhvr rctx="PPT">
                                        <p:cTn id="60" dur="indefinite"/>
                                        <p:tgtEl>
                                          <p:spTgt spid="133"/>
                                        </p:tgtEl>
                                        <p:attrNameLst>
                                          <p:attrName>style.opacity</p:attrName>
                                        </p:attrNameLst>
                                      </p:cBhvr>
                                      <p:to>
                                        <p:strVal val="0.25"/>
                                      </p:to>
                                    </p:set>
                                    <p:animEffect filter="image" prLst="opacity: 0.25">
                                      <p:cBhvr rctx="IE">
                                        <p:cTn id="61" dur="indefinite"/>
                                        <p:tgtEl>
                                          <p:spTgt spid="133"/>
                                        </p:tgtEl>
                                      </p:cBhvr>
                                    </p:animEffect>
                                  </p:childTnLst>
                                </p:cTn>
                              </p:par>
                              <p:par>
                                <p:cTn id="62" presetID="9" presetClass="emph" presetSubtype="0" grpId="0" nodeType="withEffect">
                                  <p:stCondLst>
                                    <p:cond delay="0"/>
                                  </p:stCondLst>
                                  <p:childTnLst>
                                    <p:set>
                                      <p:cBhvr rctx="PPT">
                                        <p:cTn id="63" dur="indefinite"/>
                                        <p:tgtEl>
                                          <p:spTgt spid="134"/>
                                        </p:tgtEl>
                                        <p:attrNameLst>
                                          <p:attrName>style.opacity</p:attrName>
                                        </p:attrNameLst>
                                      </p:cBhvr>
                                      <p:to>
                                        <p:strVal val="0.25"/>
                                      </p:to>
                                    </p:set>
                                    <p:animEffect filter="image" prLst="opacity: 0.25">
                                      <p:cBhvr rctx="IE">
                                        <p:cTn id="64" dur="indefinite"/>
                                        <p:tgtEl>
                                          <p:spTgt spid="134"/>
                                        </p:tgtEl>
                                      </p:cBhvr>
                                    </p:animEffect>
                                  </p:childTnLst>
                                </p:cTn>
                              </p:par>
                              <p:par>
                                <p:cTn id="65" presetID="9" presetClass="emph" presetSubtype="0" nodeType="withEffect">
                                  <p:stCondLst>
                                    <p:cond delay="0"/>
                                  </p:stCondLst>
                                  <p:childTnLst>
                                    <p:set>
                                      <p:cBhvr rctx="PPT">
                                        <p:cTn id="66" dur="indefinite"/>
                                        <p:tgtEl>
                                          <p:spTgt spid="135"/>
                                        </p:tgtEl>
                                        <p:attrNameLst>
                                          <p:attrName>style.opacity</p:attrName>
                                        </p:attrNameLst>
                                      </p:cBhvr>
                                      <p:to>
                                        <p:strVal val="0.25"/>
                                      </p:to>
                                    </p:set>
                                    <p:animEffect filter="image" prLst="opacity: 0.25">
                                      <p:cBhvr rctx="IE">
                                        <p:cTn id="67" dur="indefinite"/>
                                        <p:tgtEl>
                                          <p:spTgt spid="135"/>
                                        </p:tgtEl>
                                      </p:cBhvr>
                                    </p:animEffect>
                                  </p:childTnLst>
                                </p:cTn>
                              </p:par>
                              <p:par>
                                <p:cTn id="68" presetID="9" presetClass="emph" presetSubtype="0" nodeType="withEffect">
                                  <p:stCondLst>
                                    <p:cond delay="0"/>
                                  </p:stCondLst>
                                  <p:childTnLst>
                                    <p:set>
                                      <p:cBhvr rctx="PPT">
                                        <p:cTn id="69" dur="indefinite"/>
                                        <p:tgtEl>
                                          <p:spTgt spid="139"/>
                                        </p:tgtEl>
                                        <p:attrNameLst>
                                          <p:attrName>style.opacity</p:attrName>
                                        </p:attrNameLst>
                                      </p:cBhvr>
                                      <p:to>
                                        <p:strVal val="0.25"/>
                                      </p:to>
                                    </p:set>
                                    <p:animEffect filter="image" prLst="opacity: 0.25">
                                      <p:cBhvr rctx="IE">
                                        <p:cTn id="70" dur="indefinite"/>
                                        <p:tgtEl>
                                          <p:spTgt spid="139"/>
                                        </p:tgtEl>
                                      </p:cBhvr>
                                    </p:animEffect>
                                  </p:childTnLst>
                                </p:cTn>
                              </p:par>
                              <p:par>
                                <p:cTn id="71" presetID="9" presetClass="emph" presetSubtype="0" grpId="0" nodeType="withEffect">
                                  <p:stCondLst>
                                    <p:cond delay="0"/>
                                  </p:stCondLst>
                                  <p:childTnLst>
                                    <p:set>
                                      <p:cBhvr rctx="PPT">
                                        <p:cTn id="72" dur="indefinite"/>
                                        <p:tgtEl>
                                          <p:spTgt spid="145"/>
                                        </p:tgtEl>
                                        <p:attrNameLst>
                                          <p:attrName>style.opacity</p:attrName>
                                        </p:attrNameLst>
                                      </p:cBhvr>
                                      <p:to>
                                        <p:strVal val="0.25"/>
                                      </p:to>
                                    </p:set>
                                    <p:animEffect filter="image" prLst="opacity: 0.25">
                                      <p:cBhvr rctx="IE">
                                        <p:cTn id="73" dur="indefinite"/>
                                        <p:tgtEl>
                                          <p:spTgt spid="145"/>
                                        </p:tgtEl>
                                      </p:cBhvr>
                                    </p:animEffect>
                                  </p:childTnLst>
                                </p:cTn>
                              </p:par>
                              <p:par>
                                <p:cTn id="74" presetID="9" presetClass="emph" presetSubtype="0" grpId="0" nodeType="withEffect">
                                  <p:stCondLst>
                                    <p:cond delay="0"/>
                                  </p:stCondLst>
                                  <p:childTnLst>
                                    <p:set>
                                      <p:cBhvr rctx="PPT">
                                        <p:cTn id="75" dur="indefinite"/>
                                        <p:tgtEl>
                                          <p:spTgt spid="146"/>
                                        </p:tgtEl>
                                        <p:attrNameLst>
                                          <p:attrName>style.opacity</p:attrName>
                                        </p:attrNameLst>
                                      </p:cBhvr>
                                      <p:to>
                                        <p:strVal val="0.25"/>
                                      </p:to>
                                    </p:set>
                                    <p:animEffect filter="image" prLst="opacity: 0.25">
                                      <p:cBhvr rctx="IE">
                                        <p:cTn id="76" dur="indefinite"/>
                                        <p:tgtEl>
                                          <p:spTgt spid="146"/>
                                        </p:tgtEl>
                                      </p:cBhvr>
                                    </p:animEffect>
                                  </p:childTnLst>
                                </p:cTn>
                              </p:par>
                              <p:par>
                                <p:cTn id="77" presetID="9" presetClass="emph" presetSubtype="0" grpId="0" nodeType="withEffect">
                                  <p:stCondLst>
                                    <p:cond delay="0"/>
                                  </p:stCondLst>
                                  <p:childTnLst>
                                    <p:set>
                                      <p:cBhvr rctx="PPT">
                                        <p:cTn id="78" dur="indefinite"/>
                                        <p:tgtEl>
                                          <p:spTgt spid="147"/>
                                        </p:tgtEl>
                                        <p:attrNameLst>
                                          <p:attrName>style.opacity</p:attrName>
                                        </p:attrNameLst>
                                      </p:cBhvr>
                                      <p:to>
                                        <p:strVal val="0.25"/>
                                      </p:to>
                                    </p:set>
                                    <p:animEffect filter="image" prLst="opacity: 0.25">
                                      <p:cBhvr rctx="IE">
                                        <p:cTn id="79" dur="indefinite"/>
                                        <p:tgtEl>
                                          <p:spTgt spid="147"/>
                                        </p:tgtEl>
                                      </p:cBhvr>
                                    </p:animEffect>
                                  </p:childTnLst>
                                </p:cTn>
                              </p:par>
                              <p:par>
                                <p:cTn id="80" presetID="9" presetClass="emph" presetSubtype="0" grpId="0" nodeType="withEffect">
                                  <p:stCondLst>
                                    <p:cond delay="0"/>
                                  </p:stCondLst>
                                  <p:childTnLst>
                                    <p:set>
                                      <p:cBhvr rctx="PPT">
                                        <p:cTn id="81" dur="indefinite"/>
                                        <p:tgtEl>
                                          <p:spTgt spid="148"/>
                                        </p:tgtEl>
                                        <p:attrNameLst>
                                          <p:attrName>style.opacity</p:attrName>
                                        </p:attrNameLst>
                                      </p:cBhvr>
                                      <p:to>
                                        <p:strVal val="0.25"/>
                                      </p:to>
                                    </p:set>
                                    <p:animEffect filter="image" prLst="opacity: 0.25">
                                      <p:cBhvr rctx="IE">
                                        <p:cTn id="82" dur="indefinite"/>
                                        <p:tgtEl>
                                          <p:spTgt spid="148"/>
                                        </p:tgtEl>
                                      </p:cBhvr>
                                    </p:animEffect>
                                  </p:childTnLst>
                                </p:cTn>
                              </p:par>
                              <p:par>
                                <p:cTn id="83" presetID="9" presetClass="emph" presetSubtype="0" grpId="0" nodeType="withEffect">
                                  <p:stCondLst>
                                    <p:cond delay="0"/>
                                  </p:stCondLst>
                                  <p:childTnLst>
                                    <p:set>
                                      <p:cBhvr rctx="PPT">
                                        <p:cTn id="84" dur="indefinite"/>
                                        <p:tgtEl>
                                          <p:spTgt spid="149"/>
                                        </p:tgtEl>
                                        <p:attrNameLst>
                                          <p:attrName>style.opacity</p:attrName>
                                        </p:attrNameLst>
                                      </p:cBhvr>
                                      <p:to>
                                        <p:strVal val="0.25"/>
                                      </p:to>
                                    </p:set>
                                    <p:animEffect filter="image" prLst="opacity: 0.25">
                                      <p:cBhvr rctx="IE">
                                        <p:cTn id="85" dur="indefinite"/>
                                        <p:tgtEl>
                                          <p:spTgt spid="149"/>
                                        </p:tgtEl>
                                      </p:cBhvr>
                                    </p:animEffect>
                                  </p:childTnLst>
                                </p:cTn>
                              </p:par>
                              <p:par>
                                <p:cTn id="86" presetID="9" presetClass="emph" presetSubtype="0" grpId="0" nodeType="withEffect">
                                  <p:stCondLst>
                                    <p:cond delay="0"/>
                                  </p:stCondLst>
                                  <p:childTnLst>
                                    <p:set>
                                      <p:cBhvr rctx="PPT">
                                        <p:cTn id="87" dur="indefinite"/>
                                        <p:tgtEl>
                                          <p:spTgt spid="150"/>
                                        </p:tgtEl>
                                        <p:attrNameLst>
                                          <p:attrName>style.opacity</p:attrName>
                                        </p:attrNameLst>
                                      </p:cBhvr>
                                      <p:to>
                                        <p:strVal val="0.25"/>
                                      </p:to>
                                    </p:set>
                                    <p:animEffect filter="image" prLst="opacity: 0.25">
                                      <p:cBhvr rctx="IE">
                                        <p:cTn id="88" dur="indefinite"/>
                                        <p:tgtEl>
                                          <p:spTgt spid="150"/>
                                        </p:tgtEl>
                                      </p:cBhvr>
                                    </p:animEffect>
                                  </p:childTnLst>
                                </p:cTn>
                              </p:par>
                              <p:par>
                                <p:cTn id="89" presetID="9" presetClass="emph" presetSubtype="0" grpId="0" nodeType="withEffect">
                                  <p:stCondLst>
                                    <p:cond delay="0"/>
                                  </p:stCondLst>
                                  <p:childTnLst>
                                    <p:set>
                                      <p:cBhvr rctx="PPT">
                                        <p:cTn id="90" dur="indefinite"/>
                                        <p:tgtEl>
                                          <p:spTgt spid="151"/>
                                        </p:tgtEl>
                                        <p:attrNameLst>
                                          <p:attrName>style.opacity</p:attrName>
                                        </p:attrNameLst>
                                      </p:cBhvr>
                                      <p:to>
                                        <p:strVal val="0.25"/>
                                      </p:to>
                                    </p:set>
                                    <p:animEffect filter="image" prLst="opacity: 0.25">
                                      <p:cBhvr rctx="IE">
                                        <p:cTn id="91" dur="indefinite"/>
                                        <p:tgtEl>
                                          <p:spTgt spid="151"/>
                                        </p:tgtEl>
                                      </p:cBhvr>
                                    </p:animEffect>
                                  </p:childTnLst>
                                </p:cTn>
                              </p:par>
                              <p:par>
                                <p:cTn id="92" presetID="9" presetClass="emph" presetSubtype="0" grpId="0" nodeType="withEffect">
                                  <p:stCondLst>
                                    <p:cond delay="0"/>
                                  </p:stCondLst>
                                  <p:childTnLst>
                                    <p:set>
                                      <p:cBhvr rctx="PPT">
                                        <p:cTn id="93" dur="indefinite"/>
                                        <p:tgtEl>
                                          <p:spTgt spid="152"/>
                                        </p:tgtEl>
                                        <p:attrNameLst>
                                          <p:attrName>style.opacity</p:attrName>
                                        </p:attrNameLst>
                                      </p:cBhvr>
                                      <p:to>
                                        <p:strVal val="0.25"/>
                                      </p:to>
                                    </p:set>
                                    <p:animEffect filter="image" prLst="opacity: 0.25">
                                      <p:cBhvr rctx="IE">
                                        <p:cTn id="94" dur="indefinite"/>
                                        <p:tgtEl>
                                          <p:spTgt spid="152"/>
                                        </p:tgtEl>
                                      </p:cBhvr>
                                    </p:animEffect>
                                  </p:childTnLst>
                                </p:cTn>
                              </p:par>
                              <p:par>
                                <p:cTn id="95" presetID="9" presetClass="emph" presetSubtype="0" grpId="0" nodeType="withEffect">
                                  <p:stCondLst>
                                    <p:cond delay="0"/>
                                  </p:stCondLst>
                                  <p:childTnLst>
                                    <p:set>
                                      <p:cBhvr rctx="PPT">
                                        <p:cTn id="96" dur="indefinite"/>
                                        <p:tgtEl>
                                          <p:spTgt spid="153"/>
                                        </p:tgtEl>
                                        <p:attrNameLst>
                                          <p:attrName>style.opacity</p:attrName>
                                        </p:attrNameLst>
                                      </p:cBhvr>
                                      <p:to>
                                        <p:strVal val="0.25"/>
                                      </p:to>
                                    </p:set>
                                    <p:animEffect filter="image" prLst="opacity: 0.25">
                                      <p:cBhvr rctx="IE">
                                        <p:cTn id="97" dur="indefinite"/>
                                        <p:tgtEl>
                                          <p:spTgt spid="153"/>
                                        </p:tgtEl>
                                      </p:cBhvr>
                                    </p:animEffect>
                                  </p:childTnLst>
                                </p:cTn>
                              </p:par>
                              <p:par>
                                <p:cTn id="98" presetID="9" presetClass="emph" presetSubtype="0" grpId="0" nodeType="withEffect">
                                  <p:stCondLst>
                                    <p:cond delay="0"/>
                                  </p:stCondLst>
                                  <p:childTnLst>
                                    <p:set>
                                      <p:cBhvr rctx="PPT">
                                        <p:cTn id="99" dur="indefinite"/>
                                        <p:tgtEl>
                                          <p:spTgt spid="154"/>
                                        </p:tgtEl>
                                        <p:attrNameLst>
                                          <p:attrName>style.opacity</p:attrName>
                                        </p:attrNameLst>
                                      </p:cBhvr>
                                      <p:to>
                                        <p:strVal val="0.25"/>
                                      </p:to>
                                    </p:set>
                                    <p:animEffect filter="image" prLst="opacity: 0.25">
                                      <p:cBhvr rctx="IE">
                                        <p:cTn id="100" dur="indefinite"/>
                                        <p:tgtEl>
                                          <p:spTgt spid="154"/>
                                        </p:tgtEl>
                                      </p:cBhvr>
                                    </p:animEffect>
                                  </p:childTnLst>
                                </p:cTn>
                              </p:par>
                              <p:par>
                                <p:cTn id="101" presetID="9" presetClass="emph" presetSubtype="0" nodeType="withEffect">
                                  <p:stCondLst>
                                    <p:cond delay="0"/>
                                  </p:stCondLst>
                                  <p:childTnLst>
                                    <p:set>
                                      <p:cBhvr rctx="PPT">
                                        <p:cTn id="102" dur="indefinite"/>
                                        <p:tgtEl>
                                          <p:spTgt spid="155"/>
                                        </p:tgtEl>
                                        <p:attrNameLst>
                                          <p:attrName>style.opacity</p:attrName>
                                        </p:attrNameLst>
                                      </p:cBhvr>
                                      <p:to>
                                        <p:strVal val="0.25"/>
                                      </p:to>
                                    </p:set>
                                    <p:animEffect filter="image" prLst="opacity: 0.25">
                                      <p:cBhvr rctx="IE">
                                        <p:cTn id="103" dur="indefinite"/>
                                        <p:tgtEl>
                                          <p:spTgt spid="155"/>
                                        </p:tgtEl>
                                      </p:cBhvr>
                                    </p:animEffect>
                                  </p:childTnLst>
                                </p:cTn>
                              </p:par>
                              <p:par>
                                <p:cTn id="104" presetID="9" presetClass="emph" presetSubtype="0" grpId="0" nodeType="withEffect">
                                  <p:stCondLst>
                                    <p:cond delay="0"/>
                                  </p:stCondLst>
                                  <p:childTnLst>
                                    <p:set>
                                      <p:cBhvr rctx="PPT">
                                        <p:cTn id="105" dur="indefinite"/>
                                        <p:tgtEl>
                                          <p:spTgt spid="158"/>
                                        </p:tgtEl>
                                        <p:attrNameLst>
                                          <p:attrName>style.opacity</p:attrName>
                                        </p:attrNameLst>
                                      </p:cBhvr>
                                      <p:to>
                                        <p:strVal val="0.25"/>
                                      </p:to>
                                    </p:set>
                                    <p:animEffect filter="image" prLst="opacity: 0.25">
                                      <p:cBhvr rctx="IE">
                                        <p:cTn id="106" dur="indefinite"/>
                                        <p:tgtEl>
                                          <p:spTgt spid="158"/>
                                        </p:tgtEl>
                                      </p:cBhvr>
                                    </p:animEffect>
                                  </p:childTnLst>
                                </p:cTn>
                              </p:par>
                              <p:par>
                                <p:cTn id="107" presetID="9" presetClass="emph" presetSubtype="0" nodeType="withEffect">
                                  <p:stCondLst>
                                    <p:cond delay="0"/>
                                  </p:stCondLst>
                                  <p:childTnLst>
                                    <p:set>
                                      <p:cBhvr rctx="PPT">
                                        <p:cTn id="108" dur="indefinite"/>
                                        <p:tgtEl>
                                          <p:spTgt spid="159"/>
                                        </p:tgtEl>
                                        <p:attrNameLst>
                                          <p:attrName>style.opacity</p:attrName>
                                        </p:attrNameLst>
                                      </p:cBhvr>
                                      <p:to>
                                        <p:strVal val="0.25"/>
                                      </p:to>
                                    </p:set>
                                    <p:animEffect filter="image" prLst="opacity: 0.25">
                                      <p:cBhvr rctx="IE">
                                        <p:cTn id="109" dur="indefinite"/>
                                        <p:tgtEl>
                                          <p:spTgt spid="159"/>
                                        </p:tgtEl>
                                      </p:cBhvr>
                                    </p:animEffect>
                                  </p:childTnLst>
                                </p:cTn>
                              </p:par>
                              <p:par>
                                <p:cTn id="110" presetID="9" presetClass="emph" presetSubtype="0" grpId="0" nodeType="withEffect">
                                  <p:stCondLst>
                                    <p:cond delay="0"/>
                                  </p:stCondLst>
                                  <p:childTnLst>
                                    <p:set>
                                      <p:cBhvr rctx="PPT">
                                        <p:cTn id="111" dur="indefinite"/>
                                        <p:tgtEl>
                                          <p:spTgt spid="160"/>
                                        </p:tgtEl>
                                        <p:attrNameLst>
                                          <p:attrName>style.opacity</p:attrName>
                                        </p:attrNameLst>
                                      </p:cBhvr>
                                      <p:to>
                                        <p:strVal val="0.25"/>
                                      </p:to>
                                    </p:set>
                                    <p:animEffect filter="image" prLst="opacity: 0.25">
                                      <p:cBhvr rctx="IE">
                                        <p:cTn id="112" dur="indefinite"/>
                                        <p:tgtEl>
                                          <p:spTgt spid="160"/>
                                        </p:tgtEl>
                                      </p:cBhvr>
                                    </p:animEffect>
                                  </p:childTnLst>
                                </p:cTn>
                              </p:par>
                              <p:par>
                                <p:cTn id="113" presetID="9" presetClass="emph" presetSubtype="0" grpId="0" nodeType="withEffect">
                                  <p:stCondLst>
                                    <p:cond delay="0"/>
                                  </p:stCondLst>
                                  <p:childTnLst>
                                    <p:set>
                                      <p:cBhvr rctx="PPT">
                                        <p:cTn id="114" dur="indefinite"/>
                                        <p:tgtEl>
                                          <p:spTgt spid="124"/>
                                        </p:tgtEl>
                                        <p:attrNameLst>
                                          <p:attrName>style.opacity</p:attrName>
                                        </p:attrNameLst>
                                      </p:cBhvr>
                                      <p:to>
                                        <p:strVal val="0.25"/>
                                      </p:to>
                                    </p:set>
                                    <p:animEffect filter="image" prLst="opacity: 0.25">
                                      <p:cBhvr rctx="IE">
                                        <p:cTn id="115" dur="indefinite"/>
                                        <p:tgtEl>
                                          <p:spTgt spid="124"/>
                                        </p:tgtEl>
                                      </p:cBhvr>
                                    </p:animEffect>
                                  </p:childTnLst>
                                </p:cTn>
                              </p:par>
                              <p:par>
                                <p:cTn id="116" presetID="9" presetClass="emph" presetSubtype="0" grpId="0" nodeType="withEffect">
                                  <p:stCondLst>
                                    <p:cond delay="0"/>
                                  </p:stCondLst>
                                  <p:childTnLst>
                                    <p:set>
                                      <p:cBhvr rctx="PPT">
                                        <p:cTn id="117" dur="indefinite"/>
                                        <p:tgtEl>
                                          <p:spTgt spid="59"/>
                                        </p:tgtEl>
                                        <p:attrNameLst>
                                          <p:attrName>style.opacity</p:attrName>
                                        </p:attrNameLst>
                                      </p:cBhvr>
                                      <p:to>
                                        <p:strVal val="0.25"/>
                                      </p:to>
                                    </p:set>
                                    <p:animEffect filter="image" prLst="opacity: 0.25">
                                      <p:cBhvr rctx="IE">
                                        <p:cTn id="118" dur="indefinite"/>
                                        <p:tgtEl>
                                          <p:spTgt spid="59"/>
                                        </p:tgtEl>
                                      </p:cBhvr>
                                    </p:animEffect>
                                  </p:childTnLst>
                                </p:cTn>
                              </p:par>
                              <p:par>
                                <p:cTn id="119" presetID="9" presetClass="emph" presetSubtype="0" grpId="0" nodeType="withEffect">
                                  <p:stCondLst>
                                    <p:cond delay="0"/>
                                  </p:stCondLst>
                                  <p:childTnLst>
                                    <p:set>
                                      <p:cBhvr rctx="PPT">
                                        <p:cTn id="120" dur="indefinite"/>
                                        <p:tgtEl>
                                          <p:spTgt spid="161"/>
                                        </p:tgtEl>
                                        <p:attrNameLst>
                                          <p:attrName>style.opacity</p:attrName>
                                        </p:attrNameLst>
                                      </p:cBhvr>
                                      <p:to>
                                        <p:strVal val="0.25"/>
                                      </p:to>
                                    </p:set>
                                    <p:animEffect filter="image" prLst="opacity: 0.25">
                                      <p:cBhvr rctx="IE">
                                        <p:cTn id="121" dur="indefinite"/>
                                        <p:tgtEl>
                                          <p:spTgt spid="161"/>
                                        </p:tgtEl>
                                      </p:cBhvr>
                                    </p:animEffect>
                                  </p:childTnLst>
                                </p:cTn>
                              </p:par>
                              <p:par>
                                <p:cTn id="122" presetID="10" presetClass="entr" presetSubtype="0" fill="hold" nodeType="with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fade">
                                      <p:cBhvr>
                                        <p:cTn id="124" dur="500"/>
                                        <p:tgtEl>
                                          <p:spTgt spid="8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500"/>
                                        <p:tgtEl>
                                          <p:spTgt spid="86"/>
                                        </p:tgtEl>
                                      </p:cBhvr>
                                    </p:animEffect>
                                  </p:childTnLst>
                                </p:cTn>
                              </p:par>
                              <p:par>
                                <p:cTn id="128" presetID="10" presetClass="entr" presetSubtype="0" fill="hold" nodeType="with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par>
                                <p:cTn id="131" presetID="10" presetClass="entr" presetSubtype="0" fill="hold" nodeType="withEffect">
                                  <p:stCondLst>
                                    <p:cond delay="0"/>
                                  </p:stCondLst>
                                  <p:childTnLst>
                                    <p:set>
                                      <p:cBhvr>
                                        <p:cTn id="132" dur="1" fill="hold">
                                          <p:stCondLst>
                                            <p:cond delay="0"/>
                                          </p:stCondLst>
                                        </p:cTn>
                                        <p:tgtEl>
                                          <p:spTgt spid="88"/>
                                        </p:tgtEl>
                                        <p:attrNameLst>
                                          <p:attrName>style.visibility</p:attrName>
                                        </p:attrNameLst>
                                      </p:cBhvr>
                                      <p:to>
                                        <p:strVal val="visible"/>
                                      </p:to>
                                    </p:set>
                                    <p:animEffect transition="in" filter="fade">
                                      <p:cBhvr>
                                        <p:cTn id="133" dur="500"/>
                                        <p:tgtEl>
                                          <p:spTgt spid="88"/>
                                        </p:tgtEl>
                                      </p:cBhvr>
                                    </p:animEffect>
                                  </p:childTnLst>
                                </p:cTn>
                              </p:par>
                              <p:par>
                                <p:cTn id="134" presetID="10" presetClass="entr" presetSubtype="0" fill="hold" nodeType="withEffect">
                                  <p:stCondLst>
                                    <p:cond delay="0"/>
                                  </p:stCondLst>
                                  <p:childTnLst>
                                    <p:set>
                                      <p:cBhvr>
                                        <p:cTn id="135" dur="1" fill="hold">
                                          <p:stCondLst>
                                            <p:cond delay="0"/>
                                          </p:stCondLst>
                                        </p:cTn>
                                        <p:tgtEl>
                                          <p:spTgt spid="92"/>
                                        </p:tgtEl>
                                        <p:attrNameLst>
                                          <p:attrName>style.visibility</p:attrName>
                                        </p:attrNameLst>
                                      </p:cBhvr>
                                      <p:to>
                                        <p:strVal val="visible"/>
                                      </p:to>
                                    </p:set>
                                    <p:animEffect transition="in" filter="fade">
                                      <p:cBhvr>
                                        <p:cTn id="136" dur="500"/>
                                        <p:tgtEl>
                                          <p:spTgt spid="9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fade">
                                      <p:cBhvr>
                                        <p:cTn id="139" dur="500"/>
                                        <p:tgtEl>
                                          <p:spTgt spid="9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4"/>
                                        </p:tgtEl>
                                        <p:attrNameLst>
                                          <p:attrName>style.visibility</p:attrName>
                                        </p:attrNameLst>
                                      </p:cBhvr>
                                      <p:to>
                                        <p:strVal val="visible"/>
                                      </p:to>
                                    </p:set>
                                    <p:animEffect transition="in" filter="fade">
                                      <p:cBhvr>
                                        <p:cTn id="142" dur="500"/>
                                        <p:tgtEl>
                                          <p:spTgt spid="9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95"/>
                                        </p:tgtEl>
                                        <p:attrNameLst>
                                          <p:attrName>style.visibility</p:attrName>
                                        </p:attrNameLst>
                                      </p:cBhvr>
                                      <p:to>
                                        <p:strVal val="visible"/>
                                      </p:to>
                                    </p:set>
                                    <p:animEffect transition="in" filter="fade">
                                      <p:cBhvr>
                                        <p:cTn id="145" dur="500"/>
                                        <p:tgtEl>
                                          <p:spTgt spid="95"/>
                                        </p:tgtEl>
                                      </p:cBhvr>
                                    </p:animEffect>
                                  </p:childTnLst>
                                </p:cTn>
                              </p:par>
                              <p:par>
                                <p:cTn id="146" presetID="10" presetClass="entr" presetSubtype="0" fill="hold" nodeType="withEffect">
                                  <p:stCondLst>
                                    <p:cond delay="0"/>
                                  </p:stCondLst>
                                  <p:childTnLst>
                                    <p:set>
                                      <p:cBhvr>
                                        <p:cTn id="147" dur="1" fill="hold">
                                          <p:stCondLst>
                                            <p:cond delay="0"/>
                                          </p:stCondLst>
                                        </p:cTn>
                                        <p:tgtEl>
                                          <p:spTgt spid="96"/>
                                        </p:tgtEl>
                                        <p:attrNameLst>
                                          <p:attrName>style.visibility</p:attrName>
                                        </p:attrNameLst>
                                      </p:cBhvr>
                                      <p:to>
                                        <p:strVal val="visible"/>
                                      </p:to>
                                    </p:set>
                                    <p:animEffect transition="in" filter="fade">
                                      <p:cBhvr>
                                        <p:cTn id="148" dur="500"/>
                                        <p:tgtEl>
                                          <p:spTgt spid="96"/>
                                        </p:tgtEl>
                                      </p:cBhvr>
                                    </p:animEffect>
                                  </p:childTnLst>
                                </p:cTn>
                              </p:par>
                              <p:par>
                                <p:cTn id="149" presetID="10" presetClass="entr" presetSubtype="0" fill="hold" nodeType="withEffect">
                                  <p:stCondLst>
                                    <p:cond delay="0"/>
                                  </p:stCondLst>
                                  <p:childTnLst>
                                    <p:set>
                                      <p:cBhvr>
                                        <p:cTn id="150" dur="1" fill="hold">
                                          <p:stCondLst>
                                            <p:cond delay="0"/>
                                          </p:stCondLst>
                                        </p:cTn>
                                        <p:tgtEl>
                                          <p:spTgt spid="97"/>
                                        </p:tgtEl>
                                        <p:attrNameLst>
                                          <p:attrName>style.visibility</p:attrName>
                                        </p:attrNameLst>
                                      </p:cBhvr>
                                      <p:to>
                                        <p:strVal val="visible"/>
                                      </p:to>
                                    </p:set>
                                    <p:animEffect transition="in" filter="fade">
                                      <p:cBhvr>
                                        <p:cTn id="151" dur="500"/>
                                        <p:tgtEl>
                                          <p:spTgt spid="97"/>
                                        </p:tgtEl>
                                      </p:cBhvr>
                                    </p:animEffect>
                                  </p:childTnLst>
                                </p:cTn>
                              </p:par>
                              <p:par>
                                <p:cTn id="152" presetID="10" presetClass="entr" presetSubtype="0" fill="hold" nodeType="with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124" grpId="0"/>
      <p:bldP spid="59" grpId="0" animBg="1"/>
      <p:bldP spid="60" grpId="0" animBg="1"/>
      <p:bldP spid="61" grpId="0" animBg="1"/>
      <p:bldP spid="62" grpId="0" animBg="1"/>
      <p:bldP spid="63" grpId="0" animBg="1"/>
      <p:bldP spid="64" grpId="0" animBg="1"/>
      <p:bldP spid="125" grpId="0" animBg="1"/>
      <p:bldP spid="126" grpId="0" animBg="1"/>
      <p:bldP spid="128" grpId="0" animBg="1"/>
      <p:bldP spid="130" grpId="0" animBg="1"/>
      <p:bldP spid="131" grpId="0"/>
      <p:bldP spid="132" grpId="0"/>
      <p:bldP spid="133" grpId="0"/>
      <p:bldP spid="134" grpId="0" animBg="1"/>
      <p:bldP spid="145" grpId="0" animBg="1"/>
      <p:bldP spid="146" grpId="0" animBg="1"/>
      <p:bldP spid="147" grpId="0" animBg="1"/>
      <p:bldP spid="148" grpId="0" animBg="1"/>
      <p:bldP spid="149" grpId="0" animBg="1"/>
      <p:bldP spid="150" grpId="0" animBg="1"/>
      <p:bldP spid="151" grpId="0" animBg="1"/>
      <p:bldP spid="152" grpId="0" animBg="1"/>
      <p:bldP spid="153" grpId="0"/>
      <p:bldP spid="154" grpId="0" animBg="1"/>
      <p:bldP spid="158" grpId="0" animBg="1"/>
      <p:bldP spid="160" grpId="0"/>
      <p:bldP spid="161" grpId="0"/>
      <p:bldP spid="86" grpId="0" animBg="1"/>
      <p:bldP spid="93" grpId="0" animBg="1"/>
      <p:bldP spid="94" grpId="0" animBg="1"/>
      <p:bldP spid="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Use-Case – Analyzing the gear shaft process</a:t>
            </a:r>
            <a:endParaRPr lang="en-US" dirty="0"/>
          </a:p>
        </p:txBody>
      </p:sp>
      <p:sp>
        <p:nvSpPr>
          <p:cNvPr id="11" name="Textplatzhalter 10"/>
          <p:cNvSpPr>
            <a:spLocks noGrp="1"/>
          </p:cNvSpPr>
          <p:nvPr>
            <p:ph type="body" sz="quarter" idx="11"/>
          </p:nvPr>
        </p:nvSpPr>
        <p:spPr/>
        <p:txBody>
          <a:bodyPr/>
          <a:lstStyle/>
          <a:p>
            <a:r>
              <a:rPr lang="en-US" dirty="0" smtClean="0"/>
              <a:t>Reject prediction</a:t>
            </a:r>
            <a:endParaRPr lang="en-US" dirty="0"/>
          </a:p>
        </p:txBody>
      </p:sp>
      <p:sp>
        <p:nvSpPr>
          <p:cNvPr id="12" name="Textplatzhalter 11"/>
          <p:cNvSpPr>
            <a:spLocks noGrp="1"/>
          </p:cNvSpPr>
          <p:nvPr>
            <p:ph type="body" sz="quarter" idx="13"/>
          </p:nvPr>
        </p:nvSpPr>
        <p:spPr>
          <a:xfrm>
            <a:off x="287338" y="1684800"/>
            <a:ext cx="8569325" cy="4281660"/>
          </a:xfrm>
        </p:spPr>
        <p:txBody>
          <a:bodyPr/>
          <a:lstStyle/>
          <a:p>
            <a:r>
              <a:rPr lang="en-US" dirty="0" smtClean="0"/>
              <a:t>Use of existing data to predict failed products</a:t>
            </a:r>
          </a:p>
          <a:p>
            <a:endParaRPr lang="en-US" dirty="0" smtClean="0"/>
          </a:p>
          <a:p>
            <a:r>
              <a:rPr lang="en-US" dirty="0" smtClean="0"/>
              <a:t>Reject prediction is based on sensor and process data</a:t>
            </a:r>
          </a:p>
          <a:p>
            <a:pPr marL="0" indent="0">
              <a:buNone/>
            </a:pPr>
            <a:endParaRPr lang="en-US" dirty="0" smtClean="0"/>
          </a:p>
          <a:p>
            <a:r>
              <a:rPr lang="en-US" dirty="0" smtClean="0"/>
              <a:t>Benefit: </a:t>
            </a:r>
          </a:p>
          <a:p>
            <a:pPr lvl="1"/>
            <a:endParaRPr lang="en-US" dirty="0" smtClean="0"/>
          </a:p>
          <a:p>
            <a:pPr lvl="1">
              <a:buFont typeface="Arial" panose="020B0604020202020204" pitchFamily="34" charset="0"/>
              <a:buChar char="•"/>
            </a:pPr>
            <a:r>
              <a:rPr lang="en-US" dirty="0" smtClean="0"/>
              <a:t>Early identification of quality-related problems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Identification of influencing factors in the process</a:t>
            </a:r>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Optimization of the process on the basis of gained knowledge </a:t>
            </a:r>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Efficiency increase of the production</a:t>
            </a:r>
          </a:p>
          <a:p>
            <a:pPr marL="0" indent="0">
              <a:buNone/>
            </a:pPr>
            <a:endParaRPr lang="en-US" dirty="0"/>
          </a:p>
        </p:txBody>
      </p:sp>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999265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Use-Case – Analyzing the gear shaft process</a:t>
            </a:r>
            <a:endParaRPr lang="en-US" dirty="0"/>
          </a:p>
        </p:txBody>
      </p:sp>
      <p:sp>
        <p:nvSpPr>
          <p:cNvPr id="11" name="Textplatzhalter 10"/>
          <p:cNvSpPr>
            <a:spLocks noGrp="1"/>
          </p:cNvSpPr>
          <p:nvPr>
            <p:ph type="body" sz="quarter" idx="11"/>
          </p:nvPr>
        </p:nvSpPr>
        <p:spPr/>
        <p:txBody>
          <a:bodyPr/>
          <a:lstStyle/>
          <a:p>
            <a:r>
              <a:rPr lang="en-US" dirty="0" smtClean="0"/>
              <a:t>Data basis for the classification problem</a:t>
            </a:r>
          </a:p>
        </p:txBody>
      </p:sp>
      <p:sp>
        <p:nvSpPr>
          <p:cNvPr id="12" name="Textplatzhalter 11"/>
          <p:cNvSpPr>
            <a:spLocks noGrp="1"/>
          </p:cNvSpPr>
          <p:nvPr>
            <p:ph type="body" sz="quarter" idx="13"/>
          </p:nvPr>
        </p:nvSpPr>
        <p:spPr>
          <a:xfrm>
            <a:off x="287338" y="1684799"/>
            <a:ext cx="8208961" cy="4136451"/>
          </a:xfrm>
        </p:spPr>
        <p:txBody>
          <a:bodyPr/>
          <a:lstStyle/>
          <a:p>
            <a:endParaRPr lang="en-US" dirty="0" smtClean="0"/>
          </a:p>
          <a:p>
            <a:r>
              <a:rPr lang="en-US" dirty="0" smtClean="0"/>
              <a:t>Data collected and merged through OPC UA</a:t>
            </a:r>
          </a:p>
          <a:p>
            <a:pPr lvl="1"/>
            <a:r>
              <a:rPr lang="en-US" dirty="0" smtClean="0"/>
              <a:t>Generation of a single data set</a:t>
            </a:r>
          </a:p>
          <a:p>
            <a:endParaRPr lang="en-US" dirty="0" smtClean="0"/>
          </a:p>
          <a:p>
            <a:r>
              <a:rPr lang="en-US" dirty="0" smtClean="0"/>
              <a:t>10,000 records </a:t>
            </a:r>
          </a:p>
          <a:p>
            <a:endParaRPr lang="en-US" dirty="0" smtClean="0"/>
          </a:p>
          <a:p>
            <a:r>
              <a:rPr lang="en-US" dirty="0" smtClean="0"/>
              <a:t>Characteristics of the data</a:t>
            </a:r>
          </a:p>
          <a:p>
            <a:pPr lvl="1">
              <a:buFont typeface="Arial" panose="020B0604020202020204" pitchFamily="34" charset="0"/>
              <a:buChar char="•"/>
            </a:pPr>
            <a:r>
              <a:rPr lang="en-US" dirty="0" smtClean="0"/>
              <a:t>10 numeric attributes (e.g. milling gear diameter, drill pressure)</a:t>
            </a:r>
          </a:p>
          <a:p>
            <a:pPr lvl="1">
              <a:buFont typeface="Wingdings" panose="05000000000000000000" pitchFamily="2" charset="2"/>
              <a:buChar char="Ø"/>
            </a:pPr>
            <a:endParaRPr lang="en-US" dirty="0" smtClean="0"/>
          </a:p>
          <a:p>
            <a:r>
              <a:rPr lang="en-US" dirty="0" smtClean="0"/>
              <a:t>Process output </a:t>
            </a:r>
          </a:p>
          <a:p>
            <a:pPr lvl="1">
              <a:buFont typeface="Arial" panose="020B0604020202020204" pitchFamily="34" charset="0"/>
              <a:buChar char="•"/>
            </a:pPr>
            <a:r>
              <a:rPr lang="en-US" dirty="0" smtClean="0"/>
              <a:t>2 nominal classes (</a:t>
            </a:r>
            <a:r>
              <a:rPr lang="en-US" i="1" dirty="0" smtClean="0"/>
              <a:t>OK</a:t>
            </a:r>
            <a:r>
              <a:rPr lang="en-US" dirty="0" smtClean="0"/>
              <a:t> and </a:t>
            </a:r>
            <a:r>
              <a:rPr lang="en-US" i="1" dirty="0" smtClean="0"/>
              <a:t>Failure)</a:t>
            </a:r>
          </a:p>
          <a:p>
            <a:endParaRPr lang="en-US" dirty="0"/>
          </a:p>
        </p:txBody>
      </p:sp>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386195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2573" name="think-cell Folie" r:id="rId6" imgW="473" imgH="473" progId="TCLayout.ActiveDocument.1">
                  <p:embed/>
                </p:oleObj>
              </mc:Choice>
              <mc:Fallback>
                <p:oleObj name="think-cell Folie" r:id="rId6" imgW="473" imgH="473"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20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lstStyle/>
          <a:p>
            <a:r>
              <a:rPr lang="en-US" dirty="0" smtClean="0"/>
              <a:t>Agenda – Day 4</a:t>
            </a:r>
            <a:endParaRPr lang="en-US" dirty="0"/>
          </a:p>
        </p:txBody>
      </p:sp>
      <p:sp>
        <p:nvSpPr>
          <p:cNvPr id="4" name="Textplatzhalter 3"/>
          <p:cNvSpPr>
            <a:spLocks noGrp="1"/>
          </p:cNvSpPr>
          <p:nvPr>
            <p:ph type="body" sz="quarter" idx="13"/>
          </p:nvPr>
        </p:nvSpPr>
        <p:spPr>
          <a:xfrm>
            <a:off x="362139" y="944533"/>
            <a:ext cx="8493861" cy="4979718"/>
          </a:xfrm>
        </p:spPr>
        <p:txBody>
          <a:bodyPr/>
          <a:lstStyle/>
          <a:p>
            <a:pPr marL="0" indent="0">
              <a:spcAft>
                <a:spcPts val="700"/>
              </a:spcAft>
              <a:buNone/>
              <a:tabLst>
                <a:tab pos="358775" algn="l"/>
              </a:tabLst>
            </a:pPr>
            <a:r>
              <a:rPr lang="en-US" sz="1600" dirty="0" smtClean="0"/>
              <a:t>09:00 – 09:15		Welcome and Introduction to Day 4</a:t>
            </a:r>
          </a:p>
          <a:p>
            <a:pPr marL="0" indent="0">
              <a:spcAft>
                <a:spcPts val="700"/>
              </a:spcAft>
              <a:buNone/>
              <a:tabLst>
                <a:tab pos="358775" algn="l"/>
              </a:tabLst>
            </a:pPr>
            <a:r>
              <a:rPr lang="en-US" sz="1600" dirty="0" smtClean="0"/>
              <a:t>09:15 – 09:45		Industry 4.0 and the Internet of Things</a:t>
            </a:r>
          </a:p>
          <a:p>
            <a:pPr marL="0" indent="0">
              <a:spcAft>
                <a:spcPts val="700"/>
              </a:spcAft>
              <a:buNone/>
              <a:tabLst>
                <a:tab pos="358775" algn="l"/>
              </a:tabLst>
            </a:pPr>
            <a:r>
              <a:rPr lang="en-US" sz="1600" dirty="0" smtClean="0"/>
              <a:t>09:45 – 10:15		Hands-On: Internet of Things using MQTT</a:t>
            </a:r>
          </a:p>
          <a:p>
            <a:pPr marL="0" indent="0">
              <a:spcAft>
                <a:spcPts val="700"/>
              </a:spcAft>
              <a:buNone/>
              <a:tabLst>
                <a:tab pos="358775" algn="l"/>
              </a:tabLst>
            </a:pPr>
            <a:r>
              <a:rPr lang="en-US" sz="1600" dirty="0" smtClean="0"/>
              <a:t>10:15 – 10:30		Coffee Break</a:t>
            </a:r>
          </a:p>
          <a:p>
            <a:pPr marL="0" indent="0">
              <a:spcAft>
                <a:spcPts val="700"/>
              </a:spcAft>
              <a:buNone/>
              <a:tabLst>
                <a:tab pos="358775" algn="l"/>
              </a:tabLst>
            </a:pPr>
            <a:r>
              <a:rPr lang="en-US" sz="1600" dirty="0" smtClean="0"/>
              <a:t>10:30 – 10:45		Incorporation </a:t>
            </a:r>
            <a:r>
              <a:rPr lang="en-US" sz="1600" dirty="0"/>
              <a:t>of Legacy Systems using OPC</a:t>
            </a:r>
            <a:endParaRPr lang="en-US" sz="1600" dirty="0" smtClean="0"/>
          </a:p>
          <a:p>
            <a:pPr marL="0" indent="0">
              <a:spcAft>
                <a:spcPts val="700"/>
              </a:spcAft>
              <a:buNone/>
              <a:tabLst>
                <a:tab pos="358775" algn="l"/>
              </a:tabLst>
            </a:pPr>
            <a:r>
              <a:rPr lang="en-US" sz="1600" dirty="0" smtClean="0"/>
              <a:t>10:45 </a:t>
            </a:r>
            <a:r>
              <a:rPr lang="en-US" sz="1600" dirty="0"/>
              <a:t>– </a:t>
            </a:r>
            <a:r>
              <a:rPr lang="en-US" sz="1600" dirty="0" smtClean="0"/>
              <a:t>11:00</a:t>
            </a:r>
            <a:r>
              <a:rPr lang="en-US" sz="1600" dirty="0"/>
              <a:t>		</a:t>
            </a:r>
            <a:r>
              <a:rPr lang="en-US" sz="1600" dirty="0" smtClean="0"/>
              <a:t>Hands-On: Production Process</a:t>
            </a:r>
            <a:endParaRPr lang="en-US" sz="1600" dirty="0"/>
          </a:p>
          <a:p>
            <a:pPr marL="0" indent="0">
              <a:spcAft>
                <a:spcPts val="700"/>
              </a:spcAft>
              <a:buNone/>
              <a:tabLst>
                <a:tab pos="358775" algn="l"/>
              </a:tabLst>
            </a:pPr>
            <a:r>
              <a:rPr lang="en-US" sz="1600" dirty="0" smtClean="0"/>
              <a:t>11:00 – 11:30		From OPC to OPC UA</a:t>
            </a:r>
          </a:p>
          <a:p>
            <a:pPr marL="0" indent="0">
              <a:spcAft>
                <a:spcPts val="700"/>
              </a:spcAft>
              <a:buNone/>
              <a:tabLst>
                <a:tab pos="358775" algn="l"/>
              </a:tabLst>
            </a:pPr>
            <a:r>
              <a:rPr lang="en-US" sz="1600" dirty="0" smtClean="0"/>
              <a:t>11:30 – 12:00		</a:t>
            </a:r>
            <a:r>
              <a:rPr lang="en-US" sz="1600" i="1" dirty="0" smtClean="0"/>
              <a:t>Practical Session: Adding Meta-Data and Modeling using OPC UA</a:t>
            </a:r>
            <a:endParaRPr lang="en-US" sz="1600" i="1" dirty="0"/>
          </a:p>
          <a:p>
            <a:pPr marL="0" indent="0">
              <a:spcAft>
                <a:spcPts val="700"/>
              </a:spcAft>
              <a:buNone/>
              <a:tabLst>
                <a:tab pos="358775" algn="l"/>
              </a:tabLst>
            </a:pPr>
            <a:r>
              <a:rPr lang="en-US" sz="1600" dirty="0" smtClean="0"/>
              <a:t>12:00 </a:t>
            </a:r>
            <a:r>
              <a:rPr lang="en-US" sz="1600" dirty="0"/>
              <a:t>– </a:t>
            </a:r>
            <a:r>
              <a:rPr lang="en-US" sz="1600" dirty="0" smtClean="0"/>
              <a:t>13:00</a:t>
            </a:r>
            <a:r>
              <a:rPr lang="en-US" sz="1600" dirty="0"/>
              <a:t>		</a:t>
            </a:r>
            <a:r>
              <a:rPr lang="en-US" sz="1600" i="1" dirty="0"/>
              <a:t>Lunch Break</a:t>
            </a:r>
          </a:p>
          <a:p>
            <a:pPr marL="0" indent="0">
              <a:spcAft>
                <a:spcPts val="700"/>
              </a:spcAft>
              <a:buNone/>
              <a:tabLst>
                <a:tab pos="358775" algn="l"/>
              </a:tabLst>
            </a:pPr>
            <a:r>
              <a:rPr lang="en-US" sz="1600" dirty="0" smtClean="0"/>
              <a:t>14:00 – 14:30		Modern Data Analytics in Production</a:t>
            </a:r>
          </a:p>
          <a:p>
            <a:pPr marL="0" indent="0">
              <a:spcAft>
                <a:spcPts val="700"/>
              </a:spcAft>
              <a:buNone/>
              <a:tabLst>
                <a:tab pos="358775" algn="l"/>
              </a:tabLst>
            </a:pPr>
            <a:r>
              <a:rPr lang="en-US" sz="1600" dirty="0" smtClean="0"/>
              <a:t>14:30 – 15:00		</a:t>
            </a:r>
            <a:r>
              <a:rPr lang="en-US" sz="1600" dirty="0"/>
              <a:t>Data Analysis and Data </a:t>
            </a:r>
            <a:r>
              <a:rPr lang="en-US" sz="1600" dirty="0" smtClean="0"/>
              <a:t>Mining</a:t>
            </a:r>
          </a:p>
          <a:p>
            <a:pPr marL="0" indent="0">
              <a:spcAft>
                <a:spcPts val="700"/>
              </a:spcAft>
              <a:buNone/>
              <a:tabLst>
                <a:tab pos="358775" algn="l"/>
              </a:tabLst>
            </a:pPr>
            <a:r>
              <a:rPr lang="en-US" sz="1600" dirty="0" smtClean="0"/>
              <a:t>15:00 </a:t>
            </a:r>
            <a:r>
              <a:rPr lang="en-US" sz="1600" dirty="0"/>
              <a:t>– </a:t>
            </a:r>
            <a:r>
              <a:rPr lang="en-US" sz="1600" dirty="0" smtClean="0"/>
              <a:t>15:30</a:t>
            </a:r>
            <a:r>
              <a:rPr lang="en-US" sz="1600" dirty="0"/>
              <a:t>		</a:t>
            </a:r>
            <a:r>
              <a:rPr lang="en-US" sz="1600" i="1" dirty="0"/>
              <a:t>Practical Unit: Hands-On RapidMiner</a:t>
            </a:r>
          </a:p>
          <a:p>
            <a:pPr marL="0" indent="0">
              <a:spcAft>
                <a:spcPts val="700"/>
              </a:spcAft>
              <a:buNone/>
              <a:tabLst>
                <a:tab pos="358775" algn="l"/>
              </a:tabLst>
            </a:pPr>
            <a:r>
              <a:rPr lang="en-US" sz="1600" b="1" dirty="0" smtClean="0">
                <a:solidFill>
                  <a:srgbClr val="C00000"/>
                </a:solidFill>
              </a:rPr>
              <a:t>15:30 </a:t>
            </a:r>
            <a:r>
              <a:rPr lang="en-US" sz="1600" b="1" dirty="0">
                <a:solidFill>
                  <a:srgbClr val="C00000"/>
                </a:solidFill>
              </a:rPr>
              <a:t>– </a:t>
            </a:r>
            <a:r>
              <a:rPr lang="en-US" sz="1600" b="1" dirty="0" smtClean="0">
                <a:solidFill>
                  <a:srgbClr val="C00000"/>
                </a:solidFill>
              </a:rPr>
              <a:t>15:45</a:t>
            </a:r>
            <a:r>
              <a:rPr lang="en-US" sz="1600" b="1" dirty="0">
                <a:solidFill>
                  <a:srgbClr val="C00000"/>
                </a:solidFill>
              </a:rPr>
              <a:t>		</a:t>
            </a:r>
            <a:r>
              <a:rPr lang="en-US" sz="1600" b="1" i="1" dirty="0">
                <a:solidFill>
                  <a:srgbClr val="C00000"/>
                </a:solidFill>
              </a:rPr>
              <a:t>Coffee Break</a:t>
            </a:r>
          </a:p>
          <a:p>
            <a:pPr marL="0" indent="0">
              <a:spcAft>
                <a:spcPts val="700"/>
              </a:spcAft>
              <a:buNone/>
              <a:tabLst>
                <a:tab pos="358775" algn="l"/>
              </a:tabLst>
            </a:pPr>
            <a:r>
              <a:rPr lang="en-US" sz="1600" dirty="0" smtClean="0"/>
              <a:t>15:45 </a:t>
            </a:r>
            <a:r>
              <a:rPr lang="en-US" sz="1600" dirty="0"/>
              <a:t>– </a:t>
            </a:r>
            <a:r>
              <a:rPr lang="en-US" sz="1600" dirty="0" smtClean="0"/>
              <a:t>16:45</a:t>
            </a:r>
            <a:r>
              <a:rPr lang="en-US" sz="1600" dirty="0"/>
              <a:t>		</a:t>
            </a:r>
            <a:r>
              <a:rPr lang="en-US" sz="1600" i="1" dirty="0"/>
              <a:t>Practical Use-Case with RapidMiner and </a:t>
            </a:r>
            <a:r>
              <a:rPr lang="en-US" sz="1600" i="1" dirty="0" smtClean="0"/>
              <a:t>Discussion</a:t>
            </a:r>
          </a:p>
          <a:p>
            <a:pPr marL="0" indent="0">
              <a:spcAft>
                <a:spcPts val="700"/>
              </a:spcAft>
              <a:buNone/>
              <a:tabLst>
                <a:tab pos="358775" algn="l"/>
              </a:tabLst>
            </a:pPr>
            <a:r>
              <a:rPr lang="en-US" sz="1600" dirty="0" smtClean="0"/>
              <a:t>16:45 – 17:00		Discussion and End of the Day</a:t>
            </a:r>
            <a:endParaRPr lang="en-US" sz="1600" dirty="0"/>
          </a:p>
        </p:txBody>
      </p:sp>
    </p:spTree>
    <p:extLst>
      <p:ext uri="{BB962C8B-B14F-4D97-AF65-F5344CB8AC3E}">
        <p14:creationId xmlns:p14="http://schemas.microsoft.com/office/powerpoint/2010/main" val="1780732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Introduction to Data Analytics</a:t>
            </a:r>
            <a:endParaRPr lang="en-US" dirty="0"/>
          </a:p>
        </p:txBody>
      </p:sp>
      <p:sp>
        <p:nvSpPr>
          <p:cNvPr id="4" name="Textplatzhalter 3"/>
          <p:cNvSpPr>
            <a:spLocks noGrp="1"/>
          </p:cNvSpPr>
          <p:nvPr>
            <p:ph type="body" sz="quarter" idx="11"/>
          </p:nvPr>
        </p:nvSpPr>
        <p:spPr/>
        <p:txBody>
          <a:bodyPr/>
          <a:lstStyle/>
          <a:p>
            <a:r>
              <a:rPr lang="en-US" dirty="0" smtClean="0"/>
              <a:t>Learning objectives</a:t>
            </a:r>
            <a:endParaRPr lang="en-US" dirty="0"/>
          </a:p>
        </p:txBody>
      </p:sp>
      <p:sp>
        <p:nvSpPr>
          <p:cNvPr id="5" name="Textplatzhalter 4"/>
          <p:cNvSpPr>
            <a:spLocks noGrp="1"/>
          </p:cNvSpPr>
          <p:nvPr>
            <p:ph type="body" sz="quarter" idx="13"/>
          </p:nvPr>
        </p:nvSpPr>
        <p:spPr/>
        <p:txBody>
          <a:bodyPr/>
          <a:lstStyle/>
          <a:p>
            <a:pPr>
              <a:spcAft>
                <a:spcPts val="600"/>
              </a:spcAft>
            </a:pPr>
            <a:r>
              <a:rPr lang="en-US" dirty="0" smtClean="0"/>
              <a:t>Gaining an introduction into the field of data analytics in production</a:t>
            </a:r>
          </a:p>
          <a:p>
            <a:pPr>
              <a:spcAft>
                <a:spcPts val="600"/>
              </a:spcAft>
            </a:pPr>
            <a:endParaRPr lang="en-US" dirty="0" smtClean="0"/>
          </a:p>
          <a:p>
            <a:pPr>
              <a:spcAft>
                <a:spcPts val="600"/>
              </a:spcAft>
            </a:pPr>
            <a:r>
              <a:rPr lang="en-US" dirty="0" smtClean="0"/>
              <a:t>Application of analytics and visualization techniques to optimize our production scenario</a:t>
            </a:r>
          </a:p>
          <a:p>
            <a:pPr>
              <a:spcAft>
                <a:spcPts val="600"/>
              </a:spcAft>
            </a:pPr>
            <a:endParaRPr lang="en-US" dirty="0" smtClean="0"/>
          </a:p>
          <a:p>
            <a:pPr>
              <a:spcAft>
                <a:spcPts val="600"/>
              </a:spcAft>
            </a:pPr>
            <a:r>
              <a:rPr lang="en-US" dirty="0" smtClean="0"/>
              <a:t>Use of </a:t>
            </a:r>
            <a:r>
              <a:rPr lang="en-US" dirty="0" err="1" smtClean="0"/>
              <a:t>RapidMiner</a:t>
            </a:r>
            <a:r>
              <a:rPr lang="en-US" dirty="0" smtClean="0"/>
              <a:t>® for data analytics</a:t>
            </a:r>
          </a:p>
          <a:p>
            <a:pPr marL="0" indent="0">
              <a:spcAft>
                <a:spcPts val="600"/>
              </a:spcAft>
              <a:buNone/>
            </a:pPr>
            <a:endParaRPr lang="en-US" dirty="0"/>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032068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Blur radius="75"/>
                    </a14:imgEffect>
                  </a14:imgLayer>
                </a14:imgProps>
              </a:ext>
              <a:ext uri="{28A0092B-C50C-407E-A947-70E740481C1C}">
                <a14:useLocalDpi xmlns:a14="http://schemas.microsoft.com/office/drawing/2010/main" val="0"/>
              </a:ext>
            </a:extLst>
          </a:blip>
          <a:srcRect/>
          <a:stretch>
            <a:fillRect/>
          </a:stretch>
        </p:blipFill>
        <p:spPr bwMode="auto">
          <a:xfrm>
            <a:off x="0" y="0"/>
            <a:ext cx="9144000"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288000" y="2487600"/>
            <a:ext cx="8568000" cy="540000"/>
          </a:xfrm>
          <a:prstGeom prst="rect">
            <a:avLst/>
          </a:prstGeom>
        </p:spPr>
        <p:txBody>
          <a:bodyPr lIns="0" tIns="0" rIns="0" bIns="0" anchor="t" anchorCtr="0">
            <a:noAutofit/>
          </a:bodyPr>
          <a:lstStyle>
            <a:lvl1pPr algn="l" rtl="0" eaLnBrk="1" fontAlgn="base" hangingPunct="1">
              <a:lnSpc>
                <a:spcPct val="90000"/>
              </a:lnSpc>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en-US" dirty="0" smtClean="0"/>
              <a:t>Coffee Break</a:t>
            </a:r>
            <a:endParaRPr lang="en-US" dirty="0"/>
          </a:p>
        </p:txBody>
      </p:sp>
    </p:spTree>
    <p:extLst>
      <p:ext uri="{BB962C8B-B14F-4D97-AF65-F5344CB8AC3E}">
        <p14:creationId xmlns:p14="http://schemas.microsoft.com/office/powerpoint/2010/main" val="236880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3597" name="think-cell Folie" r:id="rId6" imgW="473" imgH="473" progId="TCLayout.ActiveDocument.1">
                  <p:embed/>
                </p:oleObj>
              </mc:Choice>
              <mc:Fallback>
                <p:oleObj name="think-cell Folie" r:id="rId6" imgW="473" imgH="473"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pPr>
            <a:endParaRPr lang="en-US" sz="20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lstStyle/>
          <a:p>
            <a:r>
              <a:rPr lang="en-US" dirty="0" smtClean="0"/>
              <a:t>Agenda – Day 4</a:t>
            </a:r>
            <a:endParaRPr lang="en-US" dirty="0"/>
          </a:p>
        </p:txBody>
      </p:sp>
      <p:sp>
        <p:nvSpPr>
          <p:cNvPr id="4" name="Textplatzhalter 3"/>
          <p:cNvSpPr>
            <a:spLocks noGrp="1"/>
          </p:cNvSpPr>
          <p:nvPr>
            <p:ph type="body" sz="quarter" idx="13"/>
          </p:nvPr>
        </p:nvSpPr>
        <p:spPr>
          <a:xfrm>
            <a:off x="362139" y="944533"/>
            <a:ext cx="8493861" cy="4979718"/>
          </a:xfrm>
        </p:spPr>
        <p:txBody>
          <a:bodyPr/>
          <a:lstStyle/>
          <a:p>
            <a:pPr marL="0" indent="0">
              <a:spcAft>
                <a:spcPts val="700"/>
              </a:spcAft>
              <a:buNone/>
              <a:tabLst>
                <a:tab pos="358775" algn="l"/>
              </a:tabLst>
            </a:pPr>
            <a:r>
              <a:rPr lang="en-US" sz="1600" dirty="0" smtClean="0"/>
              <a:t>09:00 – 09:15		Welcome and Introduction to Day 4</a:t>
            </a:r>
          </a:p>
          <a:p>
            <a:pPr marL="0" indent="0">
              <a:spcAft>
                <a:spcPts val="700"/>
              </a:spcAft>
              <a:buNone/>
              <a:tabLst>
                <a:tab pos="358775" algn="l"/>
              </a:tabLst>
            </a:pPr>
            <a:r>
              <a:rPr lang="en-US" sz="1600" dirty="0" smtClean="0"/>
              <a:t>09:15 – 09:45		Industry 4.0 and the Internet of Things</a:t>
            </a:r>
          </a:p>
          <a:p>
            <a:pPr marL="0" indent="0">
              <a:spcAft>
                <a:spcPts val="700"/>
              </a:spcAft>
              <a:buNone/>
              <a:tabLst>
                <a:tab pos="358775" algn="l"/>
              </a:tabLst>
            </a:pPr>
            <a:r>
              <a:rPr lang="en-US" sz="1600" dirty="0" smtClean="0"/>
              <a:t>09:45 – 10:15		Hands-On: Internet of Things using MQTT</a:t>
            </a:r>
          </a:p>
          <a:p>
            <a:pPr marL="0" indent="0">
              <a:spcAft>
                <a:spcPts val="700"/>
              </a:spcAft>
              <a:buNone/>
              <a:tabLst>
                <a:tab pos="358775" algn="l"/>
              </a:tabLst>
            </a:pPr>
            <a:r>
              <a:rPr lang="en-US" sz="1600" dirty="0" smtClean="0"/>
              <a:t>10:15 – 10:30		Coffee Break</a:t>
            </a:r>
          </a:p>
          <a:p>
            <a:pPr marL="0" indent="0">
              <a:spcAft>
                <a:spcPts val="700"/>
              </a:spcAft>
              <a:buNone/>
              <a:tabLst>
                <a:tab pos="358775" algn="l"/>
              </a:tabLst>
            </a:pPr>
            <a:r>
              <a:rPr lang="en-US" sz="1600" dirty="0" smtClean="0"/>
              <a:t>10:30 – 10:45		Incorporation </a:t>
            </a:r>
            <a:r>
              <a:rPr lang="en-US" sz="1600" dirty="0"/>
              <a:t>of Legacy Systems using OPC</a:t>
            </a:r>
            <a:endParaRPr lang="en-US" sz="1600" dirty="0" smtClean="0"/>
          </a:p>
          <a:p>
            <a:pPr marL="0" indent="0">
              <a:spcAft>
                <a:spcPts val="700"/>
              </a:spcAft>
              <a:buNone/>
              <a:tabLst>
                <a:tab pos="358775" algn="l"/>
              </a:tabLst>
            </a:pPr>
            <a:r>
              <a:rPr lang="en-US" sz="1600" dirty="0" smtClean="0"/>
              <a:t>10:45 </a:t>
            </a:r>
            <a:r>
              <a:rPr lang="en-US" sz="1600" dirty="0"/>
              <a:t>– </a:t>
            </a:r>
            <a:r>
              <a:rPr lang="en-US" sz="1600" dirty="0" smtClean="0"/>
              <a:t>11:00</a:t>
            </a:r>
            <a:r>
              <a:rPr lang="en-US" sz="1600" dirty="0"/>
              <a:t>		</a:t>
            </a:r>
            <a:r>
              <a:rPr lang="en-US" sz="1600" dirty="0" smtClean="0"/>
              <a:t>Hands-On: Production Process</a:t>
            </a:r>
            <a:endParaRPr lang="en-US" sz="1600" dirty="0"/>
          </a:p>
          <a:p>
            <a:pPr marL="0" indent="0">
              <a:spcAft>
                <a:spcPts val="700"/>
              </a:spcAft>
              <a:buNone/>
              <a:tabLst>
                <a:tab pos="358775" algn="l"/>
              </a:tabLst>
            </a:pPr>
            <a:r>
              <a:rPr lang="en-US" sz="1600" dirty="0" smtClean="0"/>
              <a:t>11:00 – 11:30		From OPC to OPC UA</a:t>
            </a:r>
          </a:p>
          <a:p>
            <a:pPr marL="0" indent="0">
              <a:spcAft>
                <a:spcPts val="700"/>
              </a:spcAft>
              <a:buNone/>
              <a:tabLst>
                <a:tab pos="358775" algn="l"/>
              </a:tabLst>
            </a:pPr>
            <a:r>
              <a:rPr lang="en-US" sz="1600" dirty="0" smtClean="0"/>
              <a:t>11:30 – 12:00		</a:t>
            </a:r>
            <a:r>
              <a:rPr lang="en-US" sz="1600" i="1" dirty="0" smtClean="0"/>
              <a:t>Practical Session: Adding Meta-Data and Modeling using OPC UA</a:t>
            </a:r>
            <a:endParaRPr lang="en-US" sz="1600" i="1" dirty="0"/>
          </a:p>
          <a:p>
            <a:pPr marL="0" indent="0">
              <a:spcAft>
                <a:spcPts val="700"/>
              </a:spcAft>
              <a:buNone/>
              <a:tabLst>
                <a:tab pos="358775" algn="l"/>
              </a:tabLst>
            </a:pPr>
            <a:r>
              <a:rPr lang="en-US" sz="1600" dirty="0" smtClean="0"/>
              <a:t>12:00 </a:t>
            </a:r>
            <a:r>
              <a:rPr lang="en-US" sz="1600" dirty="0"/>
              <a:t>– </a:t>
            </a:r>
            <a:r>
              <a:rPr lang="en-US" sz="1600" dirty="0" smtClean="0"/>
              <a:t>13:00</a:t>
            </a:r>
            <a:r>
              <a:rPr lang="en-US" sz="1600" dirty="0"/>
              <a:t>		</a:t>
            </a:r>
            <a:r>
              <a:rPr lang="en-US" sz="1600" i="1" dirty="0"/>
              <a:t>Lunch Break</a:t>
            </a:r>
          </a:p>
          <a:p>
            <a:pPr marL="0" indent="0">
              <a:spcAft>
                <a:spcPts val="700"/>
              </a:spcAft>
              <a:buNone/>
              <a:tabLst>
                <a:tab pos="358775" algn="l"/>
              </a:tabLst>
            </a:pPr>
            <a:r>
              <a:rPr lang="en-US" sz="1600" dirty="0" smtClean="0"/>
              <a:t>14:00 – 14:30		Modern Data Analytics in Production</a:t>
            </a:r>
          </a:p>
          <a:p>
            <a:pPr marL="0" indent="0">
              <a:spcAft>
                <a:spcPts val="700"/>
              </a:spcAft>
              <a:buNone/>
              <a:tabLst>
                <a:tab pos="358775" algn="l"/>
              </a:tabLst>
            </a:pPr>
            <a:r>
              <a:rPr lang="en-US" sz="1600" dirty="0" smtClean="0"/>
              <a:t>14:30 – 15:00		</a:t>
            </a:r>
            <a:r>
              <a:rPr lang="en-US" sz="1600" dirty="0"/>
              <a:t>Data Analysis and Data </a:t>
            </a:r>
            <a:r>
              <a:rPr lang="en-US" sz="1600" dirty="0" smtClean="0"/>
              <a:t>Mining</a:t>
            </a:r>
          </a:p>
          <a:p>
            <a:pPr marL="0" indent="0">
              <a:spcAft>
                <a:spcPts val="700"/>
              </a:spcAft>
              <a:buNone/>
              <a:tabLst>
                <a:tab pos="358775" algn="l"/>
              </a:tabLst>
            </a:pPr>
            <a:r>
              <a:rPr lang="en-US" sz="1600" dirty="0" smtClean="0"/>
              <a:t>15:00 </a:t>
            </a:r>
            <a:r>
              <a:rPr lang="en-US" sz="1600" dirty="0"/>
              <a:t>– </a:t>
            </a:r>
            <a:r>
              <a:rPr lang="en-US" sz="1600" dirty="0" smtClean="0"/>
              <a:t>15:30</a:t>
            </a:r>
            <a:r>
              <a:rPr lang="en-US" sz="1600" dirty="0"/>
              <a:t>		</a:t>
            </a:r>
            <a:r>
              <a:rPr lang="en-US" sz="1600" i="1" dirty="0"/>
              <a:t>Practical Unit: Hands-On RapidMiner</a:t>
            </a:r>
          </a:p>
          <a:p>
            <a:pPr marL="0" indent="0">
              <a:spcAft>
                <a:spcPts val="700"/>
              </a:spcAft>
              <a:buNone/>
              <a:tabLst>
                <a:tab pos="358775" algn="l"/>
              </a:tabLst>
            </a:pPr>
            <a:r>
              <a:rPr lang="en-US" sz="1600" dirty="0" smtClean="0"/>
              <a:t>15:30 </a:t>
            </a:r>
            <a:r>
              <a:rPr lang="en-US" sz="1600" dirty="0"/>
              <a:t>– </a:t>
            </a:r>
            <a:r>
              <a:rPr lang="en-US" sz="1600" dirty="0" smtClean="0"/>
              <a:t>15:45</a:t>
            </a:r>
            <a:r>
              <a:rPr lang="en-US" sz="1600" dirty="0"/>
              <a:t>		</a:t>
            </a:r>
            <a:r>
              <a:rPr lang="en-US" sz="1600" i="1" dirty="0"/>
              <a:t>Coffee Break</a:t>
            </a:r>
          </a:p>
          <a:p>
            <a:pPr marL="0" indent="0">
              <a:spcAft>
                <a:spcPts val="700"/>
              </a:spcAft>
              <a:buNone/>
              <a:tabLst>
                <a:tab pos="358775" algn="l"/>
              </a:tabLst>
            </a:pPr>
            <a:r>
              <a:rPr lang="en-US" sz="1600" b="1" dirty="0" smtClean="0">
                <a:solidFill>
                  <a:srgbClr val="C00000"/>
                </a:solidFill>
              </a:rPr>
              <a:t>15:45 </a:t>
            </a:r>
            <a:r>
              <a:rPr lang="en-US" sz="1600" b="1" dirty="0">
                <a:solidFill>
                  <a:srgbClr val="C00000"/>
                </a:solidFill>
              </a:rPr>
              <a:t>– </a:t>
            </a:r>
            <a:r>
              <a:rPr lang="en-US" sz="1600" b="1" dirty="0" smtClean="0">
                <a:solidFill>
                  <a:srgbClr val="C00000"/>
                </a:solidFill>
              </a:rPr>
              <a:t>16:45</a:t>
            </a:r>
            <a:r>
              <a:rPr lang="en-US" sz="1600" b="1" dirty="0">
                <a:solidFill>
                  <a:srgbClr val="C00000"/>
                </a:solidFill>
              </a:rPr>
              <a:t>		</a:t>
            </a:r>
            <a:r>
              <a:rPr lang="en-US" sz="1600" b="1" i="1" dirty="0">
                <a:solidFill>
                  <a:srgbClr val="C00000"/>
                </a:solidFill>
              </a:rPr>
              <a:t>Practical Use-Case with RapidMiner and </a:t>
            </a:r>
            <a:r>
              <a:rPr lang="en-US" sz="1600" b="1" i="1" dirty="0" smtClean="0">
                <a:solidFill>
                  <a:srgbClr val="C00000"/>
                </a:solidFill>
              </a:rPr>
              <a:t>Discussion</a:t>
            </a:r>
          </a:p>
          <a:p>
            <a:pPr marL="0" indent="0">
              <a:spcAft>
                <a:spcPts val="700"/>
              </a:spcAft>
              <a:buNone/>
              <a:tabLst>
                <a:tab pos="358775" algn="l"/>
              </a:tabLst>
            </a:pPr>
            <a:r>
              <a:rPr lang="en-US" sz="1600" dirty="0" smtClean="0"/>
              <a:t>16:45 – 17:00		Discussion and End of the Day</a:t>
            </a:r>
            <a:endParaRPr lang="en-US" sz="1600" dirty="0"/>
          </a:p>
        </p:txBody>
      </p:sp>
    </p:spTree>
    <p:extLst>
      <p:ext uri="{BB962C8B-B14F-4D97-AF65-F5344CB8AC3E}">
        <p14:creationId xmlns:p14="http://schemas.microsoft.com/office/powerpoint/2010/main" val="402194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hteck 36"/>
          <p:cNvSpPr/>
          <p:nvPr>
            <p:custDataLst>
              <p:tags r:id="rId2"/>
            </p:custDataLst>
          </p:nvPr>
        </p:nvSpPr>
        <p:spPr>
          <a:xfrm>
            <a:off x="858897" y="2627433"/>
            <a:ext cx="7889816" cy="400110"/>
          </a:xfrm>
          <a:prstGeom prst="rect">
            <a:avLst/>
          </a:prstGeom>
          <a:solidFill>
            <a:srgbClr val="D9D9D9">
              <a:lumMod val="10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US" sz="1600" dirty="0" smtClean="0">
              <a:solidFill>
                <a:schemeClr val="tx1"/>
              </a:solidFill>
              <a:latin typeface="Arial" panose="020B0604020202020204" pitchFamily="34" charset="0"/>
            </a:endParaRPr>
          </a:p>
        </p:txBody>
      </p:sp>
      <p:sp>
        <p:nvSpPr>
          <p:cNvPr id="27" name="Titel 26"/>
          <p:cNvSpPr>
            <a:spLocks noGrp="1"/>
          </p:cNvSpPr>
          <p:nvPr>
            <p:ph type="title"/>
            <p:custDataLst>
              <p:tags r:id="rId3"/>
            </p:custDataLst>
          </p:nvPr>
        </p:nvSpPr>
        <p:spPr/>
        <p:txBody>
          <a:bodyPr/>
          <a:lstStyle/>
          <a:p>
            <a:r>
              <a:rPr lang="en-US" dirty="0" smtClean="0"/>
              <a:t>Agenda Microtraining</a:t>
            </a:r>
            <a:endParaRPr lang="en-US" dirty="0"/>
          </a:p>
        </p:txBody>
      </p:sp>
      <p:sp>
        <p:nvSpPr>
          <p:cNvPr id="12" name="Rechteck 11">
            <a:hlinkClick r:id="" action="ppaction://noaction"/>
          </p:cNvPr>
          <p:cNvSpPr/>
          <p:nvPr>
            <p:custDataLst>
              <p:tags r:id="rId4"/>
            </p:custDataLst>
          </p:nvPr>
        </p:nvSpPr>
        <p:spPr>
          <a:xfrm>
            <a:off x="858897" y="309104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Exemplary solution and outlook</a:t>
            </a:r>
            <a:endParaRPr lang="en-US" sz="1600" b="1" dirty="0">
              <a:solidFill>
                <a:schemeClr val="tx1"/>
              </a:solidFill>
              <a:latin typeface="Arial" panose="020B0604020202020204" pitchFamily="34" charset="0"/>
            </a:endParaRPr>
          </a:p>
        </p:txBody>
      </p:sp>
      <p:sp>
        <p:nvSpPr>
          <p:cNvPr id="13" name="Rechteck 12">
            <a:hlinkClick r:id="" action="ppaction://noaction"/>
          </p:cNvPr>
          <p:cNvSpPr/>
          <p:nvPr>
            <p:custDataLst>
              <p:tags r:id="rId5"/>
            </p:custDataLst>
          </p:nvPr>
        </p:nvSpPr>
        <p:spPr>
          <a:xfrm>
            <a:off x="395288" y="309104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4</a:t>
            </a:r>
            <a:endParaRPr lang="en-US" sz="1600" b="1" dirty="0">
              <a:solidFill>
                <a:schemeClr val="bg1"/>
              </a:solidFill>
              <a:latin typeface="Arial" panose="020B0604020202020204" pitchFamily="34" charset="0"/>
            </a:endParaRPr>
          </a:p>
        </p:txBody>
      </p:sp>
      <p:sp>
        <p:nvSpPr>
          <p:cNvPr id="14" name="Rechteck 13">
            <a:hlinkClick r:id="" action="ppaction://noaction"/>
          </p:cNvPr>
          <p:cNvSpPr/>
          <p:nvPr>
            <p:custDataLst>
              <p:tags r:id="rId6"/>
            </p:custDataLst>
          </p:nvPr>
        </p:nvSpPr>
        <p:spPr>
          <a:xfrm>
            <a:off x="858897" y="262743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Hands-On with Rapidminer</a:t>
            </a:r>
          </a:p>
        </p:txBody>
      </p:sp>
      <p:sp>
        <p:nvSpPr>
          <p:cNvPr id="15" name="Rechteck 14">
            <a:hlinkClick r:id="" action="ppaction://noaction"/>
          </p:cNvPr>
          <p:cNvSpPr/>
          <p:nvPr>
            <p:custDataLst>
              <p:tags r:id="rId7"/>
            </p:custDataLst>
          </p:nvPr>
        </p:nvSpPr>
        <p:spPr>
          <a:xfrm>
            <a:off x="395288" y="262743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3</a:t>
            </a:r>
            <a:endParaRPr lang="en-US" sz="1600" b="1" dirty="0">
              <a:solidFill>
                <a:schemeClr val="bg1"/>
              </a:solidFill>
              <a:latin typeface="Arial" panose="020B0604020202020204" pitchFamily="34" charset="0"/>
            </a:endParaRPr>
          </a:p>
        </p:txBody>
      </p:sp>
      <p:sp>
        <p:nvSpPr>
          <p:cNvPr id="16" name="Rechteck 15">
            <a:hlinkClick r:id="" action="ppaction://noaction"/>
          </p:cNvPr>
          <p:cNvSpPr/>
          <p:nvPr>
            <p:custDataLst>
              <p:tags r:id="rId8"/>
            </p:custDataLst>
          </p:nvPr>
        </p:nvSpPr>
        <p:spPr>
          <a:xfrm>
            <a:off x="858897" y="216382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Use Case</a:t>
            </a:r>
          </a:p>
        </p:txBody>
      </p:sp>
      <p:sp>
        <p:nvSpPr>
          <p:cNvPr id="17" name="Rechteck 16">
            <a:hlinkClick r:id="" action="ppaction://noaction"/>
          </p:cNvPr>
          <p:cNvSpPr/>
          <p:nvPr>
            <p:custDataLst>
              <p:tags r:id="rId9"/>
            </p:custDataLst>
          </p:nvPr>
        </p:nvSpPr>
        <p:spPr>
          <a:xfrm>
            <a:off x="395288" y="216382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2</a:t>
            </a:r>
            <a:endParaRPr lang="en-US" sz="1600" b="1" dirty="0">
              <a:solidFill>
                <a:schemeClr val="bg1"/>
              </a:solidFill>
              <a:latin typeface="Arial" panose="020B0604020202020204" pitchFamily="34" charset="0"/>
            </a:endParaRPr>
          </a:p>
        </p:txBody>
      </p:sp>
      <p:sp>
        <p:nvSpPr>
          <p:cNvPr id="18" name="Rechteck 17">
            <a:hlinkClick r:id="" action="ppaction://noaction"/>
          </p:cNvPr>
          <p:cNvSpPr/>
          <p:nvPr>
            <p:custDataLst>
              <p:tags r:id="rId10"/>
            </p:custDataLst>
          </p:nvPr>
        </p:nvSpPr>
        <p:spPr>
          <a:xfrm>
            <a:off x="858897" y="170021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Theoretical Background</a:t>
            </a:r>
          </a:p>
        </p:txBody>
      </p:sp>
      <p:sp>
        <p:nvSpPr>
          <p:cNvPr id="19" name="Rechteck 18">
            <a:hlinkClick r:id="" action="ppaction://noaction"/>
          </p:cNvPr>
          <p:cNvSpPr/>
          <p:nvPr>
            <p:custDataLst>
              <p:tags r:id="rId11"/>
            </p:custDataLst>
          </p:nvPr>
        </p:nvSpPr>
        <p:spPr>
          <a:xfrm>
            <a:off x="395288" y="170021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1</a:t>
            </a:r>
            <a:endParaRPr lang="en-US" sz="1600" b="1" dirty="0">
              <a:solidFill>
                <a:schemeClr val="bg1"/>
              </a:solidFill>
              <a:latin typeface="Arial" panose="020B0604020202020204" pitchFamily="34" charset="0"/>
            </a:endParaRPr>
          </a:p>
        </p:txBody>
      </p:sp>
      <p:sp>
        <p:nvSpPr>
          <p:cNvPr id="20" name="Textfeld 19"/>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custDataLst>
      <p:tags r:id="rId1"/>
    </p:custDataLst>
    <p:extLst>
      <p:ext uri="{BB962C8B-B14F-4D97-AF65-F5344CB8AC3E}">
        <p14:creationId xmlns:p14="http://schemas.microsoft.com/office/powerpoint/2010/main" val="3121526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a:xfrm>
            <a:off x="296164" y="3159000"/>
            <a:ext cx="8568000" cy="540000"/>
          </a:xfrm>
        </p:spPr>
        <p:txBody>
          <a:bodyPr anchor="ctr"/>
          <a:lstStyle/>
          <a:p>
            <a:r>
              <a:rPr lang="en-US" dirty="0" smtClean="0"/>
              <a:t>Hands-On with </a:t>
            </a:r>
            <a:endParaRPr lang="en-US" dirty="0"/>
          </a:p>
        </p:txBody>
      </p:sp>
      <p:pic>
        <p:nvPicPr>
          <p:cNvPr id="38914" name="Picture 2" descr="C:\SVN\vpi\01_doc\presentations\mitarbeiterkolloquium\2015\10\Bilder\Bilder Rapidminer\rapidmin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414" y="2723057"/>
            <a:ext cx="5350556" cy="141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16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3" name="Textplatzhalter 2"/>
          <p:cNvSpPr>
            <a:spLocks noGrp="1"/>
          </p:cNvSpPr>
          <p:nvPr>
            <p:ph type="body" sz="quarter" idx="11"/>
          </p:nvPr>
        </p:nvSpPr>
        <p:spPr/>
        <p:txBody>
          <a:bodyPr/>
          <a:lstStyle/>
          <a:p>
            <a:r>
              <a:rPr lang="en-US" dirty="0" smtClean="0"/>
              <a:t>Main window of Rapidminer</a:t>
            </a:r>
            <a:endParaRPr lang="en-US" dirty="0"/>
          </a:p>
        </p:txBody>
      </p:sp>
      <p:pic>
        <p:nvPicPr>
          <p:cNvPr id="34818" name="Picture 2" descr="C:\SVN\vpi\01_doc\presentations\mitarbeiterkolloquium\2015\10\Bilder\Bilder Rapidminer\Rapidminer - Ansic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743" y="1713122"/>
            <a:ext cx="7315200" cy="3958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617028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3" name="Textplatzhalter 2"/>
          <p:cNvSpPr>
            <a:spLocks noGrp="1"/>
          </p:cNvSpPr>
          <p:nvPr>
            <p:ph type="body" sz="quarter" idx="11"/>
          </p:nvPr>
        </p:nvSpPr>
        <p:spPr/>
        <p:txBody>
          <a:bodyPr/>
          <a:lstStyle/>
          <a:p>
            <a:r>
              <a:rPr lang="en-US" dirty="0" smtClean="0"/>
              <a:t>Implementation of a knowledge flow</a:t>
            </a:r>
            <a:endParaRPr lang="en-US" dirty="0"/>
          </a:p>
        </p:txBody>
      </p:sp>
      <p:sp>
        <p:nvSpPr>
          <p:cNvPr id="5" name="Textplatzhalter 4"/>
          <p:cNvSpPr>
            <a:spLocks noGrp="1"/>
          </p:cNvSpPr>
          <p:nvPr>
            <p:ph type="body" sz="quarter" idx="13"/>
          </p:nvPr>
        </p:nvSpPr>
        <p:spPr/>
        <p:txBody>
          <a:bodyPr/>
          <a:lstStyle/>
          <a:p>
            <a:r>
              <a:rPr lang="en-US" dirty="0" smtClean="0"/>
              <a:t>Rapidminer provides operators for data processing, model building, and evaluation</a:t>
            </a:r>
          </a:p>
          <a:p>
            <a:endParaRPr lang="en-US" dirty="0" smtClean="0"/>
          </a:p>
          <a:p>
            <a:r>
              <a:rPr lang="en-US" dirty="0" smtClean="0"/>
              <a:t>Connection of operators leads to a knowledge and data flow</a:t>
            </a:r>
          </a:p>
          <a:p>
            <a:endParaRPr lang="en-US" dirty="0" smtClean="0"/>
          </a:p>
          <a:p>
            <a:endParaRPr lang="en-US" dirty="0"/>
          </a:p>
        </p:txBody>
      </p:sp>
      <p:pic>
        <p:nvPicPr>
          <p:cNvPr id="33795" name="Picture 3" descr="C:\SVN\vpi\01_doc\presentations\mitarbeiterkolloquium\2015\10\Bilder\Bilder Rapidminer\Rapidminer Example process 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6" t="13143" r="1814" b="17382"/>
          <a:stretch/>
        </p:blipFill>
        <p:spPr bwMode="auto">
          <a:xfrm>
            <a:off x="530679" y="3126923"/>
            <a:ext cx="7502978" cy="2269672"/>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409688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3" name="Textplatzhalter 2"/>
          <p:cNvSpPr>
            <a:spLocks noGrp="1"/>
          </p:cNvSpPr>
          <p:nvPr>
            <p:ph type="body" sz="quarter" idx="11"/>
          </p:nvPr>
        </p:nvSpPr>
        <p:spPr/>
        <p:txBody>
          <a:bodyPr/>
          <a:lstStyle/>
          <a:p>
            <a:r>
              <a:rPr lang="en-US" dirty="0" smtClean="0"/>
              <a:t>Task</a:t>
            </a:r>
            <a:endParaRPr lang="en-US" dirty="0"/>
          </a:p>
        </p:txBody>
      </p:sp>
      <p:sp>
        <p:nvSpPr>
          <p:cNvPr id="4" name="Textplatzhalter 3"/>
          <p:cNvSpPr>
            <a:spLocks noGrp="1"/>
          </p:cNvSpPr>
          <p:nvPr>
            <p:ph type="body" sz="quarter" idx="13"/>
          </p:nvPr>
        </p:nvSpPr>
        <p:spPr>
          <a:xfrm>
            <a:off x="287338" y="1684799"/>
            <a:ext cx="8569325" cy="3932229"/>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Provided: </a:t>
            </a:r>
          </a:p>
          <a:p>
            <a:pPr lvl="1"/>
            <a:r>
              <a:rPr lang="en-US" dirty="0" smtClean="0"/>
              <a:t>CSV-file with ~10.000 data records</a:t>
            </a:r>
          </a:p>
          <a:p>
            <a:pPr lvl="1"/>
            <a:r>
              <a:rPr lang="en-US" dirty="0" smtClean="0"/>
              <a:t>Rapidminer Studio</a:t>
            </a:r>
          </a:p>
          <a:p>
            <a:pPr lvl="1"/>
            <a:endParaRPr lang="en-US" dirty="0" smtClean="0"/>
          </a:p>
          <a:p>
            <a:r>
              <a:rPr lang="en-US" dirty="0" smtClean="0"/>
              <a:t>Tasks: </a:t>
            </a:r>
          </a:p>
          <a:p>
            <a:pPr lvl="1"/>
            <a:r>
              <a:rPr lang="en-US" dirty="0" smtClean="0"/>
              <a:t>Implementation of a data analytics process on the basis of the data</a:t>
            </a:r>
          </a:p>
          <a:p>
            <a:pPr lvl="1"/>
            <a:r>
              <a:rPr lang="en-US" dirty="0" smtClean="0"/>
              <a:t>Use of 3 classification models for predicting „OK“ and „Failure“ </a:t>
            </a:r>
          </a:p>
          <a:p>
            <a:pPr lvl="1"/>
            <a:r>
              <a:rPr lang="en-US" dirty="0" smtClean="0"/>
              <a:t>Evaluation of the models with regard to accuracy and interpretability</a:t>
            </a:r>
            <a:endParaRPr lang="en-US" dirty="0"/>
          </a:p>
        </p:txBody>
      </p:sp>
      <p:pic>
        <p:nvPicPr>
          <p:cNvPr id="5" name="Grafik 4"/>
          <p:cNvPicPr>
            <a:picLocks noChangeAspect="1"/>
          </p:cNvPicPr>
          <p:nvPr/>
        </p:nvPicPr>
        <p:blipFill>
          <a:blip r:embed="rId3"/>
          <a:stretch>
            <a:fillRect/>
          </a:stretch>
        </p:blipFill>
        <p:spPr>
          <a:xfrm>
            <a:off x="2473870" y="1585049"/>
            <a:ext cx="4196261" cy="1771122"/>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8668644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4" name="Textplatzhalter 3"/>
          <p:cNvSpPr>
            <a:spLocks noGrp="1"/>
          </p:cNvSpPr>
          <p:nvPr>
            <p:ph type="body" sz="quarter" idx="11"/>
          </p:nvPr>
        </p:nvSpPr>
        <p:spPr/>
        <p:txBody>
          <a:bodyPr/>
          <a:lstStyle/>
          <a:p>
            <a:r>
              <a:rPr lang="en-US" dirty="0" smtClean="0"/>
              <a:t>Step 1: Loading the data into Rapidminer</a:t>
            </a:r>
          </a:p>
        </p:txBody>
      </p:sp>
      <p:sp>
        <p:nvSpPr>
          <p:cNvPr id="5" name="Textplatzhalter 4"/>
          <p:cNvSpPr>
            <a:spLocks noGrp="1"/>
          </p:cNvSpPr>
          <p:nvPr>
            <p:ph type="body" sz="quarter" idx="13"/>
          </p:nvPr>
        </p:nvSpPr>
        <p:spPr>
          <a:xfrm>
            <a:off x="246516" y="1946057"/>
            <a:ext cx="8569325" cy="3736286"/>
          </a:xfrm>
        </p:spPr>
        <p:txBody>
          <a:bodyPr/>
          <a:lstStyle/>
          <a:p>
            <a:r>
              <a:rPr lang="en-US" dirty="0" smtClean="0"/>
              <a:t>Together: Load csv-file into Rapidminer</a:t>
            </a:r>
          </a:p>
          <a:p>
            <a:endParaRPr lang="en-US" dirty="0" smtClean="0"/>
          </a:p>
          <a:p>
            <a:r>
              <a:rPr lang="en-US" dirty="0" smtClean="0"/>
              <a:t>Set role of attribute „Class“ to label</a:t>
            </a:r>
          </a:p>
          <a:p>
            <a:endParaRPr lang="en-US" dirty="0" smtClean="0"/>
          </a:p>
          <a:p>
            <a:r>
              <a:rPr lang="en-US" dirty="0" smtClean="0"/>
              <a:t>On your own: analyze the data by looking at statistics and charts (e.g. scatter plot)</a:t>
            </a:r>
          </a:p>
          <a:p>
            <a:endParaRPr lang="en-US" dirty="0" smtClean="0"/>
          </a:p>
          <a:p>
            <a:r>
              <a:rPr lang="en-US" dirty="0" smtClean="0"/>
              <a:t>Goal: understanding the data and the problem </a:t>
            </a:r>
            <a:endParaRPr lang="en-US" dirty="0"/>
          </a:p>
        </p:txBody>
      </p:sp>
      <p:pic>
        <p:nvPicPr>
          <p:cNvPr id="36867" name="Picture 3" descr="C:\SVN\vpi\01_doc\presentations\mitarbeiterkolloquium\2015\10\Bilder\Bilder Rapidminer\Rapidminer - Read CS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3499" y="1810800"/>
            <a:ext cx="3193118" cy="100237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724704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3" name="Textplatzhalter 2"/>
          <p:cNvSpPr>
            <a:spLocks noGrp="1"/>
          </p:cNvSpPr>
          <p:nvPr>
            <p:ph type="body" sz="quarter" idx="11"/>
          </p:nvPr>
        </p:nvSpPr>
        <p:spPr/>
        <p:txBody>
          <a:bodyPr/>
          <a:lstStyle/>
          <a:p>
            <a:r>
              <a:rPr lang="en-US" dirty="0" smtClean="0"/>
              <a:t>Classification process</a:t>
            </a:r>
            <a:endParaRPr lang="en-US" dirty="0"/>
          </a:p>
        </p:txBody>
      </p:sp>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4286"/>
          <a:stretch/>
        </p:blipFill>
        <p:spPr>
          <a:xfrm>
            <a:off x="966051" y="2101141"/>
            <a:ext cx="7211899" cy="2620489"/>
          </a:xfrm>
          <a:prstGeom prst="rect">
            <a:avLst/>
          </a:prstGeom>
        </p:spPr>
      </p:pic>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929013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Hands-On with Rapidminer</a:t>
            </a:r>
            <a:endParaRPr lang="en-US" dirty="0"/>
          </a:p>
        </p:txBody>
      </p:sp>
      <p:sp>
        <p:nvSpPr>
          <p:cNvPr id="4" name="Textplatzhalter 3"/>
          <p:cNvSpPr>
            <a:spLocks noGrp="1"/>
          </p:cNvSpPr>
          <p:nvPr>
            <p:ph type="body" sz="quarter" idx="13"/>
          </p:nvPr>
        </p:nvSpPr>
        <p:spPr>
          <a:xfrm>
            <a:off x="262846" y="1099149"/>
            <a:ext cx="8756463" cy="4977560"/>
          </a:xfrm>
        </p:spPr>
        <p:txBody>
          <a:bodyPr/>
          <a:lstStyle/>
          <a:p>
            <a:pPr marL="342900" indent="-342900">
              <a:buFont typeface="+mj-lt"/>
              <a:buAutoNum type="arabicPeriod"/>
            </a:pPr>
            <a:r>
              <a:rPr lang="en-US" dirty="0" smtClean="0"/>
              <a:t>Split data</a:t>
            </a:r>
          </a:p>
          <a:p>
            <a:pPr lvl="1"/>
            <a:r>
              <a:rPr lang="en-US" dirty="0" smtClean="0"/>
              <a:t>Split the data into a training set (70%) and a test set (30%)</a:t>
            </a:r>
            <a:br>
              <a:rPr lang="en-US" dirty="0" smtClean="0"/>
            </a:br>
            <a:r>
              <a:rPr lang="en-US" dirty="0" smtClean="0"/>
              <a:t>(operator: </a:t>
            </a:r>
            <a:r>
              <a:rPr lang="en-US" i="1" dirty="0" smtClean="0"/>
              <a:t>Split Data</a:t>
            </a:r>
            <a:r>
              <a:rPr lang="en-US" dirty="0" smtClean="0"/>
              <a:t>, set parameters to 0.7 and 0.3)</a:t>
            </a:r>
          </a:p>
          <a:p>
            <a:pPr marL="342900" indent="-342900">
              <a:buFont typeface="+mj-lt"/>
              <a:buAutoNum type="arabicPeriod"/>
            </a:pPr>
            <a:endParaRPr lang="en-US" dirty="0" smtClean="0"/>
          </a:p>
          <a:p>
            <a:pPr marL="342900" indent="-342900">
              <a:buFont typeface="+mj-lt"/>
              <a:buAutoNum type="arabicPeriod"/>
            </a:pPr>
            <a:r>
              <a:rPr lang="en-US" dirty="0" smtClean="0"/>
              <a:t>Preprocessing of the training set</a:t>
            </a:r>
          </a:p>
          <a:p>
            <a:pPr lvl="1"/>
            <a:r>
              <a:rPr lang="en-US" dirty="0" smtClean="0"/>
              <a:t>Replace all missing numerical attribute values in the training set with the average </a:t>
            </a:r>
            <a:br>
              <a:rPr lang="en-US" dirty="0" smtClean="0"/>
            </a:br>
            <a:r>
              <a:rPr lang="en-US" dirty="0" smtClean="0"/>
              <a:t>(Operator: </a:t>
            </a:r>
            <a:r>
              <a:rPr lang="en-US" i="1" dirty="0" smtClean="0"/>
              <a:t>Replace Missing Values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Building models</a:t>
            </a:r>
          </a:p>
          <a:p>
            <a:pPr lvl="1"/>
            <a:r>
              <a:rPr lang="en-US" dirty="0" smtClean="0"/>
              <a:t>Build classification model on the training set </a:t>
            </a:r>
          </a:p>
          <a:p>
            <a:pPr lvl="1"/>
            <a:r>
              <a:rPr lang="en-US" dirty="0" smtClean="0"/>
              <a:t>Try the following models: Decision Tree, Rule-learner (</a:t>
            </a:r>
            <a:r>
              <a:rPr lang="en-US" i="1" dirty="0" smtClean="0"/>
              <a:t>Rule Induction</a:t>
            </a:r>
            <a:r>
              <a:rPr lang="en-US" dirty="0" smtClean="0"/>
              <a:t>) and </a:t>
            </a:r>
            <a:r>
              <a:rPr lang="en-US" i="1" dirty="0" smtClean="0"/>
              <a:t>Support Vector Machine</a:t>
            </a:r>
          </a:p>
          <a:p>
            <a:pPr marL="342900" indent="-342900">
              <a:buFont typeface="+mj-lt"/>
              <a:buAutoNum type="arabicPeriod"/>
            </a:pPr>
            <a:endParaRPr lang="en-US" dirty="0" smtClean="0"/>
          </a:p>
          <a:p>
            <a:pPr marL="342900" indent="-342900">
              <a:buFont typeface="+mj-lt"/>
              <a:buAutoNum type="arabicPeriod"/>
            </a:pPr>
            <a:r>
              <a:rPr lang="en-US" dirty="0" smtClean="0"/>
              <a:t>Evaluation</a:t>
            </a:r>
          </a:p>
          <a:p>
            <a:pPr lvl="1"/>
            <a:r>
              <a:rPr lang="en-US" dirty="0" smtClean="0"/>
              <a:t>Apply the trained model on the test set (Operator: </a:t>
            </a:r>
            <a:r>
              <a:rPr lang="en-US" i="1" dirty="0" smtClean="0"/>
              <a:t>Apply Model</a:t>
            </a:r>
            <a:r>
              <a:rPr lang="en-US" dirty="0" smtClean="0"/>
              <a:t>)</a:t>
            </a:r>
          </a:p>
          <a:p>
            <a:pPr lvl="1"/>
            <a:r>
              <a:rPr lang="en-US" dirty="0" smtClean="0"/>
              <a:t>Determine the quality of the prediction (Operator: </a:t>
            </a:r>
            <a:r>
              <a:rPr lang="en-US" i="1" dirty="0" smtClean="0"/>
              <a:t>Performance(Binomial Classification)</a:t>
            </a:r>
            <a:r>
              <a:rPr lang="en-US" dirty="0" smtClean="0"/>
              <a:t>)</a:t>
            </a:r>
          </a:p>
          <a:p>
            <a:pPr lvl="1"/>
            <a:r>
              <a:rPr lang="en-US" dirty="0" smtClean="0"/>
              <a:t>Use evaluation metric accuracy and AUC (i.e. set parameter)</a:t>
            </a:r>
          </a:p>
          <a:p>
            <a:pPr lvl="1"/>
            <a:r>
              <a:rPr lang="en-US" dirty="0" smtClean="0"/>
              <a:t>Asses the models concerning their accuracy and interpretability</a:t>
            </a:r>
            <a:endParaRPr lang="en-US" dirty="0"/>
          </a:p>
        </p:txBody>
      </p:sp>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811606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Introduction to Data Analytics</a:t>
            </a:r>
            <a:endParaRPr lang="en-US" dirty="0"/>
          </a:p>
        </p:txBody>
      </p:sp>
      <p:sp>
        <p:nvSpPr>
          <p:cNvPr id="4" name="Inhaltsplatzhalter 3"/>
          <p:cNvSpPr>
            <a:spLocks noGrp="1"/>
          </p:cNvSpPr>
          <p:nvPr>
            <p:ph idx="1"/>
          </p:nvPr>
        </p:nvSpPr>
        <p:spPr/>
        <p:txBody>
          <a:bodyPr/>
          <a:lstStyle/>
          <a:p>
            <a:r>
              <a:rPr lang="en-US" dirty="0" smtClean="0"/>
              <a:t>Data analytics</a:t>
            </a:r>
            <a:endParaRPr lang="en-US" dirty="0"/>
          </a:p>
        </p:txBody>
      </p:sp>
      <p:sp>
        <p:nvSpPr>
          <p:cNvPr id="5" name="Textplatzhalter 4"/>
          <p:cNvSpPr>
            <a:spLocks noGrp="1"/>
          </p:cNvSpPr>
          <p:nvPr>
            <p:ph type="body" sz="quarter" idx="12"/>
          </p:nvPr>
        </p:nvSpPr>
        <p:spPr/>
        <p:txBody>
          <a:bodyPr/>
          <a:lstStyle/>
          <a:p>
            <a:pPr marL="285750" indent="-285750">
              <a:spcAft>
                <a:spcPts val="600"/>
              </a:spcAft>
              <a:buFont typeface="Arial" panose="020B0604020202020204" pitchFamily="34" charset="0"/>
              <a:buChar char="•"/>
            </a:pPr>
            <a:r>
              <a:rPr lang="en-US" dirty="0" smtClean="0"/>
              <a:t>Use of computer-aided techniques to analyze data</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Goal: extract knowledge from data. Identification of patterns that are</a:t>
            </a:r>
          </a:p>
          <a:p>
            <a:pPr marL="717550" lvl="1" indent="-285750">
              <a:spcAft>
                <a:spcPts val="600"/>
              </a:spcAft>
              <a:buFont typeface="Arial" panose="020B0604020202020204" pitchFamily="34" charset="0"/>
              <a:buChar char="•"/>
            </a:pPr>
            <a:r>
              <a:rPr lang="en-US" dirty="0" smtClean="0"/>
              <a:t>yet unknown</a:t>
            </a:r>
          </a:p>
          <a:p>
            <a:pPr marL="717550" lvl="1" indent="-285750">
              <a:spcAft>
                <a:spcPts val="600"/>
              </a:spcAft>
              <a:buFont typeface="Arial" panose="020B0604020202020204" pitchFamily="34" charset="0"/>
              <a:buChar char="•"/>
            </a:pPr>
            <a:r>
              <a:rPr lang="en-US" dirty="0" smtClean="0"/>
              <a:t>potentially useful</a:t>
            </a:r>
          </a:p>
          <a:p>
            <a:pPr marL="717550" lvl="1" indent="-285750">
              <a:spcAft>
                <a:spcPts val="600"/>
              </a:spcAft>
              <a:buFont typeface="Arial" panose="020B0604020202020204" pitchFamily="34" charset="0"/>
              <a:buChar char="•"/>
            </a:pPr>
            <a:r>
              <a:rPr lang="en-US" dirty="0" smtClean="0"/>
              <a:t>easily interpretable</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Data analytics in production and manufacturing: helps to automate and optimize production processes</a:t>
            </a:r>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34665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hteck 28"/>
          <p:cNvSpPr/>
          <p:nvPr>
            <p:custDataLst>
              <p:tags r:id="rId2"/>
            </p:custDataLst>
          </p:nvPr>
        </p:nvSpPr>
        <p:spPr>
          <a:xfrm>
            <a:off x="858897" y="3091043"/>
            <a:ext cx="7889816" cy="400110"/>
          </a:xfrm>
          <a:prstGeom prst="rect">
            <a:avLst/>
          </a:prstGeom>
          <a:solidFill>
            <a:srgbClr val="D9D9D9">
              <a:lumMod val="10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76200" rIns="0" bIns="76200" numCol="1" spcCol="0" rtlCol="0" fromWordArt="0" anchor="t" anchorCtr="0" forceAA="0" compatLnSpc="1">
            <a:prstTxWarp prst="textNoShape">
              <a:avLst/>
            </a:prstTxWarp>
            <a:noAutofit/>
          </a:bodyPr>
          <a:lstStyle/>
          <a:p>
            <a:pPr algn="ctr"/>
            <a:endParaRPr lang="en-US" sz="1600" dirty="0" smtClean="0">
              <a:solidFill>
                <a:schemeClr val="tx1"/>
              </a:solidFill>
              <a:latin typeface="Arial" panose="020B0604020202020204" pitchFamily="34" charset="0"/>
            </a:endParaRPr>
          </a:p>
        </p:txBody>
      </p:sp>
      <p:sp>
        <p:nvSpPr>
          <p:cNvPr id="16" name="Titel 15"/>
          <p:cNvSpPr>
            <a:spLocks noGrp="1"/>
          </p:cNvSpPr>
          <p:nvPr>
            <p:ph type="title"/>
            <p:custDataLst>
              <p:tags r:id="rId3"/>
            </p:custDataLst>
          </p:nvPr>
        </p:nvSpPr>
        <p:spPr/>
        <p:txBody>
          <a:bodyPr/>
          <a:lstStyle/>
          <a:p>
            <a:r>
              <a:rPr lang="en-US" dirty="0"/>
              <a:t>Agenda Microtraining</a:t>
            </a:r>
          </a:p>
        </p:txBody>
      </p:sp>
      <p:sp>
        <p:nvSpPr>
          <p:cNvPr id="12" name="Rechteck 11">
            <a:hlinkClick r:id="" action="ppaction://noaction"/>
          </p:cNvPr>
          <p:cNvSpPr/>
          <p:nvPr>
            <p:custDataLst>
              <p:tags r:id="rId4"/>
            </p:custDataLst>
          </p:nvPr>
        </p:nvSpPr>
        <p:spPr>
          <a:xfrm>
            <a:off x="858897" y="309104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Exemplary solution and outlook</a:t>
            </a:r>
            <a:endParaRPr lang="en-US" sz="1600" b="1" dirty="0">
              <a:solidFill>
                <a:schemeClr val="tx1"/>
              </a:solidFill>
              <a:latin typeface="Arial" panose="020B0604020202020204" pitchFamily="34" charset="0"/>
            </a:endParaRPr>
          </a:p>
        </p:txBody>
      </p:sp>
      <p:sp>
        <p:nvSpPr>
          <p:cNvPr id="13" name="Rechteck 12">
            <a:hlinkClick r:id="" action="ppaction://noaction"/>
          </p:cNvPr>
          <p:cNvSpPr/>
          <p:nvPr>
            <p:custDataLst>
              <p:tags r:id="rId5"/>
            </p:custDataLst>
          </p:nvPr>
        </p:nvSpPr>
        <p:spPr>
          <a:xfrm>
            <a:off x="395288" y="309104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4</a:t>
            </a:r>
            <a:endParaRPr lang="en-US" sz="1600" b="1" dirty="0">
              <a:solidFill>
                <a:schemeClr val="bg1"/>
              </a:solidFill>
              <a:latin typeface="Arial" panose="020B0604020202020204" pitchFamily="34" charset="0"/>
            </a:endParaRPr>
          </a:p>
        </p:txBody>
      </p:sp>
      <p:sp>
        <p:nvSpPr>
          <p:cNvPr id="14" name="Rechteck 13">
            <a:hlinkClick r:id="" action="ppaction://noaction"/>
          </p:cNvPr>
          <p:cNvSpPr/>
          <p:nvPr>
            <p:custDataLst>
              <p:tags r:id="rId6"/>
            </p:custDataLst>
          </p:nvPr>
        </p:nvSpPr>
        <p:spPr>
          <a:xfrm>
            <a:off x="858897" y="262743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Hands-On with Rapidminer</a:t>
            </a:r>
          </a:p>
        </p:txBody>
      </p:sp>
      <p:sp>
        <p:nvSpPr>
          <p:cNvPr id="15" name="Rechteck 14">
            <a:hlinkClick r:id="" action="ppaction://noaction"/>
          </p:cNvPr>
          <p:cNvSpPr/>
          <p:nvPr>
            <p:custDataLst>
              <p:tags r:id="rId7"/>
            </p:custDataLst>
          </p:nvPr>
        </p:nvSpPr>
        <p:spPr>
          <a:xfrm>
            <a:off x="395288" y="262743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3</a:t>
            </a:r>
            <a:endParaRPr lang="en-US" sz="1600" b="1" dirty="0">
              <a:solidFill>
                <a:schemeClr val="bg1"/>
              </a:solidFill>
              <a:latin typeface="Arial" panose="020B0604020202020204" pitchFamily="34" charset="0"/>
            </a:endParaRPr>
          </a:p>
        </p:txBody>
      </p:sp>
      <p:sp>
        <p:nvSpPr>
          <p:cNvPr id="19" name="Rechteck 18">
            <a:hlinkClick r:id="" action="ppaction://noaction"/>
          </p:cNvPr>
          <p:cNvSpPr/>
          <p:nvPr>
            <p:custDataLst>
              <p:tags r:id="rId8"/>
            </p:custDataLst>
          </p:nvPr>
        </p:nvSpPr>
        <p:spPr>
          <a:xfrm>
            <a:off x="858897" y="216382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Use Case</a:t>
            </a:r>
          </a:p>
        </p:txBody>
      </p:sp>
      <p:sp>
        <p:nvSpPr>
          <p:cNvPr id="22" name="Rechteck 21">
            <a:hlinkClick r:id="" action="ppaction://noaction"/>
          </p:cNvPr>
          <p:cNvSpPr/>
          <p:nvPr>
            <p:custDataLst>
              <p:tags r:id="rId9"/>
            </p:custDataLst>
          </p:nvPr>
        </p:nvSpPr>
        <p:spPr>
          <a:xfrm>
            <a:off x="395288" y="216382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2</a:t>
            </a:r>
            <a:endParaRPr lang="en-US" sz="1600" b="1" dirty="0">
              <a:solidFill>
                <a:schemeClr val="bg1"/>
              </a:solidFill>
              <a:latin typeface="Arial" panose="020B0604020202020204" pitchFamily="34" charset="0"/>
            </a:endParaRPr>
          </a:p>
        </p:txBody>
      </p:sp>
      <p:sp>
        <p:nvSpPr>
          <p:cNvPr id="25" name="Rechteck 24">
            <a:hlinkClick r:id="" action="ppaction://noaction"/>
          </p:cNvPr>
          <p:cNvSpPr/>
          <p:nvPr>
            <p:custDataLst>
              <p:tags r:id="rId10"/>
            </p:custDataLst>
          </p:nvPr>
        </p:nvSpPr>
        <p:spPr>
          <a:xfrm>
            <a:off x="858897" y="1700213"/>
            <a:ext cx="4306821" cy="40011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dirty="0" smtClean="0">
                <a:solidFill>
                  <a:schemeClr val="tx1"/>
                </a:solidFill>
                <a:latin typeface="Arial" panose="020B0604020202020204" pitchFamily="34" charset="0"/>
              </a:rPr>
              <a:t>Theoretical Background</a:t>
            </a:r>
          </a:p>
        </p:txBody>
      </p:sp>
      <p:sp>
        <p:nvSpPr>
          <p:cNvPr id="28" name="Rechteck 27">
            <a:hlinkClick r:id="" action="ppaction://noaction"/>
          </p:cNvPr>
          <p:cNvSpPr/>
          <p:nvPr>
            <p:custDataLst>
              <p:tags r:id="rId11"/>
            </p:custDataLst>
          </p:nvPr>
        </p:nvSpPr>
        <p:spPr>
          <a:xfrm>
            <a:off x="395288" y="1700213"/>
            <a:ext cx="400109" cy="400110"/>
          </a:xfrm>
          <a:prstGeom prst="rect">
            <a:avLst/>
          </a:prstGeom>
          <a:solidFill>
            <a:srgbClr val="41719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dirty="0" smtClean="0">
                <a:solidFill>
                  <a:schemeClr val="bg1"/>
                </a:solidFill>
                <a:latin typeface="Arial" panose="020B0604020202020204" pitchFamily="34" charset="0"/>
              </a:rPr>
              <a:t>1</a:t>
            </a:r>
            <a:endParaRPr lang="en-US" sz="1600" b="1" dirty="0">
              <a:solidFill>
                <a:schemeClr val="bg1"/>
              </a:solidFill>
              <a:latin typeface="Arial" panose="020B0604020202020204" pitchFamily="34" charset="0"/>
            </a:endParaRPr>
          </a:p>
        </p:txBody>
      </p:sp>
      <p:sp>
        <p:nvSpPr>
          <p:cNvPr id="17" name="Textfeld 16"/>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custDataLst>
      <p:tags r:id="rId1"/>
    </p:custDataLst>
    <p:extLst>
      <p:ext uri="{BB962C8B-B14F-4D97-AF65-F5344CB8AC3E}">
        <p14:creationId xmlns:p14="http://schemas.microsoft.com/office/powerpoint/2010/main" val="2926955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Exemplary solution and outlook</a:t>
            </a:r>
            <a:endParaRPr lang="en-US" dirty="0"/>
          </a:p>
        </p:txBody>
      </p:sp>
      <p:sp>
        <p:nvSpPr>
          <p:cNvPr id="3" name="Textplatzhalter 2"/>
          <p:cNvSpPr>
            <a:spLocks noGrp="1"/>
          </p:cNvSpPr>
          <p:nvPr>
            <p:ph type="body" sz="quarter" idx="11"/>
          </p:nvPr>
        </p:nvSpPr>
        <p:spPr/>
        <p:txBody>
          <a:bodyPr/>
          <a:lstStyle/>
          <a:p>
            <a:r>
              <a:rPr lang="en-US" dirty="0" smtClean="0"/>
              <a:t>Exemplary Solution</a:t>
            </a:r>
            <a:endParaRPr lang="en-US" dirty="0"/>
          </a:p>
        </p:txBody>
      </p:sp>
      <p:pic>
        <p:nvPicPr>
          <p:cNvPr id="33794" name="Picture 2" descr="C:\SVN\vpi\01_doc\presentations\mitarbeiterkolloquium\2015\10\Bilder\Bilder Rapidminer\Ergebnisse\Rapidminer Example proc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010" y="1755321"/>
            <a:ext cx="8465218" cy="260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9798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Comparison of 3 classification models</a:t>
            </a:r>
            <a:endParaRPr lang="en-US" dirty="0"/>
          </a:p>
        </p:txBody>
      </p:sp>
      <p:sp>
        <p:nvSpPr>
          <p:cNvPr id="5" name="Textplatzhalter 4"/>
          <p:cNvSpPr>
            <a:spLocks noGrp="1"/>
          </p:cNvSpPr>
          <p:nvPr>
            <p:ph type="body" sz="quarter" idx="13"/>
          </p:nvPr>
        </p:nvSpPr>
        <p:spPr>
          <a:xfrm>
            <a:off x="287339" y="1684799"/>
            <a:ext cx="4094161" cy="4054693"/>
          </a:xfrm>
        </p:spPr>
        <p:txBody>
          <a:bodyPr/>
          <a:lstStyle/>
          <a:p>
            <a:r>
              <a:rPr lang="en-US" dirty="0" smtClean="0"/>
              <a:t>SVM</a:t>
            </a:r>
          </a:p>
          <a:p>
            <a:pPr lvl="1">
              <a:buFont typeface="Wingdings" panose="05000000000000000000" pitchFamily="2" charset="2"/>
              <a:buChar char="§"/>
            </a:pPr>
            <a:r>
              <a:rPr lang="en-US" sz="1800" dirty="0" smtClean="0"/>
              <a:t>Complex model</a:t>
            </a:r>
          </a:p>
          <a:p>
            <a:pPr lvl="1">
              <a:buFont typeface="Wingdings" panose="05000000000000000000" pitchFamily="2" charset="2"/>
              <a:buChar char="§"/>
            </a:pPr>
            <a:r>
              <a:rPr lang="en-US" sz="1800" dirty="0" smtClean="0"/>
              <a:t>High accuracy</a:t>
            </a:r>
          </a:p>
          <a:p>
            <a:pPr lvl="1"/>
            <a:endParaRPr lang="en-US" sz="1800" dirty="0" smtClean="0"/>
          </a:p>
          <a:p>
            <a:pPr lvl="1"/>
            <a:endParaRPr lang="en-US" sz="1800" dirty="0" smtClean="0"/>
          </a:p>
          <a:p>
            <a:pPr lvl="1"/>
            <a:endParaRPr lang="en-US" sz="1800" dirty="0" smtClean="0"/>
          </a:p>
          <a:p>
            <a:pPr marL="215900" lvl="1" indent="0">
              <a:buNone/>
            </a:pPr>
            <a:endParaRPr lang="en-US" sz="1800" dirty="0" smtClean="0"/>
          </a:p>
          <a:p>
            <a:r>
              <a:rPr lang="en-US" dirty="0" smtClean="0"/>
              <a:t>Decision Tree &amp; Rule-learner</a:t>
            </a:r>
          </a:p>
          <a:p>
            <a:pPr lvl="1">
              <a:buFont typeface="Wingdings" panose="05000000000000000000" pitchFamily="2" charset="2"/>
              <a:buChar char="§"/>
            </a:pPr>
            <a:r>
              <a:rPr lang="en-US" sz="1800" dirty="0" smtClean="0"/>
              <a:t>High accuracies</a:t>
            </a:r>
          </a:p>
          <a:p>
            <a:pPr lvl="1">
              <a:buFont typeface="Wingdings" panose="05000000000000000000" pitchFamily="2" charset="2"/>
              <a:buChar char="§"/>
            </a:pPr>
            <a:r>
              <a:rPr lang="en-US" sz="1800" dirty="0" smtClean="0"/>
              <a:t>Easily interpretable</a:t>
            </a:r>
            <a:endParaRPr lang="en-US" sz="1800" dirty="0"/>
          </a:p>
        </p:txBody>
      </p:sp>
      <p:graphicFrame>
        <p:nvGraphicFramePr>
          <p:cNvPr id="4" name="Tabelle 3"/>
          <p:cNvGraphicFramePr>
            <a:graphicFrameLocks noGrp="1"/>
          </p:cNvGraphicFramePr>
          <p:nvPr>
            <p:extLst/>
          </p:nvPr>
        </p:nvGraphicFramePr>
        <p:xfrm>
          <a:off x="3478919" y="1684799"/>
          <a:ext cx="5377081" cy="1691640"/>
        </p:xfrm>
        <a:graphic>
          <a:graphicData uri="http://schemas.openxmlformats.org/drawingml/2006/table">
            <a:tbl>
              <a:tblPr firstRow="1" firstCol="1" bandRow="1">
                <a:tableStyleId>{2D5ABB26-0587-4C30-8999-92F81FD0307C}</a:tableStyleId>
              </a:tblPr>
              <a:tblGrid>
                <a:gridCol w="1152843">
                  <a:extLst>
                    <a:ext uri="{9D8B030D-6E8A-4147-A177-3AD203B41FA5}">
                      <a16:colId xmlns:a16="http://schemas.microsoft.com/office/drawing/2014/main" val="20000"/>
                    </a:ext>
                  </a:extLst>
                </a:gridCol>
                <a:gridCol w="1425893">
                  <a:extLst>
                    <a:ext uri="{9D8B030D-6E8A-4147-A177-3AD203B41FA5}">
                      <a16:colId xmlns:a16="http://schemas.microsoft.com/office/drawing/2014/main" val="20001"/>
                    </a:ext>
                  </a:extLst>
                </a:gridCol>
                <a:gridCol w="1560703">
                  <a:extLst>
                    <a:ext uri="{9D8B030D-6E8A-4147-A177-3AD203B41FA5}">
                      <a16:colId xmlns:a16="http://schemas.microsoft.com/office/drawing/2014/main" val="20002"/>
                    </a:ext>
                  </a:extLst>
                </a:gridCol>
                <a:gridCol w="1237642">
                  <a:extLst>
                    <a:ext uri="{9D8B030D-6E8A-4147-A177-3AD203B41FA5}">
                      <a16:colId xmlns:a16="http://schemas.microsoft.com/office/drawing/2014/main" val="20003"/>
                    </a:ext>
                  </a:extLst>
                </a:gridCol>
              </a:tblGrid>
              <a:tr h="370840">
                <a:tc>
                  <a:txBody>
                    <a:bodyPr/>
                    <a:lstStyle/>
                    <a:p>
                      <a:r>
                        <a:rPr lang="en-US" sz="1600" b="1" noProof="0" dirty="0" smtClean="0">
                          <a:solidFill>
                            <a:schemeClr val="bg1"/>
                          </a:solidFill>
                        </a:rPr>
                        <a:t>Metric</a:t>
                      </a:r>
                      <a:endParaRPr lang="en-US" sz="1600" b="1" noProof="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r>
                        <a:rPr lang="en-US" sz="1600" b="1" noProof="0" dirty="0" smtClean="0">
                          <a:solidFill>
                            <a:schemeClr val="bg1"/>
                          </a:solidFill>
                        </a:rPr>
                        <a:t>Rule-learner</a:t>
                      </a:r>
                      <a:endParaRPr lang="en-US" sz="1600" b="1"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r>
                        <a:rPr lang="en-US" sz="1600" b="1" noProof="0" dirty="0" smtClean="0">
                          <a:solidFill>
                            <a:schemeClr val="bg1"/>
                          </a:solidFill>
                        </a:rPr>
                        <a:t>Decision</a:t>
                      </a:r>
                      <a:r>
                        <a:rPr lang="en-US" sz="1600" b="1" baseline="0" noProof="0" dirty="0" smtClean="0">
                          <a:solidFill>
                            <a:schemeClr val="bg1"/>
                          </a:solidFill>
                        </a:rPr>
                        <a:t> Tree</a:t>
                      </a:r>
                      <a:endParaRPr lang="en-US" sz="1600" b="1"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r>
                        <a:rPr lang="en-US" sz="1600" b="1" noProof="0" dirty="0" smtClean="0">
                          <a:solidFill>
                            <a:schemeClr val="bg1"/>
                          </a:solidFill>
                        </a:rPr>
                        <a:t>SVM</a:t>
                      </a:r>
                      <a:endParaRPr lang="en-US" sz="1600" b="1" noProof="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370840">
                <a:tc>
                  <a:txBody>
                    <a:bodyPr/>
                    <a:lstStyle/>
                    <a:p>
                      <a:r>
                        <a:rPr lang="en-US" sz="1600" b="1" noProof="0" dirty="0" smtClean="0"/>
                        <a:t>Accuracy</a:t>
                      </a:r>
                      <a:endParaRPr lang="en-US" sz="1600" b="1" noProof="0" dirty="0"/>
                    </a:p>
                  </a:txBody>
                  <a:tcPr>
                    <a:lnL w="12700" cap="flat" cmpd="sng" algn="ctr">
                      <a:solidFill>
                        <a:schemeClr val="tx1"/>
                      </a:solidFill>
                      <a:prstDash val="solid"/>
                      <a:round/>
                      <a:headEnd type="none" w="med" len="med"/>
                      <a:tailEnd type="none" w="med" len="med"/>
                    </a:lnL>
                  </a:tcPr>
                </a:tc>
                <a:tc>
                  <a:txBody>
                    <a:bodyPr/>
                    <a:lstStyle/>
                    <a:p>
                      <a:r>
                        <a:rPr lang="en-US" sz="1600" noProof="0" dirty="0" smtClean="0"/>
                        <a:t>91.3%</a:t>
                      </a:r>
                      <a:endParaRPr lang="en-US" sz="1600" noProof="0" dirty="0"/>
                    </a:p>
                  </a:txBody>
                  <a:tcPr/>
                </a:tc>
                <a:tc>
                  <a:txBody>
                    <a:bodyPr/>
                    <a:lstStyle/>
                    <a:p>
                      <a:r>
                        <a:rPr lang="en-US" sz="1600" noProof="0" dirty="0" smtClean="0"/>
                        <a:t>97.57%</a:t>
                      </a:r>
                      <a:endParaRPr lang="en-US" sz="1600" noProof="0" dirty="0"/>
                    </a:p>
                  </a:txBody>
                  <a:tcPr/>
                </a:tc>
                <a:tc>
                  <a:txBody>
                    <a:bodyPr/>
                    <a:lstStyle/>
                    <a:p>
                      <a:r>
                        <a:rPr lang="en-US" sz="1600" noProof="0" dirty="0" smtClean="0"/>
                        <a:t>95.0%</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US" sz="1600" b="1" noProof="0" dirty="0" smtClean="0"/>
                        <a:t>AUC</a:t>
                      </a:r>
                      <a:endParaRPr lang="en-US" sz="1600" b="1" noProof="0" dirty="0"/>
                    </a:p>
                  </a:txBody>
                  <a:tcPr>
                    <a:lnL w="12700" cap="flat" cmpd="sng" algn="ctr">
                      <a:solidFill>
                        <a:schemeClr val="tx1"/>
                      </a:solidFill>
                      <a:prstDash val="solid"/>
                      <a:round/>
                      <a:headEnd type="none" w="med" len="med"/>
                      <a:tailEnd type="none" w="med" len="med"/>
                    </a:lnL>
                  </a:tcPr>
                </a:tc>
                <a:tc>
                  <a:txBody>
                    <a:bodyPr/>
                    <a:lstStyle/>
                    <a:p>
                      <a:r>
                        <a:rPr lang="en-US" sz="1600" noProof="0" dirty="0" smtClean="0"/>
                        <a:t>0.915</a:t>
                      </a:r>
                      <a:endParaRPr lang="en-US" sz="1600" noProof="0" dirty="0"/>
                    </a:p>
                  </a:txBody>
                  <a:tcPr/>
                </a:tc>
                <a:tc>
                  <a:txBody>
                    <a:bodyPr/>
                    <a:lstStyle/>
                    <a:p>
                      <a:r>
                        <a:rPr lang="en-US" sz="1600" noProof="0" dirty="0" smtClean="0"/>
                        <a:t>0.976</a:t>
                      </a:r>
                      <a:endParaRPr lang="en-US" sz="1600" noProof="0" dirty="0"/>
                    </a:p>
                  </a:txBody>
                  <a:tcPr/>
                </a:tc>
                <a:tc>
                  <a:txBody>
                    <a:bodyPr/>
                    <a:lstStyle/>
                    <a:p>
                      <a:r>
                        <a:rPr lang="en-US" sz="1600" noProof="0" dirty="0" smtClean="0"/>
                        <a:t>0.970</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35463223"/>
                  </a:ext>
                </a:extLst>
              </a:tr>
              <a:tr h="370840">
                <a:tc>
                  <a:txBody>
                    <a:bodyPr/>
                    <a:lstStyle/>
                    <a:p>
                      <a:r>
                        <a:rPr lang="en-US" sz="1600" b="1" noProof="0" dirty="0" smtClean="0"/>
                        <a:t>Size</a:t>
                      </a:r>
                      <a:endParaRPr lang="en-US" sz="1600" b="1"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600" noProof="0" dirty="0" smtClean="0"/>
                        <a:t>5 rules</a:t>
                      </a:r>
                      <a:endParaRPr lang="en-US" sz="1600" noProof="0" dirty="0"/>
                    </a:p>
                  </a:txBody>
                  <a:tcPr>
                    <a:lnB w="12700" cap="flat" cmpd="sng" algn="ctr">
                      <a:solidFill>
                        <a:schemeClr val="tx1"/>
                      </a:solidFill>
                      <a:prstDash val="solid"/>
                      <a:round/>
                      <a:headEnd type="none" w="med" len="med"/>
                      <a:tailEnd type="none" w="med" len="med"/>
                    </a:lnB>
                  </a:tcPr>
                </a:tc>
                <a:tc>
                  <a:txBody>
                    <a:bodyPr/>
                    <a:lstStyle/>
                    <a:p>
                      <a:r>
                        <a:rPr lang="en-US" sz="1600" noProof="0" dirty="0" smtClean="0"/>
                        <a:t>43 nodes,</a:t>
                      </a:r>
                      <a:r>
                        <a:rPr lang="en-US" sz="1600" baseline="0" noProof="0" dirty="0" smtClean="0"/>
                        <a:t> </a:t>
                      </a:r>
                      <a:br>
                        <a:rPr lang="en-US" sz="1600" baseline="0" noProof="0" dirty="0" smtClean="0"/>
                      </a:br>
                      <a:r>
                        <a:rPr lang="en-US" sz="1600" baseline="0" noProof="0" dirty="0" smtClean="0"/>
                        <a:t>41 leaves</a:t>
                      </a:r>
                      <a:endParaRPr lang="en-US" sz="1600" noProof="0" dirty="0"/>
                    </a:p>
                  </a:txBody>
                  <a:tcPr>
                    <a:lnB w="12700" cap="flat" cmpd="sng" algn="ctr">
                      <a:solidFill>
                        <a:schemeClr val="tx1"/>
                      </a:solidFill>
                      <a:prstDash val="solid"/>
                      <a:round/>
                      <a:headEnd type="none" w="med" len="med"/>
                      <a:tailEnd type="none" w="med" len="med"/>
                    </a:lnB>
                  </a:tcPr>
                </a:tc>
                <a:tc>
                  <a:txBody>
                    <a:bodyPr/>
                    <a:lstStyle/>
                    <a:p>
                      <a:r>
                        <a:rPr lang="en-US" sz="1600" noProof="0" dirty="0" smtClean="0"/>
                        <a:t>7400 SV</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38637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Comparison of 3 classification models</a:t>
            </a:r>
            <a:endParaRPr lang="en-US" dirty="0"/>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pic>
        <p:nvPicPr>
          <p:cNvPr id="8" name="Grafik 7"/>
          <p:cNvPicPr>
            <a:picLocks noChangeAspect="1"/>
          </p:cNvPicPr>
          <p:nvPr/>
        </p:nvPicPr>
        <p:blipFill>
          <a:blip r:embed="rId3"/>
          <a:stretch>
            <a:fillRect/>
          </a:stretch>
        </p:blipFill>
        <p:spPr>
          <a:xfrm>
            <a:off x="288000" y="1597626"/>
            <a:ext cx="8554644" cy="3876074"/>
          </a:xfrm>
          <a:prstGeom prst="rect">
            <a:avLst/>
          </a:prstGeom>
        </p:spPr>
      </p:pic>
    </p:spTree>
    <p:extLst>
      <p:ext uri="{BB962C8B-B14F-4D97-AF65-F5344CB8AC3E}">
        <p14:creationId xmlns:p14="http://schemas.microsoft.com/office/powerpoint/2010/main" val="2952066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SVM: how about non-linear classification</a:t>
            </a:r>
            <a:endParaRPr lang="en-US" dirty="0"/>
          </a:p>
        </p:txBody>
      </p:sp>
      <p:sp>
        <p:nvSpPr>
          <p:cNvPr id="5" name="Textplatzhalter 4"/>
          <p:cNvSpPr>
            <a:spLocks noGrp="1"/>
          </p:cNvSpPr>
          <p:nvPr>
            <p:ph type="body" sz="quarter" idx="13"/>
          </p:nvPr>
        </p:nvSpPr>
        <p:spPr>
          <a:xfrm>
            <a:off x="287339" y="1684799"/>
            <a:ext cx="7231061" cy="1909301"/>
          </a:xfrm>
        </p:spPr>
        <p:txBody>
          <a:bodyPr/>
          <a:lstStyle/>
          <a:p>
            <a:r>
              <a:rPr lang="en-US" dirty="0" smtClean="0"/>
              <a:t>Default SVM implementation in </a:t>
            </a:r>
            <a:r>
              <a:rPr lang="en-US" dirty="0" err="1" smtClean="0"/>
              <a:t>Rapidminer</a:t>
            </a:r>
            <a:r>
              <a:rPr lang="en-US" dirty="0" smtClean="0"/>
              <a:t> is based on the so-called “dot-product” (see parameter “kernel”)</a:t>
            </a:r>
          </a:p>
          <a:p>
            <a:endParaRPr lang="en-US" dirty="0"/>
          </a:p>
          <a:p>
            <a:r>
              <a:rPr lang="en-US" dirty="0" smtClean="0"/>
              <a:t>For non-linear problems, other kernels might be more appropriate</a:t>
            </a:r>
          </a:p>
          <a:p>
            <a:endParaRPr lang="en-US" dirty="0"/>
          </a:p>
          <a:p>
            <a:r>
              <a:rPr lang="en-US" dirty="0" smtClean="0"/>
              <a:t>How about a radial kernel (kernel type = radial)?</a:t>
            </a:r>
          </a:p>
        </p:txBody>
      </p:sp>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graphicFrame>
        <p:nvGraphicFramePr>
          <p:cNvPr id="7" name="Tabelle 6"/>
          <p:cNvGraphicFramePr>
            <a:graphicFrameLocks noGrp="1"/>
          </p:cNvGraphicFramePr>
          <p:nvPr>
            <p:extLst/>
          </p:nvPr>
        </p:nvGraphicFramePr>
        <p:xfrm>
          <a:off x="287339" y="3674496"/>
          <a:ext cx="4139439" cy="1112520"/>
        </p:xfrm>
        <a:graphic>
          <a:graphicData uri="http://schemas.openxmlformats.org/drawingml/2006/table">
            <a:tbl>
              <a:tblPr firstRow="1" firstCol="1" bandRow="1">
                <a:tableStyleId>{7E9639D4-E3E2-4D34-9284-5A2195B3D0D7}</a:tableStyleId>
              </a:tblPr>
              <a:tblGrid>
                <a:gridCol w="1152843">
                  <a:extLst>
                    <a:ext uri="{9D8B030D-6E8A-4147-A177-3AD203B41FA5}">
                      <a16:colId xmlns:a16="http://schemas.microsoft.com/office/drawing/2014/main" val="20000"/>
                    </a:ext>
                  </a:extLst>
                </a:gridCol>
                <a:gridCol w="1425893">
                  <a:extLst>
                    <a:ext uri="{9D8B030D-6E8A-4147-A177-3AD203B41FA5}">
                      <a16:colId xmlns:a16="http://schemas.microsoft.com/office/drawing/2014/main" val="20001"/>
                    </a:ext>
                  </a:extLst>
                </a:gridCol>
                <a:gridCol w="1560703">
                  <a:extLst>
                    <a:ext uri="{9D8B030D-6E8A-4147-A177-3AD203B41FA5}">
                      <a16:colId xmlns:a16="http://schemas.microsoft.com/office/drawing/2014/main" val="20002"/>
                    </a:ext>
                  </a:extLst>
                </a:gridCol>
              </a:tblGrid>
              <a:tr h="370840">
                <a:tc>
                  <a:txBody>
                    <a:bodyPr/>
                    <a:lstStyle/>
                    <a:p>
                      <a:r>
                        <a:rPr lang="en-US" sz="1600" noProof="0" dirty="0" smtClean="0"/>
                        <a:t>Metric</a:t>
                      </a:r>
                      <a:endParaRPr lang="en-US" sz="1600" b="1" noProof="0" dirty="0">
                        <a:solidFill>
                          <a:schemeClr val="bg1"/>
                        </a:solidFill>
                      </a:endParaRPr>
                    </a:p>
                  </a:txBody>
                  <a:tcPr>
                    <a:solidFill>
                      <a:schemeClr val="bg2">
                        <a:lumMod val="50000"/>
                      </a:schemeClr>
                    </a:solidFill>
                  </a:tcPr>
                </a:tc>
                <a:tc>
                  <a:txBody>
                    <a:bodyPr/>
                    <a:lstStyle/>
                    <a:p>
                      <a:r>
                        <a:rPr lang="en-US" sz="1600" noProof="0" dirty="0" smtClean="0"/>
                        <a:t>Dot</a:t>
                      </a:r>
                      <a:endParaRPr lang="en-US" sz="1600" b="1" noProof="0" dirty="0">
                        <a:solidFill>
                          <a:schemeClr val="bg1"/>
                        </a:solidFill>
                      </a:endParaRPr>
                    </a:p>
                  </a:txBody>
                  <a:tcPr>
                    <a:solidFill>
                      <a:schemeClr val="bg2">
                        <a:lumMod val="50000"/>
                      </a:schemeClr>
                    </a:solidFill>
                  </a:tcPr>
                </a:tc>
                <a:tc>
                  <a:txBody>
                    <a:bodyPr/>
                    <a:lstStyle/>
                    <a:p>
                      <a:r>
                        <a:rPr lang="en-US" sz="1600" noProof="0" dirty="0" smtClean="0"/>
                        <a:t>Radial</a:t>
                      </a:r>
                      <a:endParaRPr lang="en-US" sz="1600" b="1" noProof="0" dirty="0">
                        <a:solidFill>
                          <a:schemeClr val="bg1"/>
                        </a:solidFill>
                      </a:endParaRPr>
                    </a:p>
                  </a:txBody>
                  <a:tcPr>
                    <a:solidFill>
                      <a:schemeClr val="bg2">
                        <a:lumMod val="50000"/>
                      </a:schemeClr>
                    </a:solidFill>
                  </a:tcPr>
                </a:tc>
                <a:extLst>
                  <a:ext uri="{0D108BD9-81ED-4DB2-BD59-A6C34878D82A}">
                    <a16:rowId xmlns:a16="http://schemas.microsoft.com/office/drawing/2014/main" val="10000"/>
                  </a:ext>
                </a:extLst>
              </a:tr>
              <a:tr h="370840">
                <a:tc>
                  <a:txBody>
                    <a:bodyPr/>
                    <a:lstStyle/>
                    <a:p>
                      <a:r>
                        <a:rPr lang="en-US" sz="1600" noProof="0" dirty="0" smtClean="0"/>
                        <a:t>Accuracy</a:t>
                      </a:r>
                      <a:endParaRPr lang="en-US" sz="1600" b="1" noProof="0" dirty="0"/>
                    </a:p>
                  </a:txBody>
                  <a:tcPr/>
                </a:tc>
                <a:tc>
                  <a:txBody>
                    <a:bodyPr/>
                    <a:lstStyle/>
                    <a:p>
                      <a:r>
                        <a:rPr lang="en-US" sz="1600" noProof="0" dirty="0" smtClean="0"/>
                        <a:t>95.20%</a:t>
                      </a:r>
                      <a:endParaRPr lang="en-US" sz="1600" noProof="0" dirty="0"/>
                    </a:p>
                  </a:txBody>
                  <a:tcPr/>
                </a:tc>
                <a:tc>
                  <a:txBody>
                    <a:bodyPr/>
                    <a:lstStyle/>
                    <a:p>
                      <a:r>
                        <a:rPr lang="en-US" sz="1600" noProof="0" dirty="0" smtClean="0"/>
                        <a:t>99.37%</a:t>
                      </a:r>
                      <a:endParaRPr lang="en-US" sz="1600" noProof="0" dirty="0"/>
                    </a:p>
                  </a:txBody>
                  <a:tcPr/>
                </a:tc>
                <a:extLst>
                  <a:ext uri="{0D108BD9-81ED-4DB2-BD59-A6C34878D82A}">
                    <a16:rowId xmlns:a16="http://schemas.microsoft.com/office/drawing/2014/main" val="10001"/>
                  </a:ext>
                </a:extLst>
              </a:tr>
              <a:tr h="370840">
                <a:tc>
                  <a:txBody>
                    <a:bodyPr/>
                    <a:lstStyle/>
                    <a:p>
                      <a:r>
                        <a:rPr lang="en-US" sz="1600" noProof="0" dirty="0" smtClean="0"/>
                        <a:t>AUC</a:t>
                      </a:r>
                      <a:endParaRPr lang="en-US" sz="1600" b="1" noProof="0" dirty="0"/>
                    </a:p>
                  </a:txBody>
                  <a:tcPr/>
                </a:tc>
                <a:tc>
                  <a:txBody>
                    <a:bodyPr/>
                    <a:lstStyle/>
                    <a:p>
                      <a:r>
                        <a:rPr lang="en-US" sz="1600" noProof="0" dirty="0" smtClean="0"/>
                        <a:t>0.970</a:t>
                      </a:r>
                      <a:endParaRPr lang="en-US" sz="1600" noProof="0" dirty="0"/>
                    </a:p>
                  </a:txBody>
                  <a:tcPr/>
                </a:tc>
                <a:tc>
                  <a:txBody>
                    <a:bodyPr/>
                    <a:lstStyle/>
                    <a:p>
                      <a:r>
                        <a:rPr lang="en-US" sz="1600" noProof="0" dirty="0" smtClean="0"/>
                        <a:t>0.982</a:t>
                      </a:r>
                      <a:endParaRPr lang="en-US" sz="1600" noProof="0" dirty="0"/>
                    </a:p>
                  </a:txBody>
                  <a:tcPr/>
                </a:tc>
                <a:extLst>
                  <a:ext uri="{0D108BD9-81ED-4DB2-BD59-A6C34878D82A}">
                    <a16:rowId xmlns:a16="http://schemas.microsoft.com/office/drawing/2014/main" val="1335463223"/>
                  </a:ext>
                </a:extLst>
              </a:tr>
            </a:tbl>
          </a:graphicData>
        </a:graphic>
      </p:graphicFrame>
    </p:spTree>
    <p:extLst>
      <p:ext uri="{BB962C8B-B14F-4D97-AF65-F5344CB8AC3E}">
        <p14:creationId xmlns:p14="http://schemas.microsoft.com/office/powerpoint/2010/main" val="415842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8000" y="228611"/>
            <a:ext cx="8568000" cy="543600"/>
          </a:xfrm>
        </p:spPr>
        <p:txBody>
          <a:bodyPr/>
          <a:lstStyle/>
          <a:p>
            <a:r>
              <a:rPr lang="en-US" dirty="0" smtClean="0"/>
              <a:t>Exemplary solution and outlook</a:t>
            </a:r>
            <a:endParaRPr lang="en-US" dirty="0"/>
          </a:p>
        </p:txBody>
      </p:sp>
      <p:sp>
        <p:nvSpPr>
          <p:cNvPr id="3" name="Textplatzhalter 2"/>
          <p:cNvSpPr>
            <a:spLocks noGrp="1"/>
          </p:cNvSpPr>
          <p:nvPr>
            <p:ph type="body" sz="quarter" idx="11"/>
          </p:nvPr>
        </p:nvSpPr>
        <p:spPr/>
        <p:txBody>
          <a:bodyPr/>
          <a:lstStyle/>
          <a:p>
            <a:r>
              <a:rPr lang="en-US" dirty="0" smtClean="0"/>
              <a:t>Decision Trees with different sizes</a:t>
            </a:r>
            <a:endParaRPr lang="en-US"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234" y="1810800"/>
            <a:ext cx="3402766" cy="2166113"/>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00" y="1810800"/>
            <a:ext cx="4683857" cy="2610227"/>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527742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Exemplary solution and outlook</a:t>
            </a:r>
            <a:endParaRPr lang="en-US" dirty="0"/>
          </a:p>
        </p:txBody>
      </p:sp>
      <p:sp>
        <p:nvSpPr>
          <p:cNvPr id="3" name="Textplatzhalter 2"/>
          <p:cNvSpPr>
            <a:spLocks noGrp="1"/>
          </p:cNvSpPr>
          <p:nvPr>
            <p:ph type="body" sz="quarter" idx="11"/>
          </p:nvPr>
        </p:nvSpPr>
        <p:spPr/>
        <p:txBody>
          <a:bodyPr/>
          <a:lstStyle/>
          <a:p>
            <a:r>
              <a:rPr lang="en-US" dirty="0" smtClean="0"/>
              <a:t>Exemplary solution – Investigation of causes</a:t>
            </a:r>
            <a:endParaRPr lang="en-US" dirty="0"/>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r="212" b="702"/>
          <a:stretch/>
        </p:blipFill>
        <p:spPr>
          <a:xfrm>
            <a:off x="80963" y="1514548"/>
            <a:ext cx="8963025" cy="3871840"/>
          </a:xfrm>
          <a:prstGeom prst="rect">
            <a:avLst/>
          </a:prstGeom>
        </p:spPr>
      </p:pic>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331571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Assessment of probability prediction (SVM)</a:t>
            </a:r>
            <a:endParaRPr lang="en-US" dirty="0"/>
          </a:p>
        </p:txBody>
      </p:sp>
      <p:sp>
        <p:nvSpPr>
          <p:cNvPr id="3" name="Textplatzhalter 2"/>
          <p:cNvSpPr>
            <a:spLocks noGrp="1"/>
          </p:cNvSpPr>
          <p:nvPr>
            <p:ph type="body" sz="quarter" idx="13"/>
          </p:nvPr>
        </p:nvSpPr>
        <p:spPr>
          <a:xfrm>
            <a:off x="287339" y="1684800"/>
            <a:ext cx="3656012" cy="3194050"/>
          </a:xfrm>
        </p:spPr>
        <p:txBody>
          <a:bodyPr/>
          <a:lstStyle/>
          <a:p>
            <a:r>
              <a:rPr lang="en-US" dirty="0" smtClean="0"/>
              <a:t>Division of test set according to probability predictions of the model</a:t>
            </a:r>
          </a:p>
          <a:p>
            <a:endParaRPr lang="en-US" dirty="0" smtClean="0"/>
          </a:p>
          <a:p>
            <a:r>
              <a:rPr lang="en-US" dirty="0" smtClean="0"/>
              <a:t>Distribution of the real classes over the probabilities:</a:t>
            </a:r>
          </a:p>
          <a:p>
            <a:pPr lvl="1"/>
            <a:r>
              <a:rPr lang="en-US" dirty="0" smtClean="0"/>
              <a:t>SVM separates very well between both classes (OK and Failure)</a:t>
            </a:r>
          </a:p>
        </p:txBody>
      </p:sp>
      <p:pic>
        <p:nvPicPr>
          <p:cNvPr id="31747" name="Picture 3" descr="C:\SVN\vpi\01_doc\presentations\mitarbeiterkolloquium\2015\10\Bilder\Bilder Rapidminer\Ergebnis - Confidence Dec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733" y="4851570"/>
            <a:ext cx="4990517" cy="1016000"/>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C:\SVN\vpi\01_doc\presentations\mitarbeiterkolloquium\2015\10\Bilder\Bilder Rapidminer\Ergebnisse\Confidence Values (Lif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0708" y="1590674"/>
            <a:ext cx="4875631" cy="362436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2440613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Correlation analysis to identify most influential attributes</a:t>
            </a:r>
            <a:endParaRPr lang="en-US" dirty="0"/>
          </a:p>
        </p:txBody>
      </p:sp>
      <p:sp>
        <p:nvSpPr>
          <p:cNvPr id="3" name="Textplatzhalter 2"/>
          <p:cNvSpPr>
            <a:spLocks noGrp="1"/>
          </p:cNvSpPr>
          <p:nvPr>
            <p:ph type="body" sz="quarter" idx="13"/>
          </p:nvPr>
        </p:nvSpPr>
        <p:spPr>
          <a:xfrm>
            <a:off x="287338" y="1684800"/>
            <a:ext cx="3465511" cy="3496800"/>
          </a:xfrm>
        </p:spPr>
        <p:txBody>
          <a:bodyPr/>
          <a:lstStyle/>
          <a:p>
            <a:r>
              <a:rPr lang="en-US" dirty="0" smtClean="0"/>
              <a:t>Drilling-speed and milling-circle-diameter correlate the most with the process output</a:t>
            </a:r>
          </a:p>
          <a:p>
            <a:endParaRPr lang="en-US" dirty="0" smtClean="0"/>
          </a:p>
          <a:p>
            <a:r>
              <a:rPr lang="en-US" dirty="0" smtClean="0"/>
              <a:t>Further procedure possible: removing irrelevant attributes</a:t>
            </a:r>
          </a:p>
          <a:p>
            <a:pPr lvl="1">
              <a:buFont typeface="Wingdings" panose="05000000000000000000" pitchFamily="2" charset="2"/>
              <a:buChar char="Ø"/>
            </a:pPr>
            <a:r>
              <a:rPr lang="en-US" dirty="0" smtClean="0"/>
              <a:t>Improves the performance</a:t>
            </a:r>
            <a:endParaRPr lang="en-US" dirty="0"/>
          </a:p>
        </p:txBody>
      </p:sp>
      <p:pic>
        <p:nvPicPr>
          <p:cNvPr id="30722" name="Picture 2" descr="C:\SVN\vpi\01_doc\presentations\mitarbeiterkolloquium\2015\10\Bilder\Bilder Rapidminer\Ergebnis - Attribut Weighting Correl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325" y="5291608"/>
            <a:ext cx="4852988" cy="647649"/>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6693" y="1514008"/>
            <a:ext cx="4929307" cy="3777600"/>
          </a:xfrm>
          <a:prstGeom prst="rect">
            <a:avLst/>
          </a:prstGeom>
        </p:spPr>
      </p:pic>
      <p:sp>
        <p:nvSpPr>
          <p:cNvPr id="7" name="Textfeld 6"/>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242790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2" name="Textplatzhalter 1"/>
          <p:cNvSpPr>
            <a:spLocks noGrp="1"/>
          </p:cNvSpPr>
          <p:nvPr>
            <p:ph type="body" sz="quarter" idx="11"/>
          </p:nvPr>
        </p:nvSpPr>
        <p:spPr/>
        <p:txBody>
          <a:bodyPr/>
          <a:lstStyle/>
          <a:p>
            <a:r>
              <a:rPr lang="en-US" dirty="0" smtClean="0"/>
              <a:t>Separation of classes in 2-dimensional space</a:t>
            </a:r>
            <a:endParaRPr lang="en-US" dirty="0"/>
          </a:p>
        </p:txBody>
      </p:sp>
      <p:sp>
        <p:nvSpPr>
          <p:cNvPr id="4" name="Textplatzhalter 3"/>
          <p:cNvSpPr>
            <a:spLocks noGrp="1"/>
          </p:cNvSpPr>
          <p:nvPr>
            <p:ph type="body" sz="quarter" idx="13"/>
          </p:nvPr>
        </p:nvSpPr>
        <p:spPr>
          <a:xfrm>
            <a:off x="291157" y="4606003"/>
            <a:ext cx="3967161" cy="870872"/>
          </a:xfrm>
        </p:spPr>
        <p:txBody>
          <a:bodyPr/>
          <a:lstStyle/>
          <a:p>
            <a:r>
              <a:rPr lang="en-US" dirty="0" smtClean="0"/>
              <a:t>Milling gear depth and turning cutting depth</a:t>
            </a:r>
          </a:p>
          <a:p>
            <a:r>
              <a:rPr lang="en-US" dirty="0" smtClean="0"/>
              <a:t>Bad separation!</a:t>
            </a:r>
            <a:endParaRPr lang="en-US" dirty="0"/>
          </a:p>
        </p:txBody>
      </p:sp>
      <p:sp>
        <p:nvSpPr>
          <p:cNvPr id="3" name="Textfeld 2"/>
          <p:cNvSpPr txBox="1"/>
          <p:nvPr/>
        </p:nvSpPr>
        <p:spPr>
          <a:xfrm>
            <a:off x="4716616" y="4618931"/>
            <a:ext cx="386987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Drilling diameter and drilling speed</a:t>
            </a:r>
          </a:p>
          <a:p>
            <a:pPr marL="285750" indent="-285750">
              <a:buFont typeface="Arial" panose="020B0604020202020204" pitchFamily="34" charset="0"/>
              <a:buChar char="•"/>
            </a:pPr>
            <a:r>
              <a:rPr lang="en-US" dirty="0" smtClean="0"/>
              <a:t>Better separation!</a:t>
            </a:r>
            <a:endParaRPr lang="en-US" dirty="0"/>
          </a:p>
        </p:txBody>
      </p:sp>
      <p:pic>
        <p:nvPicPr>
          <p:cNvPr id="32772" name="Picture 4" descr="C:\SVN\vpi\01_doc\presentations\mitarbeiterkolloquium\2015\10\Bilder\Bilder Rapidminer\Scatter a03-a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7515" y="1494740"/>
            <a:ext cx="3988076" cy="2932283"/>
          </a:xfrm>
          <a:prstGeom prst="rect">
            <a:avLst/>
          </a:prstGeom>
          <a:noFill/>
          <a:extLst>
            <a:ext uri="{909E8E84-426E-40DD-AFC4-6F175D3DCCD1}">
              <a14:hiddenFill xmlns:a14="http://schemas.microsoft.com/office/drawing/2010/main">
                <a:solidFill>
                  <a:srgbClr val="FFFFFF"/>
                </a:solidFill>
              </a14:hiddenFill>
            </a:ext>
          </a:extLst>
        </p:spPr>
      </p:pic>
      <p:pic>
        <p:nvPicPr>
          <p:cNvPr id="32773" name="Picture 5" descr="C:\SVN\vpi\01_doc\presentations\mitarbeiterkolloquium\2015\10\Bilder\Bilder Rapidminer\Scatter a10-a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078" y="1478974"/>
            <a:ext cx="3956240" cy="2886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4126248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Introduction to Data Analytics</a:t>
            </a:r>
            <a:endParaRPr lang="en-US" dirty="0"/>
          </a:p>
        </p:txBody>
      </p:sp>
      <p:sp>
        <p:nvSpPr>
          <p:cNvPr id="4" name="Inhaltsplatzhalter 3"/>
          <p:cNvSpPr>
            <a:spLocks noGrp="1"/>
          </p:cNvSpPr>
          <p:nvPr>
            <p:ph idx="1"/>
          </p:nvPr>
        </p:nvSpPr>
        <p:spPr/>
        <p:txBody>
          <a:bodyPr/>
          <a:lstStyle/>
          <a:p>
            <a:r>
              <a:rPr lang="en-US" dirty="0" smtClean="0"/>
              <a:t>Data analytics process</a:t>
            </a:r>
            <a:endParaRPr lang="en-US" dirty="0"/>
          </a:p>
        </p:txBody>
      </p:sp>
      <p:graphicFrame>
        <p:nvGraphicFramePr>
          <p:cNvPr id="8" name="Tabelle 7"/>
          <p:cNvGraphicFramePr>
            <a:graphicFrameLocks noGrp="1"/>
          </p:cNvGraphicFramePr>
          <p:nvPr>
            <p:extLst/>
          </p:nvPr>
        </p:nvGraphicFramePr>
        <p:xfrm>
          <a:off x="1274589" y="2006372"/>
          <a:ext cx="1741487" cy="2225040"/>
        </p:xfrm>
        <a:graphic>
          <a:graphicData uri="http://schemas.openxmlformats.org/drawingml/2006/table">
            <a:tbl>
              <a:tblPr firstRow="1" bandRow="1">
                <a:tableStyleId>{2D5ABB26-0587-4C30-8999-92F81FD0307C}</a:tableStyleId>
              </a:tblPr>
              <a:tblGrid>
                <a:gridCol w="1741487">
                  <a:extLst>
                    <a:ext uri="{9D8B030D-6E8A-4147-A177-3AD203B41FA5}">
                      <a16:colId xmlns:a16="http://schemas.microsoft.com/office/drawing/2014/main" val="20000"/>
                    </a:ext>
                  </a:extLst>
                </a:gridCol>
              </a:tblGrid>
              <a:tr h="370840">
                <a:tc>
                  <a:txBody>
                    <a:bodyPr/>
                    <a:lstStyle/>
                    <a:p>
                      <a:pPr algn="ctr"/>
                      <a:r>
                        <a:rPr lang="en-US" sz="1600" noProof="0" dirty="0" smtClean="0">
                          <a:solidFill>
                            <a:schemeClr val="bg1"/>
                          </a:solidFill>
                        </a:rPr>
                        <a:t>Preprocessing</a:t>
                      </a:r>
                      <a:endParaRPr lang="en-US" sz="1600" b="0" noProof="0" dirty="0">
                        <a:solidFill>
                          <a:schemeClr val="bg1"/>
                        </a:solidFill>
                      </a:endParaRPr>
                    </a:p>
                  </a:txBody>
                  <a:tcPr>
                    <a:solidFill>
                      <a:srgbClr val="41719C"/>
                    </a:solidFill>
                  </a:tcPr>
                </a:tc>
                <a:extLst>
                  <a:ext uri="{0D108BD9-81ED-4DB2-BD59-A6C34878D82A}">
                    <a16:rowId xmlns:a16="http://schemas.microsoft.com/office/drawing/2014/main" val="10000"/>
                  </a:ext>
                </a:extLst>
              </a:tr>
              <a:tr h="370840">
                <a:tc>
                  <a:txBody>
                    <a:bodyPr/>
                    <a:lstStyle/>
                    <a:p>
                      <a:r>
                        <a:rPr lang="en-US" sz="1600" noProof="0" dirty="0" smtClean="0"/>
                        <a:t>Data selection</a:t>
                      </a:r>
                    </a:p>
                  </a:txBody>
                  <a:tcPr/>
                </a:tc>
                <a:extLst>
                  <a:ext uri="{0D108BD9-81ED-4DB2-BD59-A6C34878D82A}">
                    <a16:rowId xmlns:a16="http://schemas.microsoft.com/office/drawing/2014/main" val="10001"/>
                  </a:ext>
                </a:extLst>
              </a:tr>
              <a:tr h="370840">
                <a:tc>
                  <a:txBody>
                    <a:bodyPr/>
                    <a:lstStyle/>
                    <a:p>
                      <a:r>
                        <a:rPr lang="en-US" sz="1600" noProof="0" dirty="0" smtClean="0"/>
                        <a:t>Data collection</a:t>
                      </a:r>
                    </a:p>
                  </a:txBody>
                  <a:tcPr/>
                </a:tc>
                <a:extLst>
                  <a:ext uri="{0D108BD9-81ED-4DB2-BD59-A6C34878D82A}">
                    <a16:rowId xmlns:a16="http://schemas.microsoft.com/office/drawing/2014/main" val="3273237415"/>
                  </a:ext>
                </a:extLst>
              </a:tr>
              <a:tr h="370840">
                <a:tc>
                  <a:txBody>
                    <a:bodyPr/>
                    <a:lstStyle/>
                    <a:p>
                      <a:r>
                        <a:rPr lang="en-US" sz="1600" noProof="0" dirty="0" smtClean="0"/>
                        <a:t>Cleansing</a:t>
                      </a:r>
                      <a:endParaRPr lang="en-US" sz="1600" noProof="0" dirty="0"/>
                    </a:p>
                  </a:txBody>
                  <a:tcPr/>
                </a:tc>
                <a:extLst>
                  <a:ext uri="{0D108BD9-81ED-4DB2-BD59-A6C34878D82A}">
                    <a16:rowId xmlns:a16="http://schemas.microsoft.com/office/drawing/2014/main" val="10002"/>
                  </a:ext>
                </a:extLst>
              </a:tr>
              <a:tr h="370840">
                <a:tc>
                  <a:txBody>
                    <a:bodyPr/>
                    <a:lstStyle/>
                    <a:p>
                      <a:r>
                        <a:rPr lang="en-US" sz="1600" noProof="0" dirty="0" smtClean="0"/>
                        <a:t>Filtering</a:t>
                      </a:r>
                      <a:endParaRPr lang="en-US" sz="1600" noProof="0" dirty="0"/>
                    </a:p>
                  </a:txBody>
                  <a:tcPr/>
                </a:tc>
                <a:extLst>
                  <a:ext uri="{0D108BD9-81ED-4DB2-BD59-A6C34878D82A}">
                    <a16:rowId xmlns:a16="http://schemas.microsoft.com/office/drawing/2014/main" val="10003"/>
                  </a:ext>
                </a:extLst>
              </a:tr>
              <a:tr h="370840">
                <a:tc>
                  <a:txBody>
                    <a:bodyPr/>
                    <a:lstStyle/>
                    <a:p>
                      <a:r>
                        <a:rPr lang="en-US" sz="1600" noProof="0" dirty="0" smtClean="0"/>
                        <a:t>Transformation</a:t>
                      </a:r>
                      <a:endParaRPr lang="en-US" sz="1600" noProof="0" dirty="0"/>
                    </a:p>
                  </a:txBody>
                  <a:tcPr/>
                </a:tc>
                <a:extLst>
                  <a:ext uri="{0D108BD9-81ED-4DB2-BD59-A6C34878D82A}">
                    <a16:rowId xmlns:a16="http://schemas.microsoft.com/office/drawing/2014/main" val="236898312"/>
                  </a:ext>
                </a:extLst>
              </a:tr>
            </a:tbl>
          </a:graphicData>
        </a:graphic>
      </p:graphicFrame>
      <p:graphicFrame>
        <p:nvGraphicFramePr>
          <p:cNvPr id="9" name="Tabelle 8"/>
          <p:cNvGraphicFramePr>
            <a:graphicFrameLocks noGrp="1"/>
          </p:cNvGraphicFramePr>
          <p:nvPr>
            <p:extLst/>
          </p:nvPr>
        </p:nvGraphicFramePr>
        <p:xfrm>
          <a:off x="3550315" y="2006372"/>
          <a:ext cx="1741487" cy="2595880"/>
        </p:xfrm>
        <a:graphic>
          <a:graphicData uri="http://schemas.openxmlformats.org/drawingml/2006/table">
            <a:tbl>
              <a:tblPr firstRow="1" bandRow="1">
                <a:tableStyleId>{2D5ABB26-0587-4C30-8999-92F81FD0307C}</a:tableStyleId>
              </a:tblPr>
              <a:tblGrid>
                <a:gridCol w="1741487">
                  <a:extLst>
                    <a:ext uri="{9D8B030D-6E8A-4147-A177-3AD203B41FA5}">
                      <a16:colId xmlns:a16="http://schemas.microsoft.com/office/drawing/2014/main" val="20000"/>
                    </a:ext>
                  </a:extLst>
                </a:gridCol>
              </a:tblGrid>
              <a:tr h="370840">
                <a:tc>
                  <a:txBody>
                    <a:bodyPr/>
                    <a:lstStyle/>
                    <a:p>
                      <a:pPr algn="ctr"/>
                      <a:r>
                        <a:rPr lang="en-US" sz="1600" noProof="0" dirty="0" smtClean="0">
                          <a:solidFill>
                            <a:schemeClr val="bg1"/>
                          </a:solidFill>
                        </a:rPr>
                        <a:t>Analysis</a:t>
                      </a:r>
                      <a:endParaRPr lang="en-US" sz="1600" b="0" noProof="0" dirty="0">
                        <a:solidFill>
                          <a:schemeClr val="bg1"/>
                        </a:solidFill>
                      </a:endParaRPr>
                    </a:p>
                  </a:txBody>
                  <a:tcPr>
                    <a:solidFill>
                      <a:srgbClr val="41719C"/>
                    </a:solidFill>
                  </a:tcPr>
                </a:tc>
                <a:extLst>
                  <a:ext uri="{0D108BD9-81ED-4DB2-BD59-A6C34878D82A}">
                    <a16:rowId xmlns:a16="http://schemas.microsoft.com/office/drawing/2014/main" val="10000"/>
                  </a:ext>
                </a:extLst>
              </a:tr>
              <a:tr h="370840">
                <a:tc>
                  <a:txBody>
                    <a:bodyPr/>
                    <a:lstStyle/>
                    <a:p>
                      <a:r>
                        <a:rPr lang="en-US" sz="1600" noProof="0" dirty="0" smtClean="0"/>
                        <a:t>Correlation</a:t>
                      </a:r>
                      <a:endParaRPr lang="en-US" sz="1600" noProof="0" dirty="0"/>
                    </a:p>
                  </a:txBody>
                  <a:tcPr/>
                </a:tc>
                <a:extLst>
                  <a:ext uri="{0D108BD9-81ED-4DB2-BD59-A6C34878D82A}">
                    <a16:rowId xmlns:a16="http://schemas.microsoft.com/office/drawing/2014/main" val="10001"/>
                  </a:ext>
                </a:extLst>
              </a:tr>
              <a:tr h="370840">
                <a:tc>
                  <a:txBody>
                    <a:bodyPr/>
                    <a:lstStyle/>
                    <a:p>
                      <a:r>
                        <a:rPr lang="en-US" sz="1600" noProof="0" dirty="0" smtClean="0"/>
                        <a:t>Prediction</a:t>
                      </a:r>
                      <a:endParaRPr lang="en-US" sz="1600" noProof="0" dirty="0"/>
                    </a:p>
                  </a:txBody>
                  <a:tcPr/>
                </a:tc>
                <a:extLst>
                  <a:ext uri="{0D108BD9-81ED-4DB2-BD59-A6C34878D82A}">
                    <a16:rowId xmlns:a16="http://schemas.microsoft.com/office/drawing/2014/main" val="10002"/>
                  </a:ext>
                </a:extLst>
              </a:tr>
              <a:tr h="370840">
                <a:tc>
                  <a:txBody>
                    <a:bodyPr/>
                    <a:lstStyle/>
                    <a:p>
                      <a:r>
                        <a:rPr lang="en-US" sz="1600" noProof="0" dirty="0" smtClean="0"/>
                        <a:t>Classification</a:t>
                      </a:r>
                      <a:endParaRPr lang="en-US" sz="1600" noProof="0" dirty="0"/>
                    </a:p>
                  </a:txBody>
                  <a:tcPr/>
                </a:tc>
                <a:extLst>
                  <a:ext uri="{0D108BD9-81ED-4DB2-BD59-A6C34878D82A}">
                    <a16:rowId xmlns:a16="http://schemas.microsoft.com/office/drawing/2014/main" val="10003"/>
                  </a:ext>
                </a:extLst>
              </a:tr>
              <a:tr h="370840">
                <a:tc>
                  <a:txBody>
                    <a:bodyPr/>
                    <a:lstStyle/>
                    <a:p>
                      <a:r>
                        <a:rPr lang="en-US" sz="1600" noProof="0" dirty="0" smtClean="0"/>
                        <a:t>Regression</a:t>
                      </a:r>
                      <a:endParaRPr lang="en-US" sz="1600" noProof="0" dirty="0"/>
                    </a:p>
                  </a:txBody>
                  <a:tcPr/>
                </a:tc>
                <a:extLst>
                  <a:ext uri="{0D108BD9-81ED-4DB2-BD59-A6C34878D82A}">
                    <a16:rowId xmlns:a16="http://schemas.microsoft.com/office/drawing/2014/main" val="10004"/>
                  </a:ext>
                </a:extLst>
              </a:tr>
              <a:tr h="370840">
                <a:tc>
                  <a:txBody>
                    <a:bodyPr/>
                    <a:lstStyle/>
                    <a:p>
                      <a:r>
                        <a:rPr lang="en-US" sz="1600" noProof="0" dirty="0" smtClean="0"/>
                        <a:t>Segmentation</a:t>
                      </a:r>
                      <a:endParaRPr lang="en-US" sz="1600" noProof="0" dirty="0"/>
                    </a:p>
                  </a:txBody>
                  <a:tcPr/>
                </a:tc>
                <a:extLst>
                  <a:ext uri="{0D108BD9-81ED-4DB2-BD59-A6C34878D82A}">
                    <a16:rowId xmlns:a16="http://schemas.microsoft.com/office/drawing/2014/main" val="10005"/>
                  </a:ext>
                </a:extLst>
              </a:tr>
              <a:tr h="370840">
                <a:tc>
                  <a:txBody>
                    <a:bodyPr/>
                    <a:lstStyle/>
                    <a:p>
                      <a:r>
                        <a:rPr lang="en-US" sz="1600" noProof="0" dirty="0" smtClean="0"/>
                        <a:t>Association</a:t>
                      </a:r>
                      <a:endParaRPr lang="en-US" sz="1600" noProof="0" dirty="0"/>
                    </a:p>
                  </a:txBody>
                  <a:tcPr/>
                </a:tc>
                <a:extLst>
                  <a:ext uri="{0D108BD9-81ED-4DB2-BD59-A6C34878D82A}">
                    <a16:rowId xmlns:a16="http://schemas.microsoft.com/office/drawing/2014/main" val="1878068417"/>
                  </a:ext>
                </a:extLst>
              </a:tr>
            </a:tbl>
          </a:graphicData>
        </a:graphic>
      </p:graphicFrame>
      <p:graphicFrame>
        <p:nvGraphicFramePr>
          <p:cNvPr id="10" name="Tabelle 9"/>
          <p:cNvGraphicFramePr>
            <a:graphicFrameLocks noGrp="1"/>
          </p:cNvGraphicFramePr>
          <p:nvPr>
            <p:extLst/>
          </p:nvPr>
        </p:nvGraphicFramePr>
        <p:xfrm>
          <a:off x="5826038" y="2006372"/>
          <a:ext cx="1741487" cy="1852717"/>
        </p:xfrm>
        <a:graphic>
          <a:graphicData uri="http://schemas.openxmlformats.org/drawingml/2006/table">
            <a:tbl>
              <a:tblPr firstRow="1" bandRow="1">
                <a:tableStyleId>{2D5ABB26-0587-4C30-8999-92F81FD0307C}</a:tableStyleId>
              </a:tblPr>
              <a:tblGrid>
                <a:gridCol w="1741487">
                  <a:extLst>
                    <a:ext uri="{9D8B030D-6E8A-4147-A177-3AD203B41FA5}">
                      <a16:colId xmlns:a16="http://schemas.microsoft.com/office/drawing/2014/main" val="20000"/>
                    </a:ext>
                  </a:extLst>
                </a:gridCol>
              </a:tblGrid>
              <a:tr h="369357">
                <a:tc>
                  <a:txBody>
                    <a:bodyPr/>
                    <a:lstStyle/>
                    <a:p>
                      <a:pPr algn="ctr"/>
                      <a:r>
                        <a:rPr lang="en-US" sz="1600" noProof="0" dirty="0" smtClean="0">
                          <a:solidFill>
                            <a:schemeClr val="bg1"/>
                          </a:solidFill>
                        </a:rPr>
                        <a:t>Evaluation</a:t>
                      </a:r>
                      <a:endParaRPr lang="en-US" sz="1600" b="0" noProof="0" dirty="0">
                        <a:solidFill>
                          <a:schemeClr val="bg1"/>
                        </a:solidFill>
                      </a:endParaRPr>
                    </a:p>
                  </a:txBody>
                  <a:tcPr>
                    <a:solidFill>
                      <a:srgbClr val="41719C"/>
                    </a:solidFill>
                  </a:tcPr>
                </a:tc>
                <a:extLst>
                  <a:ext uri="{0D108BD9-81ED-4DB2-BD59-A6C34878D82A}">
                    <a16:rowId xmlns:a16="http://schemas.microsoft.com/office/drawing/2014/main" val="10000"/>
                  </a:ext>
                </a:extLst>
              </a:tr>
              <a:tr h="370840">
                <a:tc>
                  <a:txBody>
                    <a:bodyPr/>
                    <a:lstStyle/>
                    <a:p>
                      <a:r>
                        <a:rPr lang="en-US" sz="1600" noProof="0" dirty="0" smtClean="0"/>
                        <a:t>Interpretation</a:t>
                      </a:r>
                      <a:endParaRPr lang="en-US" sz="1600" noProof="0" dirty="0"/>
                    </a:p>
                  </a:txBody>
                  <a:tcPr>
                    <a:solidFill>
                      <a:schemeClr val="bg1"/>
                    </a:solidFill>
                  </a:tcPr>
                </a:tc>
                <a:extLst>
                  <a:ext uri="{0D108BD9-81ED-4DB2-BD59-A6C34878D82A}">
                    <a16:rowId xmlns:a16="http://schemas.microsoft.com/office/drawing/2014/main" val="10001"/>
                  </a:ext>
                </a:extLst>
              </a:tr>
              <a:tr h="370840">
                <a:tc>
                  <a:txBody>
                    <a:bodyPr/>
                    <a:lstStyle/>
                    <a:p>
                      <a:r>
                        <a:rPr lang="en-US" sz="1600" noProof="0" dirty="0" smtClean="0"/>
                        <a:t>Assessment</a:t>
                      </a:r>
                      <a:endParaRPr lang="en-US" sz="1600" noProof="0" dirty="0"/>
                    </a:p>
                  </a:txBody>
                  <a:tcPr>
                    <a:solidFill>
                      <a:schemeClr val="bg1"/>
                    </a:solidFill>
                  </a:tcPr>
                </a:tc>
                <a:extLst>
                  <a:ext uri="{0D108BD9-81ED-4DB2-BD59-A6C34878D82A}">
                    <a16:rowId xmlns:a16="http://schemas.microsoft.com/office/drawing/2014/main" val="10002"/>
                  </a:ext>
                </a:extLst>
              </a:tr>
              <a:tr h="370840">
                <a:tc>
                  <a:txBody>
                    <a:bodyPr/>
                    <a:lstStyle/>
                    <a:p>
                      <a:r>
                        <a:rPr lang="en-US" sz="1600" noProof="0" dirty="0" smtClean="0"/>
                        <a:t>Visualization</a:t>
                      </a:r>
                      <a:endParaRPr lang="en-US" sz="1600" noProof="0" dirty="0"/>
                    </a:p>
                  </a:txBody>
                  <a:tcPr>
                    <a:solidFill>
                      <a:schemeClr val="bg1"/>
                    </a:solidFill>
                  </a:tcPr>
                </a:tc>
                <a:extLst>
                  <a:ext uri="{0D108BD9-81ED-4DB2-BD59-A6C34878D82A}">
                    <a16:rowId xmlns:a16="http://schemas.microsoft.com/office/drawing/2014/main" val="10003"/>
                  </a:ext>
                </a:extLst>
              </a:tr>
              <a:tr h="370840">
                <a:tc>
                  <a:txBody>
                    <a:bodyPr/>
                    <a:lstStyle/>
                    <a:p>
                      <a:r>
                        <a:rPr lang="en-US" sz="1600" noProof="0" dirty="0" smtClean="0"/>
                        <a:t>Reporting</a:t>
                      </a:r>
                      <a:endParaRPr lang="en-US" sz="1600" noProof="0" dirty="0"/>
                    </a:p>
                  </a:txBody>
                  <a:tcPr>
                    <a:solidFill>
                      <a:schemeClr val="bg1"/>
                    </a:solidFill>
                  </a:tcPr>
                </a:tc>
                <a:extLst>
                  <a:ext uri="{0D108BD9-81ED-4DB2-BD59-A6C34878D82A}">
                    <a16:rowId xmlns:a16="http://schemas.microsoft.com/office/drawing/2014/main" val="2867173717"/>
                  </a:ext>
                </a:extLst>
              </a:tr>
            </a:tbl>
          </a:graphicData>
        </a:graphic>
      </p:graphicFrame>
      <p:sp>
        <p:nvSpPr>
          <p:cNvPr id="13" name="Eingekerbter Richtungspfeil 12"/>
          <p:cNvSpPr/>
          <p:nvPr/>
        </p:nvSpPr>
        <p:spPr>
          <a:xfrm>
            <a:off x="3178708" y="2006372"/>
            <a:ext cx="208975" cy="356841"/>
          </a:xfrm>
          <a:prstGeom prst="chevron">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Eingekerbter Richtungspfeil 13"/>
          <p:cNvSpPr/>
          <p:nvPr/>
        </p:nvSpPr>
        <p:spPr>
          <a:xfrm>
            <a:off x="5454434" y="2006372"/>
            <a:ext cx="208975" cy="356841"/>
          </a:xfrm>
          <a:prstGeom prst="chevron">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Textfeld 10"/>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6266047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smtClean="0"/>
              <a:t>Exemplary solution and outlook</a:t>
            </a:r>
            <a:endParaRPr lang="en-US" dirty="0"/>
          </a:p>
        </p:txBody>
      </p:sp>
      <p:sp>
        <p:nvSpPr>
          <p:cNvPr id="11" name="Textplatzhalter 10"/>
          <p:cNvSpPr>
            <a:spLocks noGrp="1"/>
          </p:cNvSpPr>
          <p:nvPr>
            <p:ph type="body" sz="quarter" idx="11"/>
          </p:nvPr>
        </p:nvSpPr>
        <p:spPr/>
        <p:txBody>
          <a:bodyPr/>
          <a:lstStyle/>
          <a:p>
            <a:r>
              <a:rPr lang="en-US" dirty="0" smtClean="0"/>
              <a:t>Lessons Learned</a:t>
            </a:r>
            <a:endParaRPr lang="en-US" dirty="0"/>
          </a:p>
        </p:txBody>
      </p:sp>
      <p:sp>
        <p:nvSpPr>
          <p:cNvPr id="12" name="Textplatzhalter 11"/>
          <p:cNvSpPr>
            <a:spLocks noGrp="1"/>
          </p:cNvSpPr>
          <p:nvPr>
            <p:ph type="body" sz="quarter" idx="13"/>
          </p:nvPr>
        </p:nvSpPr>
        <p:spPr>
          <a:xfrm>
            <a:off x="287338" y="1684800"/>
            <a:ext cx="8569325" cy="3473126"/>
          </a:xfrm>
        </p:spPr>
        <p:txBody>
          <a:bodyPr/>
          <a:lstStyle/>
          <a:p>
            <a:pPr>
              <a:spcAft>
                <a:spcPts val="600"/>
              </a:spcAft>
              <a:buFont typeface="Arial" panose="020B0604020202020204" pitchFamily="34" charset="0"/>
              <a:buChar char="•"/>
            </a:pPr>
            <a:r>
              <a:rPr lang="en-US" dirty="0" smtClean="0"/>
              <a:t>Successful application of data analytics in production</a:t>
            </a:r>
          </a:p>
          <a:p>
            <a:pPr>
              <a:spcAft>
                <a:spcPts val="600"/>
              </a:spcAft>
              <a:buFont typeface="Arial" panose="020B0604020202020204" pitchFamily="34" charset="0"/>
              <a:buChar char="•"/>
            </a:pPr>
            <a:endParaRPr lang="en-US" dirty="0" smtClean="0"/>
          </a:p>
          <a:p>
            <a:pPr>
              <a:spcAft>
                <a:spcPts val="600"/>
              </a:spcAft>
              <a:buFont typeface="Arial" panose="020B0604020202020204" pitchFamily="34" charset="0"/>
              <a:buChar char="•"/>
            </a:pPr>
            <a:r>
              <a:rPr lang="en-US" dirty="0" smtClean="0"/>
              <a:t>Important notes</a:t>
            </a:r>
          </a:p>
          <a:p>
            <a:pPr lvl="1">
              <a:spcAft>
                <a:spcPts val="600"/>
              </a:spcAft>
              <a:buFont typeface="Arial" panose="020B0604020202020204" pitchFamily="34" charset="0"/>
              <a:buChar char="•"/>
            </a:pPr>
            <a:r>
              <a:rPr lang="en-US" dirty="0" smtClean="0"/>
              <a:t>Appropriate selection of input data (domain knowledge needed)</a:t>
            </a:r>
          </a:p>
          <a:p>
            <a:pPr lvl="1">
              <a:spcAft>
                <a:spcPts val="600"/>
              </a:spcAft>
              <a:buFont typeface="Arial" panose="020B0604020202020204" pitchFamily="34" charset="0"/>
              <a:buChar char="•"/>
            </a:pPr>
            <a:r>
              <a:rPr lang="en-US" dirty="0" smtClean="0"/>
              <a:t>Several steps of data preprocessing </a:t>
            </a:r>
          </a:p>
          <a:p>
            <a:pPr lvl="1">
              <a:spcAft>
                <a:spcPts val="600"/>
              </a:spcAft>
              <a:buFont typeface="Arial" panose="020B0604020202020204" pitchFamily="34" charset="0"/>
              <a:buChar char="•"/>
            </a:pPr>
            <a:r>
              <a:rPr lang="en-US" dirty="0" smtClean="0"/>
              <a:t>Selection of appropriate analysis and evaluation methods</a:t>
            </a:r>
          </a:p>
          <a:p>
            <a:pPr>
              <a:spcAft>
                <a:spcPts val="600"/>
              </a:spcAft>
              <a:buFont typeface="Arial" panose="020B0604020202020204" pitchFamily="34" charset="0"/>
              <a:buChar char="•"/>
            </a:pPr>
            <a:endParaRPr lang="en-US" dirty="0" smtClean="0"/>
          </a:p>
          <a:p>
            <a:pPr>
              <a:spcAft>
                <a:spcPts val="600"/>
              </a:spcAft>
              <a:buFont typeface="Arial" panose="020B0604020202020204" pitchFamily="34" charset="0"/>
              <a:buChar char="•"/>
            </a:pPr>
            <a:r>
              <a:rPr lang="en-US" dirty="0" smtClean="0"/>
              <a:t>Benefit of data analytics for the gear shaft process</a:t>
            </a:r>
          </a:p>
          <a:p>
            <a:pPr lvl="1">
              <a:spcAft>
                <a:spcPts val="600"/>
              </a:spcAft>
              <a:buFont typeface="Arial" panose="020B0604020202020204" pitchFamily="34" charset="0"/>
              <a:buChar char="•"/>
            </a:pPr>
            <a:r>
              <a:rPr lang="en-US" dirty="0" smtClean="0"/>
              <a:t>Building precise models for predicting the process output („OK“ und „Failure“)</a:t>
            </a:r>
          </a:p>
          <a:p>
            <a:pPr lvl="1">
              <a:spcAft>
                <a:spcPts val="600"/>
              </a:spcAft>
              <a:buFont typeface="Arial" panose="020B0604020202020204" pitchFamily="34" charset="0"/>
              <a:buChar char="•"/>
            </a:pPr>
            <a:r>
              <a:rPr lang="en-US" dirty="0" smtClean="0"/>
              <a:t>Identification of relationships within the data</a:t>
            </a:r>
          </a:p>
          <a:p>
            <a:pPr lvl="1">
              <a:spcAft>
                <a:spcPts val="600"/>
              </a:spcAft>
              <a:buFont typeface="Arial" panose="020B0604020202020204" pitchFamily="34" charset="0"/>
              <a:buChar char="•"/>
            </a:pPr>
            <a:r>
              <a:rPr lang="en-US" dirty="0" smtClean="0"/>
              <a:t>Visual analysis of the findings</a:t>
            </a:r>
          </a:p>
        </p:txBody>
      </p:sp>
      <p:sp>
        <p:nvSpPr>
          <p:cNvPr id="5" name="Textfeld 4"/>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45527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Introduction to Data Analytics</a:t>
            </a:r>
            <a:endParaRPr lang="en-US" dirty="0"/>
          </a:p>
        </p:txBody>
      </p:sp>
      <p:sp>
        <p:nvSpPr>
          <p:cNvPr id="4" name="Inhaltsplatzhalter 3"/>
          <p:cNvSpPr>
            <a:spLocks noGrp="1"/>
          </p:cNvSpPr>
          <p:nvPr>
            <p:ph idx="1"/>
          </p:nvPr>
        </p:nvSpPr>
        <p:spPr/>
        <p:txBody>
          <a:bodyPr/>
          <a:lstStyle/>
          <a:p>
            <a:r>
              <a:rPr lang="en-US" dirty="0" smtClean="0"/>
              <a:t>Classification</a:t>
            </a:r>
            <a:endParaRPr lang="en-US" dirty="0"/>
          </a:p>
        </p:txBody>
      </p:sp>
      <p:sp>
        <p:nvSpPr>
          <p:cNvPr id="5" name="Textplatzhalter 4"/>
          <p:cNvSpPr>
            <a:spLocks noGrp="1"/>
          </p:cNvSpPr>
          <p:nvPr>
            <p:ph type="body" sz="quarter" idx="12"/>
          </p:nvPr>
        </p:nvSpPr>
        <p:spPr/>
        <p:txBody>
          <a:bodyPr/>
          <a:lstStyle/>
          <a:p>
            <a:pPr marL="285750" indent="-285750">
              <a:spcAft>
                <a:spcPts val="600"/>
              </a:spcAft>
              <a:buFont typeface="Arial" panose="020B0604020202020204" pitchFamily="34" charset="0"/>
              <a:buChar char="•"/>
            </a:pPr>
            <a:r>
              <a:rPr lang="en-US" dirty="0" smtClean="0"/>
              <a:t>Data records have different classes (categorical/nominal)</a:t>
            </a:r>
          </a:p>
          <a:p>
            <a:pPr marL="285750" indent="-285750">
              <a:spcAft>
                <a:spcPts val="600"/>
              </a:spcAft>
              <a:buFont typeface="Arial" panose="020B0604020202020204" pitchFamily="34" charset="0"/>
              <a:buChar char="•"/>
            </a:pPr>
            <a:r>
              <a:rPr lang="en-US" dirty="0" smtClean="0"/>
              <a:t>Building a model that predicts the unknown class of new data</a:t>
            </a:r>
          </a:p>
          <a:p>
            <a:pPr marL="285750" indent="-285750">
              <a:spcAft>
                <a:spcPts val="600"/>
              </a:spcAft>
              <a:buFont typeface="Arial" panose="020B0604020202020204" pitchFamily="34" charset="0"/>
              <a:buChar char="•"/>
            </a:pPr>
            <a:r>
              <a:rPr lang="en-US" dirty="0" smtClean="0"/>
              <a:t>Data consists of: records, attributes, one class attribute</a:t>
            </a:r>
          </a:p>
          <a:p>
            <a:pPr>
              <a:spcAft>
                <a:spcPts val="600"/>
              </a:spcAft>
            </a:pPr>
            <a:endParaRPr lang="en-US" dirty="0" smtClean="0"/>
          </a:p>
          <a:p>
            <a:pPr>
              <a:spcAft>
                <a:spcPts val="600"/>
              </a:spcAft>
            </a:pPr>
            <a:endParaRPr lang="en-US" dirty="0"/>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526" y="3062039"/>
            <a:ext cx="6626949" cy="2527227"/>
          </a:xfrm>
          <a:prstGeom prst="rect">
            <a:avLst/>
          </a:prstGeom>
        </p:spPr>
      </p:pic>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51599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Decision tree</a:t>
            </a:r>
            <a:endParaRPr lang="en-US" dirty="0"/>
          </a:p>
        </p:txBody>
      </p:sp>
      <p:sp>
        <p:nvSpPr>
          <p:cNvPr id="5" name="Textplatzhalter 4"/>
          <p:cNvSpPr>
            <a:spLocks noGrp="1"/>
          </p:cNvSpPr>
          <p:nvPr>
            <p:ph type="body" sz="quarter" idx="12"/>
          </p:nvPr>
        </p:nvSpPr>
        <p:spPr>
          <a:xfrm>
            <a:off x="287339" y="1684800"/>
            <a:ext cx="4292282" cy="3751263"/>
          </a:xfrm>
        </p:spPr>
        <p:txBody>
          <a:bodyPr/>
          <a:lstStyle/>
          <a:p>
            <a:pPr marL="285750" indent="-285750">
              <a:spcAft>
                <a:spcPts val="600"/>
              </a:spcAft>
              <a:buFont typeface="Arial" panose="020B0604020202020204" pitchFamily="34" charset="0"/>
              <a:buChar char="•"/>
            </a:pPr>
            <a:r>
              <a:rPr lang="en-US" dirty="0" smtClean="0"/>
              <a:t>Tree-based structure</a:t>
            </a:r>
          </a:p>
          <a:p>
            <a:pPr marL="717550" lvl="1" indent="-285750">
              <a:spcAft>
                <a:spcPts val="600"/>
              </a:spcAft>
              <a:buFont typeface="Arial" panose="020B0604020202020204" pitchFamily="34" charset="0"/>
              <a:buChar char="•"/>
            </a:pPr>
            <a:r>
              <a:rPr lang="en-US" dirty="0" smtClean="0"/>
              <a:t>Inner node: attribute test</a:t>
            </a:r>
          </a:p>
          <a:p>
            <a:pPr marL="717550" lvl="1" indent="-285750">
              <a:spcAft>
                <a:spcPts val="600"/>
              </a:spcAft>
              <a:buFont typeface="Arial" panose="020B0604020202020204" pitchFamily="34" charset="0"/>
              <a:buChar char="•"/>
            </a:pPr>
            <a:r>
              <a:rPr lang="en-US" dirty="0" smtClean="0"/>
              <a:t>Edge: result of the test</a:t>
            </a:r>
          </a:p>
          <a:p>
            <a:pPr marL="717550" lvl="1" indent="-285750">
              <a:spcAft>
                <a:spcPts val="600"/>
              </a:spcAft>
              <a:buFont typeface="Arial" panose="020B0604020202020204" pitchFamily="34" charset="0"/>
              <a:buChar char="•"/>
            </a:pPr>
            <a:r>
              <a:rPr lang="en-US" dirty="0" smtClean="0"/>
              <a:t>Leave node: class membership</a:t>
            </a:r>
          </a:p>
          <a:p>
            <a:pPr>
              <a:spcAft>
                <a:spcPts val="600"/>
              </a:spcAft>
            </a:pPr>
            <a:endParaRPr lang="en-US" dirty="0" smtClean="0"/>
          </a:p>
          <a:p>
            <a:pPr marL="285750" indent="-285750">
              <a:spcAft>
                <a:spcPts val="600"/>
              </a:spcAft>
              <a:buFont typeface="Arial" panose="020B0604020202020204" pitchFamily="34" charset="0"/>
              <a:buChar char="•"/>
            </a:pPr>
            <a:r>
              <a:rPr lang="en-US" dirty="0" smtClean="0"/>
              <a:t>Advantage: interpretable by the user</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Classifying new records in top-down manner</a:t>
            </a:r>
            <a:endParaRPr lang="en-US" dirty="0"/>
          </a:p>
        </p:txBody>
      </p:sp>
      <p:grpSp>
        <p:nvGrpSpPr>
          <p:cNvPr id="40" name="Gruppieren 39"/>
          <p:cNvGrpSpPr/>
          <p:nvPr/>
        </p:nvGrpSpPr>
        <p:grpSpPr>
          <a:xfrm>
            <a:off x="4836457" y="3794604"/>
            <a:ext cx="3752476" cy="2084372"/>
            <a:chOff x="4836457" y="3794604"/>
            <a:chExt cx="3752476" cy="2084372"/>
          </a:xfrm>
        </p:grpSpPr>
        <mc:AlternateContent xmlns:mc="http://schemas.openxmlformats.org/markup-compatibility/2006" xmlns:a14="http://schemas.microsoft.com/office/drawing/2010/main">
          <mc:Choice Requires="a14">
            <p:sp>
              <p:nvSpPr>
                <p:cNvPr id="6" name="Textfeld 5"/>
                <p:cNvSpPr txBox="1"/>
                <p:nvPr/>
              </p:nvSpPr>
              <p:spPr>
                <a:xfrm>
                  <a:off x="5861870" y="4035316"/>
                  <a:ext cx="637446"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𝑎</m:t>
                        </m:r>
                        <m:r>
                          <a:rPr lang="en-US" sz="1400" i="1" smtClean="0">
                            <a:latin typeface="Cambria Math" panose="02040503050406030204" pitchFamily="18" charset="0"/>
                          </a:rPr>
                          <m:t>&lt;0</m:t>
                        </m:r>
                      </m:oMath>
                    </m:oMathPara>
                  </a14:m>
                  <a:endParaRPr lang="en-US" sz="1400" dirty="0"/>
                </a:p>
              </p:txBody>
            </p:sp>
          </mc:Choice>
          <mc:Fallback xmlns="">
            <p:sp>
              <p:nvSpPr>
                <p:cNvPr id="6" name="Textfeld 5"/>
                <p:cNvSpPr txBox="1">
                  <a:spLocks noRot="1" noChangeAspect="1" noMove="1" noResize="1" noEditPoints="1" noAdjustHandles="1" noChangeArrowheads="1" noChangeShapeType="1" noTextEdit="1"/>
                </p:cNvSpPr>
                <p:nvPr/>
              </p:nvSpPr>
              <p:spPr>
                <a:xfrm>
                  <a:off x="5861870" y="4035316"/>
                  <a:ext cx="637446" cy="307777"/>
                </a:xfrm>
                <a:prstGeom prst="rect">
                  <a:avLst/>
                </a:prstGeom>
                <a:blipFill rotWithShape="0">
                  <a:blip r:embed="rId3"/>
                  <a:stretch>
                    <a:fillRect/>
                  </a:stretch>
                </a:blipFill>
              </p:spPr>
              <p:txBody>
                <a:bodyPr/>
                <a:lstStyle/>
                <a:p>
                  <a:r>
                    <a:rPr lang="de-DE">
                      <a:noFill/>
                    </a:rPr>
                    <a:t> </a:t>
                  </a:r>
                </a:p>
              </p:txBody>
            </p:sp>
          </mc:Fallback>
        </mc:AlternateContent>
        <p:sp>
          <p:nvSpPr>
            <p:cNvPr id="7" name="Ellipse 6"/>
            <p:cNvSpPr/>
            <p:nvPr/>
          </p:nvSpPr>
          <p:spPr>
            <a:xfrm>
              <a:off x="5861900" y="4415097"/>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Gerade Verbindung mit Pfeil 7"/>
            <p:cNvCxnSpPr>
              <a:stCxn id="22" idx="4"/>
              <a:endCxn id="7" idx="0"/>
            </p:cNvCxnSpPr>
            <p:nvPr/>
          </p:nvCxnSpPr>
          <p:spPr>
            <a:xfrm flipH="1">
              <a:off x="5998670" y="4060327"/>
              <a:ext cx="929830" cy="3547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feld 8"/>
                <p:cNvSpPr txBox="1"/>
                <p:nvPr/>
              </p:nvSpPr>
              <p:spPr>
                <a:xfrm>
                  <a:off x="4836457" y="4756831"/>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𝑏</m:t>
                        </m:r>
                        <m:r>
                          <a:rPr lang="en-US" sz="1400" i="1" smtClean="0">
                            <a:latin typeface="Cambria Math" panose="02040503050406030204" pitchFamily="18" charset="0"/>
                          </a:rPr>
                          <m:t>=1</m:t>
                        </m:r>
                      </m:oMath>
                    </m:oMathPara>
                  </a14:m>
                  <a:endParaRPr lang="en-US" sz="1400" dirty="0"/>
                </a:p>
              </p:txBody>
            </p:sp>
          </mc:Choice>
          <mc:Fallback xmlns="">
            <p:sp>
              <p:nvSpPr>
                <p:cNvPr id="9" name="Textfeld 8"/>
                <p:cNvSpPr txBox="1">
                  <a:spLocks noRot="1" noChangeAspect="1" noMove="1" noResize="1" noEditPoints="1" noAdjustHandles="1" noChangeArrowheads="1" noChangeShapeType="1" noTextEdit="1"/>
                </p:cNvSpPr>
                <p:nvPr/>
              </p:nvSpPr>
              <p:spPr>
                <a:xfrm>
                  <a:off x="4836457" y="4756831"/>
                  <a:ext cx="634291" cy="307777"/>
                </a:xfrm>
                <a:prstGeom prst="rect">
                  <a:avLst/>
                </a:prstGeom>
                <a:blipFill rotWithShape="0">
                  <a:blip r:embed="rId4"/>
                  <a:stretch>
                    <a:fillRect/>
                  </a:stretch>
                </a:blipFill>
              </p:spPr>
              <p:txBody>
                <a:bodyPr/>
                <a:lstStyle/>
                <a:p>
                  <a:r>
                    <a:rPr lang="de-DE">
                      <a:noFill/>
                    </a:rPr>
                    <a:t> </a:t>
                  </a:r>
                </a:p>
              </p:txBody>
            </p:sp>
          </mc:Fallback>
        </mc:AlternateContent>
        <p:sp>
          <p:nvSpPr>
            <p:cNvPr id="10" name="Ellipse 9"/>
            <p:cNvSpPr/>
            <p:nvPr/>
          </p:nvSpPr>
          <p:spPr>
            <a:xfrm>
              <a:off x="5074786" y="523347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 name="Gerade Verbindung mit Pfeil 10"/>
            <p:cNvCxnSpPr>
              <a:stCxn id="7" idx="4"/>
              <a:endCxn id="10" idx="0"/>
            </p:cNvCxnSpPr>
            <p:nvPr/>
          </p:nvCxnSpPr>
          <p:spPr>
            <a:xfrm flipH="1">
              <a:off x="5211556" y="4680820"/>
              <a:ext cx="787114" cy="5526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867241" y="5250619"/>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3" name="Gerade Verbindung mit Pfeil 12"/>
            <p:cNvCxnSpPr>
              <a:stCxn id="7" idx="4"/>
              <a:endCxn id="12" idx="0"/>
            </p:cNvCxnSpPr>
            <p:nvPr/>
          </p:nvCxnSpPr>
          <p:spPr>
            <a:xfrm>
              <a:off x="5998670" y="4680820"/>
              <a:ext cx="5341" cy="569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6680325" y="5233472"/>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Gerade Verbindung mit Pfeil 16"/>
            <p:cNvCxnSpPr>
              <a:stCxn id="7" idx="4"/>
              <a:endCxn id="16" idx="0"/>
            </p:cNvCxnSpPr>
            <p:nvPr/>
          </p:nvCxnSpPr>
          <p:spPr>
            <a:xfrm>
              <a:off x="5998670" y="4680820"/>
              <a:ext cx="818425" cy="5526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feld 18"/>
                <p:cNvSpPr txBox="1"/>
                <p:nvPr/>
              </p:nvSpPr>
              <p:spPr>
                <a:xfrm>
                  <a:off x="5430314" y="4946543"/>
                  <a:ext cx="635056"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𝑏</m:t>
                        </m:r>
                        <m:r>
                          <a:rPr lang="en-US" sz="1400" i="1" smtClean="0">
                            <a:latin typeface="Cambria Math" panose="02040503050406030204" pitchFamily="18" charset="0"/>
                          </a:rPr>
                          <m:t>=2</m:t>
                        </m:r>
                      </m:oMath>
                    </m:oMathPara>
                  </a14:m>
                  <a:endParaRPr lang="en-US" sz="1400" dirty="0"/>
                </a:p>
              </p:txBody>
            </p:sp>
          </mc:Choice>
          <mc:Fallback xmlns="">
            <p:sp>
              <p:nvSpPr>
                <p:cNvPr id="19" name="Textfeld 18"/>
                <p:cNvSpPr txBox="1">
                  <a:spLocks noRot="1" noChangeAspect="1" noMove="1" noResize="1" noEditPoints="1" noAdjustHandles="1" noChangeArrowheads="1" noChangeShapeType="1" noTextEdit="1"/>
                </p:cNvSpPr>
                <p:nvPr/>
              </p:nvSpPr>
              <p:spPr>
                <a:xfrm>
                  <a:off x="5430314" y="4946543"/>
                  <a:ext cx="635056" cy="307777"/>
                </a:xfrm>
                <a:prstGeom prst="rect">
                  <a:avLst/>
                </a:prstGeom>
                <a:blipFill rotWithShape="0">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p:cNvSpPr txBox="1"/>
                <p:nvPr/>
              </p:nvSpPr>
              <p:spPr>
                <a:xfrm>
                  <a:off x="6367919" y="4757936"/>
                  <a:ext cx="652674"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𝑏</m:t>
                        </m:r>
                        <m:r>
                          <a:rPr lang="en-US" sz="1400" i="1" smtClean="0">
                            <a:latin typeface="Cambria Math" panose="02040503050406030204" pitchFamily="18" charset="0"/>
                          </a:rPr>
                          <m:t>=4</m:t>
                        </m:r>
                      </m:oMath>
                    </m:oMathPara>
                  </a14:m>
                  <a:endParaRPr lang="en-US" sz="1400" dirty="0"/>
                </a:p>
              </p:txBody>
            </p:sp>
          </mc:Choice>
          <mc:Fallback xmlns="">
            <p:sp>
              <p:nvSpPr>
                <p:cNvPr id="20" name="Textfeld 19"/>
                <p:cNvSpPr txBox="1">
                  <a:spLocks noRot="1" noChangeAspect="1" noMove="1" noResize="1" noEditPoints="1" noAdjustHandles="1" noChangeArrowheads="1" noChangeShapeType="1" noTextEdit="1"/>
                </p:cNvSpPr>
                <p:nvPr/>
              </p:nvSpPr>
              <p:spPr>
                <a:xfrm>
                  <a:off x="6367919" y="4757936"/>
                  <a:ext cx="652674" cy="307777"/>
                </a:xfrm>
                <a:prstGeom prst="rect">
                  <a:avLst/>
                </a:prstGeom>
                <a:blipFill rotWithShape="0">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p:cNvSpPr txBox="1"/>
                <p:nvPr/>
              </p:nvSpPr>
              <p:spPr>
                <a:xfrm>
                  <a:off x="7344987" y="4035316"/>
                  <a:ext cx="63744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0&lt;</m:t>
                        </m:r>
                        <m:r>
                          <a:rPr lang="en-US" sz="1400" i="1" smtClean="0">
                            <a:latin typeface="Cambria Math" panose="02040503050406030204" pitchFamily="18" charset="0"/>
                          </a:rPr>
                          <m:t>𝑎</m:t>
                        </m:r>
                      </m:oMath>
                    </m:oMathPara>
                  </a14:m>
                  <a:endParaRPr lang="en-US" sz="1400" dirty="0"/>
                </a:p>
              </p:txBody>
            </p:sp>
          </mc:Choice>
          <mc:Fallback xmlns="">
            <p:sp>
              <p:nvSpPr>
                <p:cNvPr id="21" name="Textfeld 20"/>
                <p:cNvSpPr txBox="1">
                  <a:spLocks noRot="1" noChangeAspect="1" noMove="1" noResize="1" noEditPoints="1" noAdjustHandles="1" noChangeArrowheads="1" noChangeShapeType="1" noTextEdit="1"/>
                </p:cNvSpPr>
                <p:nvPr/>
              </p:nvSpPr>
              <p:spPr>
                <a:xfrm>
                  <a:off x="7344987" y="4035316"/>
                  <a:ext cx="637446" cy="307777"/>
                </a:xfrm>
                <a:prstGeom prst="rect">
                  <a:avLst/>
                </a:prstGeom>
                <a:blipFill rotWithShape="0">
                  <a:blip r:embed="rId7"/>
                  <a:stretch>
                    <a:fillRect/>
                  </a:stretch>
                </a:blipFill>
              </p:spPr>
              <p:txBody>
                <a:bodyPr/>
                <a:lstStyle/>
                <a:p>
                  <a:r>
                    <a:rPr lang="de-DE">
                      <a:noFill/>
                    </a:rPr>
                    <a:t> </a:t>
                  </a:r>
                </a:p>
              </p:txBody>
            </p:sp>
          </mc:Fallback>
        </mc:AlternateContent>
        <p:sp>
          <p:nvSpPr>
            <p:cNvPr id="22" name="Ellipse 21"/>
            <p:cNvSpPr/>
            <p:nvPr/>
          </p:nvSpPr>
          <p:spPr>
            <a:xfrm>
              <a:off x="6791730" y="3794604"/>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Ellipse 22"/>
            <p:cNvSpPr/>
            <p:nvPr/>
          </p:nvSpPr>
          <p:spPr>
            <a:xfrm>
              <a:off x="7708894" y="4414795"/>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Gerade Verbindung mit Pfeil 23"/>
            <p:cNvCxnSpPr>
              <a:stCxn id="22" idx="4"/>
              <a:endCxn id="23" idx="0"/>
            </p:cNvCxnSpPr>
            <p:nvPr/>
          </p:nvCxnSpPr>
          <p:spPr>
            <a:xfrm>
              <a:off x="6928500" y="4060327"/>
              <a:ext cx="917164" cy="3544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403265" y="5250317"/>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6" name="Gerade Verbindung mit Pfeil 25"/>
            <p:cNvCxnSpPr>
              <a:stCxn id="23" idx="4"/>
              <a:endCxn id="25" idx="0"/>
            </p:cNvCxnSpPr>
            <p:nvPr/>
          </p:nvCxnSpPr>
          <p:spPr>
            <a:xfrm flipH="1">
              <a:off x="7540035" y="4680518"/>
              <a:ext cx="305629" cy="5697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7986912" y="5247164"/>
              <a:ext cx="273539" cy="265723"/>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9" name="Gerade Verbindung mit Pfeil 28"/>
            <p:cNvCxnSpPr>
              <a:stCxn id="23" idx="4"/>
              <a:endCxn id="28" idx="0"/>
            </p:cNvCxnSpPr>
            <p:nvPr/>
          </p:nvCxnSpPr>
          <p:spPr>
            <a:xfrm>
              <a:off x="7845664" y="4680518"/>
              <a:ext cx="278018" cy="5666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feld 30"/>
                <p:cNvSpPr txBox="1"/>
                <p:nvPr/>
              </p:nvSpPr>
              <p:spPr>
                <a:xfrm>
                  <a:off x="7068496" y="4761072"/>
                  <a:ext cx="669537"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𝑏</m:t>
                        </m:r>
                        <m:r>
                          <a:rPr lang="en-US" sz="1400" i="1" smtClean="0">
                            <a:latin typeface="Cambria Math" panose="02040503050406030204" pitchFamily="18" charset="0"/>
                          </a:rPr>
                          <m:t>=2</m:t>
                        </m:r>
                      </m:oMath>
                    </m:oMathPara>
                  </a14:m>
                  <a:endParaRPr lang="en-US" sz="1400" dirty="0"/>
                </a:p>
              </p:txBody>
            </p:sp>
          </mc:Choice>
          <mc:Fallback xmlns="">
            <p:sp>
              <p:nvSpPr>
                <p:cNvPr id="31" name="Textfeld 30"/>
                <p:cNvSpPr txBox="1">
                  <a:spLocks noRot="1" noChangeAspect="1" noMove="1" noResize="1" noEditPoints="1" noAdjustHandles="1" noChangeArrowheads="1" noChangeShapeType="1" noTextEdit="1"/>
                </p:cNvSpPr>
                <p:nvPr/>
              </p:nvSpPr>
              <p:spPr>
                <a:xfrm>
                  <a:off x="7068496" y="4761072"/>
                  <a:ext cx="669537" cy="307777"/>
                </a:xfrm>
                <a:prstGeom prst="rect">
                  <a:avLst/>
                </a:prstGeom>
                <a:blipFill rotWithShape="0">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p:cNvSpPr txBox="1"/>
                <p:nvPr/>
              </p:nvSpPr>
              <p:spPr>
                <a:xfrm>
                  <a:off x="7965684" y="4752220"/>
                  <a:ext cx="623249"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𝑏</m:t>
                        </m:r>
                        <m:r>
                          <a:rPr lang="en-US" sz="1400" i="1" smtClean="0">
                            <a:latin typeface="Cambria Math" panose="02040503050406030204" pitchFamily="18" charset="0"/>
                          </a:rPr>
                          <m:t>=4</m:t>
                        </m:r>
                      </m:oMath>
                    </m:oMathPara>
                  </a14:m>
                  <a:endParaRPr lang="en-US" sz="1400" dirty="0"/>
                </a:p>
              </p:txBody>
            </p:sp>
          </mc:Choice>
          <mc:Fallback xmlns="">
            <p:sp>
              <p:nvSpPr>
                <p:cNvPr id="32" name="Textfeld 31"/>
                <p:cNvSpPr txBox="1">
                  <a:spLocks noRot="1" noChangeAspect="1" noMove="1" noResize="1" noEditPoints="1" noAdjustHandles="1" noChangeArrowheads="1" noChangeShapeType="1" noTextEdit="1"/>
                </p:cNvSpPr>
                <p:nvPr/>
              </p:nvSpPr>
              <p:spPr>
                <a:xfrm>
                  <a:off x="7965684" y="4752220"/>
                  <a:ext cx="623249" cy="307777"/>
                </a:xfrm>
                <a:prstGeom prst="rect">
                  <a:avLst/>
                </a:prstGeom>
                <a:blipFill rotWithShape="0">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3" name="Textfeld 32"/>
                <p:cNvSpPr txBox="1"/>
                <p:nvPr/>
              </p:nvSpPr>
              <p:spPr>
                <a:xfrm>
                  <a:off x="4894080" y="5571199"/>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1</m:t>
                            </m:r>
                          </m:sub>
                        </m:sSub>
                      </m:oMath>
                    </m:oMathPara>
                  </a14:m>
                  <a:endParaRPr lang="en-US" sz="1400" dirty="0"/>
                </a:p>
              </p:txBody>
            </p:sp>
          </mc:Choice>
          <mc:Fallback xmlns="">
            <p:sp>
              <p:nvSpPr>
                <p:cNvPr id="33" name="Textfeld 32"/>
                <p:cNvSpPr txBox="1">
                  <a:spLocks noRot="1" noChangeAspect="1" noMove="1" noResize="1" noEditPoints="1" noAdjustHandles="1" noChangeArrowheads="1" noChangeShapeType="1" noTextEdit="1"/>
                </p:cNvSpPr>
                <p:nvPr/>
              </p:nvSpPr>
              <p:spPr>
                <a:xfrm>
                  <a:off x="4894080" y="5571199"/>
                  <a:ext cx="634291" cy="307777"/>
                </a:xfrm>
                <a:prstGeom prst="rect">
                  <a:avLst/>
                </a:prstGeom>
                <a:blipFill rotWithShape="0">
                  <a:blip r:embed="rId10"/>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p:cNvSpPr txBox="1"/>
                <p:nvPr/>
              </p:nvSpPr>
              <p:spPr>
                <a:xfrm>
                  <a:off x="5681523" y="5571199"/>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2</m:t>
                            </m:r>
                          </m:sub>
                        </m:sSub>
                      </m:oMath>
                    </m:oMathPara>
                  </a14:m>
                  <a:endParaRPr lang="en-US" sz="1400" dirty="0"/>
                </a:p>
              </p:txBody>
            </p:sp>
          </mc:Choice>
          <mc:Fallback xmlns="">
            <p:sp>
              <p:nvSpPr>
                <p:cNvPr id="34" name="Textfeld 33"/>
                <p:cNvSpPr txBox="1">
                  <a:spLocks noRot="1" noChangeAspect="1" noMove="1" noResize="1" noEditPoints="1" noAdjustHandles="1" noChangeArrowheads="1" noChangeShapeType="1" noTextEdit="1"/>
                </p:cNvSpPr>
                <p:nvPr/>
              </p:nvSpPr>
              <p:spPr>
                <a:xfrm>
                  <a:off x="5681523" y="5571199"/>
                  <a:ext cx="634291" cy="307777"/>
                </a:xfrm>
                <a:prstGeom prst="rect">
                  <a:avLst/>
                </a:prstGeom>
                <a:blipFill rotWithShape="0">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Textfeld 34"/>
                <p:cNvSpPr txBox="1"/>
                <p:nvPr/>
              </p:nvSpPr>
              <p:spPr>
                <a:xfrm>
                  <a:off x="6504509" y="5571199"/>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3</m:t>
                            </m:r>
                          </m:sub>
                        </m:sSub>
                      </m:oMath>
                    </m:oMathPara>
                  </a14:m>
                  <a:endParaRPr lang="en-US" sz="1400" dirty="0"/>
                </a:p>
              </p:txBody>
            </p:sp>
          </mc:Choice>
          <mc:Fallback xmlns="">
            <p:sp>
              <p:nvSpPr>
                <p:cNvPr id="35" name="Textfeld 34"/>
                <p:cNvSpPr txBox="1">
                  <a:spLocks noRot="1" noChangeAspect="1" noMove="1" noResize="1" noEditPoints="1" noAdjustHandles="1" noChangeArrowheads="1" noChangeShapeType="1" noTextEdit="1"/>
                </p:cNvSpPr>
                <p:nvPr/>
              </p:nvSpPr>
              <p:spPr>
                <a:xfrm>
                  <a:off x="6504509" y="5571199"/>
                  <a:ext cx="634291" cy="307777"/>
                </a:xfrm>
                <a:prstGeom prst="rect">
                  <a:avLst/>
                </a:prstGeom>
                <a:blipFill rotWithShape="0">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p:cNvSpPr txBox="1"/>
                <p:nvPr/>
              </p:nvSpPr>
              <p:spPr>
                <a:xfrm>
                  <a:off x="7245710" y="5571199"/>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4</m:t>
                            </m:r>
                          </m:sub>
                        </m:sSub>
                      </m:oMath>
                    </m:oMathPara>
                  </a14:m>
                  <a:endParaRPr lang="en-US" sz="1400" dirty="0"/>
                </a:p>
              </p:txBody>
            </p:sp>
          </mc:Choice>
          <mc:Fallback xmlns="">
            <p:sp>
              <p:nvSpPr>
                <p:cNvPr id="36" name="Textfeld 35"/>
                <p:cNvSpPr txBox="1">
                  <a:spLocks noRot="1" noChangeAspect="1" noMove="1" noResize="1" noEditPoints="1" noAdjustHandles="1" noChangeArrowheads="1" noChangeShapeType="1" noTextEdit="1"/>
                </p:cNvSpPr>
                <p:nvPr/>
              </p:nvSpPr>
              <p:spPr>
                <a:xfrm>
                  <a:off x="7245710" y="5571199"/>
                  <a:ext cx="634291" cy="307777"/>
                </a:xfrm>
                <a:prstGeom prst="rect">
                  <a:avLst/>
                </a:prstGeom>
                <a:blipFill rotWithShape="0">
                  <a:blip r:embed="rId1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p:cNvSpPr txBox="1"/>
                <p:nvPr/>
              </p:nvSpPr>
              <p:spPr>
                <a:xfrm>
                  <a:off x="7797792" y="5571199"/>
                  <a:ext cx="634291" cy="307777"/>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5</m:t>
                            </m:r>
                          </m:sub>
                        </m:sSub>
                      </m:oMath>
                    </m:oMathPara>
                  </a14:m>
                  <a:endParaRPr lang="en-US" sz="1400" dirty="0"/>
                </a:p>
              </p:txBody>
            </p:sp>
          </mc:Choice>
          <mc:Fallback xmlns="">
            <p:sp>
              <p:nvSpPr>
                <p:cNvPr id="37" name="Textfeld 36"/>
                <p:cNvSpPr txBox="1">
                  <a:spLocks noRot="1" noChangeAspect="1" noMove="1" noResize="1" noEditPoints="1" noAdjustHandles="1" noChangeArrowheads="1" noChangeShapeType="1" noTextEdit="1"/>
                </p:cNvSpPr>
                <p:nvPr/>
              </p:nvSpPr>
              <p:spPr>
                <a:xfrm>
                  <a:off x="7797792" y="5571199"/>
                  <a:ext cx="634291" cy="307777"/>
                </a:xfrm>
                <a:prstGeom prst="rect">
                  <a:avLst/>
                </a:prstGeom>
                <a:blipFill rotWithShape="0">
                  <a:blip r:embed="rId14"/>
                  <a:stretch>
                    <a:fillRect/>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graphicFrame>
            <p:nvGraphicFramePr>
              <p:cNvPr id="39" name="Tabelle 38"/>
              <p:cNvGraphicFramePr>
                <a:graphicFrameLocks noGrp="1"/>
              </p:cNvGraphicFramePr>
              <p:nvPr>
                <p:extLst/>
              </p:nvPr>
            </p:nvGraphicFramePr>
            <p:xfrm>
              <a:off x="5901547" y="1198209"/>
              <a:ext cx="1944116" cy="2438400"/>
            </p:xfrm>
            <a:graphic>
              <a:graphicData uri="http://schemas.openxmlformats.org/drawingml/2006/table">
                <a:tbl>
                  <a:tblPr firstRow="1" bandRow="1">
                    <a:tableStyleId>{2D5ABB26-0587-4C30-8999-92F81FD0307C}</a:tableStyleId>
                  </a:tblPr>
                  <a:tblGrid>
                    <a:gridCol w="458851">
                      <a:extLst>
                        <a:ext uri="{9D8B030D-6E8A-4147-A177-3AD203B41FA5}">
                          <a16:colId xmlns:a16="http://schemas.microsoft.com/office/drawing/2014/main" val="20000"/>
                        </a:ext>
                      </a:extLst>
                    </a:gridCol>
                    <a:gridCol w="389255">
                      <a:extLst>
                        <a:ext uri="{9D8B030D-6E8A-4147-A177-3AD203B41FA5}">
                          <a16:colId xmlns:a16="http://schemas.microsoft.com/office/drawing/2014/main" val="20001"/>
                        </a:ext>
                      </a:extLst>
                    </a:gridCol>
                    <a:gridCol w="330517">
                      <a:extLst>
                        <a:ext uri="{9D8B030D-6E8A-4147-A177-3AD203B41FA5}">
                          <a16:colId xmlns:a16="http://schemas.microsoft.com/office/drawing/2014/main" val="20002"/>
                        </a:ext>
                      </a:extLst>
                    </a:gridCol>
                    <a:gridCol w="765493">
                      <a:extLst>
                        <a:ext uri="{9D8B030D-6E8A-4147-A177-3AD203B41FA5}">
                          <a16:colId xmlns:a16="http://schemas.microsoft.com/office/drawing/2014/main" val="20003"/>
                        </a:ext>
                      </a:extLst>
                    </a:gridCol>
                  </a:tblGrid>
                  <a:tr h="288000">
                    <a:tc>
                      <a:txBody>
                        <a:bodyPr/>
                        <a:lstStyle/>
                        <a:p>
                          <a:pPr algn="ctr"/>
                          <a:r>
                            <a:rPr lang="de-DE" sz="1400" dirty="0" smtClean="0">
                              <a:solidFill>
                                <a:schemeClr val="bg1"/>
                              </a:solidFill>
                            </a:rPr>
                            <a:t>Nr.</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a</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b</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Klasse</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a:t>
                          </a:r>
                          <a:endParaRPr lang="de-DE" sz="1400" dirty="0"/>
                        </a:p>
                      </a:txBody>
                      <a:tcPr/>
                    </a:tc>
                    <a:tc>
                      <a:txBody>
                        <a:bodyPr/>
                        <a:lstStyle/>
                        <a:p>
                          <a:pPr algn="ctr"/>
                          <a:r>
                            <a:rPr lang="de-DE" sz="1400" dirty="0" smtClean="0"/>
                            <a:t>1</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1</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5</a:t>
                          </a:r>
                          <a:endParaRPr lang="de-DE" sz="1400" dirty="0"/>
                        </a:p>
                      </a:txBody>
                      <a:tcPr/>
                    </a:tc>
                    <a:tc>
                      <a:txBody>
                        <a:bodyPr/>
                        <a:lstStyle/>
                        <a:p>
                          <a:pPr algn="ctr"/>
                          <a:r>
                            <a:rPr lang="de-DE" sz="1400" dirty="0" smtClean="0"/>
                            <a:t>2</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4</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a:t>
                          </a:r>
                          <a:endParaRPr lang="de-DE" sz="1400" dirty="0"/>
                        </a:p>
                      </a:txBody>
                      <a:tcPr/>
                    </a:tc>
                    <a:tc>
                      <a:txBody>
                        <a:bodyPr/>
                        <a:lstStyle/>
                        <a:p>
                          <a:pPr algn="ctr"/>
                          <a:r>
                            <a:rPr lang="de-DE" sz="1400" dirty="0" smtClean="0"/>
                            <a:t>4</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3</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-8</a:t>
                          </a:r>
                          <a:endParaRPr lang="de-DE" sz="1400" dirty="0"/>
                        </a:p>
                      </a:txBody>
                      <a:tcPr/>
                    </a:tc>
                    <a:tc>
                      <a:txBody>
                        <a:bodyPr/>
                        <a:lstStyle/>
                        <a:p>
                          <a:pPr algn="ctr"/>
                          <a:r>
                            <a:rPr lang="de-DE" sz="1400" dirty="0" smtClean="0"/>
                            <a:t>2</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2</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3</a:t>
                          </a:r>
                          <a:endParaRPr lang="de-DE" sz="1400" dirty="0"/>
                        </a:p>
                      </a:txBody>
                      <a:tcPr/>
                    </a:tc>
                    <a:tc>
                      <a:txBody>
                        <a:bodyPr/>
                        <a:lstStyle/>
                        <a:p>
                          <a:pPr algn="ctr"/>
                          <a:r>
                            <a:rPr lang="de-DE" sz="1400" dirty="0" smtClean="0"/>
                            <a:t>4</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5</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a:t>
                          </a:r>
                          <a:endParaRPr lang="de-DE" sz="1400" dirty="0"/>
                        </a:p>
                      </a:txBody>
                      <a:tcPr/>
                    </a:tc>
                    <a:tc>
                      <a:txBody>
                        <a:bodyPr/>
                        <a:lstStyle/>
                        <a:p>
                          <a:pPr algn="ctr"/>
                          <a:r>
                            <a:rPr lang="de-DE" sz="1400" dirty="0" smtClean="0"/>
                            <a:t>4</a:t>
                          </a:r>
                          <a:endParaRPr lang="de-DE"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3</m:t>
                                    </m:r>
                                  </m:sub>
                                </m:sSub>
                              </m:oMath>
                            </m:oMathPara>
                          </a14:m>
                          <a:endParaRPr lang="de-DE"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de-DE" sz="1400" b="0" i="1" dirty="0" smtClean="0">
                                        <a:latin typeface="Cambria Math" panose="02040503050406030204" pitchFamily="18" charset="0"/>
                                      </a:rPr>
                                    </m:ctrlPr>
                                  </m:sSubPr>
                                  <m:e>
                                    <m:r>
                                      <a:rPr lang="de-DE" sz="1400" i="1" dirty="0" smtClean="0">
                                        <a:latin typeface="Cambria Math" panose="02040503050406030204" pitchFamily="18" charset="0"/>
                                      </a:rPr>
                                      <m:t>𝐶</m:t>
                                    </m:r>
                                  </m:e>
                                  <m:sub>
                                    <m:r>
                                      <a:rPr lang="de-DE" sz="1400" b="0" i="1" dirty="0" smtClean="0">
                                        <a:latin typeface="Cambria Math" panose="02040503050406030204" pitchFamily="18" charset="0"/>
                                      </a:rPr>
                                      <m:t>4</m:t>
                                    </m:r>
                                  </m:sub>
                                </m:sSub>
                              </m:oMath>
                            </m:oMathPara>
                          </a14:m>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39" name="Tabelle 38"/>
              <p:cNvGraphicFramePr>
                <a:graphicFrameLocks noGrp="1"/>
              </p:cNvGraphicFramePr>
              <p:nvPr>
                <p:extLst>
                  <p:ext uri="{D42A27DB-BD31-4B8C-83A1-F6EECF244321}">
                    <p14:modId xmlns:p14="http://schemas.microsoft.com/office/powerpoint/2010/main" val="2328630814"/>
                  </p:ext>
                </p:extLst>
              </p:nvPr>
            </p:nvGraphicFramePr>
            <p:xfrm>
              <a:off x="5901547" y="1198209"/>
              <a:ext cx="1944116" cy="2438400"/>
            </p:xfrm>
            <a:graphic>
              <a:graphicData uri="http://schemas.openxmlformats.org/drawingml/2006/table">
                <a:tbl>
                  <a:tblPr firstRow="1" bandRow="1">
                    <a:tableStyleId>{2D5ABB26-0587-4C30-8999-92F81FD0307C}</a:tableStyleId>
                  </a:tblPr>
                  <a:tblGrid>
                    <a:gridCol w="458851">
                      <a:extLst>
                        <a:ext uri="{9D8B030D-6E8A-4147-A177-3AD203B41FA5}">
                          <a16:colId xmlns:a16="http://schemas.microsoft.com/office/drawing/2014/main" xmlns:a14="http://schemas.microsoft.com/office/drawing/2010/main" xmlns="" val="20000"/>
                        </a:ext>
                      </a:extLst>
                    </a:gridCol>
                    <a:gridCol w="389255">
                      <a:extLst>
                        <a:ext uri="{9D8B030D-6E8A-4147-A177-3AD203B41FA5}">
                          <a16:colId xmlns:a16="http://schemas.microsoft.com/office/drawing/2014/main" xmlns:a14="http://schemas.microsoft.com/office/drawing/2010/main" xmlns="" val="20001"/>
                        </a:ext>
                      </a:extLst>
                    </a:gridCol>
                    <a:gridCol w="330517">
                      <a:extLst>
                        <a:ext uri="{9D8B030D-6E8A-4147-A177-3AD203B41FA5}">
                          <a16:colId xmlns:a16="http://schemas.microsoft.com/office/drawing/2014/main" xmlns:a14="http://schemas.microsoft.com/office/drawing/2010/main" xmlns="" val="20002"/>
                        </a:ext>
                      </a:extLst>
                    </a:gridCol>
                    <a:gridCol w="765493">
                      <a:extLst>
                        <a:ext uri="{9D8B030D-6E8A-4147-A177-3AD203B41FA5}">
                          <a16:colId xmlns:a16="http://schemas.microsoft.com/office/drawing/2014/main" xmlns:a14="http://schemas.microsoft.com/office/drawing/2010/main" xmlns="" val="20003"/>
                        </a:ext>
                      </a:extLst>
                    </a:gridCol>
                  </a:tblGrid>
                  <a:tr h="304800">
                    <a:tc>
                      <a:txBody>
                        <a:bodyPr/>
                        <a:lstStyle/>
                        <a:p>
                          <a:pPr algn="ctr"/>
                          <a:r>
                            <a:rPr lang="de-DE" sz="1400" dirty="0" smtClean="0">
                              <a:solidFill>
                                <a:schemeClr val="bg1"/>
                              </a:solidFill>
                            </a:rPr>
                            <a:t>Nr.</a:t>
                          </a:r>
                          <a:endParaRPr lang="de-DE" sz="14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a</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b</a:t>
                          </a:r>
                          <a:endParaRPr lang="de-DE" sz="140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de-DE" sz="1400" dirty="0" smtClean="0">
                              <a:solidFill>
                                <a:schemeClr val="bg1"/>
                              </a:solidFill>
                            </a:rPr>
                            <a:t>Klasse</a:t>
                          </a:r>
                          <a:endParaRPr lang="de-DE" sz="14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xmlns:a14="http://schemas.microsoft.com/office/drawing/2010/main" xmlns="" val="10000"/>
                      </a:ext>
                    </a:extLst>
                  </a:tr>
                  <a:tr h="304800">
                    <a:tc>
                      <a:txBody>
                        <a:bodyPr/>
                        <a:lstStyle/>
                        <a:p>
                          <a:pPr algn="ctr"/>
                          <a:r>
                            <a:rPr lang="de-DE" sz="1400" dirty="0" smtClean="0"/>
                            <a:t>1</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a:t>
                          </a:r>
                          <a:endParaRPr lang="de-DE" sz="1400" dirty="0"/>
                        </a:p>
                      </a:txBody>
                      <a:tcPr/>
                    </a:tc>
                    <a:tc>
                      <a:txBody>
                        <a:bodyPr/>
                        <a:lstStyle/>
                        <a:p>
                          <a:pPr algn="ctr"/>
                          <a:r>
                            <a:rPr lang="de-DE" sz="1400" dirty="0" smtClean="0"/>
                            <a:t>1</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102000" r="-1587" b="-622000"/>
                          </a:stretch>
                        </a:blipFill>
                      </a:tcPr>
                    </a:tc>
                    <a:extLst>
                      <a:ext uri="{0D108BD9-81ED-4DB2-BD59-A6C34878D82A}">
                        <a16:rowId xmlns:a16="http://schemas.microsoft.com/office/drawing/2014/main" xmlns:a14="http://schemas.microsoft.com/office/drawing/2010/main" xmlns="" val="10001"/>
                      </a:ext>
                    </a:extLst>
                  </a:tr>
                  <a:tr h="304800">
                    <a:tc>
                      <a:txBody>
                        <a:bodyPr/>
                        <a:lstStyle/>
                        <a:p>
                          <a:pPr algn="ctr"/>
                          <a:r>
                            <a:rPr lang="de-DE" sz="1400" dirty="0" smtClean="0"/>
                            <a:t>2</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5</a:t>
                          </a:r>
                          <a:endParaRPr lang="de-DE" sz="1400" dirty="0"/>
                        </a:p>
                      </a:txBody>
                      <a:tcPr/>
                    </a:tc>
                    <a:tc>
                      <a:txBody>
                        <a:bodyPr/>
                        <a:lstStyle/>
                        <a:p>
                          <a:pPr algn="ctr"/>
                          <a:r>
                            <a:rPr lang="de-DE" sz="1400" dirty="0" smtClean="0"/>
                            <a:t>2</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202000" r="-1587" b="-522000"/>
                          </a:stretch>
                        </a:blipFill>
                      </a:tcPr>
                    </a:tc>
                    <a:extLst>
                      <a:ext uri="{0D108BD9-81ED-4DB2-BD59-A6C34878D82A}">
                        <a16:rowId xmlns:a16="http://schemas.microsoft.com/office/drawing/2014/main" xmlns:a14="http://schemas.microsoft.com/office/drawing/2010/main" xmlns="" val="10002"/>
                      </a:ext>
                    </a:extLst>
                  </a:tr>
                  <a:tr h="304800">
                    <a:tc>
                      <a:txBody>
                        <a:bodyPr/>
                        <a:lstStyle/>
                        <a:p>
                          <a:pPr algn="ctr"/>
                          <a:r>
                            <a:rPr lang="de-DE" sz="1400" dirty="0" smtClean="0"/>
                            <a:t>3</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-1</a:t>
                          </a:r>
                          <a:endParaRPr lang="de-DE" sz="1400" dirty="0"/>
                        </a:p>
                      </a:txBody>
                      <a:tcPr/>
                    </a:tc>
                    <a:tc>
                      <a:txBody>
                        <a:bodyPr/>
                        <a:lstStyle/>
                        <a:p>
                          <a:pPr algn="ctr"/>
                          <a:r>
                            <a:rPr lang="de-DE" sz="1400" dirty="0" smtClean="0"/>
                            <a:t>4</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296078" r="-1587" b="-411765"/>
                          </a:stretch>
                        </a:blipFill>
                      </a:tcPr>
                    </a:tc>
                    <a:extLst>
                      <a:ext uri="{0D108BD9-81ED-4DB2-BD59-A6C34878D82A}">
                        <a16:rowId xmlns:a16="http://schemas.microsoft.com/office/drawing/2014/main" xmlns:a14="http://schemas.microsoft.com/office/drawing/2010/main" xmlns="" val="10003"/>
                      </a:ext>
                    </a:extLst>
                  </a:tr>
                  <a:tr h="304800">
                    <a:tc>
                      <a:txBody>
                        <a:bodyPr/>
                        <a:lstStyle/>
                        <a:p>
                          <a:pPr algn="ctr"/>
                          <a:r>
                            <a:rPr lang="de-DE" sz="1400" dirty="0" smtClean="0"/>
                            <a:t>4</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-8</a:t>
                          </a:r>
                          <a:endParaRPr lang="de-DE" sz="1400" dirty="0"/>
                        </a:p>
                      </a:txBody>
                      <a:tcPr/>
                    </a:tc>
                    <a:tc>
                      <a:txBody>
                        <a:bodyPr/>
                        <a:lstStyle/>
                        <a:p>
                          <a:pPr algn="ctr"/>
                          <a:r>
                            <a:rPr lang="de-DE" sz="1400" dirty="0" smtClean="0"/>
                            <a:t>2</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404000" r="-1587" b="-320000"/>
                          </a:stretch>
                        </a:blipFill>
                      </a:tcPr>
                    </a:tc>
                    <a:extLst>
                      <a:ext uri="{0D108BD9-81ED-4DB2-BD59-A6C34878D82A}">
                        <a16:rowId xmlns:a16="http://schemas.microsoft.com/office/drawing/2014/main" xmlns:a14="http://schemas.microsoft.com/office/drawing/2010/main" xmlns="" val="10004"/>
                      </a:ext>
                    </a:extLst>
                  </a:tr>
                  <a:tr h="304800">
                    <a:tc>
                      <a:txBody>
                        <a:bodyPr/>
                        <a:lstStyle/>
                        <a:p>
                          <a:pPr algn="ctr"/>
                          <a:r>
                            <a:rPr lang="de-DE" sz="1400" dirty="0" smtClean="0"/>
                            <a:t>5</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3</a:t>
                          </a:r>
                          <a:endParaRPr lang="de-DE" sz="1400" dirty="0"/>
                        </a:p>
                      </a:txBody>
                      <a:tcPr/>
                    </a:tc>
                    <a:tc>
                      <a:txBody>
                        <a:bodyPr/>
                        <a:lstStyle/>
                        <a:p>
                          <a:pPr algn="ctr"/>
                          <a:r>
                            <a:rPr lang="de-DE" sz="1400" dirty="0" smtClean="0"/>
                            <a:t>4</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504000" r="-1587" b="-220000"/>
                          </a:stretch>
                        </a:blipFill>
                      </a:tcPr>
                    </a:tc>
                    <a:extLst>
                      <a:ext uri="{0D108BD9-81ED-4DB2-BD59-A6C34878D82A}">
                        <a16:rowId xmlns:a16="http://schemas.microsoft.com/office/drawing/2014/main" xmlns:a14="http://schemas.microsoft.com/office/drawing/2010/main" xmlns="" val="10005"/>
                      </a:ext>
                    </a:extLst>
                  </a:tr>
                  <a:tr h="304800">
                    <a:tc>
                      <a:txBody>
                        <a:bodyPr/>
                        <a:lstStyle/>
                        <a:p>
                          <a:pPr algn="ctr"/>
                          <a:r>
                            <a:rPr lang="de-DE" sz="1400" dirty="0" smtClean="0"/>
                            <a:t>6</a:t>
                          </a:r>
                          <a:endParaRPr lang="de-DE" sz="1400" dirty="0"/>
                        </a:p>
                      </a:txBody>
                      <a:tcPr>
                        <a:lnL w="12700" cap="flat" cmpd="sng" algn="ctr">
                          <a:solidFill>
                            <a:schemeClr val="tx1"/>
                          </a:solidFill>
                          <a:prstDash val="solid"/>
                          <a:round/>
                          <a:headEnd type="none" w="med" len="med"/>
                          <a:tailEnd type="none" w="med" len="med"/>
                        </a:lnL>
                      </a:tcPr>
                    </a:tc>
                    <a:tc>
                      <a:txBody>
                        <a:bodyPr/>
                        <a:lstStyle/>
                        <a:p>
                          <a:pPr algn="ctr"/>
                          <a:r>
                            <a:rPr lang="de-DE" sz="1400" dirty="0" smtClean="0"/>
                            <a:t>-2</a:t>
                          </a:r>
                          <a:endParaRPr lang="de-DE" sz="1400" dirty="0"/>
                        </a:p>
                      </a:txBody>
                      <a:tcPr/>
                    </a:tc>
                    <a:tc>
                      <a:txBody>
                        <a:bodyPr/>
                        <a:lstStyle/>
                        <a:p>
                          <a:pPr algn="ctr"/>
                          <a:r>
                            <a:rPr lang="de-DE" sz="1400" dirty="0" smtClean="0"/>
                            <a:t>4</a:t>
                          </a:r>
                          <a:endParaRPr lang="de-DE" sz="1400" dirty="0"/>
                        </a:p>
                      </a:txBody>
                      <a:tcPr/>
                    </a:tc>
                    <a:tc>
                      <a:txBody>
                        <a:bodyPr/>
                        <a:lstStyle/>
                        <a:p>
                          <a:endParaRPr lang="de-DE"/>
                        </a:p>
                      </a:txBody>
                      <a:tcPr>
                        <a:lnR w="12700" cap="flat" cmpd="sng" algn="ctr">
                          <a:solidFill>
                            <a:schemeClr val="tx1"/>
                          </a:solidFill>
                          <a:prstDash val="solid"/>
                          <a:round/>
                          <a:headEnd type="none" w="med" len="med"/>
                          <a:tailEnd type="none" w="med" len="med"/>
                        </a:lnR>
                        <a:blipFill rotWithShape="0">
                          <a:blip r:embed="rId15"/>
                          <a:stretch>
                            <a:fillRect l="-154762" t="-604000" r="-1587" b="-120000"/>
                          </a:stretch>
                        </a:blipFill>
                      </a:tcPr>
                    </a:tc>
                    <a:extLst>
                      <a:ext uri="{0D108BD9-81ED-4DB2-BD59-A6C34878D82A}">
                        <a16:rowId xmlns:a16="http://schemas.microsoft.com/office/drawing/2014/main" xmlns:a14="http://schemas.microsoft.com/office/drawing/2010/main" xmlns="" val="10006"/>
                      </a:ext>
                    </a:extLst>
                  </a:tr>
                  <a:tr h="304800">
                    <a:tc>
                      <a:txBody>
                        <a:bodyPr/>
                        <a:lstStyle/>
                        <a:p>
                          <a:pPr algn="ctr"/>
                          <a:r>
                            <a:rPr lang="de-DE" sz="1400" dirty="0" smtClean="0"/>
                            <a:t>7</a:t>
                          </a:r>
                          <a:endParaRPr lang="de-D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de-DE" sz="1400" dirty="0" smtClean="0"/>
                            <a:t>1</a:t>
                          </a:r>
                          <a:endParaRPr lang="de-DE" sz="1400" dirty="0"/>
                        </a:p>
                      </a:txBody>
                      <a:tcPr>
                        <a:lnB w="12700" cap="flat" cmpd="sng" algn="ctr">
                          <a:solidFill>
                            <a:schemeClr val="tx1"/>
                          </a:solidFill>
                          <a:prstDash val="solid"/>
                          <a:round/>
                          <a:headEnd type="none" w="med" len="med"/>
                          <a:tailEnd type="none" w="med" len="med"/>
                        </a:lnB>
                      </a:tcPr>
                    </a:tc>
                    <a:tc>
                      <a:txBody>
                        <a:bodyPr/>
                        <a:lstStyle/>
                        <a:p>
                          <a:pPr algn="ctr"/>
                          <a:r>
                            <a:rPr lang="de-DE" sz="1400" dirty="0" smtClean="0"/>
                            <a:t>2</a:t>
                          </a:r>
                          <a:endParaRPr lang="de-DE" sz="1400" dirty="0"/>
                        </a:p>
                      </a:txBody>
                      <a:tcPr>
                        <a:lnB w="12700" cap="flat" cmpd="sng" algn="ctr">
                          <a:solidFill>
                            <a:schemeClr val="tx1"/>
                          </a:solidFill>
                          <a:prstDash val="solid"/>
                          <a:round/>
                          <a:headEnd type="none" w="med" len="med"/>
                          <a:tailEnd type="none" w="med" len="med"/>
                        </a:lnB>
                      </a:tcPr>
                    </a:tc>
                    <a:tc>
                      <a:txBody>
                        <a:bodyPr/>
                        <a:lstStyle/>
                        <a:p>
                          <a:endParaRPr lang="de-DE"/>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15"/>
                          <a:stretch>
                            <a:fillRect l="-154762" t="-704000" r="-1587" b="-20000"/>
                          </a:stretch>
                        </a:blipFill>
                      </a:tcPr>
                    </a:tc>
                    <a:extLst>
                      <a:ext uri="{0D108BD9-81ED-4DB2-BD59-A6C34878D82A}">
                        <a16:rowId xmlns:a16="http://schemas.microsoft.com/office/drawing/2014/main" xmlns:a14="http://schemas.microsoft.com/office/drawing/2010/main" xmlns="" val="10007"/>
                      </a:ext>
                    </a:extLst>
                  </a:tr>
                </a:tbl>
              </a:graphicData>
            </a:graphic>
          </p:graphicFrame>
        </mc:Fallback>
      </mc:AlternateContent>
      <p:sp>
        <p:nvSpPr>
          <p:cNvPr id="38" name="Textfeld 37"/>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777521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Example of decision tree</a:t>
            </a:r>
            <a:endParaRPr lang="en-US" dirty="0"/>
          </a:p>
        </p:txBody>
      </p:sp>
      <p:sp>
        <p:nvSpPr>
          <p:cNvPr id="5" name="Textplatzhalter 4"/>
          <p:cNvSpPr>
            <a:spLocks noGrp="1"/>
          </p:cNvSpPr>
          <p:nvPr>
            <p:ph type="body" sz="quarter" idx="12"/>
          </p:nvPr>
        </p:nvSpPr>
        <p:spPr>
          <a:xfrm>
            <a:off x="287338" y="1684800"/>
            <a:ext cx="8569325" cy="553998"/>
          </a:xfrm>
        </p:spPr>
        <p:txBody>
          <a:bodyPr>
            <a:spAutoFit/>
          </a:bodyPr>
          <a:lstStyle/>
          <a:p>
            <a:pPr marL="285750" indent="-285750">
              <a:buFont typeface="Arial" panose="020B0604020202020204" pitchFamily="34" charset="0"/>
              <a:buChar char="•"/>
            </a:pPr>
            <a:r>
              <a:rPr lang="en-US" dirty="0" smtClean="0"/>
              <a:t>Example task: classification of „animal“ type</a:t>
            </a:r>
          </a:p>
          <a:p>
            <a:pPr marL="285750" indent="-285750">
              <a:buFont typeface="Arial" panose="020B0604020202020204" pitchFamily="34" charset="0"/>
              <a:buChar char="•"/>
            </a:pPr>
            <a:r>
              <a:rPr lang="en-US" dirty="0" smtClean="0"/>
              <a:t>Data basis: 8 records with attributes: height and number of legs</a:t>
            </a:r>
          </a:p>
        </p:txBody>
      </p:sp>
      <p:graphicFrame>
        <p:nvGraphicFramePr>
          <p:cNvPr id="9" name="Tabelle 8"/>
          <p:cNvGraphicFramePr>
            <a:graphicFrameLocks noGrp="1"/>
          </p:cNvGraphicFramePr>
          <p:nvPr>
            <p:extLst/>
          </p:nvPr>
        </p:nvGraphicFramePr>
        <p:xfrm>
          <a:off x="2717292" y="2820682"/>
          <a:ext cx="3896742" cy="3067200"/>
        </p:xfrm>
        <a:graphic>
          <a:graphicData uri="http://schemas.openxmlformats.org/drawingml/2006/table">
            <a:tbl>
              <a:tblPr firstRow="1" bandRow="1">
                <a:tableStyleId>{2D5ABB26-0587-4C30-8999-92F81FD0307C}</a:tableStyleId>
              </a:tblPr>
              <a:tblGrid>
                <a:gridCol w="911543">
                  <a:extLst>
                    <a:ext uri="{9D8B030D-6E8A-4147-A177-3AD203B41FA5}">
                      <a16:colId xmlns:a16="http://schemas.microsoft.com/office/drawing/2014/main" val="20000"/>
                    </a:ext>
                  </a:extLst>
                </a:gridCol>
                <a:gridCol w="733743">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230376">
                  <a:extLst>
                    <a:ext uri="{9D8B030D-6E8A-4147-A177-3AD203B41FA5}">
                      <a16:colId xmlns:a16="http://schemas.microsoft.com/office/drawing/2014/main" val="20003"/>
                    </a:ext>
                  </a:extLst>
                </a:gridCol>
              </a:tblGrid>
              <a:tr h="288000">
                <a:tc>
                  <a:txBody>
                    <a:bodyPr/>
                    <a:lstStyle/>
                    <a:p>
                      <a:pPr algn="ctr"/>
                      <a:r>
                        <a:rPr lang="en-US" sz="1400" noProof="0" dirty="0" smtClean="0">
                          <a:solidFill>
                            <a:schemeClr val="bg1"/>
                          </a:solidFill>
                        </a:rPr>
                        <a:t>ID</a:t>
                      </a:r>
                      <a:endParaRPr lang="en-US" sz="1400" noProof="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h</a:t>
                      </a:r>
                      <a:r>
                        <a:rPr lang="en-US" sz="1400" baseline="0" noProof="0" dirty="0" smtClean="0">
                          <a:solidFill>
                            <a:schemeClr val="bg1"/>
                          </a:solidFill>
                        </a:rPr>
                        <a:t> [m]</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l [number]</a:t>
                      </a:r>
                      <a:endParaRPr lang="en-US" sz="1400" noProof="0" dirty="0">
                        <a:solidFill>
                          <a:schemeClr val="bg1"/>
                        </a:solidFill>
                      </a:endParaRPr>
                    </a:p>
                  </a:txBody>
                  <a:tcPr>
                    <a:lnT w="12700" cap="flat" cmpd="sng" algn="ctr">
                      <a:solidFill>
                        <a:schemeClr val="tx1"/>
                      </a:solidFill>
                      <a:prstDash val="solid"/>
                      <a:round/>
                      <a:headEnd type="none" w="med" len="med"/>
                      <a:tailEnd type="none" w="med" len="med"/>
                    </a:lnT>
                    <a:solidFill>
                      <a:srgbClr val="41719C"/>
                    </a:solidFill>
                  </a:tcPr>
                </a:tc>
                <a:tc>
                  <a:txBody>
                    <a:bodyPr/>
                    <a:lstStyle/>
                    <a:p>
                      <a:pPr algn="ctr"/>
                      <a:r>
                        <a:rPr lang="en-US" sz="1400" noProof="0" dirty="0" smtClean="0">
                          <a:solidFill>
                            <a:schemeClr val="bg1"/>
                          </a:solidFill>
                        </a:rPr>
                        <a:t>Class</a:t>
                      </a:r>
                      <a:endParaRPr lang="en-US" sz="1400" noProof="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1719C"/>
                    </a:solidFill>
                  </a:tcPr>
                </a:tc>
                <a:extLst>
                  <a:ext uri="{0D108BD9-81ED-4DB2-BD59-A6C34878D82A}">
                    <a16:rowId xmlns:a16="http://schemas.microsoft.com/office/drawing/2014/main" val="10000"/>
                  </a:ext>
                </a:extLst>
              </a:tr>
              <a:tr h="288000">
                <a:tc>
                  <a:txBody>
                    <a:bodyPr/>
                    <a:lstStyle/>
                    <a:p>
                      <a:pPr algn="ctr"/>
                      <a:r>
                        <a:rPr lang="en-US" sz="1400" noProof="0" dirty="0" smtClean="0"/>
                        <a:t>1</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0,1</a:t>
                      </a:r>
                      <a:endParaRPr lang="en-US" sz="1400" noProof="0" dirty="0"/>
                    </a:p>
                  </a:txBody>
                  <a:tcPr/>
                </a:tc>
                <a:tc>
                  <a:txBody>
                    <a:bodyPr/>
                    <a:lstStyle/>
                    <a:p>
                      <a:pPr algn="ctr"/>
                      <a:r>
                        <a:rPr lang="en-US" sz="1400" noProof="0" dirty="0" smtClean="0"/>
                        <a:t>0</a:t>
                      </a:r>
                      <a:endParaRPr lang="en-US" sz="1400" noProof="0" dirty="0"/>
                    </a:p>
                  </a:txBody>
                  <a:tcPr/>
                </a:tc>
                <a:tc>
                  <a:txBody>
                    <a:bodyPr/>
                    <a:lstStyle/>
                    <a:p>
                      <a:pPr algn="ctr"/>
                      <a:r>
                        <a:rPr lang="en-US" sz="1400" noProof="0" dirty="0" smtClean="0"/>
                        <a:t>F</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8000">
                <a:tc>
                  <a:txBody>
                    <a:bodyPr/>
                    <a:lstStyle/>
                    <a:p>
                      <a:pPr algn="ctr"/>
                      <a:r>
                        <a:rPr lang="en-US" sz="1400" noProof="0" dirty="0" smtClean="0"/>
                        <a:t>2</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0,2</a:t>
                      </a:r>
                      <a:endParaRPr lang="en-US" sz="1400" noProof="0" dirty="0"/>
                    </a:p>
                  </a:txBody>
                  <a:tcPr/>
                </a:tc>
                <a:tc>
                  <a:txBody>
                    <a:bodyPr/>
                    <a:lstStyle/>
                    <a:p>
                      <a:pPr algn="ctr"/>
                      <a:r>
                        <a:rPr lang="en-US" sz="1400" noProof="0" dirty="0" smtClean="0"/>
                        <a:t>2</a:t>
                      </a:r>
                      <a:endParaRPr lang="en-US" sz="1400" noProof="0" dirty="0"/>
                    </a:p>
                  </a:txBody>
                  <a:tcPr/>
                </a:tc>
                <a:tc>
                  <a:txBody>
                    <a:bodyPr/>
                    <a:lstStyle/>
                    <a:p>
                      <a:pPr algn="ctr"/>
                      <a:r>
                        <a:rPr lang="en-US" sz="1400" noProof="0" dirty="0" smtClean="0"/>
                        <a:t>B</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8000">
                <a:tc>
                  <a:txBody>
                    <a:bodyPr/>
                    <a:lstStyle/>
                    <a:p>
                      <a:pPr algn="ctr"/>
                      <a:r>
                        <a:rPr lang="en-US" sz="1400" noProof="0" dirty="0" smtClean="0"/>
                        <a:t>3</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1,8</a:t>
                      </a:r>
                      <a:endParaRPr lang="en-US" sz="1400" noProof="0" dirty="0"/>
                    </a:p>
                  </a:txBody>
                  <a:tcPr/>
                </a:tc>
                <a:tc>
                  <a:txBody>
                    <a:bodyPr/>
                    <a:lstStyle/>
                    <a:p>
                      <a:pPr algn="ctr"/>
                      <a:r>
                        <a:rPr lang="en-US" sz="1400" noProof="0" dirty="0" smtClean="0"/>
                        <a:t>2</a:t>
                      </a:r>
                      <a:endParaRPr lang="en-US" sz="1400" noProof="0" dirty="0"/>
                    </a:p>
                  </a:txBody>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8000">
                <a:tc>
                  <a:txBody>
                    <a:bodyPr/>
                    <a:lstStyle/>
                    <a:p>
                      <a:pPr algn="ctr"/>
                      <a:r>
                        <a:rPr lang="en-US" sz="1400" noProof="0" dirty="0" smtClean="0"/>
                        <a:t>4</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0,2</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8000">
                <a:tc>
                  <a:txBody>
                    <a:bodyPr/>
                    <a:lstStyle/>
                    <a:p>
                      <a:pPr algn="ctr"/>
                      <a:r>
                        <a:rPr lang="en-US" sz="1400" noProof="0" dirty="0" smtClean="0"/>
                        <a:t>5</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2,1</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noProof="0" dirty="0" smtClean="0"/>
                        <a:t>H</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8000">
                <a:tc>
                  <a:txBody>
                    <a:bodyPr/>
                    <a:lstStyle/>
                    <a:p>
                      <a:pPr algn="ctr"/>
                      <a:r>
                        <a:rPr lang="en-US" sz="1400" noProof="0" dirty="0" smtClean="0"/>
                        <a:t>6</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1,7</a:t>
                      </a:r>
                      <a:endParaRPr lang="en-US" sz="1400" noProof="0" dirty="0"/>
                    </a:p>
                  </a:txBody>
                  <a:tcPr/>
                </a:tc>
                <a:tc>
                  <a:txBody>
                    <a:bodyPr/>
                    <a:lstStyle/>
                    <a:p>
                      <a:pPr algn="ctr"/>
                      <a:r>
                        <a:rPr lang="en-US" sz="1400" noProof="0" dirty="0" smtClean="0"/>
                        <a:t>2</a:t>
                      </a:r>
                      <a:endParaRPr lang="en-US" sz="1400" noProof="0" dirty="0"/>
                    </a:p>
                  </a:txBody>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8000">
                <a:tc>
                  <a:txBody>
                    <a:bodyPr/>
                    <a:lstStyle/>
                    <a:p>
                      <a:pPr algn="ctr"/>
                      <a:r>
                        <a:rPr lang="en-US" sz="1400" noProof="0" dirty="0" smtClean="0"/>
                        <a:t>7</a:t>
                      </a:r>
                      <a:endParaRPr lang="en-US" sz="1400" noProof="0" dirty="0"/>
                    </a:p>
                  </a:txBody>
                  <a:tcPr>
                    <a:lnL w="12700" cap="flat" cmpd="sng" algn="ctr">
                      <a:solidFill>
                        <a:schemeClr val="tx1"/>
                      </a:solidFill>
                      <a:prstDash val="solid"/>
                      <a:round/>
                      <a:headEnd type="none" w="med" len="med"/>
                      <a:tailEnd type="none" w="med" len="med"/>
                    </a:lnL>
                  </a:tcPr>
                </a:tc>
                <a:tc>
                  <a:txBody>
                    <a:bodyPr/>
                    <a:lstStyle/>
                    <a:p>
                      <a:pPr algn="ctr"/>
                      <a:r>
                        <a:rPr lang="en-US" sz="1400" noProof="0" dirty="0" smtClean="0"/>
                        <a:t>0,1</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noProof="0" dirty="0" smtClean="0"/>
                        <a:t>C</a:t>
                      </a:r>
                      <a:endParaRPr lang="en-US" sz="14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8000">
                <a:tc>
                  <a:txBody>
                    <a:bodyPr/>
                    <a:lstStyle/>
                    <a:p>
                      <a:pPr algn="ctr"/>
                      <a:r>
                        <a:rPr lang="en-US" sz="1400" noProof="0" dirty="0" smtClean="0"/>
                        <a:t>8</a:t>
                      </a:r>
                      <a:endParaRPr lang="en-US" sz="1400" noProof="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noProof="0" dirty="0" smtClean="0"/>
                        <a:t>1,6</a:t>
                      </a:r>
                      <a:endParaRPr lang="en-US" sz="1400" noProof="0" dirty="0"/>
                    </a:p>
                  </a:txBody>
                  <a:tcPr>
                    <a:lnB w="12700" cap="flat" cmpd="sng" algn="ctr">
                      <a:solidFill>
                        <a:schemeClr val="tx1"/>
                      </a:solidFill>
                      <a:prstDash val="solid"/>
                      <a:round/>
                      <a:headEnd type="none" w="med" len="med"/>
                      <a:tailEnd type="none" w="med" len="med"/>
                    </a:lnB>
                  </a:tcPr>
                </a:tc>
                <a:tc>
                  <a:txBody>
                    <a:bodyPr/>
                    <a:lstStyle/>
                    <a:p>
                      <a:pPr algn="ctr"/>
                      <a:r>
                        <a:rPr lang="en-US" sz="1400" noProof="0" dirty="0" smtClean="0"/>
                        <a:t>2</a:t>
                      </a:r>
                      <a:endParaRPr lang="en-US" sz="1400" noProof="0" dirty="0"/>
                    </a:p>
                  </a:txBody>
                  <a:tcPr>
                    <a:lnB w="12700" cap="flat" cmpd="sng" algn="ctr">
                      <a:solidFill>
                        <a:schemeClr val="tx1"/>
                      </a:solidFill>
                      <a:prstDash val="solid"/>
                      <a:round/>
                      <a:headEnd type="none" w="med" len="med"/>
                      <a:tailEnd type="none" w="med" len="med"/>
                    </a:lnB>
                  </a:tcPr>
                </a:tc>
                <a:tc>
                  <a:txBody>
                    <a:bodyPr/>
                    <a:lstStyle/>
                    <a:p>
                      <a:pPr algn="ctr"/>
                      <a:r>
                        <a:rPr lang="en-US" sz="1400" noProof="0" dirty="0" smtClean="0"/>
                        <a:t>M</a:t>
                      </a:r>
                      <a:endParaRPr lang="en-US" sz="1400" noProof="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000">
                <a:tc gridSpan="4">
                  <a:txBody>
                    <a:bodyPr/>
                    <a:lstStyle/>
                    <a:p>
                      <a:pPr algn="r"/>
                      <a:r>
                        <a:rPr lang="en-US" sz="1200" i="1" noProof="0" dirty="0" smtClean="0">
                          <a:solidFill>
                            <a:schemeClr val="tx1"/>
                          </a:solidFill>
                        </a:rPr>
                        <a:t>F: fish, C: cat, M: man, H: horse, B: bird</a:t>
                      </a:r>
                      <a:endParaRPr lang="en-US" sz="1200" i="1"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de-DE" sz="1400" dirty="0"/>
                    </a:p>
                  </a:txBody>
                  <a:tcPr>
                    <a:lnB w="12700" cap="flat" cmpd="sng" algn="ctr">
                      <a:solidFill>
                        <a:schemeClr val="tx1"/>
                      </a:solidFill>
                      <a:prstDash val="solid"/>
                      <a:round/>
                      <a:headEnd type="none" w="med" len="med"/>
                      <a:tailEnd type="none" w="med" len="med"/>
                    </a:lnB>
                  </a:tcPr>
                </a:tc>
                <a:tc hMerge="1">
                  <a:txBody>
                    <a:bodyPr/>
                    <a:lstStyle/>
                    <a:p>
                      <a:pPr algn="ctr"/>
                      <a:endParaRPr lang="de-DE" sz="1400" dirty="0"/>
                    </a:p>
                  </a:txBody>
                  <a:tcPr>
                    <a:lnB w="12700" cap="flat" cmpd="sng" algn="ctr">
                      <a:solidFill>
                        <a:schemeClr val="tx1"/>
                      </a:solidFill>
                      <a:prstDash val="solid"/>
                      <a:round/>
                      <a:headEnd type="none" w="med" len="med"/>
                      <a:tailEnd type="none" w="med" len="med"/>
                    </a:lnB>
                  </a:tcPr>
                </a:tc>
                <a:tc hMerge="1">
                  <a:txBody>
                    <a:bodyPr/>
                    <a:lstStyle/>
                    <a:p>
                      <a:pPr algn="ctr"/>
                      <a:endParaRPr lang="de-D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Textfeld 5"/>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183354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hteck 9"/>
              <p:cNvSpPr/>
              <p:nvPr/>
            </p:nvSpPr>
            <p:spPr>
              <a:xfrm>
                <a:off x="287338" y="1684800"/>
                <a:ext cx="8568662" cy="445020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900113" indent="-900113"/>
                <a:r>
                  <a:rPr lang="en-US" sz="1500" b="1" dirty="0" smtClean="0">
                    <a:solidFill>
                      <a:schemeClr val="tx1"/>
                    </a:solidFill>
                    <a:latin typeface="Consolas" panose="020B0609020204030204" pitchFamily="49" charset="0"/>
                    <a:cs typeface="Consolas" panose="020B0609020204030204" pitchFamily="49" charset="0"/>
                  </a:rPr>
                  <a:t>Input</a:t>
                </a:r>
                <a:r>
                  <a:rPr lang="en-US" sz="1500" dirty="0" smtClean="0">
                    <a:solidFill>
                      <a:schemeClr val="tx1"/>
                    </a:solidFill>
                    <a:latin typeface="Consolas" panose="020B0609020204030204" pitchFamily="49" charset="0"/>
                    <a:cs typeface="Consolas" panose="020B0609020204030204" pitchFamily="49" charset="0"/>
                  </a:rPr>
                  <a:t>	Sample </a:t>
                </a:r>
                <a14:m>
                  <m:oMath xmlns:m="http://schemas.openxmlformats.org/officeDocument/2006/math">
                    <m:r>
                      <a:rPr lang="en-US" sz="1500" b="0" i="1" smtClean="0">
                        <a:solidFill>
                          <a:schemeClr val="tx1"/>
                        </a:solidFill>
                        <a:latin typeface="Cambria Math" panose="02040503050406030204" pitchFamily="18" charset="0"/>
                      </a:rPr>
                      <m:t>𝑆</m:t>
                    </m:r>
                  </m:oMath>
                </a14:m>
                <a:r>
                  <a:rPr lang="en-US" sz="1500" dirty="0" smtClean="0">
                    <a:solidFill>
                      <a:schemeClr val="tx1"/>
                    </a:solidFill>
                    <a:latin typeface="Consolas" panose="020B0609020204030204" pitchFamily="49" charset="0"/>
                    <a:cs typeface="Consolas" panose="020B0609020204030204" pitchFamily="49" charset="0"/>
                  </a:rPr>
                  <a:t> (with attributes</a:t>
                </a:r>
                <a14:m>
                  <m:oMath xmlns:m="http://schemas.openxmlformats.org/officeDocument/2006/math">
                    <m:r>
                      <a:rPr lang="en-US" sz="1500" b="0" i="0" smtClean="0">
                        <a:solidFill>
                          <a:schemeClr val="tx1"/>
                        </a:solidFill>
                        <a:latin typeface="Cambria Math" panose="02040503050406030204" pitchFamily="18" charset="0"/>
                      </a:rPr>
                      <m:t> </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𝑎</m:t>
                        </m:r>
                      </m:e>
                      <m:sub>
                        <m:r>
                          <a:rPr lang="en-US" sz="1500" b="0" i="1" smtClean="0">
                            <a:solidFill>
                              <a:schemeClr val="tx1"/>
                            </a:solidFill>
                            <a:latin typeface="Cambria Math" panose="02040503050406030204" pitchFamily="18" charset="0"/>
                          </a:rPr>
                          <m:t>1</m:t>
                        </m:r>
                      </m:sub>
                    </m:sSub>
                    <m:r>
                      <a:rPr lang="en-US" sz="1500" b="0" i="1" smtClean="0">
                        <a:solidFill>
                          <a:schemeClr val="tx1"/>
                        </a:solidFill>
                        <a:latin typeface="Cambria Math" panose="02040503050406030204" pitchFamily="18" charset="0"/>
                      </a:rPr>
                      <m:t>,…,</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𝑎</m:t>
                        </m:r>
                      </m:e>
                      <m:sub>
                        <m:r>
                          <a:rPr lang="en-US" sz="1500" b="0" i="1" smtClean="0">
                            <a:solidFill>
                              <a:schemeClr val="tx1"/>
                            </a:solidFill>
                            <a:latin typeface="Cambria Math" panose="02040503050406030204" pitchFamily="18" charset="0"/>
                          </a:rPr>
                          <m:t>𝑛</m:t>
                        </m:r>
                      </m:sub>
                    </m:sSub>
                  </m:oMath>
                </a14:m>
                <a:r>
                  <a:rPr lang="en-US" sz="1500" dirty="0" smtClean="0">
                    <a:solidFill>
                      <a:schemeClr val="tx1"/>
                    </a:solidFill>
                    <a:latin typeface="Consolas" panose="020B0609020204030204" pitchFamily="49" charset="0"/>
                    <a:cs typeface="Consolas" panose="020B0609020204030204" pitchFamily="49" charset="0"/>
                  </a:rPr>
                  <a:t>, attribute values</a:t>
                </a:r>
                <a14:m>
                  <m:oMath xmlns:m="http://schemas.openxmlformats.org/officeDocument/2006/math">
                    <m:r>
                      <a:rPr lang="en-US" sz="1500" b="0" i="0" smtClean="0">
                        <a:solidFill>
                          <a:schemeClr val="tx1"/>
                        </a:solidFill>
                        <a:latin typeface="Cambria Math" panose="02040503050406030204" pitchFamily="18" charset="0"/>
                      </a:rPr>
                      <m:t> </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𝑘</m:t>
                        </m:r>
                      </m:e>
                      <m:sub>
                        <m:r>
                          <a:rPr lang="en-US" sz="1500" b="0" i="1" smtClean="0">
                            <a:solidFill>
                              <a:schemeClr val="tx1"/>
                            </a:solidFill>
                            <a:latin typeface="Cambria Math" panose="02040503050406030204" pitchFamily="18" charset="0"/>
                          </a:rPr>
                          <m:t>1</m:t>
                        </m:r>
                      </m:sub>
                    </m:sSub>
                    <m:r>
                      <a:rPr lang="en-US" sz="1500" b="0" i="1" smtClean="0">
                        <a:solidFill>
                          <a:schemeClr val="tx1"/>
                        </a:solidFill>
                        <a:latin typeface="Cambria Math" panose="02040503050406030204" pitchFamily="18" charset="0"/>
                      </a:rPr>
                      <m:t>,…,</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𝑘</m:t>
                        </m:r>
                      </m:e>
                      <m:sub>
                        <m:r>
                          <a:rPr lang="en-US" sz="1500" b="0" i="1" smtClean="0">
                            <a:solidFill>
                              <a:schemeClr val="tx1"/>
                            </a:solidFill>
                            <a:latin typeface="Cambria Math" panose="02040503050406030204" pitchFamily="18" charset="0"/>
                          </a:rPr>
                          <m:t>𝑛</m:t>
                        </m:r>
                      </m:sub>
                    </m:sSub>
                  </m:oMath>
                </a14:m>
                <a:r>
                  <a:rPr lang="en-US" sz="1500" dirty="0" smtClean="0">
                    <a:solidFill>
                      <a:schemeClr val="tx1"/>
                    </a:solidFill>
                    <a:latin typeface="Consolas" panose="020B0609020204030204" pitchFamily="49" charset="0"/>
                    <a:cs typeface="Consolas" panose="020B0609020204030204" pitchFamily="49" charset="0"/>
                  </a:rPr>
                  <a:t>, and classes </a:t>
                </a:r>
                <a14:m>
                  <m:oMath xmlns:m="http://schemas.openxmlformats.org/officeDocument/2006/math">
                    <m:sSub>
                      <m:sSubPr>
                        <m:ctrlPr>
                          <a:rPr lang="en-US" sz="1500" i="1">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𝐶</m:t>
                        </m:r>
                      </m:e>
                      <m:sub>
                        <m:r>
                          <a:rPr lang="en-US" sz="1500" i="1">
                            <a:solidFill>
                              <a:schemeClr val="tx1"/>
                            </a:solidFill>
                            <a:latin typeface="Cambria Math" panose="02040503050406030204" pitchFamily="18" charset="0"/>
                          </a:rPr>
                          <m:t>1</m:t>
                        </m:r>
                      </m:sub>
                    </m:sSub>
                    <m:r>
                      <a:rPr lang="en-US" sz="1500" i="1">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𝐶</m:t>
                        </m:r>
                      </m:e>
                      <m:sub>
                        <m:r>
                          <a:rPr lang="en-US" sz="1500" b="0" i="1" smtClean="0">
                            <a:solidFill>
                              <a:schemeClr val="tx1"/>
                            </a:solidFill>
                            <a:latin typeface="Cambria Math" panose="02040503050406030204" pitchFamily="18" charset="0"/>
                          </a:rPr>
                          <m:t>𝑝</m:t>
                        </m:r>
                      </m:sub>
                    </m:sSub>
                  </m:oMath>
                </a14:m>
                <a:r>
                  <a:rPr lang="en-US" sz="1500" dirty="0" smtClean="0">
                    <a:solidFill>
                      <a:schemeClr val="tx1"/>
                    </a:solidFill>
                    <a:latin typeface="Consolas" panose="020B0609020204030204" pitchFamily="49" charset="0"/>
                    <a:cs typeface="Consolas" panose="020B0609020204030204" pitchFamily="49" charset="0"/>
                  </a:rPr>
                  <a:t>)</a:t>
                </a:r>
              </a:p>
              <a:p>
                <a:pPr>
                  <a:spcAft>
                    <a:spcPts val="1800"/>
                  </a:spcAft>
                </a:pPr>
                <a:r>
                  <a:rPr lang="en-US" sz="1500" b="1" dirty="0" smtClean="0">
                    <a:solidFill>
                      <a:schemeClr val="tx1"/>
                    </a:solidFill>
                    <a:latin typeface="Consolas" panose="020B0609020204030204" pitchFamily="49" charset="0"/>
                    <a:cs typeface="Consolas" panose="020B0609020204030204" pitchFamily="49" charset="0"/>
                  </a:rPr>
                  <a:t>Output</a:t>
                </a:r>
                <a:r>
                  <a:rPr lang="en-US" sz="1500" dirty="0" smtClean="0">
                    <a:solidFill>
                      <a:schemeClr val="tx1"/>
                    </a:solidFill>
                    <a:latin typeface="Consolas" panose="020B0609020204030204" pitchFamily="49" charset="0"/>
                    <a:cs typeface="Consolas" panose="020B0609020204030204" pitchFamily="49" charset="0"/>
                  </a:rPr>
                  <a:t>	Decision tree for sample </a:t>
                </a:r>
                <a14:m>
                  <m:oMath xmlns:m="http://schemas.openxmlformats.org/officeDocument/2006/math">
                    <m:r>
                      <a:rPr lang="en-US" sz="1500" i="1">
                        <a:solidFill>
                          <a:schemeClr val="tx1"/>
                        </a:solidFill>
                        <a:latin typeface="Cambria Math" panose="02040503050406030204" pitchFamily="18" charset="0"/>
                      </a:rPr>
                      <m:t>𝑆</m:t>
                    </m:r>
                  </m:oMath>
                </a14:m>
                <a:endParaRPr lang="en-US" sz="1500" dirty="0">
                  <a:solidFill>
                    <a:schemeClr val="tx1"/>
                  </a:solidFill>
                  <a:latin typeface="Consolas" panose="020B0609020204030204" pitchFamily="49" charset="0"/>
                  <a:cs typeface="Consolas" panose="020B0609020204030204" pitchFamily="49" charset="0"/>
                </a:endParaRPr>
              </a:p>
              <a:p>
                <a:pPr marL="342900" indent="-342900">
                  <a:spcAft>
                    <a:spcPts val="600"/>
                  </a:spcAft>
                  <a:buFont typeface="+mj-lt"/>
                  <a:buAutoNum type="arabicParenBoth"/>
                </a:pPr>
                <a:r>
                  <a:rPr lang="en-US" sz="1500" dirty="0" smtClean="0">
                    <a:solidFill>
                      <a:schemeClr val="tx1"/>
                    </a:solidFill>
                    <a:latin typeface="Consolas" panose="020B0609020204030204" pitchFamily="49" charset="0"/>
                    <a:cs typeface="Consolas" panose="020B0609020204030204" pitchFamily="49" charset="0"/>
                  </a:rPr>
                  <a:t>Generate a node for </a:t>
                </a:r>
                <a14:m>
                  <m:oMath xmlns:m="http://schemas.openxmlformats.org/officeDocument/2006/math">
                    <m:r>
                      <a:rPr lang="en-US" sz="1500" i="1">
                        <a:solidFill>
                          <a:schemeClr val="tx1"/>
                        </a:solidFill>
                        <a:latin typeface="Cambria Math" panose="02040503050406030204" pitchFamily="18" charset="0"/>
                      </a:rPr>
                      <m:t>𝑆</m:t>
                    </m:r>
                    <m:r>
                      <a:rPr lang="en-US" sz="1500" i="1">
                        <a:solidFill>
                          <a:schemeClr val="tx1"/>
                        </a:solidFill>
                        <a:latin typeface="Cambria Math" panose="02040503050406030204" pitchFamily="18" charset="0"/>
                      </a:rPr>
                      <m:t> </m:t>
                    </m:r>
                  </m:oMath>
                </a14:m>
                <a:endParaRPr lang="en-US" sz="1500" dirty="0" smtClean="0">
                  <a:solidFill>
                    <a:schemeClr val="tx1"/>
                  </a:solidFill>
                  <a:latin typeface="Consolas" panose="020B0609020204030204" pitchFamily="49" charset="0"/>
                  <a:cs typeface="Consolas" panose="020B0609020204030204" pitchFamily="49" charset="0"/>
                </a:endParaRPr>
              </a:p>
              <a:p>
                <a:pPr marL="342900" indent="-342900">
                  <a:spcAft>
                    <a:spcPts val="600"/>
                  </a:spcAft>
                  <a:buFont typeface="+mj-lt"/>
                  <a:buAutoNum type="arabicParenBoth"/>
                </a:pPr>
                <a:r>
                  <a:rPr lang="en-US" sz="1500" dirty="0" smtClean="0">
                    <a:solidFill>
                      <a:schemeClr val="tx1"/>
                    </a:solidFill>
                    <a:latin typeface="Consolas" panose="020B0609020204030204" pitchFamily="49" charset="0"/>
                    <a:cs typeface="Consolas" panose="020B0609020204030204" pitchFamily="49" charset="0"/>
                  </a:rPr>
                  <a:t>Select best attribute </a:t>
                </a:r>
                <a14:m>
                  <m:oMath xmlns:m="http://schemas.openxmlformats.org/officeDocument/2006/math">
                    <m:r>
                      <a:rPr lang="en-US" sz="1500" b="0" i="1" smtClean="0">
                        <a:solidFill>
                          <a:schemeClr val="tx1"/>
                        </a:solidFill>
                        <a:latin typeface="Cambria Math" panose="02040503050406030204" pitchFamily="18" charset="0"/>
                      </a:rPr>
                      <m:t>𝑎𝑡</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𝑟</m:t>
                        </m:r>
                      </m:e>
                      <m:sub>
                        <m:r>
                          <a:rPr lang="en-US" sz="1500" b="0" i="1" smtClean="0">
                            <a:solidFill>
                              <a:schemeClr val="tx1"/>
                            </a:solidFill>
                            <a:latin typeface="Cambria Math" panose="02040503050406030204" pitchFamily="18" charset="0"/>
                          </a:rPr>
                          <m:t>𝑗</m:t>
                        </m:r>
                      </m:sub>
                    </m:sSub>
                    <m:r>
                      <a:rPr lang="en-US" sz="1500" b="0" i="1" smtClean="0">
                        <a:solidFill>
                          <a:schemeClr val="tx1"/>
                        </a:solidFill>
                        <a:latin typeface="Cambria Math" panose="02040503050406030204" pitchFamily="18" charset="0"/>
                      </a:rPr>
                      <m:t>, </m:t>
                    </m:r>
                    <m:r>
                      <a:rPr lang="en-US" sz="1500" b="0" i="1" smtClean="0">
                        <a:solidFill>
                          <a:schemeClr val="tx1"/>
                        </a:solidFill>
                        <a:latin typeface="Cambria Math" panose="02040503050406030204" pitchFamily="18" charset="0"/>
                      </a:rPr>
                      <m:t>𝑗</m:t>
                    </m:r>
                    <m:r>
                      <a:rPr lang="en-US" sz="1500" b="0" i="1" smtClean="0">
                        <a:solidFill>
                          <a:schemeClr val="tx1"/>
                        </a:solidFill>
                        <a:latin typeface="Cambria Math" panose="02040503050406030204" pitchFamily="18" charset="0"/>
                      </a:rPr>
                      <m:t>∈</m:t>
                    </m:r>
                    <m:d>
                      <m:dPr>
                        <m:begChr m:val="{"/>
                        <m:endChr m:val="}"/>
                        <m:ctrlPr>
                          <a:rPr lang="en-US" sz="1500" b="0" i="1" smtClean="0">
                            <a:solidFill>
                              <a:schemeClr val="tx1"/>
                            </a:solidFill>
                            <a:latin typeface="Cambria Math" panose="02040503050406030204" pitchFamily="18" charset="0"/>
                          </a:rPr>
                        </m:ctrlPr>
                      </m:dPr>
                      <m:e>
                        <m:r>
                          <a:rPr lang="en-US" sz="1500" b="0" i="1" smtClean="0">
                            <a:solidFill>
                              <a:schemeClr val="tx1"/>
                            </a:solidFill>
                            <a:latin typeface="Cambria Math" panose="02040503050406030204" pitchFamily="18" charset="0"/>
                          </a:rPr>
                          <m:t>1,…,</m:t>
                        </m:r>
                        <m:r>
                          <a:rPr lang="en-US" sz="1500" b="0" i="1" smtClean="0">
                            <a:solidFill>
                              <a:schemeClr val="tx1"/>
                            </a:solidFill>
                            <a:latin typeface="Cambria Math" panose="02040503050406030204" pitchFamily="18" charset="0"/>
                          </a:rPr>
                          <m:t>𝑛</m:t>
                        </m:r>
                      </m:e>
                    </m:d>
                  </m:oMath>
                </a14:m>
                <a:endParaRPr lang="en-US" sz="1500" dirty="0" smtClean="0">
                  <a:solidFill>
                    <a:schemeClr val="tx1"/>
                  </a:solidFill>
                  <a:latin typeface="Consolas" panose="020B0609020204030204" pitchFamily="49" charset="0"/>
                  <a:cs typeface="Consolas" panose="020B0609020204030204" pitchFamily="49" charset="0"/>
                </a:endParaRPr>
              </a:p>
              <a:p>
                <a:pPr marL="342900" indent="-342900">
                  <a:spcAft>
                    <a:spcPts val="600"/>
                  </a:spcAft>
                  <a:buFont typeface="+mj-lt"/>
                  <a:buAutoNum type="arabicParenBoth"/>
                </a:pPr>
                <a:r>
                  <a:rPr lang="en-US" sz="1500" dirty="0" smtClean="0">
                    <a:solidFill>
                      <a:schemeClr val="tx1"/>
                    </a:solidFill>
                    <a:latin typeface="Consolas" panose="020B0609020204030204" pitchFamily="49" charset="0"/>
                    <a:cs typeface="Consolas" panose="020B0609020204030204" pitchFamily="49" charset="0"/>
                  </a:rPr>
                  <a:t>Split sample, case attribute-type</a:t>
                </a:r>
              </a:p>
              <a:p>
                <a:pPr marL="857250" lvl="1" indent="-400050">
                  <a:spcAft>
                    <a:spcPts val="600"/>
                  </a:spcAft>
                  <a:buFont typeface="+mj-lt"/>
                  <a:buAutoNum type="romanLcPeriod"/>
                </a:pPr>
                <a:r>
                  <a:rPr lang="en-US" sz="1500" dirty="0" smtClean="0">
                    <a:solidFill>
                      <a:schemeClr val="tx1"/>
                    </a:solidFill>
                    <a:latin typeface="Consolas" panose="020B0609020204030204" pitchFamily="49" charset="0"/>
                    <a:cs typeface="Consolas" panose="020B0609020204030204" pitchFamily="49" charset="0"/>
                  </a:rPr>
                  <a:t>Nominal: split sample </a:t>
                </a:r>
                <a14:m>
                  <m:oMath xmlns:m="http://schemas.openxmlformats.org/officeDocument/2006/math">
                    <m:r>
                      <a:rPr lang="en-US" sz="1500" i="1">
                        <a:solidFill>
                          <a:schemeClr val="tx1"/>
                        </a:solidFill>
                        <a:latin typeface="Cambria Math" panose="02040503050406030204" pitchFamily="18" charset="0"/>
                      </a:rPr>
                      <m:t>𝑆</m:t>
                    </m:r>
                  </m:oMath>
                </a14:m>
                <a:r>
                  <a:rPr lang="en-US" sz="1500" dirty="0" smtClean="0">
                    <a:solidFill>
                      <a:schemeClr val="tx1"/>
                    </a:solidFill>
                    <a:latin typeface="Consolas" panose="020B0609020204030204" pitchFamily="49" charset="0"/>
                    <a:cs typeface="Consolas" panose="020B0609020204030204" pitchFamily="49" charset="0"/>
                  </a:rPr>
                  <a:t> according to </a:t>
                </a:r>
                <a14:m>
                  <m:oMath xmlns:m="http://schemas.openxmlformats.org/officeDocument/2006/math">
                    <m:r>
                      <a:rPr lang="en-US" sz="1500" b="0" i="1" smtClean="0">
                        <a:solidFill>
                          <a:schemeClr val="tx1"/>
                        </a:solidFill>
                        <a:latin typeface="Cambria Math" panose="02040503050406030204" pitchFamily="18" charset="0"/>
                      </a:rPr>
                      <m:t>𝑘</m:t>
                    </m:r>
                    <m:r>
                      <a:rPr lang="en-US" sz="1500" b="0" i="1" smtClean="0">
                        <a:solidFill>
                          <a:schemeClr val="tx1"/>
                        </a:solidFill>
                        <a:latin typeface="Cambria Math" panose="02040503050406030204" pitchFamily="18" charset="0"/>
                      </a:rPr>
                      <m:t>=</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𝑘</m:t>
                        </m:r>
                      </m:e>
                      <m:sub>
                        <m:r>
                          <a:rPr lang="en-US" sz="1500" b="0" i="1" smtClean="0">
                            <a:solidFill>
                              <a:schemeClr val="tx1"/>
                            </a:solidFill>
                            <a:latin typeface="Cambria Math" panose="02040503050406030204" pitchFamily="18" charset="0"/>
                          </a:rPr>
                          <m:t>𝑗</m:t>
                        </m:r>
                      </m:sub>
                    </m:sSub>
                  </m:oMath>
                </a14:m>
                <a:r>
                  <a:rPr lang="en-US" sz="1500" dirty="0" smtClean="0">
                    <a:solidFill>
                      <a:schemeClr val="tx1"/>
                    </a:solidFill>
                    <a:latin typeface="Consolas" panose="020B0609020204030204" pitchFamily="49" charset="0"/>
                    <a:cs typeface="Consolas" panose="020B0609020204030204" pitchFamily="49" charset="0"/>
                  </a:rPr>
                  <a:t> different values of this attribute into sub-samples</a:t>
                </a:r>
                <a14:m>
                  <m:oMath xmlns:m="http://schemas.openxmlformats.org/officeDocument/2006/math">
                    <m:r>
                      <a:rPr lang="en-US" sz="1500" b="0" i="0" smtClean="0">
                        <a:solidFill>
                          <a:schemeClr val="tx1"/>
                        </a:solidFill>
                        <a:latin typeface="Cambria Math" panose="02040503050406030204" pitchFamily="18" charset="0"/>
                      </a:rPr>
                      <m:t> </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𝑆</m:t>
                        </m:r>
                      </m:e>
                      <m:sub>
                        <m:r>
                          <a:rPr lang="en-US" sz="1500" b="0" i="1" smtClean="0">
                            <a:solidFill>
                              <a:schemeClr val="tx1"/>
                            </a:solidFill>
                            <a:latin typeface="Cambria Math" panose="02040503050406030204" pitchFamily="18" charset="0"/>
                          </a:rPr>
                          <m:t>1</m:t>
                        </m:r>
                      </m:sub>
                    </m:sSub>
                    <m:r>
                      <a:rPr lang="en-US" sz="1500" b="0" i="1" smtClean="0">
                        <a:solidFill>
                          <a:schemeClr val="tx1"/>
                        </a:solidFill>
                        <a:latin typeface="Cambria Math" panose="02040503050406030204" pitchFamily="18" charset="0"/>
                      </a:rPr>
                      <m:t>,…,</m:t>
                    </m:r>
                    <m:sSub>
                      <m:sSubPr>
                        <m:ctrlPr>
                          <a:rPr lang="en-US" sz="1500" b="0" i="1" smtClean="0">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𝑆</m:t>
                        </m:r>
                      </m:e>
                      <m:sub>
                        <m:r>
                          <a:rPr lang="en-US" sz="1500" b="0" i="1" smtClean="0">
                            <a:solidFill>
                              <a:schemeClr val="tx1"/>
                            </a:solidFill>
                            <a:latin typeface="Cambria Math" panose="02040503050406030204" pitchFamily="18" charset="0"/>
                          </a:rPr>
                          <m:t>𝑘</m:t>
                        </m:r>
                      </m:sub>
                    </m:sSub>
                  </m:oMath>
                </a14:m>
                <a:endParaRPr lang="en-US" sz="1500" dirty="0" smtClean="0">
                  <a:solidFill>
                    <a:schemeClr val="tx1"/>
                  </a:solidFill>
                  <a:latin typeface="Consolas" panose="020B0609020204030204" pitchFamily="49" charset="0"/>
                  <a:cs typeface="Consolas" panose="020B0609020204030204" pitchFamily="49" charset="0"/>
                </a:endParaRPr>
              </a:p>
              <a:p>
                <a:pPr marL="857250" lvl="1" indent="-400050">
                  <a:spcAft>
                    <a:spcPts val="600"/>
                  </a:spcAft>
                  <a:buFont typeface="+mj-lt"/>
                  <a:buAutoNum type="romanLcPeriod"/>
                </a:pPr>
                <a:r>
                  <a:rPr lang="en-US" sz="1500" dirty="0" smtClean="0">
                    <a:solidFill>
                      <a:schemeClr val="tx1"/>
                    </a:solidFill>
                    <a:latin typeface="Consolas" panose="020B0609020204030204" pitchFamily="49" charset="0"/>
                    <a:cs typeface="Consolas" panose="020B0609020204030204" pitchFamily="49" charset="0"/>
                  </a:rPr>
                  <a:t>Numeric/continuous: binary split (median or mean)</a:t>
                </a:r>
              </a:p>
              <a:p>
                <a:pPr marL="342900" indent="-342900">
                  <a:spcAft>
                    <a:spcPts val="600"/>
                  </a:spcAft>
                  <a:buFont typeface="+mj-lt"/>
                  <a:buAutoNum type="arabicParenBoth"/>
                </a:pPr>
                <a:r>
                  <a:rPr lang="en-US" sz="1500" dirty="0" smtClean="0">
                    <a:solidFill>
                      <a:schemeClr val="tx1"/>
                    </a:solidFill>
                    <a:latin typeface="Consolas" panose="020B0609020204030204" pitchFamily="49" charset="0"/>
                    <a:cs typeface="Consolas" panose="020B0609020204030204" pitchFamily="49" charset="0"/>
                  </a:rPr>
                  <a:t>Generate edge from </a:t>
                </a:r>
                <a14:m>
                  <m:oMath xmlns:m="http://schemas.openxmlformats.org/officeDocument/2006/math">
                    <m:r>
                      <a:rPr lang="en-US" sz="1500" i="1">
                        <a:solidFill>
                          <a:schemeClr val="tx1"/>
                        </a:solidFill>
                        <a:latin typeface="Cambria Math" panose="02040503050406030204" pitchFamily="18" charset="0"/>
                      </a:rPr>
                      <m:t>𝑆</m:t>
                    </m:r>
                    <m:r>
                      <a:rPr lang="en-US" sz="1500" i="1">
                        <a:solidFill>
                          <a:schemeClr val="tx1"/>
                        </a:solidFill>
                        <a:latin typeface="Cambria Math" panose="02040503050406030204" pitchFamily="18" charset="0"/>
                      </a:rPr>
                      <m:t> </m:t>
                    </m:r>
                  </m:oMath>
                </a14:m>
                <a:r>
                  <a:rPr lang="en-US" sz="1500" dirty="0" smtClean="0">
                    <a:solidFill>
                      <a:schemeClr val="tx1"/>
                    </a:solidFill>
                    <a:latin typeface="Consolas" panose="020B0609020204030204" pitchFamily="49" charset="0"/>
                    <a:cs typeface="Consolas" panose="020B0609020204030204" pitchFamily="49" charset="0"/>
                  </a:rPr>
                  <a:t> to successors </a:t>
                </a:r>
                <a14:m>
                  <m:oMath xmlns:m="http://schemas.openxmlformats.org/officeDocument/2006/math">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𝑆</m:t>
                        </m:r>
                      </m:e>
                      <m:sub>
                        <m:r>
                          <a:rPr lang="en-US" sz="1500" i="1">
                            <a:solidFill>
                              <a:schemeClr val="tx1"/>
                            </a:solidFill>
                            <a:latin typeface="Cambria Math" panose="02040503050406030204" pitchFamily="18" charset="0"/>
                          </a:rPr>
                          <m:t>1</m:t>
                        </m:r>
                      </m:sub>
                    </m:sSub>
                    <m:r>
                      <a:rPr lang="en-US" sz="1500" i="1">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𝑆</m:t>
                        </m:r>
                      </m:e>
                      <m:sub>
                        <m:r>
                          <a:rPr lang="en-US" sz="1500" i="1">
                            <a:solidFill>
                              <a:schemeClr val="tx1"/>
                            </a:solidFill>
                            <a:latin typeface="Cambria Math" panose="02040503050406030204" pitchFamily="18" charset="0"/>
                          </a:rPr>
                          <m:t>𝑘</m:t>
                        </m:r>
                      </m:sub>
                    </m:sSub>
                  </m:oMath>
                </a14:m>
                <a:endParaRPr lang="en-US" sz="1500" dirty="0" smtClean="0">
                  <a:solidFill>
                    <a:schemeClr val="tx1"/>
                  </a:solidFill>
                  <a:latin typeface="Consolas" panose="020B0609020204030204" pitchFamily="49" charset="0"/>
                </a:endParaRPr>
              </a:p>
              <a:p>
                <a:pPr marL="342900" indent="-342900">
                  <a:spcAft>
                    <a:spcPts val="600"/>
                  </a:spcAft>
                  <a:buFont typeface="+mj-lt"/>
                  <a:buAutoNum type="arabicParenBoth"/>
                </a:pPr>
                <a:r>
                  <a:rPr lang="en-US" sz="1500" dirty="0" smtClean="0">
                    <a:solidFill>
                      <a:schemeClr val="tx1"/>
                    </a:solidFill>
                    <a:latin typeface="Consolas" panose="020B0609020204030204" pitchFamily="49" charset="0"/>
                    <a:cs typeface="Consolas" panose="020B0609020204030204" pitchFamily="49" charset="0"/>
                  </a:rPr>
                  <a:t>For each sub-sample </a:t>
                </a:r>
                <a14:m>
                  <m:oMath xmlns:m="http://schemas.openxmlformats.org/officeDocument/2006/math">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𝑆</m:t>
                        </m:r>
                      </m:e>
                      <m:sub>
                        <m:r>
                          <a:rPr lang="en-US" sz="1500" i="1">
                            <a:solidFill>
                              <a:schemeClr val="tx1"/>
                            </a:solidFill>
                            <a:latin typeface="Cambria Math" panose="02040503050406030204" pitchFamily="18" charset="0"/>
                          </a:rPr>
                          <m:t>1</m:t>
                        </m:r>
                      </m:sub>
                    </m:sSub>
                    <m:r>
                      <a:rPr lang="en-US" sz="1500" i="1">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𝑆</m:t>
                        </m:r>
                      </m:e>
                      <m:sub>
                        <m:r>
                          <a:rPr lang="en-US" sz="1500" i="1">
                            <a:solidFill>
                              <a:schemeClr val="tx1"/>
                            </a:solidFill>
                            <a:latin typeface="Cambria Math" panose="02040503050406030204" pitchFamily="18" charset="0"/>
                          </a:rPr>
                          <m:t>𝑘</m:t>
                        </m:r>
                      </m:sub>
                    </m:sSub>
                  </m:oMath>
                </a14:m>
                <a:r>
                  <a:rPr lang="en-US" sz="1500" dirty="0" smtClean="0">
                    <a:solidFill>
                      <a:schemeClr val="tx1"/>
                    </a:solidFill>
                    <a:latin typeface="Consolas" panose="020B0609020204030204" pitchFamily="49" charset="0"/>
                    <a:cs typeface="Consolas" panose="020B0609020204030204" pitchFamily="49" charset="0"/>
                  </a:rPr>
                  <a:t>:</a:t>
                </a:r>
              </a:p>
              <a:p>
                <a:pPr marL="857250" lvl="1" indent="-400050">
                  <a:spcAft>
                    <a:spcPts val="600"/>
                  </a:spcAft>
                  <a:buFont typeface="+mj-lt"/>
                  <a:buAutoNum type="romanLcPeriod"/>
                </a:pPr>
                <a:r>
                  <a:rPr lang="en-US" sz="1500" dirty="0" smtClean="0">
                    <a:solidFill>
                      <a:schemeClr val="tx1"/>
                    </a:solidFill>
                    <a:latin typeface="Consolas" panose="020B0609020204030204" pitchFamily="49" charset="0"/>
                    <a:cs typeface="Consolas" panose="020B0609020204030204" pitchFamily="49" charset="0"/>
                  </a:rPr>
                  <a:t>if sub-sample is homogenous: assign the class </a:t>
                </a:r>
                <a14:m>
                  <m:oMath xmlns:m="http://schemas.openxmlformats.org/officeDocument/2006/math">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𝐶</m:t>
                        </m:r>
                      </m:e>
                      <m:sub>
                        <m:r>
                          <a:rPr lang="en-US" sz="1500" i="1">
                            <a:solidFill>
                              <a:schemeClr val="tx1"/>
                            </a:solidFill>
                            <a:latin typeface="Cambria Math" panose="02040503050406030204" pitchFamily="18" charset="0"/>
                          </a:rPr>
                          <m:t>𝑖</m:t>
                        </m:r>
                      </m:sub>
                    </m:sSub>
                  </m:oMath>
                </a14:m>
                <a:r>
                  <a:rPr lang="en-US" sz="1500" dirty="0" smtClean="0">
                    <a:solidFill>
                      <a:schemeClr val="tx1"/>
                    </a:solidFill>
                    <a:latin typeface="Consolas" panose="020B0609020204030204" pitchFamily="49" charset="0"/>
                    <a:cs typeface="Consolas" panose="020B0609020204030204" pitchFamily="49" charset="0"/>
                  </a:rPr>
                  <a:t> </a:t>
                </a:r>
              </a:p>
              <a:p>
                <a:pPr marL="857250" lvl="1" indent="-400050">
                  <a:spcAft>
                    <a:spcPts val="600"/>
                  </a:spcAft>
                  <a:buFont typeface="+mj-lt"/>
                  <a:buAutoNum type="romanLcPeriod"/>
                </a:pPr>
                <a:r>
                  <a:rPr lang="en-US" sz="1500" dirty="0" smtClean="0">
                    <a:solidFill>
                      <a:schemeClr val="tx1"/>
                    </a:solidFill>
                    <a:latin typeface="Consolas" panose="020B0609020204030204" pitchFamily="49" charset="0"/>
                    <a:cs typeface="Consolas" panose="020B0609020204030204" pitchFamily="49" charset="0"/>
                  </a:rPr>
                  <a:t>If not: recursively generate tree for the sub-sample</a:t>
                </a:r>
                <a:endParaRPr lang="en-US" sz="1500" dirty="0">
                  <a:solidFill>
                    <a:schemeClr val="tx1"/>
                  </a:solidFill>
                  <a:latin typeface="Consolas" panose="020B0609020204030204" pitchFamily="49" charset="0"/>
                  <a:cs typeface="Consolas" panose="020B0609020204030204" pitchFamily="49" charset="0"/>
                </a:endParaRPr>
              </a:p>
            </p:txBody>
          </p:sp>
        </mc:Choice>
        <mc:Fallback xmlns="">
          <p:sp>
            <p:nvSpPr>
              <p:cNvPr id="10" name="Rechteck 9"/>
              <p:cNvSpPr>
                <a:spLocks noRot="1" noChangeAspect="1" noMove="1" noResize="1" noEditPoints="1" noAdjustHandles="1" noChangeArrowheads="1" noChangeShapeType="1" noTextEdit="1"/>
              </p:cNvSpPr>
              <p:nvPr/>
            </p:nvSpPr>
            <p:spPr>
              <a:xfrm>
                <a:off x="287338" y="1684800"/>
                <a:ext cx="8568662" cy="4450201"/>
              </a:xfrm>
              <a:prstGeom prst="rect">
                <a:avLst/>
              </a:prstGeom>
              <a:blipFill rotWithShape="0">
                <a:blip r:embed="rId3"/>
                <a:stretch>
                  <a:fillRect l="-213" r="-142"/>
                </a:stretch>
              </a:blipFill>
              <a:ln>
                <a:solidFill>
                  <a:schemeClr val="tx2"/>
                </a:solidFill>
              </a:ln>
            </p:spPr>
            <p:txBody>
              <a:bodyPr/>
              <a:lstStyle/>
              <a:p>
                <a:r>
                  <a:rPr lang="en-US">
                    <a:noFill/>
                  </a:rPr>
                  <a:t> </a:t>
                </a:r>
              </a:p>
            </p:txBody>
          </p:sp>
        </mc:Fallback>
      </mc:AlternateContent>
      <p:sp>
        <p:nvSpPr>
          <p:cNvPr id="3" name="Titel 2"/>
          <p:cNvSpPr>
            <a:spLocks noGrp="1"/>
          </p:cNvSpPr>
          <p:nvPr>
            <p:ph type="title"/>
          </p:nvPr>
        </p:nvSpPr>
        <p:spPr/>
        <p:txBody>
          <a:bodyPr/>
          <a:lstStyle/>
          <a:p>
            <a:r>
              <a:rPr lang="en-US" dirty="0" smtClean="0"/>
              <a:t>Classification</a:t>
            </a:r>
            <a:endParaRPr lang="en-US" dirty="0"/>
          </a:p>
        </p:txBody>
      </p:sp>
      <p:sp>
        <p:nvSpPr>
          <p:cNvPr id="4" name="Inhaltsplatzhalter 3"/>
          <p:cNvSpPr>
            <a:spLocks noGrp="1"/>
          </p:cNvSpPr>
          <p:nvPr>
            <p:ph idx="1"/>
          </p:nvPr>
        </p:nvSpPr>
        <p:spPr/>
        <p:txBody>
          <a:bodyPr/>
          <a:lstStyle/>
          <a:p>
            <a:r>
              <a:rPr lang="en-US" dirty="0" smtClean="0"/>
              <a:t>Decision tree - pseudocode</a:t>
            </a:r>
            <a:endParaRPr lang="en-US" dirty="0"/>
          </a:p>
        </p:txBody>
      </p:sp>
      <p:sp>
        <p:nvSpPr>
          <p:cNvPr id="2" name="Rechteck 1"/>
          <p:cNvSpPr/>
          <p:nvPr/>
        </p:nvSpPr>
        <p:spPr>
          <a:xfrm>
            <a:off x="680937" y="3161489"/>
            <a:ext cx="2286000" cy="311285"/>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hteck 5"/>
          <p:cNvSpPr/>
          <p:nvPr/>
        </p:nvSpPr>
        <p:spPr>
          <a:xfrm>
            <a:off x="1517073" y="5267379"/>
            <a:ext cx="2592864" cy="311285"/>
          </a:xfrm>
          <a:prstGeom prst="rect">
            <a:avLst/>
          </a:prstGeom>
          <a:solidFill>
            <a:srgbClr val="FF0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feld 6"/>
          <p:cNvSpPr txBox="1"/>
          <p:nvPr/>
        </p:nvSpPr>
        <p:spPr>
          <a:xfrm>
            <a:off x="202496" y="122551"/>
            <a:ext cx="6254864" cy="369332"/>
          </a:xfrm>
          <a:prstGeom prst="rect">
            <a:avLst/>
          </a:prstGeom>
          <a:noFill/>
        </p:spPr>
        <p:txBody>
          <a:bodyPr wrap="square" rtlCol="0">
            <a:spAutoFit/>
          </a:bodyPr>
          <a:lstStyle/>
          <a:p>
            <a:pPr eaLnBrk="1" hangingPunct="1">
              <a:lnSpc>
                <a:spcPct val="90000"/>
              </a:lnSpc>
            </a:pPr>
            <a:r>
              <a:rPr lang="en-US" sz="2000" dirty="0" smtClean="0">
                <a:solidFill>
                  <a:schemeClr val="tx2"/>
                </a:solidFill>
                <a:cs typeface="Arial" charset="0"/>
              </a:rPr>
              <a:t>Microtraining: Data </a:t>
            </a:r>
            <a:r>
              <a:rPr lang="en-US" sz="2000" dirty="0">
                <a:solidFill>
                  <a:schemeClr val="tx2"/>
                </a:solidFill>
                <a:cs typeface="Arial" charset="0"/>
              </a:rPr>
              <a:t>Analytics</a:t>
            </a:r>
          </a:p>
        </p:txBody>
      </p:sp>
    </p:spTree>
    <p:extLst>
      <p:ext uri="{BB962C8B-B14F-4D97-AF65-F5344CB8AC3E}">
        <p14:creationId xmlns:p14="http://schemas.microsoft.com/office/powerpoint/2010/main" val="205361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SLIDEID" val="ae397a16-5e22-4512-b939-ebad18d609e0"/>
</p:tagLst>
</file>

<file path=ppt/tags/tag11.xml><?xml version="1.0" encoding="utf-8"?>
<p:tagLst xmlns:a="http://schemas.openxmlformats.org/drawingml/2006/main" xmlns:r="http://schemas.openxmlformats.org/officeDocument/2006/relationships" xmlns:p="http://schemas.openxmlformats.org/presentationml/2006/main">
  <p:tag name="EE4P_AGENDAWIZARD" val="element"/>
</p:tagLst>
</file>

<file path=ppt/tags/tag1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Topic"/>
  <p:tag name="EE4P_AGENDAWIZARD_CONTENT" val="/Vorstellung der Musterlösung und Ausblick"/>
  <p:tag name="EE4P_AGENDAWIZARD_PROPERTIES" val="67.62968/243.3892/339.1198/31.5047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ItemNo"/>
  <p:tag name="EE4P_AGENDAWIZARD_CONTENT" val="/4"/>
  <p:tag name="EE4P_AGENDAWIZARD_PROPERTIES" val="31.12504/243.3892/31.50465/31.5047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Topic"/>
  <p:tag name="EE4P_AGENDAWIZARD_CONTENT" val="/Hands-On"/>
  <p:tag name="EE4P_AGENDAWIZARD_PROPERTIES" val="67.62968/206.8845/339.1198/31.50472"/>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ItemNo"/>
  <p:tag name="EE4P_AGENDAWIZARD_CONTENT" val="/3"/>
  <p:tag name="EE4P_AGENDAWIZARD_PROPERTIES" val="31.12504/206.8845/31.50465/31.5047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Topic"/>
  <p:tag name="EE4P_AGENDAWIZARD_CONTENT" val="/Fallstudie"/>
  <p:tag name="EE4P_AGENDAWIZARD_PROPERTIES" val="67.62968/170.3798/339.1198/31.50472"/>
</p:tagLst>
</file>

<file path=ppt/tags/tag18.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ItemNo"/>
  <p:tag name="EE4P_AGENDAWIZARD_CONTENT" val="/2"/>
  <p:tag name="EE4P_AGENDAWIZARD_PROPERTIES" val="31.12504/170.3798/31.50465/31.50472"/>
</p:tagLst>
</file>

<file path=ppt/tags/tag19.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Topic"/>
  <p:tag name="EE4P_AGENDAWIZARD_CONTENT" val="/Theorie-Input"/>
  <p:tag name="EE4P_AGENDAWIZARD_PROPERTIES" val="67.62968/133.875/339.1198/31.5047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ItemNo"/>
  <p:tag name="EE4P_AGENDAWIZARD_CONTENT" val="/1"/>
  <p:tag name="EE4P_AGENDAWIZARD_PROPERTIES" val="31.12504/133.875/31.50465/31.50472"/>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l.vV160RHSVx1VnICM0VA"/>
</p:tagLst>
</file>

<file path=ppt/tags/tag23.xml><?xml version="1.0" encoding="utf-8"?>
<p:tagLst xmlns:a="http://schemas.openxmlformats.org/drawingml/2006/main" xmlns:r="http://schemas.openxmlformats.org/officeDocument/2006/relationships" xmlns:p="http://schemas.openxmlformats.org/presentationml/2006/main">
  <p:tag name="EE4P_SLIDEID" val="c70113e4-8d5c-40f0-b809-8ee5d547bceb"/>
</p:tagLst>
</file>

<file path=ppt/tags/tag24.xml><?xml version="1.0" encoding="utf-8"?>
<p:tagLst xmlns:a="http://schemas.openxmlformats.org/drawingml/2006/main" xmlns:r="http://schemas.openxmlformats.org/officeDocument/2006/relationships" xmlns:p="http://schemas.openxmlformats.org/presentationml/2006/main">
  <p:tag name="EE4P_AGENDAWIZARD" val="element"/>
</p:tagLst>
</file>

<file path=ppt/tags/tag2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6.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Topic"/>
  <p:tag name="EE4P_AGENDAWIZARD_CONTENT" val="/Vorstellung der Musterlösung und Ausblick"/>
  <p:tag name="EE4P_AGENDAWIZARD_PROPERTIES" val="67.62968/243.3892/339.1198/31.50472"/>
</p:tagLst>
</file>

<file path=ppt/tags/tag27.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ItemNo"/>
  <p:tag name="EE4P_AGENDAWIZARD_CONTENT" val="/4"/>
  <p:tag name="EE4P_AGENDAWIZARD_PROPERTIES" val="31.12504/243.3892/31.50465/31.50472"/>
</p:tagLst>
</file>

<file path=ppt/tags/tag28.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Topic"/>
  <p:tag name="EE4P_AGENDAWIZARD_CONTENT" val="/Hands-On"/>
  <p:tag name="EE4P_AGENDAWIZARD_PROPERTIES" val="67.62968/206.8845/339.1198/31.5047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ItemNo"/>
  <p:tag name="EE4P_AGENDAWIZARD_CONTENT" val="/3"/>
  <p:tag name="EE4P_AGENDAWIZARD_PROPERTIES" val="31.12504/206.8845/31.50465/31.5047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cb8aiFRQMOperLLkjiRcw"/>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Topic"/>
  <p:tag name="EE4P_AGENDAWIZARD_CONTENT" val="/Fallstudie"/>
  <p:tag name="EE4P_AGENDAWIZARD_PROPERTIES" val="67.62968/170.3798/339.1198/31.5047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ItemNo"/>
  <p:tag name="EE4P_AGENDAWIZARD_CONTENT" val="/2"/>
  <p:tag name="EE4P_AGENDAWIZARD_PROPERTIES" val="31.12504/170.3798/31.50465/31.5047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Topic"/>
  <p:tag name="EE4P_AGENDAWIZARD_CONTENT" val="/Theorie-Input"/>
  <p:tag name="EE4P_AGENDAWIZARD_PROPERTIES" val="67.62968/133.875/339.1198/31.50472"/>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ItemNo"/>
  <p:tag name="EE4P_AGENDAWIZARD_CONTENT" val="/1"/>
  <p:tag name="EE4P_AGENDAWIZARD_PROPERTIES" val="31.12504/133.875/31.50465/31.50472"/>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Yl.vV160RHSVx1VnICM0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Yl.vV160RHSVx1VnICM0VA"/>
</p:tagLst>
</file>

<file path=ppt/tags/tag38.xml><?xml version="1.0" encoding="utf-8"?>
<p:tagLst xmlns:a="http://schemas.openxmlformats.org/drawingml/2006/main" xmlns:r="http://schemas.openxmlformats.org/officeDocument/2006/relationships" xmlns:p="http://schemas.openxmlformats.org/presentationml/2006/main">
  <p:tag name="EE4P_SLIDEID" val="9aa6abb9-2f2a-4bdc-a696-dcf47d7d71fb"/>
</p:tagLst>
</file>

<file path=ppt/tags/tag39.xml><?xml version="1.0" encoding="utf-8"?>
<p:tagLst xmlns:a="http://schemas.openxmlformats.org/drawingml/2006/main" xmlns:r="http://schemas.openxmlformats.org/officeDocument/2006/relationships" xmlns:p="http://schemas.openxmlformats.org/presentationml/2006/main">
  <p:tag name="EE4P_AGENDAWIZARD" val="element"/>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Topic"/>
  <p:tag name="EE4P_AGENDAWIZARD_CONTENT" val="/Vorstellung der Musterlösung und Ausblick"/>
  <p:tag name="EE4P_AGENDAWIZARD_PROPERTIES" val="67.62968/243.3892/339.1198/31.50472"/>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ItemNo"/>
  <p:tag name="EE4P_AGENDAWIZARD_CONTENT" val="/4"/>
  <p:tag name="EE4P_AGENDAWIZARD_PROPERTIES" val="31.12504/243.3892/31.50465/31.5047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Topic"/>
  <p:tag name="EE4P_AGENDAWIZARD_CONTENT" val="/Hands-On"/>
  <p:tag name="EE4P_AGENDAWIZARD_PROPERTIES" val="67.62968/206.8845/339.1198/31.50472"/>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ItemNo"/>
  <p:tag name="EE4P_AGENDAWIZARD_CONTENT" val="/3"/>
  <p:tag name="EE4P_AGENDAWIZARD_PROPERTIES" val="31.12504/206.8845/31.50465/31.50472"/>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Topic"/>
  <p:tag name="EE4P_AGENDAWIZARD_CONTENT" val="/Fallstudie"/>
  <p:tag name="EE4P_AGENDAWIZARD_PROPERTIES" val="67.62968/170.3798/339.1198/31.50472"/>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ItemNo"/>
  <p:tag name="EE4P_AGENDAWIZARD_CONTENT" val="/2"/>
  <p:tag name="EE4P_AGENDAWIZARD_PROPERTIES" val="31.12504/170.3798/31.50465/31.50472"/>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Topic"/>
  <p:tag name="EE4P_AGENDAWIZARD_CONTENT" val="/Theorie-Input"/>
  <p:tag name="EE4P_AGENDAWIZARD_PROPERTIES" val="67.62968/133.875/339.1198/31.5047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ItemNo"/>
  <p:tag name="EE4P_AGENDAWIZARD_CONTENT" val="/1"/>
  <p:tag name="EE4P_AGENDAWIZARD_PROPERTIES" val="31.12504/133.875/31.50465/31.50472"/>
</p:tagLst>
</file>

<file path=ppt/tags/tag49.xml><?xml version="1.0" encoding="utf-8"?>
<p:tagLst xmlns:a="http://schemas.openxmlformats.org/drawingml/2006/main" xmlns:r="http://schemas.openxmlformats.org/officeDocument/2006/relationships" xmlns:p="http://schemas.openxmlformats.org/presentationml/2006/main">
  <p:tag name="EE4P_SLIDEID" val="d8fb3777-9b5d-4f85-9b49-062b39deb83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3p8Ao0ARD6VX1e7xQ9Vmw"/>
</p:tagLst>
</file>

<file path=ppt/tags/tag50.xml><?xml version="1.0" encoding="utf-8"?>
<p:tagLst xmlns:a="http://schemas.openxmlformats.org/drawingml/2006/main" xmlns:r="http://schemas.openxmlformats.org/officeDocument/2006/relationships" xmlns:p="http://schemas.openxmlformats.org/presentationml/2006/main">
  <p:tag name="EE4P_AGENDAWIZARD" val="element"/>
</p:tagLst>
</file>

<file path=ppt/tags/tag5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Topic"/>
  <p:tag name="EE4P_AGENDAWIZARD_CONTENT" val="/Vorstellung der Musterlösung und Ausblick"/>
  <p:tag name="EE4P_AGENDAWIZARD_PROPERTIES" val="67.62968/243.3892/339.1198/31.50472"/>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d8fb3777-9b5d-4f85-9b49-062b39deb83e_ItemNo"/>
  <p:tag name="EE4P_AGENDAWIZARD_CONTENT" val="/4"/>
  <p:tag name="EE4P_AGENDAWIZARD_PROPERTIES" val="31.12504/243.3892/31.50465/31.5047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Topic"/>
  <p:tag name="EE4P_AGENDAWIZARD_CONTENT" val="/Hands-On"/>
  <p:tag name="EE4P_AGENDAWIZARD_PROPERTIES" val="67.62968/206.8845/339.1198/31.5047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9aa6abb9-2f2a-4bdc-a696-dcf47d7d71fb_ItemNo"/>
  <p:tag name="EE4P_AGENDAWIZARD_CONTENT" val="/3"/>
  <p:tag name="EE4P_AGENDAWIZARD_PROPERTIES" val="31.12504/206.8845/31.50465/31.50472"/>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Topic"/>
  <p:tag name="EE4P_AGENDAWIZARD_CONTENT" val="/Fallstudie"/>
  <p:tag name="EE4P_AGENDAWIZARD_PROPERTIES" val="67.62968/170.3798/339.1198/31.5047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c70113e4-8d5c-40f0-b809-8ee5d547bceb_ItemNo"/>
  <p:tag name="EE4P_AGENDAWIZARD_CONTENT" val="/2"/>
  <p:tag name="EE4P_AGENDAWIZARD_PROPERTIES" val="31.12504/170.3798/31.50465/31.5047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Topic"/>
  <p:tag name="EE4P_AGENDAWIZARD_CONTENT" val="/Theorie-Input"/>
  <p:tag name="EE4P_AGENDAWIZARD_PROPERTIES" val="67.62968/133.875/339.1198/31.50472"/>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ae397a16-5e22-4512-b939-ebad18d609e0_ItemNo"/>
  <p:tag name="EE4P_AGENDAWIZARD_CONTENT" val="/1"/>
  <p:tag name="EE4P_AGENDAWIZARD_PROPERTIES" val="31.12504/133.875/31.50465/31.5047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RbAZCWuqTY.dG3FZ20jdW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fH4uv2RSuu7.ReY961a5A"/>
</p:tagLst>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FA9CE5CF-6503-41E9-AA94-8366959D0F6A}" vid="{144CF1BC-7E8A-468C-AFB5-AFF6F49A1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Präsentation_Master_RWTH_Institute_addin</Template>
  <TotalTime>0</TotalTime>
  <Words>3677</Words>
  <Application>Microsoft Office PowerPoint</Application>
  <PresentationFormat>Bildschirmpräsentation (4:3)</PresentationFormat>
  <Paragraphs>1108</Paragraphs>
  <Slides>50</Slides>
  <Notes>40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50</vt:i4>
      </vt:variant>
    </vt:vector>
  </HeadingPairs>
  <TitlesOfParts>
    <vt:vector size="58" baseType="lpstr">
      <vt:lpstr>Arial</vt:lpstr>
      <vt:lpstr>Calibri</vt:lpstr>
      <vt:lpstr>Cambria Math</vt:lpstr>
      <vt:lpstr>Consolas</vt:lpstr>
      <vt:lpstr>Symbol</vt:lpstr>
      <vt:lpstr>Wingdings</vt:lpstr>
      <vt:lpstr>140715_Powerpointvorlage_institute</vt:lpstr>
      <vt:lpstr>think-cell Folie</vt:lpstr>
      <vt:lpstr>Microtraining </vt:lpstr>
      <vt:lpstr>Agenda Microtraining</vt:lpstr>
      <vt:lpstr>Introduction to Data Analytics</vt:lpstr>
      <vt:lpstr>Introduction to Data Analytics</vt:lpstr>
      <vt:lpstr>Introduction to Data Analytics</vt:lpstr>
      <vt:lpstr>Introduction to Data Analytics</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Agenda – Day 4</vt:lpstr>
      <vt:lpstr>Agenda Microtraining</vt:lpstr>
      <vt:lpstr>Use-Case – Analyzing the gear shaft process</vt:lpstr>
      <vt:lpstr>Use-Case – Analyzing the gear shaft process</vt:lpstr>
      <vt:lpstr>Use-Case – Analyzing the gear shaft process</vt:lpstr>
      <vt:lpstr>Agenda – Day 4</vt:lpstr>
      <vt:lpstr>PowerPoint-Präsentation</vt:lpstr>
      <vt:lpstr>Agenda – Day 4</vt:lpstr>
      <vt:lpstr>Agenda Microtraining</vt:lpstr>
      <vt:lpstr>Hands-On with </vt:lpstr>
      <vt:lpstr>Hands-On with Rapidminer</vt:lpstr>
      <vt:lpstr>Hands-On with Rapidminer</vt:lpstr>
      <vt:lpstr>Hands-On with Rapidminer</vt:lpstr>
      <vt:lpstr>Hands-On with Rapidminer</vt:lpstr>
      <vt:lpstr>Hands-On with Rapidminer</vt:lpstr>
      <vt:lpstr>Hands-On with Rapidminer</vt:lpstr>
      <vt:lpstr>Agenda Microtraining</vt:lpstr>
      <vt:lpstr>Exemplary solution and outlook</vt:lpstr>
      <vt:lpstr>Exemplary solution and outlook</vt:lpstr>
      <vt:lpstr>Exemplary solution and outlook</vt:lpstr>
      <vt:lpstr>Exemplary solution and outlook</vt:lpstr>
      <vt:lpstr>Exemplary solution and outlook</vt:lpstr>
      <vt:lpstr>Exemplary solution and outlook</vt:lpstr>
      <vt:lpstr>Exemplary solution and outlook</vt:lpstr>
      <vt:lpstr>Exemplary solution and outlook</vt:lpstr>
      <vt:lpstr>Exemplary solution and outlook</vt:lpstr>
      <vt:lpstr>Exemplary solution and outlook</vt:lpstr>
    </vt:vector>
  </TitlesOfParts>
  <Company>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Verbindungsplan – TORsten</dc:title>
  <dc:creator>Philipp Ennen IMA-ZLW-IFU</dc:creator>
  <cp:lastModifiedBy>Max Hoffmann</cp:lastModifiedBy>
  <cp:revision>3039</cp:revision>
  <cp:lastPrinted>2018-02-21T17:44:02Z</cp:lastPrinted>
  <dcterms:created xsi:type="dcterms:W3CDTF">2016-07-14T13:24:45Z</dcterms:created>
  <dcterms:modified xsi:type="dcterms:W3CDTF">2019-01-18T14:52:30Z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