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4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6C5B6-5DDA-4049-8386-E4036FE86B87}" v="511" dt="2020-02-24T13:01:13.895"/>
    <p1510:client id="{21ED4154-8C4C-7BB7-77FB-19D31AC73930}" v="1660" dt="2020-02-24T15:32:13.354"/>
    <p1510:client id="{56589804-C790-0C66-CEAF-62FE8010D97F}" v="1563" dt="2020-02-24T18:14:20.964"/>
    <p1510:client id="{6B52E496-18C5-AAF0-A102-06E2C42A1358}" v="268" dt="2020-02-25T14:18:47.486"/>
    <p1510:client id="{934777F4-05FF-C33C-FA46-075D468CCF2C}" v="699" dt="2020-02-24T21:44:16.202"/>
    <p1510:client id="{95BD77F5-D964-2C9C-4B66-8178C8D4F393}" v="51" dt="2020-02-26T09:02:11.528"/>
    <p1510:client id="{96BB8923-22F4-483B-96C0-CC2FF7364602}" v="330" dt="2020-02-24T17:02:19.632"/>
    <p1510:client id="{BD56A487-0690-4742-2C22-C7A03591DB68}" v="1392" dt="2020-02-23T00:48:29.421"/>
    <p1510:client id="{DD812424-D887-4CC5-B0EB-F139A55EAB27}" v="3" dt="2020-02-24T14:39:23.115"/>
    <p1510:client id="{DEBF5EB9-DE29-CC0D-BA6C-0249CF57615E}" v="320" dt="2020-02-24T17:03:14.321"/>
    <p1510:client id="{FA61B83F-AEBB-DDFF-FAC1-75070AC384C9}" v="20" dt="2020-02-26T10:01:55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5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1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75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41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20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0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72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8350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6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0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9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1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4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8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32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circuit&#10;&#10;Description générée avec un niveau de confiance très élevé">
            <a:extLst>
              <a:ext uri="{FF2B5EF4-FFF2-40B4-BE49-F238E27FC236}">
                <a16:creationId xmlns:a16="http://schemas.microsoft.com/office/drawing/2014/main" id="{122A2E64-98AD-42C6-9505-36C96C3C3A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b="298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Decision trees</a:t>
            </a:r>
            <a:br>
              <a:rPr lang="en-US" sz="4400"/>
            </a:br>
            <a:r>
              <a:rPr lang="en-US" sz="4400"/>
              <a:t>Random Forest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811588"/>
            <a:ext cx="6857999" cy="7434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Theory + workshop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8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BC6F7F21-38BC-4350-94AF-E6EA0CF8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5" y="2064131"/>
            <a:ext cx="6096000" cy="422516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A595A4-A76E-4316-912A-1D39FBC0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HOW DO WE CREATE A DECISION TREE ?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AB732EC-D034-45C4-BBEC-E6E74423A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065819"/>
            <a:ext cx="4314825" cy="4221788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308935E-90B4-4510-9A42-13D7EAA1D2AB}"/>
              </a:ext>
            </a:extLst>
          </p:cNvPr>
          <p:cNvSpPr/>
          <p:nvPr/>
        </p:nvSpPr>
        <p:spPr>
          <a:xfrm>
            <a:off x="1581150" y="2838450"/>
            <a:ext cx="857250" cy="33623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B7201A2-D6D5-4E54-B7A7-D396D2288A9C}"/>
              </a:ext>
            </a:extLst>
          </p:cNvPr>
          <p:cNvSpPr/>
          <p:nvPr/>
        </p:nvSpPr>
        <p:spPr>
          <a:xfrm>
            <a:off x="504825" y="5657850"/>
            <a:ext cx="4143375" cy="5429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1D58013-A6F4-4C2D-8CE5-A87A86E6907E}"/>
              </a:ext>
            </a:extLst>
          </p:cNvPr>
          <p:cNvSpPr txBox="1"/>
          <p:nvPr/>
        </p:nvSpPr>
        <p:spPr>
          <a:xfrm>
            <a:off x="6191250" y="5772150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37</a:t>
            </a:r>
            <a:endParaRPr lang="fr-FR">
              <a:cs typeface="Calibri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E5D5D0F-8D2F-4F31-9D08-A966AAA39CF7}"/>
              </a:ext>
            </a:extLst>
          </p:cNvPr>
          <p:cNvSpPr txBox="1"/>
          <p:nvPr/>
        </p:nvSpPr>
        <p:spPr>
          <a:xfrm>
            <a:off x="7439024" y="574357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127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63AF047-9E9D-4290-A1C9-237F481B5B4C}"/>
              </a:ext>
            </a:extLst>
          </p:cNvPr>
          <p:cNvSpPr txBox="1"/>
          <p:nvPr/>
        </p:nvSpPr>
        <p:spPr>
          <a:xfrm>
            <a:off x="9610724" y="574357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100</a:t>
            </a:r>
            <a:endParaRPr lang="fr-FR">
              <a:cs typeface="Calibri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CB8EF9-C917-4E38-AEC9-2CFBA6466A41}"/>
              </a:ext>
            </a:extLst>
          </p:cNvPr>
          <p:cNvSpPr txBox="1"/>
          <p:nvPr/>
        </p:nvSpPr>
        <p:spPr>
          <a:xfrm>
            <a:off x="10887074" y="574357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33</a:t>
            </a:r>
            <a:endParaRPr lang="fr-FR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E00490-F712-4844-AC8B-FABE2187FD4C}"/>
              </a:ext>
            </a:extLst>
          </p:cNvPr>
          <p:cNvSpPr txBox="1"/>
          <p:nvPr/>
        </p:nvSpPr>
        <p:spPr>
          <a:xfrm>
            <a:off x="8039100" y="4419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303 patients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5BA3C-679F-4200-891D-75A55E3575C1}"/>
              </a:ext>
            </a:extLst>
          </p:cNvPr>
          <p:cNvSpPr/>
          <p:nvPr/>
        </p:nvSpPr>
        <p:spPr>
          <a:xfrm>
            <a:off x="400050" y="2066925"/>
            <a:ext cx="1076325" cy="4219575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B0112-625A-4300-92A2-37AE396E0893}"/>
              </a:ext>
            </a:extLst>
          </p:cNvPr>
          <p:cNvSpPr/>
          <p:nvPr/>
        </p:nvSpPr>
        <p:spPr>
          <a:xfrm>
            <a:off x="2562225" y="2066924"/>
            <a:ext cx="1076325" cy="4219575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3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8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4823DADE-C6B4-4E78-A883-37F0C855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2071002"/>
            <a:ext cx="6257925" cy="421142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A595A4-A76E-4316-912A-1D39FBC0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HOW DO WE CREATE A DECISION TREE ?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AB732EC-D034-45C4-BBEC-E6E74423A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065819"/>
            <a:ext cx="4314825" cy="4221788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308935E-90B4-4510-9A42-13D7EAA1D2AB}"/>
              </a:ext>
            </a:extLst>
          </p:cNvPr>
          <p:cNvSpPr/>
          <p:nvPr/>
        </p:nvSpPr>
        <p:spPr>
          <a:xfrm>
            <a:off x="2667000" y="2838450"/>
            <a:ext cx="857250" cy="33623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B7201A2-D6D5-4E54-B7A7-D396D2288A9C}"/>
              </a:ext>
            </a:extLst>
          </p:cNvPr>
          <p:cNvSpPr/>
          <p:nvPr/>
        </p:nvSpPr>
        <p:spPr>
          <a:xfrm>
            <a:off x="504825" y="5657850"/>
            <a:ext cx="4143375" cy="5429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1D58013-A6F4-4C2D-8CE5-A87A86E6907E}"/>
              </a:ext>
            </a:extLst>
          </p:cNvPr>
          <p:cNvSpPr txBox="1"/>
          <p:nvPr/>
        </p:nvSpPr>
        <p:spPr>
          <a:xfrm>
            <a:off x="6162675" y="5772150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92</a:t>
            </a:r>
            <a:endParaRPr lang="fr-FR">
              <a:cs typeface="Calibri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E5D5D0F-8D2F-4F31-9D08-A966AAA39CF7}"/>
              </a:ext>
            </a:extLst>
          </p:cNvPr>
          <p:cNvSpPr txBox="1"/>
          <p:nvPr/>
        </p:nvSpPr>
        <p:spPr>
          <a:xfrm>
            <a:off x="7439024" y="5772150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31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63AF047-9E9D-4290-A1C9-237F481B5B4C}"/>
              </a:ext>
            </a:extLst>
          </p:cNvPr>
          <p:cNvSpPr txBox="1"/>
          <p:nvPr/>
        </p:nvSpPr>
        <p:spPr>
          <a:xfrm>
            <a:off x="9667874" y="580072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45</a:t>
            </a:r>
            <a:endParaRPr lang="fr-FR">
              <a:cs typeface="Calibri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CB8EF9-C917-4E38-AEC9-2CFBA6466A41}"/>
              </a:ext>
            </a:extLst>
          </p:cNvPr>
          <p:cNvSpPr txBox="1"/>
          <p:nvPr/>
        </p:nvSpPr>
        <p:spPr>
          <a:xfrm>
            <a:off x="10906124" y="580072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129</a:t>
            </a:r>
            <a:endParaRPr lang="fr-FR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E00490-F712-4844-AC8B-FABE2187FD4C}"/>
              </a:ext>
            </a:extLst>
          </p:cNvPr>
          <p:cNvSpPr txBox="1"/>
          <p:nvPr/>
        </p:nvSpPr>
        <p:spPr>
          <a:xfrm>
            <a:off x="8039100" y="4419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303 patients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5BA3C-679F-4200-891D-75A55E3575C1}"/>
              </a:ext>
            </a:extLst>
          </p:cNvPr>
          <p:cNvSpPr/>
          <p:nvPr/>
        </p:nvSpPr>
        <p:spPr>
          <a:xfrm>
            <a:off x="400050" y="2066925"/>
            <a:ext cx="2162175" cy="4219575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28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6B46E-0F93-4FD2-AAE5-A52046B5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Jargon</a:t>
            </a:r>
            <a:endParaRPr lang="fr-FR"/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D16498A8-09A8-444D-9CFF-EC00332FC316}"/>
              </a:ext>
            </a:extLst>
          </p:cNvPr>
          <p:cNvGrpSpPr/>
          <p:nvPr/>
        </p:nvGrpSpPr>
        <p:grpSpPr>
          <a:xfrm>
            <a:off x="171450" y="2225488"/>
            <a:ext cx="3543307" cy="2473712"/>
            <a:chOff x="190500" y="2044513"/>
            <a:chExt cx="4181482" cy="2902337"/>
          </a:xfrm>
        </p:grpSpPr>
        <p:pic>
          <p:nvPicPr>
            <p:cNvPr id="7" name="Image 8" descr="Une image contenant horloge, signe&#10;&#10;Description générée avec un niveau de confiance très élevé">
              <a:extLst>
                <a:ext uri="{FF2B5EF4-FFF2-40B4-BE49-F238E27FC236}">
                  <a16:creationId xmlns:a16="http://schemas.microsoft.com/office/drawing/2014/main" id="{FAD54CB9-178F-49C7-9AB9-9933388A0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48" r="1940" b="327"/>
            <a:stretch/>
          </p:blipFill>
          <p:spPr>
            <a:xfrm>
              <a:off x="190500" y="2044513"/>
              <a:ext cx="4181482" cy="2902337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6CFBA48-E8C8-43CB-8A4E-4BE00C2C6B56}"/>
                </a:ext>
              </a:extLst>
            </p:cNvPr>
            <p:cNvSpPr txBox="1"/>
            <p:nvPr/>
          </p:nvSpPr>
          <p:spPr>
            <a:xfrm>
              <a:off x="471469" y="4478129"/>
              <a:ext cx="666597" cy="43332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/>
                <a:t>105</a:t>
              </a:r>
              <a:endParaRPr lang="fr-FR">
                <a:cs typeface="Calibri"/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90AB1AAA-DD78-461F-BBA5-9DCA43154599}"/>
                </a:ext>
              </a:extLst>
            </p:cNvPr>
            <p:cNvSpPr txBox="1"/>
            <p:nvPr/>
          </p:nvSpPr>
          <p:spPr>
            <a:xfrm>
              <a:off x="1304617" y="4468602"/>
              <a:ext cx="573829" cy="43332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/>
                <a:t>39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BD1AD11-AA7C-4D3E-9D77-56B578888900}"/>
                </a:ext>
              </a:extLst>
            </p:cNvPr>
            <p:cNvSpPr txBox="1"/>
            <p:nvPr/>
          </p:nvSpPr>
          <p:spPr>
            <a:xfrm>
              <a:off x="2820665" y="4487652"/>
              <a:ext cx="585070" cy="43332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/>
                <a:t>34</a:t>
              </a:r>
              <a:endParaRPr lang="fr-FR">
                <a:cs typeface="Calibri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735DD62-97B8-4F1C-9AD8-B3101B48323C}"/>
                </a:ext>
              </a:extLst>
            </p:cNvPr>
            <p:cNvSpPr txBox="1"/>
            <p:nvPr/>
          </p:nvSpPr>
          <p:spPr>
            <a:xfrm>
              <a:off x="3588038" y="4498828"/>
              <a:ext cx="652692" cy="43332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/>
                <a:t>125</a:t>
              </a:r>
              <a:endParaRPr lang="fr-FR">
                <a:cs typeface="Calibri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8F589E3-E2A9-4644-856B-88FC6D94989B}"/>
                </a:ext>
              </a:extLst>
            </p:cNvPr>
            <p:cNvSpPr txBox="1"/>
            <p:nvPr/>
          </p:nvSpPr>
          <p:spPr>
            <a:xfrm>
              <a:off x="1743737" y="3709184"/>
              <a:ext cx="1631365" cy="30694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100">
                  <a:solidFill>
                    <a:schemeClr val="bg1"/>
                  </a:solidFill>
                </a:rPr>
                <a:t>303 patients</a:t>
              </a:r>
              <a:endParaRPr lang="fr-FR" sz="1100">
                <a:solidFill>
                  <a:schemeClr val="bg1"/>
                </a:solidFill>
                <a:cs typeface="Calibri"/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97E9E07B-3F47-4AF4-894F-28AC59CB6292}"/>
              </a:ext>
            </a:extLst>
          </p:cNvPr>
          <p:cNvGrpSpPr/>
          <p:nvPr/>
        </p:nvGrpSpPr>
        <p:grpSpPr>
          <a:xfrm>
            <a:off x="4229100" y="2226056"/>
            <a:ext cx="3571875" cy="2473126"/>
            <a:chOff x="5667375" y="2064131"/>
            <a:chExt cx="6096000" cy="4226125"/>
          </a:xfrm>
        </p:grpSpPr>
        <p:pic>
          <p:nvPicPr>
            <p:cNvPr id="20" name="Image 8" descr="Une image contenant horloge, signe&#10;&#10;Description générée avec un niveau de confiance très élevé">
              <a:extLst>
                <a:ext uri="{FF2B5EF4-FFF2-40B4-BE49-F238E27FC236}">
                  <a16:creationId xmlns:a16="http://schemas.microsoft.com/office/drawing/2014/main" id="{8661E26C-D628-4F56-ACB4-E7A7613EF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7375" y="2064131"/>
              <a:ext cx="6096000" cy="4225163"/>
            </a:xfrm>
            <a:prstGeom prst="rect">
              <a:avLst/>
            </a:prstGeom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C8AF153-CB5C-4D48-9D24-ADBA97A2F82D}"/>
                </a:ext>
              </a:extLst>
            </p:cNvPr>
            <p:cNvSpPr txBox="1"/>
            <p:nvPr/>
          </p:nvSpPr>
          <p:spPr>
            <a:xfrm>
              <a:off x="6119324" y="5659134"/>
              <a:ext cx="778556" cy="63112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/>
                <a:t>37</a:t>
              </a:r>
              <a:endParaRPr lang="fr-FR">
                <a:cs typeface="Calibri"/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4D18621-A201-45CD-92CE-FCD3B7D9D559}"/>
                </a:ext>
              </a:extLst>
            </p:cNvPr>
            <p:cNvSpPr txBox="1"/>
            <p:nvPr/>
          </p:nvSpPr>
          <p:spPr>
            <a:xfrm>
              <a:off x="7206991" y="5638931"/>
              <a:ext cx="979079" cy="63112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/>
                <a:t>127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61A45B9A-2D99-48C2-A911-249726485FB6}"/>
                </a:ext>
              </a:extLst>
            </p:cNvPr>
            <p:cNvSpPr txBox="1"/>
            <p:nvPr/>
          </p:nvSpPr>
          <p:spPr>
            <a:xfrm>
              <a:off x="9450616" y="5638931"/>
              <a:ext cx="979079" cy="63112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/>
                <a:t>100</a:t>
              </a:r>
              <a:endParaRPr lang="fr-FR">
                <a:cs typeface="Calibri"/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CB88A4BD-7DA0-4545-B761-905C37A7F93F}"/>
                </a:ext>
              </a:extLst>
            </p:cNvPr>
            <p:cNvSpPr txBox="1"/>
            <p:nvPr/>
          </p:nvSpPr>
          <p:spPr>
            <a:xfrm>
              <a:off x="10808247" y="5689472"/>
              <a:ext cx="752821" cy="53787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/>
                <a:t>33</a:t>
              </a:r>
              <a:endParaRPr lang="fr-FR">
                <a:cs typeface="Calibri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868EDA3-0B9A-4855-A827-E3610C329739}"/>
                </a:ext>
              </a:extLst>
            </p:cNvPr>
            <p:cNvSpPr txBox="1"/>
            <p:nvPr/>
          </p:nvSpPr>
          <p:spPr>
            <a:xfrm>
              <a:off x="7960273" y="4432778"/>
              <a:ext cx="2743200" cy="4470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100">
                  <a:solidFill>
                    <a:schemeClr val="bg1"/>
                  </a:solidFill>
                </a:rPr>
                <a:t>303 patients</a:t>
              </a:r>
              <a:endParaRPr lang="fr-FR" sz="1100">
                <a:solidFill>
                  <a:schemeClr val="bg1"/>
                </a:solidFill>
                <a:cs typeface="Calibri"/>
              </a:endParaRPr>
            </a:p>
          </p:txBody>
        </p:sp>
      </p:grpSp>
      <p:pic>
        <p:nvPicPr>
          <p:cNvPr id="33" name="Image 8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191167B8-B94B-4FA4-9FCB-699D3F523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00" y="2223402"/>
            <a:ext cx="3648075" cy="245882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FB5422EB-F21D-4543-96D9-5A9505F44EDA}"/>
              </a:ext>
            </a:extLst>
          </p:cNvPr>
          <p:cNvSpPr txBox="1"/>
          <p:nvPr/>
        </p:nvSpPr>
        <p:spPr>
          <a:xfrm>
            <a:off x="8572500" y="4324350"/>
            <a:ext cx="542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92</a:t>
            </a:r>
            <a:endParaRPr lang="fr-FR">
              <a:cs typeface="Calibri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10A8235-9D4A-459E-8108-953E1D65AEE7}"/>
              </a:ext>
            </a:extLst>
          </p:cNvPr>
          <p:cNvSpPr txBox="1"/>
          <p:nvPr/>
        </p:nvSpPr>
        <p:spPr>
          <a:xfrm>
            <a:off x="9344024" y="4324350"/>
            <a:ext cx="438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31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979A79A-B84C-49CA-A9DF-B7082C9D3A67}"/>
              </a:ext>
            </a:extLst>
          </p:cNvPr>
          <p:cNvSpPr txBox="1"/>
          <p:nvPr/>
        </p:nvSpPr>
        <p:spPr>
          <a:xfrm>
            <a:off x="12611099" y="5791200"/>
            <a:ext cx="409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45</a:t>
            </a:r>
            <a:endParaRPr lang="fr-FR">
              <a:cs typeface="Calibri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FA42FC5-D6C4-42F4-A117-2DE186B6A51E}"/>
              </a:ext>
            </a:extLst>
          </p:cNvPr>
          <p:cNvSpPr txBox="1"/>
          <p:nvPr/>
        </p:nvSpPr>
        <p:spPr>
          <a:xfrm>
            <a:off x="13849349" y="5791200"/>
            <a:ext cx="4095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129</a:t>
            </a:r>
            <a:endParaRPr lang="fr-FR">
              <a:cs typeface="Calibri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145FD7A-9469-4119-BB8F-1BF87DD6EBDF}"/>
              </a:ext>
            </a:extLst>
          </p:cNvPr>
          <p:cNvSpPr txBox="1"/>
          <p:nvPr/>
        </p:nvSpPr>
        <p:spPr>
          <a:xfrm>
            <a:off x="9725025" y="3581400"/>
            <a:ext cx="187642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>
                <a:solidFill>
                  <a:schemeClr val="bg1"/>
                </a:solidFill>
              </a:rPr>
              <a:t>303 patients</a:t>
            </a:r>
            <a:endParaRPr lang="fr-FR" sz="1100">
              <a:solidFill>
                <a:schemeClr val="bg1"/>
              </a:solidFill>
              <a:cs typeface="Calibri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E385BE5-9BBD-4FF5-9C6E-F5AFF3435B9C}"/>
              </a:ext>
            </a:extLst>
          </p:cNvPr>
          <p:cNvSpPr txBox="1"/>
          <p:nvPr/>
        </p:nvSpPr>
        <p:spPr>
          <a:xfrm>
            <a:off x="10629900" y="4333874"/>
            <a:ext cx="542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45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1625EAC-7243-4DCA-A7E4-EF59FE823E3E}"/>
              </a:ext>
            </a:extLst>
          </p:cNvPr>
          <p:cNvSpPr txBox="1"/>
          <p:nvPr/>
        </p:nvSpPr>
        <p:spPr>
          <a:xfrm>
            <a:off x="11296649" y="4333874"/>
            <a:ext cx="542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129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11BBA27-01B8-47FD-91C6-990A34BDCF4F}"/>
              </a:ext>
            </a:extLst>
          </p:cNvPr>
          <p:cNvSpPr txBox="1"/>
          <p:nvPr/>
        </p:nvSpPr>
        <p:spPr>
          <a:xfrm>
            <a:off x="3695700" y="5476875"/>
            <a:ext cx="4800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 leaves are at 100%, they are considered as "impure"</a:t>
            </a:r>
          </a:p>
        </p:txBody>
      </p:sp>
    </p:spTree>
    <p:extLst>
      <p:ext uri="{BB962C8B-B14F-4D97-AF65-F5344CB8AC3E}">
        <p14:creationId xmlns:p14="http://schemas.microsoft.com/office/powerpoint/2010/main" val="414251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39FAE-3525-4128-9B74-940C3FDF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Measure the impurity : GINI's algorithm</a:t>
            </a:r>
            <a:endParaRPr lang="en-GB" err="1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8E41ADF-AA88-4058-B1E6-7435B86727CB}"/>
              </a:ext>
            </a:extLst>
          </p:cNvPr>
          <p:cNvSpPr txBox="1"/>
          <p:nvPr/>
        </p:nvSpPr>
        <p:spPr>
          <a:xfrm>
            <a:off x="686790" y="2062347"/>
            <a:ext cx="436616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The Gini </a:t>
            </a:r>
            <a:r>
              <a:rPr lang="fr-FR" err="1">
                <a:cs typeface="Calibri"/>
              </a:rPr>
              <a:t>Impurity</a:t>
            </a:r>
            <a:r>
              <a:rPr lang="fr-FR">
                <a:cs typeface="Calibri"/>
              </a:rPr>
              <a:t> = 1 -  P(Yes)² - P(No)²</a:t>
            </a:r>
          </a:p>
          <a:p>
            <a:endParaRPr lang="fr-FR">
              <a:cs typeface="Calibri"/>
            </a:endParaRPr>
          </a:p>
          <a:p>
            <a:endParaRPr lang="fr-FR">
              <a:ea typeface="+mn-lt"/>
              <a:cs typeface="+mn-lt"/>
            </a:endParaRPr>
          </a:p>
          <a:p>
            <a:r>
              <a:rPr lang="fr-FR">
                <a:cs typeface="Calibri"/>
              </a:rPr>
              <a:t>GI : </a:t>
            </a:r>
            <a:r>
              <a:rPr lang="fr-FR" b="1">
                <a:solidFill>
                  <a:schemeClr val="accent6">
                    <a:lumMod val="40000"/>
                    <a:lumOff val="60000"/>
                  </a:schemeClr>
                </a:solidFill>
                <a:cs typeface="Calibri"/>
              </a:rPr>
              <a:t>1 – (34/159)² - (125/159)² = 0.336</a:t>
            </a:r>
            <a:endParaRPr lang="fr-FR" b="1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GI : </a:t>
            </a:r>
            <a:r>
              <a:rPr lang="fr-FR" b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1 – (105/144)² - (39/144)² = 0.395</a:t>
            </a: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r>
              <a:rPr lang="fr-FR" err="1">
                <a:cs typeface="Calibri"/>
              </a:rPr>
              <a:t>Chest</a:t>
            </a:r>
            <a:r>
              <a:rPr lang="fr-FR">
                <a:cs typeface="Calibri"/>
              </a:rPr>
              <a:t> Pain </a:t>
            </a:r>
            <a:r>
              <a:rPr lang="fr-FR" err="1">
                <a:cs typeface="Calibri"/>
              </a:rPr>
              <a:t>Impurity</a:t>
            </a:r>
            <a:r>
              <a:rPr lang="fr-FR">
                <a:cs typeface="Calibri"/>
              </a:rPr>
              <a:t> :</a:t>
            </a: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GI: </a:t>
            </a:r>
            <a:r>
              <a:rPr lang="fr-FR" b="1">
                <a:solidFill>
                  <a:schemeClr val="accent4">
                    <a:lumMod val="40000"/>
                    <a:lumOff val="60000"/>
                  </a:schemeClr>
                </a:solidFill>
                <a:cs typeface="Calibri"/>
              </a:rPr>
              <a:t>(144/303)*0.395</a:t>
            </a:r>
            <a:r>
              <a:rPr lang="fr-FR">
                <a:cs typeface="Calibri"/>
              </a:rPr>
              <a:t> + </a:t>
            </a:r>
            <a:r>
              <a:rPr lang="fr-FR" b="1">
                <a:solidFill>
                  <a:schemeClr val="accent6">
                    <a:lumMod val="40000"/>
                    <a:lumOff val="60000"/>
                  </a:schemeClr>
                </a:solidFill>
                <a:cs typeface="Calibri"/>
              </a:rPr>
              <a:t>(159/303)*0.336</a:t>
            </a: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GI = </a:t>
            </a:r>
            <a:r>
              <a:rPr lang="fr-FR" b="1">
                <a:cs typeface="Calibri"/>
              </a:rPr>
              <a:t>0.364</a:t>
            </a:r>
          </a:p>
        </p:txBody>
      </p:sp>
      <p:pic>
        <p:nvPicPr>
          <p:cNvPr id="29" name="Image 8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D199FF14-2946-4CF8-9D88-94CD674A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2063563"/>
            <a:ext cx="6200775" cy="4226299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7778E656-AF4A-4CC0-AF21-3230FB199AFB}"/>
              </a:ext>
            </a:extLst>
          </p:cNvPr>
          <p:cNvSpPr txBox="1"/>
          <p:nvPr/>
        </p:nvSpPr>
        <p:spPr>
          <a:xfrm>
            <a:off x="6267450" y="574357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/>
              <a:t>105</a:t>
            </a:r>
            <a:endParaRPr lang="fr-FR" b="1">
              <a:cs typeface="Calibri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97EA69C-39D6-4206-8849-9F66D9235CAC}"/>
              </a:ext>
            </a:extLst>
          </p:cNvPr>
          <p:cNvSpPr txBox="1"/>
          <p:nvPr/>
        </p:nvSpPr>
        <p:spPr>
          <a:xfrm>
            <a:off x="7515224" y="574357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/>
              <a:t>39</a:t>
            </a:r>
            <a:endParaRPr lang="fr-FR" b="1">
              <a:cs typeface="Calibri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26D19F5-9440-416B-B056-804C4A47ADF1}"/>
              </a:ext>
            </a:extLst>
          </p:cNvPr>
          <p:cNvSpPr txBox="1"/>
          <p:nvPr/>
        </p:nvSpPr>
        <p:spPr>
          <a:xfrm>
            <a:off x="9610724" y="574357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/>
              <a:t>34</a:t>
            </a:r>
            <a:endParaRPr lang="fr-FR" b="1">
              <a:cs typeface="Calibri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23F9E04-1E3E-42A7-8988-D04BB45EABF2}"/>
              </a:ext>
            </a:extLst>
          </p:cNvPr>
          <p:cNvSpPr txBox="1"/>
          <p:nvPr/>
        </p:nvSpPr>
        <p:spPr>
          <a:xfrm>
            <a:off x="10734674" y="574357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/>
              <a:t>125</a:t>
            </a:r>
            <a:endParaRPr lang="fr-FR" b="1">
              <a:cs typeface="Calibri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BC61F29-C0AF-4990-9C47-1915EAE44597}"/>
              </a:ext>
            </a:extLst>
          </p:cNvPr>
          <p:cNvSpPr txBox="1"/>
          <p:nvPr/>
        </p:nvSpPr>
        <p:spPr>
          <a:xfrm>
            <a:off x="8039100" y="4419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303 patients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019BE8E-29B9-4369-9E91-F1225E66B1FE}"/>
              </a:ext>
            </a:extLst>
          </p:cNvPr>
          <p:cNvSpPr txBox="1"/>
          <p:nvPr/>
        </p:nvSpPr>
        <p:spPr>
          <a:xfrm>
            <a:off x="6267697" y="4538352"/>
            <a:ext cx="1367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144 patients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E8110A6-1568-4F9A-975E-EC019CDABFB8}"/>
              </a:ext>
            </a:extLst>
          </p:cNvPr>
          <p:cNvSpPr txBox="1"/>
          <p:nvPr/>
        </p:nvSpPr>
        <p:spPr>
          <a:xfrm>
            <a:off x="9790709" y="4538352"/>
            <a:ext cx="1367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159 patients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2EAE438-0ADA-45D3-9BAD-724D5A9DB9C4}"/>
              </a:ext>
            </a:extLst>
          </p:cNvPr>
          <p:cNvCxnSpPr/>
          <p:nvPr/>
        </p:nvCxnSpPr>
        <p:spPr>
          <a:xfrm>
            <a:off x="4421579" y="3090553"/>
            <a:ext cx="4754087" cy="2527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0250BA0-A7F1-427A-A036-132DF27D5689}"/>
              </a:ext>
            </a:extLst>
          </p:cNvPr>
          <p:cNvCxnSpPr>
            <a:cxnSpLocks/>
          </p:cNvCxnSpPr>
          <p:nvPr/>
        </p:nvCxnSpPr>
        <p:spPr>
          <a:xfrm>
            <a:off x="4441372" y="3832760"/>
            <a:ext cx="1458685" cy="1795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2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39FAE-3525-4128-9B74-940C3FDF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Measure the impurity : GINI's algorithm</a:t>
            </a:r>
            <a:endParaRPr lang="en-GB" err="1"/>
          </a:p>
        </p:txBody>
      </p:sp>
      <p:pic>
        <p:nvPicPr>
          <p:cNvPr id="15" name="Image 8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6D6173E5-7CA2-48B0-851D-DE8D95AD6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5" y="2064131"/>
            <a:ext cx="6096000" cy="42251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142EC6A-1DA4-4E83-8DB1-ABDE38DC652A}"/>
              </a:ext>
            </a:extLst>
          </p:cNvPr>
          <p:cNvSpPr txBox="1"/>
          <p:nvPr/>
        </p:nvSpPr>
        <p:spPr>
          <a:xfrm>
            <a:off x="6280315" y="5742462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/>
              <a:t>37</a:t>
            </a:r>
            <a:endParaRPr lang="fr-FR" b="1">
              <a:cs typeface="Calibri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40F400-B70C-4691-B620-62569B237524}"/>
              </a:ext>
            </a:extLst>
          </p:cNvPr>
          <p:cNvSpPr txBox="1"/>
          <p:nvPr/>
        </p:nvSpPr>
        <p:spPr>
          <a:xfrm>
            <a:off x="7439024" y="574357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/>
              <a:t>127</a:t>
            </a:r>
            <a:endParaRPr lang="fr-FR" b="1">
              <a:cs typeface="Calibri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0308FCB-9FD8-4690-8C79-7E144BECE643}"/>
              </a:ext>
            </a:extLst>
          </p:cNvPr>
          <p:cNvSpPr txBox="1"/>
          <p:nvPr/>
        </p:nvSpPr>
        <p:spPr>
          <a:xfrm>
            <a:off x="9610724" y="574357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/>
              <a:t>100</a:t>
            </a:r>
            <a:endParaRPr lang="fr-FR" b="1">
              <a:cs typeface="Calibri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5C59A6B-AB6D-4C2A-844D-00BEE8D0AE5D}"/>
              </a:ext>
            </a:extLst>
          </p:cNvPr>
          <p:cNvSpPr txBox="1"/>
          <p:nvPr/>
        </p:nvSpPr>
        <p:spPr>
          <a:xfrm>
            <a:off x="10887074" y="574357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/>
              <a:t>33</a:t>
            </a:r>
            <a:endParaRPr lang="fr-FR" b="1">
              <a:cs typeface="Calibri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77477E-E266-42E9-B8A5-CFB9C44C697B}"/>
              </a:ext>
            </a:extLst>
          </p:cNvPr>
          <p:cNvSpPr txBox="1"/>
          <p:nvPr/>
        </p:nvSpPr>
        <p:spPr>
          <a:xfrm>
            <a:off x="8039100" y="4429496"/>
            <a:ext cx="1367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297 patients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583C4D-ADE5-417C-BF8E-13C1C61258B6}"/>
              </a:ext>
            </a:extLst>
          </p:cNvPr>
          <p:cNvSpPr txBox="1"/>
          <p:nvPr/>
        </p:nvSpPr>
        <p:spPr>
          <a:xfrm>
            <a:off x="6188528" y="4508664"/>
            <a:ext cx="1367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164 patients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E55833-3734-47FE-9B01-5C8F2176639A}"/>
              </a:ext>
            </a:extLst>
          </p:cNvPr>
          <p:cNvSpPr txBox="1"/>
          <p:nvPr/>
        </p:nvSpPr>
        <p:spPr>
          <a:xfrm>
            <a:off x="9939151" y="4469079"/>
            <a:ext cx="1367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133 patients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86E869-E114-4556-B0E0-DAF522E97F39}"/>
              </a:ext>
            </a:extLst>
          </p:cNvPr>
          <p:cNvSpPr txBox="1"/>
          <p:nvPr/>
        </p:nvSpPr>
        <p:spPr>
          <a:xfrm>
            <a:off x="686790" y="2062347"/>
            <a:ext cx="436616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The Gini </a:t>
            </a:r>
            <a:r>
              <a:rPr lang="fr-FR" err="1">
                <a:cs typeface="Calibri"/>
              </a:rPr>
              <a:t>impurity</a:t>
            </a:r>
            <a:r>
              <a:rPr lang="fr-FR">
                <a:cs typeface="Calibri"/>
              </a:rPr>
              <a:t> = 1 -  P(Yes)² - P(No)²</a:t>
            </a:r>
          </a:p>
          <a:p>
            <a:endParaRPr lang="fr-FR">
              <a:cs typeface="Calibri"/>
            </a:endParaRPr>
          </a:p>
          <a:p>
            <a:endParaRPr lang="fr-FR">
              <a:ea typeface="+mn-lt"/>
              <a:cs typeface="+mn-lt"/>
            </a:endParaRPr>
          </a:p>
          <a:p>
            <a:r>
              <a:rPr lang="fr-FR">
                <a:cs typeface="Calibri"/>
              </a:rPr>
              <a:t>GI : </a:t>
            </a:r>
            <a:r>
              <a:rPr lang="fr-FR" b="1">
                <a:solidFill>
                  <a:schemeClr val="accent6">
                    <a:lumMod val="40000"/>
                    <a:lumOff val="60000"/>
                  </a:schemeClr>
                </a:solidFill>
                <a:cs typeface="Calibri"/>
              </a:rPr>
              <a:t>1 – (100/133)² - (33/133)² = 0.349</a:t>
            </a:r>
            <a:endParaRPr lang="fr-FR" b="1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fr-FR" b="1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GI : </a:t>
            </a:r>
            <a:r>
              <a:rPr lang="fr-FR" b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1 – (37/164)² - (127/164)² = 0.373</a:t>
            </a: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Good Blood Circulation </a:t>
            </a:r>
            <a:r>
              <a:rPr lang="fr-FR" err="1">
                <a:cs typeface="Calibri"/>
              </a:rPr>
              <a:t>impurity</a:t>
            </a:r>
            <a:r>
              <a:rPr lang="fr-FR">
                <a:cs typeface="Calibri"/>
              </a:rPr>
              <a:t> :</a:t>
            </a: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GI: </a:t>
            </a:r>
            <a:r>
              <a:rPr lang="fr-FR" b="1">
                <a:solidFill>
                  <a:schemeClr val="accent4">
                    <a:lumMod val="40000"/>
                    <a:lumOff val="60000"/>
                  </a:schemeClr>
                </a:solidFill>
                <a:cs typeface="Calibri"/>
              </a:rPr>
              <a:t>(164/297)*0.373</a:t>
            </a:r>
            <a:r>
              <a:rPr lang="fr-FR">
                <a:cs typeface="Calibri"/>
              </a:rPr>
              <a:t> + </a:t>
            </a:r>
            <a:r>
              <a:rPr lang="fr-FR" b="1">
                <a:solidFill>
                  <a:schemeClr val="accent6">
                    <a:lumMod val="40000"/>
                    <a:lumOff val="60000"/>
                  </a:schemeClr>
                </a:solidFill>
                <a:cs typeface="Calibri"/>
              </a:rPr>
              <a:t>(133/297)*0.349</a:t>
            </a: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GI = </a:t>
            </a:r>
            <a:r>
              <a:rPr lang="fr-FR" b="1">
                <a:cs typeface="Calibri"/>
              </a:rPr>
              <a:t>0.360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A763BAC-CFD2-4621-BD91-33DF6EE716BF}"/>
              </a:ext>
            </a:extLst>
          </p:cNvPr>
          <p:cNvCxnSpPr/>
          <p:nvPr/>
        </p:nvCxnSpPr>
        <p:spPr>
          <a:xfrm>
            <a:off x="4421579" y="3090553"/>
            <a:ext cx="4754087" cy="2527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E849121-147B-404E-B46B-23EA1253822E}"/>
              </a:ext>
            </a:extLst>
          </p:cNvPr>
          <p:cNvCxnSpPr>
            <a:cxnSpLocks/>
          </p:cNvCxnSpPr>
          <p:nvPr/>
        </p:nvCxnSpPr>
        <p:spPr>
          <a:xfrm>
            <a:off x="4441372" y="3832760"/>
            <a:ext cx="1458685" cy="1795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76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6B46E-0F93-4FD2-AAE5-A52046B5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MEASURE THE IMPURITY : GINI'S ALGORITHM</a:t>
            </a:r>
            <a:endParaRPr lang="fr-FR">
              <a:ea typeface="+mj-lt"/>
              <a:cs typeface="+mj-lt"/>
            </a:endParaRP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D16498A8-09A8-444D-9CFF-EC00332FC316}"/>
              </a:ext>
            </a:extLst>
          </p:cNvPr>
          <p:cNvGrpSpPr/>
          <p:nvPr/>
        </p:nvGrpSpPr>
        <p:grpSpPr>
          <a:xfrm>
            <a:off x="171450" y="2225488"/>
            <a:ext cx="3543307" cy="2473712"/>
            <a:chOff x="190500" y="2044513"/>
            <a:chExt cx="4181482" cy="2902337"/>
          </a:xfrm>
        </p:grpSpPr>
        <p:pic>
          <p:nvPicPr>
            <p:cNvPr id="7" name="Image 8" descr="Une image contenant horloge, signe&#10;&#10;Description générée avec un niveau de confiance très élevé">
              <a:extLst>
                <a:ext uri="{FF2B5EF4-FFF2-40B4-BE49-F238E27FC236}">
                  <a16:creationId xmlns:a16="http://schemas.microsoft.com/office/drawing/2014/main" id="{FAD54CB9-178F-49C7-9AB9-9933388A0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48" r="1940" b="327"/>
            <a:stretch/>
          </p:blipFill>
          <p:spPr>
            <a:xfrm>
              <a:off x="190500" y="2044513"/>
              <a:ext cx="4181482" cy="2902337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6CFBA48-E8C8-43CB-8A4E-4BE00C2C6B56}"/>
                </a:ext>
              </a:extLst>
            </p:cNvPr>
            <p:cNvSpPr txBox="1"/>
            <p:nvPr/>
          </p:nvSpPr>
          <p:spPr>
            <a:xfrm>
              <a:off x="471469" y="4478129"/>
              <a:ext cx="666597" cy="43332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/>
                <a:t>105</a:t>
              </a:r>
              <a:endParaRPr lang="fr-FR">
                <a:cs typeface="Calibri"/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90AB1AAA-DD78-461F-BBA5-9DCA43154599}"/>
                </a:ext>
              </a:extLst>
            </p:cNvPr>
            <p:cNvSpPr txBox="1"/>
            <p:nvPr/>
          </p:nvSpPr>
          <p:spPr>
            <a:xfrm>
              <a:off x="1304617" y="4468602"/>
              <a:ext cx="573829" cy="43332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/>
                <a:t>39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BD1AD11-AA7C-4D3E-9D77-56B578888900}"/>
                </a:ext>
              </a:extLst>
            </p:cNvPr>
            <p:cNvSpPr txBox="1"/>
            <p:nvPr/>
          </p:nvSpPr>
          <p:spPr>
            <a:xfrm>
              <a:off x="2820665" y="4487652"/>
              <a:ext cx="585070" cy="43332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/>
                <a:t>34</a:t>
              </a:r>
              <a:endParaRPr lang="fr-FR">
                <a:cs typeface="Calibri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735DD62-97B8-4F1C-9AD8-B3101B48323C}"/>
                </a:ext>
              </a:extLst>
            </p:cNvPr>
            <p:cNvSpPr txBox="1"/>
            <p:nvPr/>
          </p:nvSpPr>
          <p:spPr>
            <a:xfrm>
              <a:off x="3588038" y="4498828"/>
              <a:ext cx="652692" cy="43332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/>
                <a:t>125</a:t>
              </a:r>
              <a:endParaRPr lang="fr-FR">
                <a:cs typeface="Calibri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8F589E3-E2A9-4644-856B-88FC6D94989B}"/>
                </a:ext>
              </a:extLst>
            </p:cNvPr>
            <p:cNvSpPr txBox="1"/>
            <p:nvPr/>
          </p:nvSpPr>
          <p:spPr>
            <a:xfrm>
              <a:off x="1743737" y="3709184"/>
              <a:ext cx="1631365" cy="30694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100">
                  <a:solidFill>
                    <a:schemeClr val="bg1"/>
                  </a:solidFill>
                </a:rPr>
                <a:t>303 patients</a:t>
              </a:r>
              <a:endParaRPr lang="fr-FR" sz="1100">
                <a:solidFill>
                  <a:schemeClr val="bg1"/>
                </a:solidFill>
                <a:cs typeface="Calibri"/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97E9E07B-3F47-4AF4-894F-28AC59CB6292}"/>
              </a:ext>
            </a:extLst>
          </p:cNvPr>
          <p:cNvGrpSpPr/>
          <p:nvPr/>
        </p:nvGrpSpPr>
        <p:grpSpPr>
          <a:xfrm>
            <a:off x="4229100" y="2226056"/>
            <a:ext cx="3571875" cy="2473126"/>
            <a:chOff x="5667375" y="2064131"/>
            <a:chExt cx="6096000" cy="4226125"/>
          </a:xfrm>
        </p:grpSpPr>
        <p:pic>
          <p:nvPicPr>
            <p:cNvPr id="20" name="Image 8" descr="Une image contenant horloge, signe&#10;&#10;Description générée avec un niveau de confiance très élevé">
              <a:extLst>
                <a:ext uri="{FF2B5EF4-FFF2-40B4-BE49-F238E27FC236}">
                  <a16:creationId xmlns:a16="http://schemas.microsoft.com/office/drawing/2014/main" id="{8661E26C-D628-4F56-ACB4-E7A7613EF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7375" y="2064131"/>
              <a:ext cx="6096000" cy="4225163"/>
            </a:xfrm>
            <a:prstGeom prst="rect">
              <a:avLst/>
            </a:prstGeom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C8AF153-CB5C-4D48-9D24-ADBA97A2F82D}"/>
                </a:ext>
              </a:extLst>
            </p:cNvPr>
            <p:cNvSpPr txBox="1"/>
            <p:nvPr/>
          </p:nvSpPr>
          <p:spPr>
            <a:xfrm>
              <a:off x="6119324" y="5659134"/>
              <a:ext cx="778556" cy="63112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/>
                <a:t>37</a:t>
              </a:r>
              <a:endParaRPr lang="fr-FR">
                <a:cs typeface="Calibri"/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4D18621-A201-45CD-92CE-FCD3B7D9D559}"/>
                </a:ext>
              </a:extLst>
            </p:cNvPr>
            <p:cNvSpPr txBox="1"/>
            <p:nvPr/>
          </p:nvSpPr>
          <p:spPr>
            <a:xfrm>
              <a:off x="7206991" y="5638931"/>
              <a:ext cx="979079" cy="63112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/>
                <a:t>127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61A45B9A-2D99-48C2-A911-249726485FB6}"/>
                </a:ext>
              </a:extLst>
            </p:cNvPr>
            <p:cNvSpPr txBox="1"/>
            <p:nvPr/>
          </p:nvSpPr>
          <p:spPr>
            <a:xfrm>
              <a:off x="9450616" y="5638931"/>
              <a:ext cx="979079" cy="63112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/>
                <a:t>100</a:t>
              </a:r>
              <a:endParaRPr lang="fr-FR">
                <a:cs typeface="Calibri"/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CB88A4BD-7DA0-4545-B761-905C37A7F93F}"/>
                </a:ext>
              </a:extLst>
            </p:cNvPr>
            <p:cNvSpPr txBox="1"/>
            <p:nvPr/>
          </p:nvSpPr>
          <p:spPr>
            <a:xfrm>
              <a:off x="10808247" y="5689472"/>
              <a:ext cx="752821" cy="53787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/>
                <a:t>33</a:t>
              </a:r>
              <a:endParaRPr lang="fr-FR">
                <a:cs typeface="Calibri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868EDA3-0B9A-4855-A827-E3610C329739}"/>
                </a:ext>
              </a:extLst>
            </p:cNvPr>
            <p:cNvSpPr txBox="1"/>
            <p:nvPr/>
          </p:nvSpPr>
          <p:spPr>
            <a:xfrm>
              <a:off x="7960273" y="4432778"/>
              <a:ext cx="2743200" cy="4470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100">
                  <a:solidFill>
                    <a:schemeClr val="bg1"/>
                  </a:solidFill>
                </a:rPr>
                <a:t>303 patients</a:t>
              </a:r>
              <a:endParaRPr lang="fr-FR" sz="1100">
                <a:solidFill>
                  <a:schemeClr val="bg1"/>
                </a:solidFill>
                <a:cs typeface="Calibri"/>
              </a:endParaRPr>
            </a:p>
          </p:txBody>
        </p:sp>
      </p:grpSp>
      <p:pic>
        <p:nvPicPr>
          <p:cNvPr id="33" name="Image 8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191167B8-B94B-4FA4-9FCB-699D3F523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00" y="2223402"/>
            <a:ext cx="3648075" cy="245882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FB5422EB-F21D-4543-96D9-5A9505F44EDA}"/>
              </a:ext>
            </a:extLst>
          </p:cNvPr>
          <p:cNvSpPr txBox="1"/>
          <p:nvPr/>
        </p:nvSpPr>
        <p:spPr>
          <a:xfrm>
            <a:off x="8572500" y="4324350"/>
            <a:ext cx="542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92</a:t>
            </a:r>
            <a:endParaRPr lang="fr-FR">
              <a:cs typeface="Calibri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10A8235-9D4A-459E-8108-953E1D65AEE7}"/>
              </a:ext>
            </a:extLst>
          </p:cNvPr>
          <p:cNvSpPr txBox="1"/>
          <p:nvPr/>
        </p:nvSpPr>
        <p:spPr>
          <a:xfrm>
            <a:off x="9344024" y="4324350"/>
            <a:ext cx="438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31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979A79A-B84C-49CA-A9DF-B7082C9D3A67}"/>
              </a:ext>
            </a:extLst>
          </p:cNvPr>
          <p:cNvSpPr txBox="1"/>
          <p:nvPr/>
        </p:nvSpPr>
        <p:spPr>
          <a:xfrm>
            <a:off x="12611099" y="5791200"/>
            <a:ext cx="409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45</a:t>
            </a:r>
            <a:endParaRPr lang="fr-FR">
              <a:cs typeface="Calibri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FA42FC5-D6C4-42F4-A117-2DE186B6A51E}"/>
              </a:ext>
            </a:extLst>
          </p:cNvPr>
          <p:cNvSpPr txBox="1"/>
          <p:nvPr/>
        </p:nvSpPr>
        <p:spPr>
          <a:xfrm>
            <a:off x="13849349" y="5791200"/>
            <a:ext cx="4095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129</a:t>
            </a:r>
            <a:endParaRPr lang="fr-FR">
              <a:cs typeface="Calibri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145FD7A-9469-4119-BB8F-1BF87DD6EBDF}"/>
              </a:ext>
            </a:extLst>
          </p:cNvPr>
          <p:cNvSpPr txBox="1"/>
          <p:nvPr/>
        </p:nvSpPr>
        <p:spPr>
          <a:xfrm>
            <a:off x="9725025" y="3581400"/>
            <a:ext cx="187642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>
                <a:solidFill>
                  <a:schemeClr val="bg1"/>
                </a:solidFill>
              </a:rPr>
              <a:t>303 patients</a:t>
            </a:r>
            <a:endParaRPr lang="fr-FR" sz="1100">
              <a:solidFill>
                <a:schemeClr val="bg1"/>
              </a:solidFill>
              <a:cs typeface="Calibri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E385BE5-9BBD-4FF5-9C6E-F5AFF3435B9C}"/>
              </a:ext>
            </a:extLst>
          </p:cNvPr>
          <p:cNvSpPr txBox="1"/>
          <p:nvPr/>
        </p:nvSpPr>
        <p:spPr>
          <a:xfrm>
            <a:off x="10629900" y="4333874"/>
            <a:ext cx="542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45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1625EAC-7243-4DCA-A7E4-EF59FE823E3E}"/>
              </a:ext>
            </a:extLst>
          </p:cNvPr>
          <p:cNvSpPr txBox="1"/>
          <p:nvPr/>
        </p:nvSpPr>
        <p:spPr>
          <a:xfrm>
            <a:off x="11296649" y="4333874"/>
            <a:ext cx="542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129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B0C279-10E7-48DF-93D2-0C7B1B962A81}"/>
              </a:ext>
            </a:extLst>
          </p:cNvPr>
          <p:cNvSpPr txBox="1"/>
          <p:nvPr/>
        </p:nvSpPr>
        <p:spPr>
          <a:xfrm>
            <a:off x="568037" y="49223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cs typeface="Calibri"/>
              </a:rPr>
              <a:t>GI : 0.364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9C5C5C4-080E-4797-A9BD-84354C4B2120}"/>
              </a:ext>
            </a:extLst>
          </p:cNvPr>
          <p:cNvSpPr txBox="1"/>
          <p:nvPr/>
        </p:nvSpPr>
        <p:spPr>
          <a:xfrm>
            <a:off x="4635335" y="49223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cs typeface="Calibri"/>
              </a:rPr>
              <a:t>GI : 0.360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869316D-A719-4EE2-B5C6-7FF922A971E4}"/>
              </a:ext>
            </a:extLst>
          </p:cNvPr>
          <p:cNvSpPr txBox="1"/>
          <p:nvPr/>
        </p:nvSpPr>
        <p:spPr>
          <a:xfrm>
            <a:off x="8791698" y="49223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cs typeface="Calibri"/>
              </a:rPr>
              <a:t>GI : 0.381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5CEAD0-3EBB-4E55-A334-E67689DD1209}"/>
              </a:ext>
            </a:extLst>
          </p:cNvPr>
          <p:cNvSpPr txBox="1"/>
          <p:nvPr/>
        </p:nvSpPr>
        <p:spPr>
          <a:xfrm>
            <a:off x="3220192" y="5704114"/>
            <a:ext cx="55635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cs typeface="Calibri"/>
              </a:rPr>
              <a:t>The "good blood circulation" parameter has the lower Gini impurity, we will use it at Root Node</a:t>
            </a:r>
          </a:p>
        </p:txBody>
      </p:sp>
    </p:spTree>
    <p:extLst>
      <p:ext uri="{BB962C8B-B14F-4D97-AF65-F5344CB8AC3E}">
        <p14:creationId xmlns:p14="http://schemas.microsoft.com/office/powerpoint/2010/main" val="345963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71D04-ACEB-4401-B968-03795E99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MEASURE THE IMPURITY : GINI'S ALGORITHM</a:t>
            </a:r>
            <a:endParaRPr lang="fr-FR">
              <a:ea typeface="+mj-lt"/>
              <a:cs typeface="+mj-lt"/>
            </a:endParaRPr>
          </a:p>
        </p:txBody>
      </p:sp>
      <p:pic>
        <p:nvPicPr>
          <p:cNvPr id="6" name="Image 6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CD6C7BCC-C64D-45BA-8E4F-09D1BBE2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609" y="2516142"/>
            <a:ext cx="5171440" cy="259866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7462DF3-F01F-4A09-9697-F40D11866CD4}"/>
              </a:ext>
            </a:extLst>
          </p:cNvPr>
          <p:cNvSpPr txBox="1"/>
          <p:nvPr/>
        </p:nvSpPr>
        <p:spPr>
          <a:xfrm>
            <a:off x="815439" y="2794659"/>
            <a:ext cx="436616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Now, calculate the same way the impurity of each parameter for the 164 patients detected as having a good blood circulation.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We calculate, for each node, the impurity until there is no other parameter to use as a node.</a:t>
            </a:r>
          </a:p>
        </p:txBody>
      </p:sp>
    </p:spTree>
    <p:extLst>
      <p:ext uri="{BB962C8B-B14F-4D97-AF65-F5344CB8AC3E}">
        <p14:creationId xmlns:p14="http://schemas.microsoft.com/office/powerpoint/2010/main" val="1613469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71D04-ACEB-4401-B968-03795E99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MEASURE THE IMPURITY : GINI'S ALGORITHM</a:t>
            </a:r>
            <a:endParaRPr lang="fr-FR">
              <a:ea typeface="+mj-lt"/>
              <a:cs typeface="+mj-lt"/>
            </a:endParaRPr>
          </a:p>
        </p:txBody>
      </p:sp>
      <p:pic>
        <p:nvPicPr>
          <p:cNvPr id="6" name="Image 6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CD6C7BCC-C64D-45BA-8E4F-09D1BBE2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49" y="2204877"/>
            <a:ext cx="5171440" cy="259866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7462DF3-F01F-4A09-9697-F40D11866CD4}"/>
              </a:ext>
            </a:extLst>
          </p:cNvPr>
          <p:cNvSpPr txBox="1"/>
          <p:nvPr/>
        </p:nvSpPr>
        <p:spPr>
          <a:xfrm>
            <a:off x="683359" y="5241768"/>
            <a:ext cx="43661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Now, calculate the same way the impurity of each parameter for the 164 patients detected as having a good blood circulation.</a:t>
            </a:r>
          </a:p>
        </p:txBody>
      </p:sp>
      <p:pic>
        <p:nvPicPr>
          <p:cNvPr id="3" name="Image 3" descr="Une image contenant signe, vert, route, moniteur&#10;&#10;Description générée avec un niveau de confiance très élevé">
            <a:extLst>
              <a:ext uri="{FF2B5EF4-FFF2-40B4-BE49-F238E27FC236}">
                <a16:creationId xmlns:a16="http://schemas.microsoft.com/office/drawing/2014/main" id="{66F2B04A-A439-4CF9-A86A-474A7A169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171" y="2208923"/>
            <a:ext cx="4053840" cy="39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5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71D04-ACEB-4401-B968-03795E99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MEASURE THE IMPURITY : GINI'S ALGORITHM</a:t>
            </a:r>
            <a:endParaRPr lang="fr-FR">
              <a:ea typeface="+mj-lt"/>
              <a:cs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462DF3-F01F-4A09-9697-F40D11866CD4}"/>
              </a:ext>
            </a:extLst>
          </p:cNvPr>
          <p:cNvSpPr txBox="1"/>
          <p:nvPr/>
        </p:nvSpPr>
        <p:spPr>
          <a:xfrm>
            <a:off x="864919" y="5120244"/>
            <a:ext cx="4366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If the impurity is higher at the next node, change the node by a leaf.</a:t>
            </a:r>
            <a:endParaRPr lang="fr-FR"/>
          </a:p>
        </p:txBody>
      </p:sp>
      <p:pic>
        <p:nvPicPr>
          <p:cNvPr id="3" name="Image 3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4B418869-F8FB-4C29-976B-FBC8A6330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961" y="2930456"/>
            <a:ext cx="5364480" cy="2838027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EFBE404-C720-4628-89CE-AAEE61F35B11}"/>
              </a:ext>
            </a:extLst>
          </p:cNvPr>
          <p:cNvSpPr/>
          <p:nvPr/>
        </p:nvSpPr>
        <p:spPr>
          <a:xfrm>
            <a:off x="7825839" y="4555176"/>
            <a:ext cx="1132115" cy="409700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5EAE97-C0FA-4BAC-8782-D86E3AC11C86}"/>
              </a:ext>
            </a:extLst>
          </p:cNvPr>
          <p:cNvSpPr txBox="1"/>
          <p:nvPr/>
        </p:nvSpPr>
        <p:spPr>
          <a:xfrm>
            <a:off x="864919" y="2933204"/>
            <a:ext cx="436616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By </a:t>
            </a:r>
            <a:r>
              <a:rPr lang="fr-FR" err="1">
                <a:cs typeface="Calibri"/>
              </a:rPr>
              <a:t>calculating</a:t>
            </a:r>
            <a:r>
              <a:rPr lang="fr-FR">
                <a:cs typeface="Calibri"/>
              </a:rPr>
              <a:t> the </a:t>
            </a:r>
            <a:r>
              <a:rPr lang="fr-FR" err="1">
                <a:cs typeface="Calibri"/>
              </a:rPr>
              <a:t>chest</a:t>
            </a:r>
            <a:r>
              <a:rPr lang="fr-FR">
                <a:cs typeface="Calibri"/>
              </a:rPr>
              <a:t> pain </a:t>
            </a:r>
            <a:r>
              <a:rPr lang="fr-FR" err="1">
                <a:cs typeface="Calibri"/>
              </a:rPr>
              <a:t>when</a:t>
            </a:r>
            <a:r>
              <a:rPr lang="fr-FR">
                <a:cs typeface="Calibri"/>
              </a:rPr>
              <a:t> the </a:t>
            </a:r>
            <a:r>
              <a:rPr lang="fr-FR" err="1">
                <a:cs typeface="Calibri"/>
              </a:rPr>
              <a:t>arteries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aren't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blocked</a:t>
            </a:r>
            <a:r>
              <a:rPr lang="fr-FR">
                <a:cs typeface="Calibri"/>
              </a:rPr>
              <a:t>, </a:t>
            </a:r>
            <a:r>
              <a:rPr lang="fr-FR" err="1">
                <a:cs typeface="Calibri"/>
              </a:rPr>
              <a:t>we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see</a:t>
            </a:r>
            <a:r>
              <a:rPr lang="fr-FR">
                <a:cs typeface="Calibri"/>
              </a:rPr>
              <a:t> an </a:t>
            </a:r>
            <a:r>
              <a:rPr lang="fr-FR" err="1">
                <a:cs typeface="Calibri"/>
              </a:rPr>
              <a:t>impurity</a:t>
            </a:r>
            <a:r>
              <a:rPr lang="fr-FR">
                <a:cs typeface="Calibri"/>
              </a:rPr>
              <a:t> of 0.29. The </a:t>
            </a:r>
            <a:r>
              <a:rPr lang="fr-FR" err="1">
                <a:cs typeface="Calibri"/>
              </a:rPr>
              <a:t>impurity</a:t>
            </a:r>
            <a:r>
              <a:rPr lang="fr-FR">
                <a:cs typeface="Calibri"/>
              </a:rPr>
              <a:t> of the </a:t>
            </a:r>
            <a:r>
              <a:rPr lang="fr-FR" err="1">
                <a:cs typeface="Calibri"/>
              </a:rPr>
              <a:t>leaf</a:t>
            </a:r>
            <a:r>
              <a:rPr lang="fr-FR">
                <a:cs typeface="Calibri"/>
              </a:rPr>
              <a:t> </a:t>
            </a:r>
            <a:r>
              <a:rPr lang="fr-FR" err="1">
                <a:cs typeface="Calibri"/>
              </a:rPr>
              <a:t>surrounded</a:t>
            </a:r>
            <a:r>
              <a:rPr lang="fr-FR">
                <a:cs typeface="Calibri"/>
              </a:rPr>
              <a:t> in </a:t>
            </a:r>
            <a:r>
              <a:rPr lang="fr-FR" err="1">
                <a:cs typeface="Calibri"/>
              </a:rPr>
              <a:t>red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is</a:t>
            </a:r>
            <a:r>
              <a:rPr lang="fr-FR">
                <a:cs typeface="Calibri"/>
              </a:rPr>
              <a:t> 0.2, </a:t>
            </a:r>
            <a:r>
              <a:rPr lang="fr-FR" err="1">
                <a:cs typeface="Calibri"/>
              </a:rPr>
              <a:t>so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we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keep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it</a:t>
            </a:r>
            <a:r>
              <a:rPr lang="fr-FR">
                <a:cs typeface="Calibri"/>
              </a:rPr>
              <a:t> as a </a:t>
            </a:r>
            <a:r>
              <a:rPr lang="fr-FR" err="1">
                <a:cs typeface="Calibri"/>
              </a:rPr>
              <a:t>leaf</a:t>
            </a:r>
            <a:r>
              <a:rPr lang="fr-FR">
                <a:cs typeface="Calibri"/>
              </a:rPr>
              <a:t> and </a:t>
            </a:r>
            <a:r>
              <a:rPr lang="fr-FR" err="1">
                <a:cs typeface="Calibri"/>
              </a:rPr>
              <a:t>don't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transform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it</a:t>
            </a:r>
            <a:r>
              <a:rPr lang="fr-FR">
                <a:cs typeface="Calibri"/>
              </a:rPr>
              <a:t> has a </a:t>
            </a:r>
            <a:r>
              <a:rPr lang="fr-FR" err="1">
                <a:cs typeface="Calibri"/>
              </a:rPr>
              <a:t>node</a:t>
            </a:r>
            <a:r>
              <a:rPr lang="fr-FR">
                <a:cs typeface="Calibri"/>
              </a:rPr>
              <a:t>.</a:t>
            </a:r>
            <a:r>
              <a:rPr lang="fr-FR">
                <a:ea typeface="+mn-lt"/>
                <a:cs typeface="+mn-lt"/>
              </a:rPr>
              <a:t>﻿</a:t>
            </a:r>
          </a:p>
        </p:txBody>
      </p:sp>
    </p:spTree>
    <p:extLst>
      <p:ext uri="{BB962C8B-B14F-4D97-AF65-F5344CB8AC3E}">
        <p14:creationId xmlns:p14="http://schemas.microsoft.com/office/powerpoint/2010/main" val="1330763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DCDBE-7602-4E2A-9FFC-D305E439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cs typeface="Calibri Light"/>
              </a:rPr>
              <a:t>We</a:t>
            </a:r>
            <a:r>
              <a:rPr lang="fr-FR">
                <a:cs typeface="Calibri Light"/>
              </a:rPr>
              <a:t> made </a:t>
            </a:r>
            <a:r>
              <a:rPr lang="fr-FR" err="1">
                <a:cs typeface="Calibri Light"/>
              </a:rPr>
              <a:t>our</a:t>
            </a:r>
            <a:r>
              <a:rPr lang="fr-FR">
                <a:cs typeface="Calibri Light"/>
              </a:rPr>
              <a:t> </a:t>
            </a:r>
            <a:r>
              <a:rPr lang="fr-FR" err="1">
                <a:cs typeface="Calibri Light"/>
              </a:rPr>
              <a:t>tree</a:t>
            </a:r>
            <a:r>
              <a:rPr lang="fr-FR">
                <a:cs typeface="Calibri Light"/>
              </a:rPr>
              <a:t> !!!</a:t>
            </a:r>
            <a:endParaRPr lang="fr-FR"/>
          </a:p>
        </p:txBody>
      </p:sp>
      <p:pic>
        <p:nvPicPr>
          <p:cNvPr id="4" name="Image 4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2B5C6956-B196-4D81-8187-4CBCB4FE0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2568451"/>
            <a:ext cx="8412480" cy="389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8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55DD4-73BA-4567-98BF-98D9D165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How </a:t>
            </a:r>
            <a:r>
              <a:rPr lang="fr-FR" err="1"/>
              <a:t>does</a:t>
            </a:r>
            <a:r>
              <a:rPr lang="fr-FR"/>
              <a:t> 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works</a:t>
            </a:r>
            <a:r>
              <a:rPr lang="fr-FR"/>
              <a:t> ?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296DD2D-FFC0-4814-BD77-0D2EA1C48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187" y="2223294"/>
            <a:ext cx="5895975" cy="367665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25618E-3853-4B44-B8D5-2163EC4CA0C5}"/>
              </a:ext>
            </a:extLst>
          </p:cNvPr>
          <p:cNvSpPr/>
          <p:nvPr/>
        </p:nvSpPr>
        <p:spPr>
          <a:xfrm>
            <a:off x="5495925" y="2895600"/>
            <a:ext cx="1209675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3DA712-928C-4869-BF46-590F5A20D917}"/>
              </a:ext>
            </a:extLst>
          </p:cNvPr>
          <p:cNvSpPr txBox="1"/>
          <p:nvPr/>
        </p:nvSpPr>
        <p:spPr>
          <a:xfrm>
            <a:off x="6705600" y="2895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>
                <a:solidFill>
                  <a:schemeClr val="accent1">
                    <a:lumMod val="75000"/>
                  </a:schemeClr>
                </a:solidFill>
              </a:rPr>
              <a:t>Numeric</a:t>
            </a:r>
            <a:r>
              <a:rPr lang="fr-FR">
                <a:solidFill>
                  <a:schemeClr val="accent1">
                    <a:lumMod val="75000"/>
                  </a:schemeClr>
                </a:solidFill>
              </a:rPr>
              <a:t> (value)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9CF0A9-2C12-4C4E-9985-B2E9FF8F47C9}"/>
              </a:ext>
            </a:extLst>
          </p:cNvPr>
          <p:cNvSpPr txBox="1"/>
          <p:nvPr/>
        </p:nvSpPr>
        <p:spPr>
          <a:xfrm>
            <a:off x="7677150" y="386715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err="1">
                <a:solidFill>
                  <a:schemeClr val="accent3"/>
                </a:solidFill>
              </a:rPr>
              <a:t>Categories</a:t>
            </a:r>
            <a:endParaRPr lang="fr-FR">
              <a:solidFill>
                <a:schemeClr val="accent3"/>
              </a:solidFill>
            </a:endParaRPr>
          </a:p>
          <a:p>
            <a:r>
              <a:rPr lang="fr-FR">
                <a:solidFill>
                  <a:schemeClr val="accent3"/>
                </a:solidFill>
              </a:rPr>
              <a:t>(yes / no)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F98D37-A801-4FE1-8695-84999DADCDBB}"/>
              </a:ext>
            </a:extLst>
          </p:cNvPr>
          <p:cNvSpPr/>
          <p:nvPr/>
        </p:nvSpPr>
        <p:spPr>
          <a:xfrm>
            <a:off x="4743450" y="3943350"/>
            <a:ext cx="2924175" cy="5715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827ED5D-CB7F-46C3-823A-2C63147275FF}"/>
              </a:ext>
            </a:extLst>
          </p:cNvPr>
          <p:cNvCxnSpPr/>
          <p:nvPr/>
        </p:nvCxnSpPr>
        <p:spPr>
          <a:xfrm>
            <a:off x="3762375" y="2867025"/>
            <a:ext cx="9525" cy="252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6D3A562-18F6-49B0-89BE-AEEA53E1050B}"/>
              </a:ext>
            </a:extLst>
          </p:cNvPr>
          <p:cNvSpPr txBox="1"/>
          <p:nvPr/>
        </p:nvSpPr>
        <p:spPr>
          <a:xfrm>
            <a:off x="3267075" y="24955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err="1">
                <a:solidFill>
                  <a:schemeClr val="bg1"/>
                </a:solidFill>
              </a:rPr>
              <a:t>Beginning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35511E5-C160-4D47-8CE0-469D23ED22DF}"/>
              </a:ext>
            </a:extLst>
          </p:cNvPr>
          <p:cNvSpPr txBox="1"/>
          <p:nvPr/>
        </p:nvSpPr>
        <p:spPr>
          <a:xfrm>
            <a:off x="3524250" y="54006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End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20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CA062-08CB-4439-A753-E789699C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Use Numerical data : Preparing data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F472A03A-EF6C-45C2-ADCF-A6BD95FB3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9" y="2397760"/>
            <a:ext cx="2125601" cy="4114800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0805A5CB-83E4-4E9C-8728-A16C0E664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516" y="2438400"/>
            <a:ext cx="2705928" cy="4114800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2EFAC67-3B1F-4630-AC0B-DBFB8B1FF8D5}"/>
              </a:ext>
            </a:extLst>
          </p:cNvPr>
          <p:cNvCxnSpPr/>
          <p:nvPr/>
        </p:nvCxnSpPr>
        <p:spPr>
          <a:xfrm flipV="1">
            <a:off x="2676434" y="4499759"/>
            <a:ext cx="1841994" cy="5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 6" descr="Une image contenant rue&#10;&#10;Description générée avec un niveau de confiance très élevé">
            <a:extLst>
              <a:ext uri="{FF2B5EF4-FFF2-40B4-BE49-F238E27FC236}">
                <a16:creationId xmlns:a16="http://schemas.microsoft.com/office/drawing/2014/main" id="{FDA77035-6829-4CE9-9C18-3BB0ADA25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421" y="2394065"/>
            <a:ext cx="2705928" cy="41148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2EFAAD7-69EF-4BBD-A668-3C8BC1605DCA}"/>
              </a:ext>
            </a:extLst>
          </p:cNvPr>
          <p:cNvCxnSpPr>
            <a:cxnSpLocks/>
          </p:cNvCxnSpPr>
          <p:nvPr/>
        </p:nvCxnSpPr>
        <p:spPr>
          <a:xfrm flipV="1">
            <a:off x="7258593" y="4489863"/>
            <a:ext cx="1673760" cy="25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62CAE51A-EA5E-4341-95C6-AC2119F93344}"/>
              </a:ext>
            </a:extLst>
          </p:cNvPr>
          <p:cNvSpPr txBox="1"/>
          <p:nvPr/>
        </p:nvSpPr>
        <p:spPr>
          <a:xfrm>
            <a:off x="9765846" y="3580781"/>
            <a:ext cx="7342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solidFill>
                  <a:schemeClr val="accent6"/>
                </a:solidFill>
                <a:cs typeface="Calibri"/>
              </a:rPr>
              <a:t>167.5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0B59A5E-4D36-4A93-BF04-BFA1B435211A}"/>
              </a:ext>
            </a:extLst>
          </p:cNvPr>
          <p:cNvSpPr txBox="1"/>
          <p:nvPr/>
        </p:nvSpPr>
        <p:spPr>
          <a:xfrm>
            <a:off x="9845015" y="4263612"/>
            <a:ext cx="5759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solidFill>
                  <a:schemeClr val="accent6"/>
                </a:solidFill>
                <a:cs typeface="Calibri"/>
              </a:rPr>
              <a:t>185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D3742B3-856A-4F95-B0C3-DD15CC049AB8}"/>
              </a:ext>
            </a:extLst>
          </p:cNvPr>
          <p:cNvSpPr txBox="1"/>
          <p:nvPr/>
        </p:nvSpPr>
        <p:spPr>
          <a:xfrm>
            <a:off x="9845015" y="4976131"/>
            <a:ext cx="7342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solidFill>
                  <a:schemeClr val="accent6"/>
                </a:solidFill>
                <a:cs typeface="Calibri"/>
              </a:rPr>
              <a:t>205</a:t>
            </a:r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A83BEA2-E68C-4BAA-B5AB-656E6BF4DF5E}"/>
              </a:ext>
            </a:extLst>
          </p:cNvPr>
          <p:cNvSpPr txBox="1"/>
          <p:nvPr/>
        </p:nvSpPr>
        <p:spPr>
          <a:xfrm>
            <a:off x="9765845" y="5678754"/>
            <a:ext cx="7342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solidFill>
                  <a:schemeClr val="accent6"/>
                </a:solidFill>
                <a:cs typeface="Calibri"/>
              </a:rPr>
              <a:t>225.5</a:t>
            </a:r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D36806A-6676-4D14-8BF0-7EE0D4A9D53B}"/>
              </a:ext>
            </a:extLst>
          </p:cNvPr>
          <p:cNvSpPr txBox="1"/>
          <p:nvPr/>
        </p:nvSpPr>
        <p:spPr>
          <a:xfrm>
            <a:off x="2724150" y="3802825"/>
            <a:ext cx="17535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err="1">
                <a:cs typeface="Calibri"/>
              </a:rPr>
              <a:t>Sorting</a:t>
            </a:r>
            <a:r>
              <a:rPr lang="fr-FR">
                <a:cs typeface="Calibri"/>
              </a:rPr>
              <a:t> by </a:t>
            </a:r>
            <a:endParaRPr lang="fr-FR" err="1">
              <a:ea typeface="+mn-lt"/>
              <a:cs typeface="+mn-lt"/>
            </a:endParaRPr>
          </a:p>
          <a:p>
            <a:pPr algn="ctr"/>
            <a:r>
              <a:rPr lang="fr-FR" err="1">
                <a:ea typeface="+mn-lt"/>
                <a:cs typeface="+mn-lt"/>
              </a:rPr>
              <a:t>ascending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order</a:t>
            </a:r>
            <a:endParaRPr lang="fr-FR">
              <a:cs typeface="Calibri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9EE42B1-10F1-40D6-8A70-4139152BEACC}"/>
              </a:ext>
            </a:extLst>
          </p:cNvPr>
          <p:cNvSpPr txBox="1"/>
          <p:nvPr/>
        </p:nvSpPr>
        <p:spPr>
          <a:xfrm>
            <a:off x="7118020" y="3664280"/>
            <a:ext cx="19614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err="1">
                <a:cs typeface="Calibri"/>
              </a:rPr>
              <a:t>Calculating</a:t>
            </a:r>
            <a:r>
              <a:rPr lang="fr-FR">
                <a:cs typeface="Calibri"/>
              </a:rPr>
              <a:t> the </a:t>
            </a:r>
            <a:r>
              <a:rPr lang="fr-FR" err="1">
                <a:cs typeface="Calibri"/>
              </a:rPr>
              <a:t>average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between</a:t>
            </a:r>
            <a:endParaRPr lang="fr-FR" err="1"/>
          </a:p>
          <a:p>
            <a:pPr algn="ctr"/>
            <a:r>
              <a:rPr lang="fr-FR">
                <a:cs typeface="Calibri"/>
              </a:rPr>
              <a:t>2 </a:t>
            </a:r>
            <a:r>
              <a:rPr lang="fr-FR" err="1">
                <a:cs typeface="Calibri"/>
              </a:rPr>
              <a:t>side</a:t>
            </a:r>
            <a:r>
              <a:rPr lang="fr-FR">
                <a:cs typeface="Calibri"/>
              </a:rPr>
              <a:t> values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35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6" descr="Une image contenant rue&#10;&#10;Description générée avec un niveau de confiance très élevé">
            <a:extLst>
              <a:ext uri="{FF2B5EF4-FFF2-40B4-BE49-F238E27FC236}">
                <a16:creationId xmlns:a16="http://schemas.microsoft.com/office/drawing/2014/main" id="{4EC3B36B-AF2B-4B9A-B663-0149709E4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28" y="2243437"/>
            <a:ext cx="2705928" cy="41148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1E7DCB2-547F-4572-967D-B16FBC01DE83}"/>
              </a:ext>
            </a:extLst>
          </p:cNvPr>
          <p:cNvSpPr txBox="1"/>
          <p:nvPr/>
        </p:nvSpPr>
        <p:spPr>
          <a:xfrm>
            <a:off x="1516753" y="3430153"/>
            <a:ext cx="7342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solidFill>
                  <a:schemeClr val="accent6"/>
                </a:solidFill>
                <a:cs typeface="Calibri"/>
              </a:rPr>
              <a:t>167.5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4D0190-B7FD-4461-8CE9-7E690B1F324E}"/>
              </a:ext>
            </a:extLst>
          </p:cNvPr>
          <p:cNvSpPr txBox="1"/>
          <p:nvPr/>
        </p:nvSpPr>
        <p:spPr>
          <a:xfrm>
            <a:off x="1595922" y="4112984"/>
            <a:ext cx="5759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solidFill>
                  <a:schemeClr val="accent6"/>
                </a:solidFill>
                <a:cs typeface="Calibri"/>
              </a:rPr>
              <a:t>185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EF32C0E-D4AE-435C-9B61-3F060DA2F927}"/>
              </a:ext>
            </a:extLst>
          </p:cNvPr>
          <p:cNvSpPr txBox="1"/>
          <p:nvPr/>
        </p:nvSpPr>
        <p:spPr>
          <a:xfrm>
            <a:off x="1595922" y="4825503"/>
            <a:ext cx="7342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solidFill>
                  <a:schemeClr val="accent6"/>
                </a:solidFill>
                <a:cs typeface="Calibri"/>
              </a:rPr>
              <a:t>205</a:t>
            </a:r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4DDE856-CBC6-46DE-AEA2-02A9EEDEEDB6}"/>
              </a:ext>
            </a:extLst>
          </p:cNvPr>
          <p:cNvSpPr txBox="1"/>
          <p:nvPr/>
        </p:nvSpPr>
        <p:spPr>
          <a:xfrm>
            <a:off x="1516752" y="5528126"/>
            <a:ext cx="7342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solidFill>
                  <a:schemeClr val="accent6"/>
                </a:solidFill>
                <a:cs typeface="Calibri"/>
              </a:rPr>
              <a:t>225.5</a:t>
            </a:r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E3DB8EB-0DFB-4F3E-9434-F52D295B33EB}"/>
              </a:ext>
            </a:extLst>
          </p:cNvPr>
          <p:cNvSpPr txBox="1"/>
          <p:nvPr/>
        </p:nvSpPr>
        <p:spPr>
          <a:xfrm>
            <a:off x="4343400" y="34307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Giny impurty = 0,3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2171B06-CB0B-4C06-9B58-F49CF65CCBE4}"/>
              </a:ext>
            </a:extLst>
          </p:cNvPr>
          <p:cNvSpPr txBox="1"/>
          <p:nvPr/>
        </p:nvSpPr>
        <p:spPr>
          <a:xfrm>
            <a:off x="4343400" y="41130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Giny impurty = 0,47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6978E76-B621-4233-8FC4-EA02265FC275}"/>
              </a:ext>
            </a:extLst>
          </p:cNvPr>
          <p:cNvSpPr txBox="1"/>
          <p:nvPr/>
        </p:nvSpPr>
        <p:spPr>
          <a:xfrm>
            <a:off x="4343399" y="48218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Giny impurty = 0,27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8438398-957F-4A87-B85C-1872C5E0C71B}"/>
              </a:ext>
            </a:extLst>
          </p:cNvPr>
          <p:cNvSpPr txBox="1"/>
          <p:nvPr/>
        </p:nvSpPr>
        <p:spPr>
          <a:xfrm>
            <a:off x="4343399" y="55307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Giny impurty = 0,4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D917432-1042-4057-9690-CE3E80E0FE66}"/>
              </a:ext>
            </a:extLst>
          </p:cNvPr>
          <p:cNvCxnSpPr/>
          <p:nvPr/>
        </p:nvCxnSpPr>
        <p:spPr>
          <a:xfrm>
            <a:off x="2255211" y="3601999"/>
            <a:ext cx="2101700" cy="10635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58C5450-E231-4D94-A0A3-6FDE0D03840B}"/>
              </a:ext>
            </a:extLst>
          </p:cNvPr>
          <p:cNvCxnSpPr>
            <a:cxnSpLocks/>
          </p:cNvCxnSpPr>
          <p:nvPr/>
        </p:nvCxnSpPr>
        <p:spPr>
          <a:xfrm>
            <a:off x="2255210" y="4301975"/>
            <a:ext cx="2101700" cy="10635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E1E5262-4E18-49F2-92B0-E2AD8DC89407}"/>
              </a:ext>
            </a:extLst>
          </p:cNvPr>
          <p:cNvCxnSpPr>
            <a:cxnSpLocks/>
          </p:cNvCxnSpPr>
          <p:nvPr/>
        </p:nvCxnSpPr>
        <p:spPr>
          <a:xfrm>
            <a:off x="2255209" y="4957650"/>
            <a:ext cx="2101700" cy="10635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3ED06C6-6EE7-4131-BBFE-DEBF223A982B}"/>
              </a:ext>
            </a:extLst>
          </p:cNvPr>
          <p:cNvCxnSpPr>
            <a:cxnSpLocks/>
          </p:cNvCxnSpPr>
          <p:nvPr/>
        </p:nvCxnSpPr>
        <p:spPr>
          <a:xfrm>
            <a:off x="2255209" y="5710789"/>
            <a:ext cx="2101700" cy="10635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2F7C0CCB-61BD-49B8-8AF9-51CFE9F8BB88}"/>
              </a:ext>
            </a:extLst>
          </p:cNvPr>
          <p:cNvSpPr/>
          <p:nvPr/>
        </p:nvSpPr>
        <p:spPr>
          <a:xfrm>
            <a:off x="5789871" y="4717755"/>
            <a:ext cx="558208" cy="55820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793504B-2299-4ADE-9B93-5616C299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>
                <a:cs typeface="Calibri Light"/>
              </a:rPr>
              <a:t>Use Numerical data : Compute impurity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DEF690C-8FD4-49BE-A4FD-4228458F8153}"/>
              </a:ext>
            </a:extLst>
          </p:cNvPr>
          <p:cNvCxnSpPr/>
          <p:nvPr/>
        </p:nvCxnSpPr>
        <p:spPr>
          <a:xfrm flipV="1">
            <a:off x="6342100" y="4527476"/>
            <a:ext cx="905540" cy="441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0700293-AB8B-467B-80AF-D37A917160F7}"/>
              </a:ext>
            </a:extLst>
          </p:cNvPr>
          <p:cNvSpPr txBox="1"/>
          <p:nvPr/>
        </p:nvSpPr>
        <p:spPr>
          <a:xfrm>
            <a:off x="7369249" y="393138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The </a:t>
            </a:r>
            <a:r>
              <a:rPr lang="fr-FR" err="1">
                <a:cs typeface="Calibri"/>
              </a:rPr>
              <a:t>lowest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impurity</a:t>
            </a:r>
            <a:endParaRPr lang="fr-FR">
              <a:cs typeface="Calibri"/>
            </a:endParaRPr>
          </a:p>
          <a:p>
            <a:r>
              <a:rPr lang="fr-FR" err="1">
                <a:cs typeface="Calibri"/>
              </a:rPr>
              <a:t>occurs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when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we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separate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using</a:t>
            </a:r>
            <a:r>
              <a:rPr lang="fr-FR">
                <a:cs typeface="Calibri"/>
              </a:rPr>
              <a:t> </a:t>
            </a:r>
            <a:r>
              <a:rPr lang="fr-FR" err="1">
                <a:cs typeface="Calibri"/>
              </a:rPr>
              <a:t>weight</a:t>
            </a:r>
            <a:r>
              <a:rPr lang="fr-FR">
                <a:cs typeface="Calibri"/>
              </a:rPr>
              <a:t> &lt; 205.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57FC13-0D3E-4E62-9685-854FEAC160E8}"/>
              </a:ext>
            </a:extLst>
          </p:cNvPr>
          <p:cNvSpPr txBox="1"/>
          <p:nvPr/>
        </p:nvSpPr>
        <p:spPr>
          <a:xfrm>
            <a:off x="4347416" y="2517568"/>
            <a:ext cx="63786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GI = 1 – P(Yes)² - P(No)² for </a:t>
            </a:r>
            <a:r>
              <a:rPr lang="fr-FR" err="1">
                <a:cs typeface="Calibri"/>
              </a:rPr>
              <a:t>each</a:t>
            </a:r>
            <a:r>
              <a:rPr lang="fr-FR">
                <a:cs typeface="Calibri"/>
              </a:rPr>
              <a:t> patient </a:t>
            </a:r>
            <a:r>
              <a:rPr lang="fr-FR" err="1">
                <a:cs typeface="Calibri"/>
              </a:rPr>
              <a:t>under</a:t>
            </a:r>
            <a:r>
              <a:rPr lang="fr-FR">
                <a:cs typeface="Calibri"/>
              </a:rPr>
              <a:t> the </a:t>
            </a:r>
            <a:r>
              <a:rPr lang="fr-FR" err="1">
                <a:cs typeface="Calibri"/>
              </a:rPr>
              <a:t>chosen</a:t>
            </a:r>
            <a:r>
              <a:rPr lang="fr-FR">
                <a:cs typeface="Calibri"/>
              </a:rPr>
              <a:t> </a:t>
            </a:r>
            <a:r>
              <a:rPr lang="fr-FR" err="1">
                <a:cs typeface="Calibri"/>
              </a:rPr>
              <a:t>weight</a:t>
            </a:r>
            <a:r>
              <a:rPr lang="fr-FR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12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A8399-AF26-4DAB-B225-1AB123C5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LIMITS OF DECISION TREES</a:t>
            </a:r>
            <a:endParaRPr lang="fr-FR">
              <a:ea typeface="+mj-lt"/>
              <a:cs typeface="+mj-lt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BCF2CB-9045-4555-99B7-4D5918F4A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>
                <a:cs typeface="Calibri"/>
              </a:rPr>
              <a:t>Advantages</a:t>
            </a:r>
            <a:endParaRPr lang="fr-FR" err="1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5CCA7F-44F8-4286-A458-25483B55C9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>
                <a:cs typeface="Calibri"/>
              </a:rPr>
              <a:t>No </a:t>
            </a:r>
            <a:r>
              <a:rPr lang="fr-FR" err="1">
                <a:cs typeface="Calibri"/>
              </a:rPr>
              <a:t>overfitting</a:t>
            </a:r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Good </a:t>
            </a:r>
            <a:r>
              <a:rPr lang="fr-FR" err="1">
                <a:cs typeface="Calibri"/>
              </a:rPr>
              <a:t>precision</a:t>
            </a:r>
          </a:p>
          <a:p>
            <a:endParaRPr lang="fr-FR">
              <a:cs typeface="Calibri"/>
            </a:endParaRPr>
          </a:p>
          <a:p>
            <a:r>
              <a:rPr lang="fr-FR" err="1">
                <a:cs typeface="Calibri"/>
              </a:rPr>
              <a:t>Simplicity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DBA81F-2F49-4269-AD2E-1A050FA2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err="1">
                <a:ea typeface="+mn-lt"/>
                <a:cs typeface="+mn-lt"/>
              </a:rPr>
              <a:t>Disadvantages</a:t>
            </a:r>
            <a:endParaRPr lang="fr-FR" err="1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3DC1A1-771A-4F7F-9B7D-489CCB7FF9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>
                <a:cs typeface="Calibri"/>
              </a:rPr>
              <a:t>Bad </a:t>
            </a:r>
            <a:r>
              <a:rPr lang="fr-FR" err="1">
                <a:cs typeface="Calibri"/>
              </a:rPr>
              <a:t>scalling</a:t>
            </a:r>
            <a:r>
              <a:rPr lang="fr-FR">
                <a:cs typeface="Calibri"/>
              </a:rPr>
              <a:t> to </a:t>
            </a:r>
            <a:r>
              <a:rPr lang="fr-FR" err="1">
                <a:cs typeface="Calibri"/>
              </a:rPr>
              <a:t>another</a:t>
            </a:r>
            <a:r>
              <a:rPr lang="fr-FR">
                <a:cs typeface="Calibri"/>
              </a:rPr>
              <a:t> </a:t>
            </a:r>
            <a:r>
              <a:rPr lang="fr-FR" err="1">
                <a:cs typeface="Calibri"/>
              </a:rPr>
              <a:t>dataset</a:t>
            </a:r>
          </a:p>
          <a:p>
            <a:endParaRPr lang="fr-FR">
              <a:cs typeface="Calibri" panose="020F0502020204030204"/>
            </a:endParaRPr>
          </a:p>
          <a:p>
            <a:r>
              <a:rPr lang="fr-FR" err="1">
                <a:cs typeface="Calibri" panose="020F0502020204030204"/>
              </a:rPr>
              <a:t>Compute</a:t>
            </a:r>
            <a:r>
              <a:rPr lang="fr-FR">
                <a:cs typeface="Calibri" panose="020F0502020204030204"/>
              </a:rPr>
              <a:t> the </a:t>
            </a:r>
            <a:r>
              <a:rPr lang="fr-FR" err="1">
                <a:cs typeface="Calibri" panose="020F0502020204030204"/>
              </a:rPr>
              <a:t>tree</a:t>
            </a:r>
            <a:r>
              <a:rPr lang="fr-FR">
                <a:cs typeface="Calibri" panose="020F0502020204030204"/>
              </a:rPr>
              <a:t> </a:t>
            </a:r>
            <a:r>
              <a:rPr lang="fr-FR" err="1">
                <a:cs typeface="Calibri" panose="020F0502020204030204"/>
              </a:rPr>
              <a:t>again</a:t>
            </a:r>
            <a:r>
              <a:rPr lang="fr-FR">
                <a:cs typeface="Calibri" panose="020F0502020204030204"/>
              </a:rPr>
              <a:t> for </a:t>
            </a:r>
            <a:r>
              <a:rPr lang="fr-FR" err="1">
                <a:cs typeface="Calibri" panose="020F0502020204030204"/>
              </a:rPr>
              <a:t>each</a:t>
            </a:r>
            <a:r>
              <a:rPr lang="fr-FR">
                <a:cs typeface="Calibri" panose="020F0502020204030204"/>
              </a:rPr>
              <a:t> new batch of data</a:t>
            </a:r>
          </a:p>
          <a:p>
            <a:endParaRPr lang="fr-FR">
              <a:cs typeface="Calibri" panose="020F0502020204030204"/>
            </a:endParaRPr>
          </a:p>
          <a:p>
            <a:r>
              <a:rPr lang="fr-FR" err="1">
                <a:cs typeface="Calibri" panose="020F0502020204030204"/>
              </a:rPr>
              <a:t>Can't</a:t>
            </a:r>
            <a:r>
              <a:rPr lang="fr-FR">
                <a:cs typeface="Calibri" panose="020F0502020204030204"/>
              </a:rPr>
              <a:t> </a:t>
            </a:r>
            <a:r>
              <a:rPr lang="fr-FR" err="1">
                <a:cs typeface="Calibri" panose="020F0502020204030204"/>
              </a:rPr>
              <a:t>handle</a:t>
            </a:r>
            <a:r>
              <a:rPr lang="fr-FR">
                <a:cs typeface="Calibri" panose="020F0502020204030204"/>
              </a:rPr>
              <a:t> new variables</a:t>
            </a:r>
          </a:p>
        </p:txBody>
      </p:sp>
    </p:spTree>
    <p:extLst>
      <p:ext uri="{BB962C8B-B14F-4D97-AF65-F5344CB8AC3E}">
        <p14:creationId xmlns:p14="http://schemas.microsoft.com/office/powerpoint/2010/main" val="1011101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circuit&#10;&#10;Description générée avec un niveau de confiance très élevé">
            <a:extLst>
              <a:ext uri="{FF2B5EF4-FFF2-40B4-BE49-F238E27FC236}">
                <a16:creationId xmlns:a16="http://schemas.microsoft.com/office/drawing/2014/main" id="{122A2E64-98AD-42C6-9505-36C96C3C3A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b="298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209580"/>
            <a:ext cx="6858000" cy="94236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5400"/>
            </a:br>
            <a:r>
              <a:rPr lang="en-US" sz="5400"/>
              <a:t>Random Forest</a:t>
            </a:r>
            <a:endParaRPr lang="en-US" sz="54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811588"/>
            <a:ext cx="6857999" cy="7434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Theory + workshop</a:t>
            </a:r>
          </a:p>
        </p:txBody>
      </p:sp>
    </p:spTree>
    <p:extLst>
      <p:ext uri="{BB962C8B-B14F-4D97-AF65-F5344CB8AC3E}">
        <p14:creationId xmlns:p14="http://schemas.microsoft.com/office/powerpoint/2010/main" val="281793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F282-16A4-4BAC-956F-C6122521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HOW TO Create a Bootstrapped dataset ?</a:t>
            </a:r>
            <a:endParaRPr lang="en-GB"/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1748442-A226-446A-AB18-649ECDCFD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9107" y="2599267"/>
            <a:ext cx="4333849" cy="3649133"/>
          </a:xfrm>
        </p:spPr>
      </p:pic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348C56A-5528-4F8B-A0BF-EDCFE9FF6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76" y="2601004"/>
            <a:ext cx="4356847" cy="3646157"/>
          </a:xfrm>
          <a:prstGeom prst="rect">
            <a:avLst/>
          </a:prstGeom>
        </p:spPr>
      </p:pic>
      <p:cxnSp>
        <p:nvCxnSpPr>
          <p:cNvPr id="17" name="Connecteur droit avec flèche 7">
            <a:extLst>
              <a:ext uri="{FF2B5EF4-FFF2-40B4-BE49-F238E27FC236}">
                <a16:creationId xmlns:a16="http://schemas.microsoft.com/office/drawing/2014/main" id="{D12FC5C0-496D-4A6A-BDDB-BBED9BE0B255}"/>
              </a:ext>
            </a:extLst>
          </p:cNvPr>
          <p:cNvCxnSpPr/>
          <p:nvPr/>
        </p:nvCxnSpPr>
        <p:spPr>
          <a:xfrm flipV="1">
            <a:off x="5222410" y="5871359"/>
            <a:ext cx="1761312" cy="5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avec flèche 7">
            <a:extLst>
              <a:ext uri="{FF2B5EF4-FFF2-40B4-BE49-F238E27FC236}">
                <a16:creationId xmlns:a16="http://schemas.microsoft.com/office/drawing/2014/main" id="{39BA471F-2344-47BD-8C09-AB29D0E1C739}"/>
              </a:ext>
            </a:extLst>
          </p:cNvPr>
          <p:cNvCxnSpPr>
            <a:cxnSpLocks/>
          </p:cNvCxnSpPr>
          <p:nvPr/>
        </p:nvCxnSpPr>
        <p:spPr>
          <a:xfrm flipV="1">
            <a:off x="5213445" y="5136253"/>
            <a:ext cx="1752348" cy="741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cteur droit avec flèche 7">
            <a:extLst>
              <a:ext uri="{FF2B5EF4-FFF2-40B4-BE49-F238E27FC236}">
                <a16:creationId xmlns:a16="http://schemas.microsoft.com/office/drawing/2014/main" id="{64D23729-8938-4781-8934-36606FA2F8AF}"/>
              </a:ext>
            </a:extLst>
          </p:cNvPr>
          <p:cNvCxnSpPr>
            <a:cxnSpLocks/>
          </p:cNvCxnSpPr>
          <p:nvPr/>
        </p:nvCxnSpPr>
        <p:spPr>
          <a:xfrm>
            <a:off x="5240340" y="3734731"/>
            <a:ext cx="1752347" cy="648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avec flèche 7">
            <a:extLst>
              <a:ext uri="{FF2B5EF4-FFF2-40B4-BE49-F238E27FC236}">
                <a16:creationId xmlns:a16="http://schemas.microsoft.com/office/drawing/2014/main" id="{82B6C821-AA92-4A8A-9762-520121E144A3}"/>
              </a:ext>
            </a:extLst>
          </p:cNvPr>
          <p:cNvCxnSpPr>
            <a:cxnSpLocks/>
          </p:cNvCxnSpPr>
          <p:nvPr/>
        </p:nvCxnSpPr>
        <p:spPr>
          <a:xfrm flipV="1">
            <a:off x="5240339" y="3683971"/>
            <a:ext cx="1752347" cy="741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63AAE5-2F57-4997-9618-95CBFA1DFEFB}"/>
              </a:ext>
            </a:extLst>
          </p:cNvPr>
          <p:cNvSpPr txBox="1"/>
          <p:nvPr/>
        </p:nvSpPr>
        <p:spPr>
          <a:xfrm>
            <a:off x="2079812" y="19991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Original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EC4787-E404-4F08-9EE9-33D9D6BC6370}"/>
              </a:ext>
            </a:extLst>
          </p:cNvPr>
          <p:cNvSpPr txBox="1"/>
          <p:nvPr/>
        </p:nvSpPr>
        <p:spPr>
          <a:xfrm>
            <a:off x="8041341" y="19991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Bootstrapped Dataset</a:t>
            </a:r>
          </a:p>
        </p:txBody>
      </p:sp>
    </p:spTree>
    <p:extLst>
      <p:ext uri="{BB962C8B-B14F-4D97-AF65-F5344CB8AC3E}">
        <p14:creationId xmlns:p14="http://schemas.microsoft.com/office/powerpoint/2010/main" val="3998149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5A08-FE5E-4EC3-87A0-173EE98B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Create a decision tree using this dataset</a:t>
            </a:r>
            <a:endParaRPr lang="en-GB"/>
          </a:p>
        </p:txBody>
      </p:sp>
      <p:pic>
        <p:nvPicPr>
          <p:cNvPr id="8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D19983FA-3AAF-4F58-90AA-215796519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002" y="2847726"/>
            <a:ext cx="5228105" cy="2990850"/>
          </a:xfrm>
        </p:spPr>
      </p:pic>
      <p:pic>
        <p:nvPicPr>
          <p:cNvPr id="5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6451BFA-AD24-45EC-A2B2-7728CAE6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78" y="2411008"/>
            <a:ext cx="4333849" cy="3649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7EF999-2C44-4FD4-BE2B-FC0768A44312}"/>
              </a:ext>
            </a:extLst>
          </p:cNvPr>
          <p:cNvSpPr txBox="1"/>
          <p:nvPr/>
        </p:nvSpPr>
        <p:spPr>
          <a:xfrm>
            <a:off x="1972235" y="19901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Bootstrapped Dataset</a:t>
            </a:r>
          </a:p>
        </p:txBody>
      </p:sp>
      <p:cxnSp>
        <p:nvCxnSpPr>
          <p:cNvPr id="11" name="Connecteur droit avec flèche 7">
            <a:extLst>
              <a:ext uri="{FF2B5EF4-FFF2-40B4-BE49-F238E27FC236}">
                <a16:creationId xmlns:a16="http://schemas.microsoft.com/office/drawing/2014/main" id="{0504430A-D85A-491E-8963-60A1DCC82AF5}"/>
              </a:ext>
            </a:extLst>
          </p:cNvPr>
          <p:cNvCxnSpPr/>
          <p:nvPr/>
        </p:nvCxnSpPr>
        <p:spPr>
          <a:xfrm flipV="1">
            <a:off x="5231375" y="4338394"/>
            <a:ext cx="1420654" cy="5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61A8B4F-A106-435E-B0D2-6A1C4AF73CA5}"/>
              </a:ext>
            </a:extLst>
          </p:cNvPr>
          <p:cNvSpPr/>
          <p:nvPr/>
        </p:nvSpPr>
        <p:spPr>
          <a:xfrm>
            <a:off x="898565" y="3149929"/>
            <a:ext cx="851064" cy="289955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1A5BF03-887E-4C7A-834C-AE5D4E899EEE}"/>
              </a:ext>
            </a:extLst>
          </p:cNvPr>
          <p:cNvSpPr txBox="1"/>
          <p:nvPr/>
        </p:nvSpPr>
        <p:spPr>
          <a:xfrm>
            <a:off x="6678262" y="1947924"/>
            <a:ext cx="52370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For </a:t>
            </a:r>
            <a:r>
              <a:rPr lang="fr-FR" err="1">
                <a:cs typeface="Calibri"/>
              </a:rPr>
              <a:t>each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node</a:t>
            </a:r>
            <a:r>
              <a:rPr lang="fr-FR">
                <a:cs typeface="Calibri"/>
              </a:rPr>
              <a:t>, </a:t>
            </a:r>
            <a:r>
              <a:rPr lang="fr-FR" err="1">
                <a:cs typeface="Calibri"/>
              </a:rPr>
              <a:t>take</a:t>
            </a:r>
            <a:r>
              <a:rPr lang="fr-FR">
                <a:ea typeface="+mn-lt"/>
                <a:cs typeface="+mn-lt"/>
              </a:rPr>
              <a:t> </a:t>
            </a:r>
            <a:r>
              <a:rPr lang="fr-FR">
                <a:cs typeface="Calibri"/>
              </a:rPr>
              <a:t> a </a:t>
            </a:r>
            <a:r>
              <a:rPr lang="fr-FR" err="1">
                <a:cs typeface="Calibri"/>
              </a:rPr>
              <a:t>random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parameter</a:t>
            </a:r>
            <a:r>
              <a:rPr lang="fr-FR">
                <a:cs typeface="Calibri"/>
              </a:rPr>
              <a:t> (</a:t>
            </a:r>
            <a:r>
              <a:rPr lang="fr-FR" err="1">
                <a:cs typeface="Calibri"/>
              </a:rPr>
              <a:t>limited</a:t>
            </a:r>
            <a:r>
              <a:rPr lang="fr-FR">
                <a:cs typeface="Calibri"/>
              </a:rPr>
              <a:t>).</a:t>
            </a:r>
          </a:p>
          <a:p>
            <a:r>
              <a:rPr lang="fr-FR" err="1">
                <a:cs typeface="Calibri"/>
              </a:rPr>
              <a:t>We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will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compute</a:t>
            </a:r>
            <a:r>
              <a:rPr lang="fr-FR">
                <a:cs typeface="Calibri"/>
              </a:rPr>
              <a:t> the </a:t>
            </a:r>
            <a:r>
              <a:rPr lang="fr-FR" err="1">
                <a:cs typeface="Calibri"/>
              </a:rPr>
              <a:t>impurity</a:t>
            </a:r>
            <a:r>
              <a:rPr lang="fr-FR">
                <a:cs typeface="Calibri"/>
              </a:rPr>
              <a:t> of </a:t>
            </a:r>
            <a:r>
              <a:rPr lang="fr-FR" err="1">
                <a:cs typeface="Calibri"/>
              </a:rPr>
              <a:t>each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selected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parameter</a:t>
            </a:r>
            <a:r>
              <a:rPr lang="fr-FR">
                <a:cs typeface="Calibri"/>
              </a:rPr>
              <a:t> and take the lowest.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61F13F-1C41-4624-89F8-F738E0EE1F7E}"/>
              </a:ext>
            </a:extLst>
          </p:cNvPr>
          <p:cNvSpPr/>
          <p:nvPr/>
        </p:nvSpPr>
        <p:spPr>
          <a:xfrm>
            <a:off x="2640279" y="3149929"/>
            <a:ext cx="851064" cy="289955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499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pièce&#10;&#10;Description générée avec un niveau de confiance très élevé">
            <a:extLst>
              <a:ext uri="{FF2B5EF4-FFF2-40B4-BE49-F238E27FC236}">
                <a16:creationId xmlns:a16="http://schemas.microsoft.com/office/drawing/2014/main" id="{5BA92022-5267-4719-8E5A-C5D19005F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96" y="2376619"/>
            <a:ext cx="10108643" cy="4178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99DAB1-ABCE-4350-9A35-5548CA70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>
                <a:cs typeface="Calibri Light"/>
              </a:rPr>
              <a:t>Create a decision tree using this dataset</a:t>
            </a:r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A81D00-B011-4A34-9379-D9C64EA45112}"/>
              </a:ext>
            </a:extLst>
          </p:cNvPr>
          <p:cNvSpPr txBox="1"/>
          <p:nvPr/>
        </p:nvSpPr>
        <p:spPr>
          <a:xfrm>
            <a:off x="963881" y="1805049"/>
            <a:ext cx="102741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>
                <a:cs typeface="Calibri"/>
              </a:rPr>
              <a:t>We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generate</a:t>
            </a:r>
            <a:r>
              <a:rPr lang="fr-FR">
                <a:cs typeface="Calibri"/>
              </a:rPr>
              <a:t> a big </a:t>
            </a:r>
            <a:r>
              <a:rPr lang="fr-FR" err="1">
                <a:cs typeface="Calibri"/>
              </a:rPr>
              <a:t>number</a:t>
            </a:r>
            <a:r>
              <a:rPr lang="fr-FR">
                <a:cs typeface="Calibri"/>
              </a:rPr>
              <a:t> of </a:t>
            </a:r>
            <a:r>
              <a:rPr lang="fr-FR" err="1">
                <a:cs typeface="Calibri"/>
              </a:rPr>
              <a:t>tree</a:t>
            </a:r>
            <a:r>
              <a:rPr lang="fr-FR">
                <a:cs typeface="Calibri"/>
              </a:rPr>
              <a:t> (ex: 10000) </a:t>
            </a:r>
            <a:r>
              <a:rPr lang="fr-FR" err="1">
                <a:cs typeface="Calibri"/>
              </a:rPr>
              <a:t>with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random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parameters</a:t>
            </a:r>
            <a:r>
              <a:rPr lang="fr-FR">
                <a:cs typeface="Calibri"/>
              </a:rPr>
              <a:t> and </a:t>
            </a:r>
            <a:r>
              <a:rPr lang="fr-FR" err="1">
                <a:cs typeface="Calibri"/>
              </a:rPr>
              <a:t>bootstrapped</a:t>
            </a:r>
            <a:r>
              <a:rPr lang="fr-FR">
                <a:cs typeface="Calibri"/>
              </a:rPr>
              <a:t> </a:t>
            </a:r>
            <a:r>
              <a:rPr lang="fr-FR" err="1">
                <a:cs typeface="Calibri"/>
              </a:rPr>
              <a:t>datasets</a:t>
            </a:r>
            <a:r>
              <a:rPr lang="fr-FR">
                <a:cs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33845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DB43E2F6-7FDF-4BF3-A217-5BDBA5CE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7" y="2321272"/>
            <a:ext cx="11510681" cy="4237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4E3978-30B7-44C8-905C-95A35E34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>
                <a:cs typeface="Calibri Light"/>
              </a:rPr>
              <a:t>Use a random forest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DBCAF-8935-4F73-A854-65190BF33160}"/>
              </a:ext>
            </a:extLst>
          </p:cNvPr>
          <p:cNvSpPr txBox="1"/>
          <p:nvPr/>
        </p:nvSpPr>
        <p:spPr>
          <a:xfrm>
            <a:off x="341940" y="1874321"/>
            <a:ext cx="11580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>
                <a:cs typeface="Calibri"/>
              </a:rPr>
              <a:t>Now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we</a:t>
            </a:r>
            <a:r>
              <a:rPr lang="fr-FR">
                <a:cs typeface="Calibri"/>
              </a:rPr>
              <a:t> can </a:t>
            </a:r>
            <a:r>
              <a:rPr lang="fr-FR" err="1">
                <a:cs typeface="Calibri"/>
              </a:rPr>
              <a:t>give</a:t>
            </a:r>
            <a:r>
              <a:rPr lang="fr-FR">
                <a:cs typeface="Calibri"/>
              </a:rPr>
              <a:t> to all the </a:t>
            </a:r>
            <a:r>
              <a:rPr lang="fr-FR" err="1">
                <a:cs typeface="Calibri"/>
              </a:rPr>
              <a:t>trees</a:t>
            </a:r>
            <a:r>
              <a:rPr lang="fr-FR">
                <a:cs typeface="Calibri"/>
              </a:rPr>
              <a:t> a new patient, </a:t>
            </a:r>
            <a:r>
              <a:rPr lang="fr-FR" err="1">
                <a:cs typeface="Calibri"/>
              </a:rPr>
              <a:t>we</a:t>
            </a:r>
            <a:r>
              <a:rPr lang="fr-FR">
                <a:cs typeface="Calibri"/>
              </a:rPr>
              <a:t> look at </a:t>
            </a:r>
            <a:r>
              <a:rPr lang="fr-FR" err="1">
                <a:cs typeface="Calibri"/>
              </a:rPr>
              <a:t>what</a:t>
            </a:r>
            <a:r>
              <a:rPr lang="fr-FR">
                <a:cs typeface="Calibri"/>
              </a:rPr>
              <a:t> the </a:t>
            </a:r>
            <a:r>
              <a:rPr lang="fr-FR" err="1">
                <a:cs typeface="Calibri"/>
              </a:rPr>
              <a:t>majority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says</a:t>
            </a:r>
            <a:r>
              <a:rPr lang="fr-FR">
                <a:cs typeface="Calibri"/>
              </a:rPr>
              <a:t>. It must </a:t>
            </a:r>
            <a:r>
              <a:rPr lang="fr-FR" err="1">
                <a:cs typeface="Calibri"/>
              </a:rPr>
              <a:t>be</a:t>
            </a:r>
            <a:r>
              <a:rPr lang="fr-FR">
                <a:cs typeface="Calibri"/>
              </a:rPr>
              <a:t> right...</a:t>
            </a:r>
          </a:p>
        </p:txBody>
      </p:sp>
      <p:sp>
        <p:nvSpPr>
          <p:cNvPr id="3" name="Organigramme : Connecteur 2">
            <a:extLst>
              <a:ext uri="{FF2B5EF4-FFF2-40B4-BE49-F238E27FC236}">
                <a16:creationId xmlns:a16="http://schemas.microsoft.com/office/drawing/2014/main" id="{6DB347EB-D202-4A2A-AC80-D3AE109FC1D5}"/>
              </a:ext>
            </a:extLst>
          </p:cNvPr>
          <p:cNvSpPr/>
          <p:nvPr/>
        </p:nvSpPr>
        <p:spPr>
          <a:xfrm>
            <a:off x="8143875" y="5629275"/>
            <a:ext cx="457200" cy="4572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1F7B53D-0A2E-49FD-9F74-E1E9A27C72F4}"/>
              </a:ext>
            </a:extLst>
          </p:cNvPr>
          <p:cNvCxnSpPr/>
          <p:nvPr/>
        </p:nvCxnSpPr>
        <p:spPr>
          <a:xfrm flipV="1">
            <a:off x="8591550" y="4029075"/>
            <a:ext cx="2162175" cy="1666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889EF3F-DA20-46F2-B509-25BA990747E5}"/>
              </a:ext>
            </a:extLst>
          </p:cNvPr>
          <p:cNvSpPr txBox="1"/>
          <p:nvPr/>
        </p:nvSpPr>
        <p:spPr>
          <a:xfrm>
            <a:off x="10344150" y="3676650"/>
            <a:ext cx="1085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>
                <a:solidFill>
                  <a:schemeClr val="bg1"/>
                </a:solidFill>
              </a:rPr>
              <a:t>YES</a:t>
            </a:r>
            <a:endParaRPr lang="fr-FR" sz="2000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930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5A08-FE5E-4EC3-87A0-173EE98B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How to test our random forest ?</a:t>
            </a:r>
            <a:endParaRPr lang="en-GB"/>
          </a:p>
        </p:txBody>
      </p:sp>
      <p:pic>
        <p:nvPicPr>
          <p:cNvPr id="8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D19983FA-3AAF-4F58-90AA-215796519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002" y="2847726"/>
            <a:ext cx="5228105" cy="2990850"/>
          </a:xfrm>
        </p:spPr>
      </p:pic>
      <p:pic>
        <p:nvPicPr>
          <p:cNvPr id="5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6451BFA-AD24-45EC-A2B2-7728CAE6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78" y="2411008"/>
            <a:ext cx="4333849" cy="3649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7EF999-2C44-4FD4-BE2B-FC0768A44312}"/>
              </a:ext>
            </a:extLst>
          </p:cNvPr>
          <p:cNvSpPr txBox="1"/>
          <p:nvPr/>
        </p:nvSpPr>
        <p:spPr>
          <a:xfrm>
            <a:off x="1685364" y="19811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Out-Of-Bag Dataset</a:t>
            </a:r>
            <a:endParaRPr lang="fr-FR"/>
          </a:p>
        </p:txBody>
      </p:sp>
      <p:cxnSp>
        <p:nvCxnSpPr>
          <p:cNvPr id="11" name="Connecteur droit avec flèche 7">
            <a:extLst>
              <a:ext uri="{FF2B5EF4-FFF2-40B4-BE49-F238E27FC236}">
                <a16:creationId xmlns:a16="http://schemas.microsoft.com/office/drawing/2014/main" id="{0504430A-D85A-491E-8963-60A1DCC82AF5}"/>
              </a:ext>
            </a:extLst>
          </p:cNvPr>
          <p:cNvCxnSpPr/>
          <p:nvPr/>
        </p:nvCxnSpPr>
        <p:spPr>
          <a:xfrm flipV="1">
            <a:off x="5231375" y="4338394"/>
            <a:ext cx="1420654" cy="5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1A5BF03-887E-4C7A-834C-AE5D4E899EEE}"/>
              </a:ext>
            </a:extLst>
          </p:cNvPr>
          <p:cNvSpPr txBox="1"/>
          <p:nvPr/>
        </p:nvSpPr>
        <p:spPr>
          <a:xfrm>
            <a:off x="6651367" y="2163077"/>
            <a:ext cx="52101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D">
                <a:cs typeface="Calibri"/>
              </a:rPr>
              <a:t>Compute sample with all trees to get an answer, majority still win...</a:t>
            </a:r>
            <a:endParaRPr lang="fr-FR">
              <a:cs typeface="Calibri" panose="020F0502020204030204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E0B6004-D029-4E59-9888-001930D53AB0}"/>
              </a:ext>
            </a:extLst>
          </p:cNvPr>
          <p:cNvSpPr/>
          <p:nvPr/>
        </p:nvSpPr>
        <p:spPr>
          <a:xfrm>
            <a:off x="970990" y="3215529"/>
            <a:ext cx="4161304" cy="6146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354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8152F-B45A-4E43-87A6-1C4ADCF6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The "out-of-bag </a:t>
            </a:r>
            <a:r>
              <a:rPr lang="fr-FR" err="1">
                <a:cs typeface="Calibri Light"/>
              </a:rPr>
              <a:t>error</a:t>
            </a:r>
            <a:r>
              <a:rPr lang="fr-FR">
                <a:cs typeface="Calibri Light"/>
              </a:rPr>
              <a:t>"</a:t>
            </a:r>
            <a:endParaRPr lang="fr-FR" err="1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202B1E-DA15-42FD-A834-CD2F3F2C80A2}"/>
              </a:ext>
            </a:extLst>
          </p:cNvPr>
          <p:cNvSpPr txBox="1"/>
          <p:nvPr/>
        </p:nvSpPr>
        <p:spPr>
          <a:xfrm>
            <a:off x="5576047" y="2411506"/>
            <a:ext cx="618564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The "out-of-bag </a:t>
            </a:r>
            <a:r>
              <a:rPr lang="fr-FR" err="1">
                <a:cs typeface="Calibri"/>
              </a:rPr>
              <a:t>error</a:t>
            </a:r>
            <a:r>
              <a:rPr lang="fr-FR">
                <a:cs typeface="Calibri"/>
              </a:rPr>
              <a:t>" :</a:t>
            </a: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nb of incorrect </a:t>
            </a:r>
            <a:r>
              <a:rPr lang="fr-FR" err="1">
                <a:cs typeface="Calibri"/>
              </a:rPr>
              <a:t>answers</a:t>
            </a:r>
            <a:r>
              <a:rPr lang="fr-FR">
                <a:cs typeface="Calibri"/>
              </a:rPr>
              <a:t> / nb of </a:t>
            </a:r>
            <a:r>
              <a:rPr lang="fr-FR" err="1">
                <a:cs typeface="Calibri"/>
              </a:rPr>
              <a:t>samples</a:t>
            </a:r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r>
              <a:rPr lang="fr-FR" err="1">
                <a:cs typeface="Calibri"/>
              </a:rPr>
              <a:t>Results</a:t>
            </a:r>
            <a:r>
              <a:rPr lang="fr-FR">
                <a:cs typeface="Calibri"/>
              </a:rPr>
              <a:t>, a </a:t>
            </a:r>
            <a:r>
              <a:rPr lang="fr-FR" err="1">
                <a:cs typeface="Calibri"/>
              </a:rPr>
              <a:t>way</a:t>
            </a:r>
            <a:r>
              <a:rPr lang="fr-FR">
                <a:cs typeface="Calibri"/>
              </a:rPr>
              <a:t> to optimise...</a:t>
            </a:r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E4D61EE-9B21-4449-9899-CCA7E490A278}"/>
              </a:ext>
            </a:extLst>
          </p:cNvPr>
          <p:cNvGrpSpPr/>
          <p:nvPr/>
        </p:nvGrpSpPr>
        <p:grpSpPr>
          <a:xfrm>
            <a:off x="683506" y="2060516"/>
            <a:ext cx="4356847" cy="3646157"/>
            <a:chOff x="772111" y="2175702"/>
            <a:chExt cx="4356847" cy="3646157"/>
          </a:xfrm>
        </p:grpSpPr>
        <p:pic>
          <p:nvPicPr>
            <p:cNvPr id="3" name="Picture 10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97F50897-7BF9-4422-84EA-7E62166D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111" y="2175702"/>
              <a:ext cx="4356847" cy="3646157"/>
            </a:xfrm>
            <a:prstGeom prst="rect">
              <a:avLst/>
            </a:prstGeom>
          </p:spPr>
        </p:pic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3D1BDD4-FB8F-4392-9FEE-0B1AC021D456}"/>
                </a:ext>
              </a:extLst>
            </p:cNvPr>
            <p:cNvSpPr/>
            <p:nvPr/>
          </p:nvSpPr>
          <p:spPr>
            <a:xfrm>
              <a:off x="838188" y="4428162"/>
              <a:ext cx="4161304" cy="61464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1404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4" descr="Une image contenant circuit&#10;&#10;Description générée avec un niveau de confiance très élevé">
            <a:extLst>
              <a:ext uri="{FF2B5EF4-FFF2-40B4-BE49-F238E27FC236}">
                <a16:creationId xmlns:a16="http://schemas.microsoft.com/office/drawing/2014/main" id="{0A6FF02C-F036-4E51-8C4C-E2F963A7F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b="298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596D649-3750-437A-B0DD-ADDE016E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trees, which data ?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BD744DC-FEA4-40EA-BD20-488884235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19" y="2819813"/>
            <a:ext cx="4778188" cy="3056138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55F78903-E9B7-4178-BF17-2CB362843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895" y="3050030"/>
            <a:ext cx="4921622" cy="25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2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F69E41-A904-4AB0-9572-1B71F053680D}"/>
              </a:ext>
            </a:extLst>
          </p:cNvPr>
          <p:cNvSpPr/>
          <p:nvPr/>
        </p:nvSpPr>
        <p:spPr>
          <a:xfrm>
            <a:off x="2175164" y="2011878"/>
            <a:ext cx="6897583" cy="40079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DF9D25-3A32-4D42-8371-140F0A2A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Jargon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F7A8802D-0F85-468B-AE1D-85A64C79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768" y="2151751"/>
            <a:ext cx="6060140" cy="3809557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D55F266-F0BD-4422-9185-8A8ADFCD3389}"/>
              </a:ext>
            </a:extLst>
          </p:cNvPr>
          <p:cNvCxnSpPr/>
          <p:nvPr/>
        </p:nvCxnSpPr>
        <p:spPr>
          <a:xfrm flipH="1">
            <a:off x="5619137" y="2407023"/>
            <a:ext cx="1298106" cy="173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89121C9-C650-4F0B-BF81-F624E35D54C5}"/>
              </a:ext>
            </a:extLst>
          </p:cNvPr>
          <p:cNvCxnSpPr>
            <a:cxnSpLocks/>
          </p:cNvCxnSpPr>
          <p:nvPr/>
        </p:nvCxnSpPr>
        <p:spPr>
          <a:xfrm flipH="1">
            <a:off x="6295411" y="3311898"/>
            <a:ext cx="1755306" cy="173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943E339-8075-41A7-9580-39C006A0E017}"/>
              </a:ext>
            </a:extLst>
          </p:cNvPr>
          <p:cNvCxnSpPr>
            <a:cxnSpLocks/>
          </p:cNvCxnSpPr>
          <p:nvPr/>
        </p:nvCxnSpPr>
        <p:spPr>
          <a:xfrm flipV="1">
            <a:off x="2759490" y="3466033"/>
            <a:ext cx="706996" cy="216547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09F5C55-ADD8-44EB-9F74-B44F798BDB94}"/>
              </a:ext>
            </a:extLst>
          </p:cNvPr>
          <p:cNvCxnSpPr>
            <a:cxnSpLocks/>
          </p:cNvCxnSpPr>
          <p:nvPr/>
        </p:nvCxnSpPr>
        <p:spPr>
          <a:xfrm flipV="1">
            <a:off x="2755895" y="5393677"/>
            <a:ext cx="739165" cy="2412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E5176FB-6523-4357-BB35-4B86B5FA7970}"/>
              </a:ext>
            </a:extLst>
          </p:cNvPr>
          <p:cNvCxnSpPr>
            <a:cxnSpLocks/>
          </p:cNvCxnSpPr>
          <p:nvPr/>
        </p:nvCxnSpPr>
        <p:spPr>
          <a:xfrm flipV="1">
            <a:off x="2764341" y="5428183"/>
            <a:ext cx="1978494" cy="20781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9E01C82-00C9-49BE-BAF5-5FB3F81EB19D}"/>
              </a:ext>
            </a:extLst>
          </p:cNvPr>
          <p:cNvCxnSpPr>
            <a:cxnSpLocks/>
          </p:cNvCxnSpPr>
          <p:nvPr/>
        </p:nvCxnSpPr>
        <p:spPr>
          <a:xfrm flipH="1">
            <a:off x="7809886" y="3321423"/>
            <a:ext cx="221781" cy="83993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C79B308-A83A-4AEA-BB4F-22BD106A4E64}"/>
              </a:ext>
            </a:extLst>
          </p:cNvPr>
          <p:cNvSpPr txBox="1"/>
          <p:nvPr/>
        </p:nvSpPr>
        <p:spPr>
          <a:xfrm>
            <a:off x="6865669" y="21698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Root </a:t>
            </a:r>
            <a:r>
              <a:rPr lang="fr-FR" err="1">
                <a:solidFill>
                  <a:schemeClr val="bg1"/>
                </a:solidFill>
              </a:rPr>
              <a:t>node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CEE601-0F9F-43E0-BE0F-FFB1E23EA9C1}"/>
              </a:ext>
            </a:extLst>
          </p:cNvPr>
          <p:cNvSpPr txBox="1"/>
          <p:nvPr/>
        </p:nvSpPr>
        <p:spPr>
          <a:xfrm>
            <a:off x="2171700" y="55911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err="1">
                <a:solidFill>
                  <a:schemeClr val="bg1"/>
                </a:solidFill>
              </a:rPr>
              <a:t>Leafs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82F09AA-9433-497D-B526-E217F1EFE6B8}"/>
              </a:ext>
            </a:extLst>
          </p:cNvPr>
          <p:cNvSpPr txBox="1"/>
          <p:nvPr/>
        </p:nvSpPr>
        <p:spPr>
          <a:xfrm>
            <a:off x="8077200" y="3076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>
                <a:solidFill>
                  <a:schemeClr val="bg1"/>
                </a:solidFill>
              </a:rPr>
              <a:t>Nodes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867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595A4-A76E-4316-912A-1D39FBC0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How do </a:t>
            </a:r>
            <a:r>
              <a:rPr lang="fr-FR" err="1"/>
              <a:t>we</a:t>
            </a:r>
            <a:r>
              <a:rPr lang="fr-FR"/>
              <a:t> </a:t>
            </a:r>
            <a:r>
              <a:rPr lang="fr-FR" err="1"/>
              <a:t>create</a:t>
            </a:r>
            <a:r>
              <a:rPr lang="fr-FR"/>
              <a:t> a </a:t>
            </a:r>
            <a:r>
              <a:rPr lang="fr-FR" err="1"/>
              <a:t>decision</a:t>
            </a:r>
            <a:r>
              <a:rPr lang="fr-FR"/>
              <a:t> </a:t>
            </a:r>
            <a:r>
              <a:rPr lang="fr-FR" err="1"/>
              <a:t>tree</a:t>
            </a:r>
            <a:r>
              <a:rPr lang="fr-FR"/>
              <a:t> ?</a:t>
            </a:r>
          </a:p>
        </p:txBody>
      </p:sp>
      <p:pic>
        <p:nvPicPr>
          <p:cNvPr id="7" name="Image 5">
            <a:extLst>
              <a:ext uri="{FF2B5EF4-FFF2-40B4-BE49-F238E27FC236}">
                <a16:creationId xmlns:a16="http://schemas.microsoft.com/office/drawing/2014/main" id="{99B04158-52ED-4AA4-89D6-3F9A54425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2542069"/>
            <a:ext cx="4171950" cy="408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AC1BEC-B6A1-4678-A5E1-D5C363F8266D}"/>
              </a:ext>
            </a:extLst>
          </p:cNvPr>
          <p:cNvSpPr/>
          <p:nvPr/>
        </p:nvSpPr>
        <p:spPr>
          <a:xfrm>
            <a:off x="4010025" y="2095500"/>
            <a:ext cx="3114675" cy="4476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Variables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A1CDD-3C7D-425D-8C15-F66A82468694}"/>
              </a:ext>
            </a:extLst>
          </p:cNvPr>
          <p:cNvSpPr/>
          <p:nvPr/>
        </p:nvSpPr>
        <p:spPr>
          <a:xfrm>
            <a:off x="7124700" y="2095500"/>
            <a:ext cx="1057275" cy="447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40641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595A4-A76E-4316-912A-1D39FBC0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HOW DO WE CREATE A DECISION TREE ?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AB732EC-D034-45C4-BBEC-E6E74423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065819"/>
            <a:ext cx="4314825" cy="4221788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308935E-90B4-4510-9A42-13D7EAA1D2AB}"/>
              </a:ext>
            </a:extLst>
          </p:cNvPr>
          <p:cNvSpPr/>
          <p:nvPr/>
        </p:nvSpPr>
        <p:spPr>
          <a:xfrm>
            <a:off x="504825" y="2847975"/>
            <a:ext cx="857250" cy="33623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8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35E3BFCC-7CEA-4FDF-BAAE-EC9CD6AD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2063563"/>
            <a:ext cx="6200775" cy="42262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6FF848-6463-4A1A-9818-C657DFC06F2F}"/>
              </a:ext>
            </a:extLst>
          </p:cNvPr>
          <p:cNvSpPr/>
          <p:nvPr/>
        </p:nvSpPr>
        <p:spPr>
          <a:xfrm>
            <a:off x="1485900" y="2066925"/>
            <a:ext cx="2143125" cy="4219575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68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595A4-A76E-4316-912A-1D39FBC0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HOW DO WE CREATE A DECISION TREE ?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AB732EC-D034-45C4-BBEC-E6E74423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065819"/>
            <a:ext cx="4314825" cy="4221788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308935E-90B4-4510-9A42-13D7EAA1D2AB}"/>
              </a:ext>
            </a:extLst>
          </p:cNvPr>
          <p:cNvSpPr/>
          <p:nvPr/>
        </p:nvSpPr>
        <p:spPr>
          <a:xfrm>
            <a:off x="504825" y="2847975"/>
            <a:ext cx="857250" cy="33623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8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35E3BFCC-7CEA-4FDF-BAAE-EC9CD6AD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2063563"/>
            <a:ext cx="6200775" cy="4226299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B7201A2-D6D5-4E54-B7A7-D396D2288A9C}"/>
              </a:ext>
            </a:extLst>
          </p:cNvPr>
          <p:cNvSpPr/>
          <p:nvPr/>
        </p:nvSpPr>
        <p:spPr>
          <a:xfrm>
            <a:off x="504825" y="2847975"/>
            <a:ext cx="4143375" cy="5429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86AF36-E264-4CA4-A4F3-46ABF2E41E2F}"/>
              </a:ext>
            </a:extLst>
          </p:cNvPr>
          <p:cNvSpPr txBox="1"/>
          <p:nvPr/>
        </p:nvSpPr>
        <p:spPr>
          <a:xfrm>
            <a:off x="10858500" y="5743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</a:t>
            </a:r>
            <a:endParaRPr lang="fr-FR">
              <a:cs typeface="Calibri"/>
            </a:endParaRP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1D6B29A1-21C8-45FD-A20D-1350713AFE7F}"/>
              </a:ext>
            </a:extLst>
          </p:cNvPr>
          <p:cNvCxnSpPr/>
          <p:nvPr/>
        </p:nvCxnSpPr>
        <p:spPr>
          <a:xfrm>
            <a:off x="4648200" y="3124200"/>
            <a:ext cx="1162050" cy="33242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AE9A3C7-A043-4739-B6E2-747B4C33F3FE}"/>
              </a:ext>
            </a:extLst>
          </p:cNvPr>
          <p:cNvCxnSpPr/>
          <p:nvPr/>
        </p:nvCxnSpPr>
        <p:spPr>
          <a:xfrm flipV="1">
            <a:off x="5815643" y="6429375"/>
            <a:ext cx="5214307" cy="2156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055BF4C-1E39-4FB0-A1C7-085AF9768CE9}"/>
              </a:ext>
            </a:extLst>
          </p:cNvPr>
          <p:cNvCxnSpPr/>
          <p:nvPr/>
        </p:nvCxnSpPr>
        <p:spPr>
          <a:xfrm flipH="1" flipV="1">
            <a:off x="11020964" y="6046398"/>
            <a:ext cx="20128" cy="379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1813645-C6B2-46E5-9061-5F477151FC2B}"/>
              </a:ext>
            </a:extLst>
          </p:cNvPr>
          <p:cNvSpPr/>
          <p:nvPr/>
        </p:nvSpPr>
        <p:spPr>
          <a:xfrm>
            <a:off x="1485900" y="2066925"/>
            <a:ext cx="2143125" cy="4219575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42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595A4-A76E-4316-912A-1D39FBC0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HOW DO WE CREATE A DECISION TREE ?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AB732EC-D034-45C4-BBEC-E6E74423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065819"/>
            <a:ext cx="4314825" cy="4221788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308935E-90B4-4510-9A42-13D7EAA1D2AB}"/>
              </a:ext>
            </a:extLst>
          </p:cNvPr>
          <p:cNvSpPr/>
          <p:nvPr/>
        </p:nvSpPr>
        <p:spPr>
          <a:xfrm>
            <a:off x="504825" y="2847975"/>
            <a:ext cx="857250" cy="33623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8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35E3BFCC-7CEA-4FDF-BAAE-EC9CD6AD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2063563"/>
            <a:ext cx="6200775" cy="4226299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B7201A2-D6D5-4E54-B7A7-D396D2288A9C}"/>
              </a:ext>
            </a:extLst>
          </p:cNvPr>
          <p:cNvSpPr/>
          <p:nvPr/>
        </p:nvSpPr>
        <p:spPr>
          <a:xfrm>
            <a:off x="504825" y="3552825"/>
            <a:ext cx="4143375" cy="5429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86AF36-E264-4CA4-A4F3-46ABF2E41E2F}"/>
              </a:ext>
            </a:extLst>
          </p:cNvPr>
          <p:cNvSpPr txBox="1"/>
          <p:nvPr/>
        </p:nvSpPr>
        <p:spPr>
          <a:xfrm>
            <a:off x="10858500" y="5743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</a:t>
            </a:r>
            <a:endParaRPr lang="fr-FR">
              <a:cs typeface="Calibri"/>
            </a:endParaRP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1D6B29A1-21C8-45FD-A20D-1350713AFE7F}"/>
              </a:ext>
            </a:extLst>
          </p:cNvPr>
          <p:cNvCxnSpPr/>
          <p:nvPr/>
        </p:nvCxnSpPr>
        <p:spPr>
          <a:xfrm>
            <a:off x="4648200" y="3829050"/>
            <a:ext cx="1171575" cy="26098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AE9A3C7-A043-4739-B6E2-747B4C33F3FE}"/>
              </a:ext>
            </a:extLst>
          </p:cNvPr>
          <p:cNvCxnSpPr/>
          <p:nvPr/>
        </p:nvCxnSpPr>
        <p:spPr>
          <a:xfrm>
            <a:off x="5837028" y="6436563"/>
            <a:ext cx="682205" cy="359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055BF4C-1E39-4FB0-A1C7-085AF9768CE9}"/>
              </a:ext>
            </a:extLst>
          </p:cNvPr>
          <p:cNvCxnSpPr/>
          <p:nvPr/>
        </p:nvCxnSpPr>
        <p:spPr>
          <a:xfrm flipH="1" flipV="1">
            <a:off x="6496589" y="6021417"/>
            <a:ext cx="20128" cy="411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D1D58013-A6F4-4C2D-8CE5-A87A86E6907E}"/>
              </a:ext>
            </a:extLst>
          </p:cNvPr>
          <p:cNvSpPr txBox="1"/>
          <p:nvPr/>
        </p:nvSpPr>
        <p:spPr>
          <a:xfrm>
            <a:off x="6362700" y="56959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</a:t>
            </a:r>
            <a:endParaRPr lang="fr-FR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4EBC7C-C7A4-4004-81CF-A076AC6CFF03}"/>
              </a:ext>
            </a:extLst>
          </p:cNvPr>
          <p:cNvSpPr/>
          <p:nvPr/>
        </p:nvSpPr>
        <p:spPr>
          <a:xfrm>
            <a:off x="1485900" y="2066925"/>
            <a:ext cx="2143125" cy="4219575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03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595A4-A76E-4316-912A-1D39FBC0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HOW DO WE CREATE A DECISION TREE ?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AB732EC-D034-45C4-BBEC-E6E74423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065819"/>
            <a:ext cx="4314825" cy="4221788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308935E-90B4-4510-9A42-13D7EAA1D2AB}"/>
              </a:ext>
            </a:extLst>
          </p:cNvPr>
          <p:cNvSpPr/>
          <p:nvPr/>
        </p:nvSpPr>
        <p:spPr>
          <a:xfrm>
            <a:off x="504825" y="2847975"/>
            <a:ext cx="857250" cy="33623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8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35E3BFCC-7CEA-4FDF-BAAE-EC9CD6AD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2063563"/>
            <a:ext cx="6200775" cy="4226299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B7201A2-D6D5-4E54-B7A7-D396D2288A9C}"/>
              </a:ext>
            </a:extLst>
          </p:cNvPr>
          <p:cNvSpPr/>
          <p:nvPr/>
        </p:nvSpPr>
        <p:spPr>
          <a:xfrm>
            <a:off x="504825" y="5657850"/>
            <a:ext cx="4143375" cy="5429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1D58013-A6F4-4C2D-8CE5-A87A86E6907E}"/>
              </a:ext>
            </a:extLst>
          </p:cNvPr>
          <p:cNvSpPr txBox="1"/>
          <p:nvPr/>
        </p:nvSpPr>
        <p:spPr>
          <a:xfrm>
            <a:off x="6267450" y="574357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105</a:t>
            </a:r>
            <a:endParaRPr lang="fr-FR">
              <a:cs typeface="Calibri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E5D5D0F-8D2F-4F31-9D08-A966AAA39CF7}"/>
              </a:ext>
            </a:extLst>
          </p:cNvPr>
          <p:cNvSpPr txBox="1"/>
          <p:nvPr/>
        </p:nvSpPr>
        <p:spPr>
          <a:xfrm>
            <a:off x="7515224" y="574357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39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63AF047-9E9D-4290-A1C9-237F481B5B4C}"/>
              </a:ext>
            </a:extLst>
          </p:cNvPr>
          <p:cNvSpPr txBox="1"/>
          <p:nvPr/>
        </p:nvSpPr>
        <p:spPr>
          <a:xfrm>
            <a:off x="9610724" y="574357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34</a:t>
            </a:r>
            <a:endParaRPr lang="fr-FR">
              <a:cs typeface="Calibri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CB8EF9-C917-4E38-AEC9-2CFBA6466A41}"/>
              </a:ext>
            </a:extLst>
          </p:cNvPr>
          <p:cNvSpPr txBox="1"/>
          <p:nvPr/>
        </p:nvSpPr>
        <p:spPr>
          <a:xfrm>
            <a:off x="10734674" y="574357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125</a:t>
            </a:r>
            <a:endParaRPr lang="fr-FR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E00490-F712-4844-AC8B-FABE2187FD4C}"/>
              </a:ext>
            </a:extLst>
          </p:cNvPr>
          <p:cNvSpPr txBox="1"/>
          <p:nvPr/>
        </p:nvSpPr>
        <p:spPr>
          <a:xfrm>
            <a:off x="8039100" y="4419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303 patients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5BA3C-679F-4200-891D-75A55E3575C1}"/>
              </a:ext>
            </a:extLst>
          </p:cNvPr>
          <p:cNvSpPr/>
          <p:nvPr/>
        </p:nvSpPr>
        <p:spPr>
          <a:xfrm>
            <a:off x="1485900" y="2066925"/>
            <a:ext cx="2143125" cy="4219575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329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Grand écran</PresentationFormat>
  <Slides>29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Celestial</vt:lpstr>
      <vt:lpstr>Decision trees Random Forest</vt:lpstr>
      <vt:lpstr>How does it works ?</vt:lpstr>
      <vt:lpstr>Decision trees, which data ?</vt:lpstr>
      <vt:lpstr>Jargon</vt:lpstr>
      <vt:lpstr>How do we create a decision tree ?</vt:lpstr>
      <vt:lpstr>HOW DO WE CREATE A DECISION TREE ?</vt:lpstr>
      <vt:lpstr>HOW DO WE CREATE A DECISION TREE ?</vt:lpstr>
      <vt:lpstr>HOW DO WE CREATE A DECISION TREE ?</vt:lpstr>
      <vt:lpstr>HOW DO WE CREATE A DECISION TREE ?</vt:lpstr>
      <vt:lpstr>HOW DO WE CREATE A DECISION TREE ?</vt:lpstr>
      <vt:lpstr>HOW DO WE CREATE A DECISION TREE ?</vt:lpstr>
      <vt:lpstr>Jargon</vt:lpstr>
      <vt:lpstr>Measure the impurity : GINI's algorithm</vt:lpstr>
      <vt:lpstr>Measure the impurity : GINI's algorithm</vt:lpstr>
      <vt:lpstr>MEASURE THE IMPURITY : GINI'S ALGORITHM</vt:lpstr>
      <vt:lpstr>MEASURE THE IMPURITY : GINI'S ALGORITHM</vt:lpstr>
      <vt:lpstr>MEASURE THE IMPURITY : GINI'S ALGORITHM</vt:lpstr>
      <vt:lpstr>MEASURE THE IMPURITY : GINI'S ALGORITHM</vt:lpstr>
      <vt:lpstr>We made our tree !!!</vt:lpstr>
      <vt:lpstr>Use Numerical data : Preparing data</vt:lpstr>
      <vt:lpstr>Use Numerical data : Compute impurity</vt:lpstr>
      <vt:lpstr>LIMITS OF DECISION TREES</vt:lpstr>
      <vt:lpstr> Random Forest</vt:lpstr>
      <vt:lpstr>HOW TO Create a Bootstrapped dataset ?</vt:lpstr>
      <vt:lpstr>Create a decision tree using this dataset</vt:lpstr>
      <vt:lpstr>Create a decision tree using this dataset</vt:lpstr>
      <vt:lpstr>Use a random forest</vt:lpstr>
      <vt:lpstr>How to test our random forest ?</vt:lpstr>
      <vt:lpstr>The "out-of-bag error"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</cp:revision>
  <dcterms:created xsi:type="dcterms:W3CDTF">2020-02-22T23:19:30Z</dcterms:created>
  <dcterms:modified xsi:type="dcterms:W3CDTF">2020-02-26T13:34:20Z</dcterms:modified>
</cp:coreProperties>
</file>