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7" r:id="rId3"/>
    <p:sldId id="446" r:id="rId4"/>
    <p:sldId id="486" r:id="rId5"/>
    <p:sldId id="511" r:id="rId6"/>
    <p:sldId id="538" r:id="rId7"/>
    <p:sldId id="539" r:id="rId8"/>
    <p:sldId id="510" r:id="rId9"/>
    <p:sldId id="512" r:id="rId10"/>
    <p:sldId id="513" r:id="rId11"/>
    <p:sldId id="519" r:id="rId12"/>
    <p:sldId id="520" r:id="rId13"/>
    <p:sldId id="441" r:id="rId14"/>
    <p:sldId id="522" r:id="rId15"/>
    <p:sldId id="521" r:id="rId16"/>
    <p:sldId id="514" r:id="rId17"/>
    <p:sldId id="524" r:id="rId18"/>
    <p:sldId id="526" r:id="rId19"/>
    <p:sldId id="525" r:id="rId20"/>
    <p:sldId id="536" r:id="rId21"/>
    <p:sldId id="527" r:id="rId22"/>
    <p:sldId id="516" r:id="rId23"/>
    <p:sldId id="529" r:id="rId24"/>
    <p:sldId id="530" r:id="rId25"/>
    <p:sldId id="528" r:id="rId26"/>
    <p:sldId id="531" r:id="rId27"/>
    <p:sldId id="517" r:id="rId28"/>
    <p:sldId id="532" r:id="rId29"/>
    <p:sldId id="518" r:id="rId30"/>
    <p:sldId id="533" r:id="rId31"/>
    <p:sldId id="534" r:id="rId32"/>
    <p:sldId id="535" r:id="rId33"/>
    <p:sldId id="53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52" autoAdjust="0"/>
    <p:restoredTop sz="94660"/>
  </p:normalViewPr>
  <p:slideViewPr>
    <p:cSldViewPr snapToGrid="0">
      <p:cViewPr varScale="1">
        <p:scale>
          <a:sx n="106" d="100"/>
          <a:sy n="106" d="100"/>
        </p:scale>
        <p:origin x="372" y="78"/>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32158-5C63-4D69-A2AC-4E07756D2B56}" type="datetimeFigureOut">
              <a:rPr lang="en-GB" smtClean="0"/>
              <a:t>11/03/2024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8DF51-097A-488D-B6B2-DA7192C1FF35}" type="slidenum">
              <a:rPr lang="en-GB" smtClean="0"/>
              <a:t>‹#›</a:t>
            </a:fld>
            <a:endParaRPr lang="en-GB"/>
          </a:p>
        </p:txBody>
      </p:sp>
    </p:spTree>
    <p:extLst>
      <p:ext uri="{BB962C8B-B14F-4D97-AF65-F5344CB8AC3E}">
        <p14:creationId xmlns:p14="http://schemas.microsoft.com/office/powerpoint/2010/main" val="377812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3AF9-93A2-4362-8E80-035C3045D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6463E-ED6B-421F-A134-3170647ED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299296-FD02-40E5-BA0C-86E34A77FEDF}"/>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E30CE780-7D0F-49FF-A2F4-ECE13F6747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65BBDE-DD67-4292-837F-2B62A4DF0C23}"/>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83633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0614-0CC7-40CC-87DB-D906B20C29D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3C37A8-0B81-4F3A-9BD3-943BAA683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C6A776-4EA4-4C89-BA52-57AE145020C9}"/>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CC7504AB-AC15-4F15-B338-AEEEBABAC8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E439E8-E19C-4C15-9781-A12E03E5EEC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1140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A3360-F777-4702-8CBF-C99D7D3C1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44B76C-C8F0-4EB3-BDC5-515C49703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FC862F-37A9-426D-B70B-3FFB1E0322D3}"/>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C33395F7-BDB1-4507-AD5C-60DDE44606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546745-FEC8-45D7-A643-8918F34C956E}"/>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4084238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0A94E6A-A22F-4C3D-BF52-2287F4364CFE}"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59415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1F2D261-41E8-43C4-B85D-5F6B508D0F14}"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82352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7C82E13-AE37-4A54-9FC9-E65F44765A42}"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664724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007C4993-26E7-4036-938C-1D5CC68421C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spTree>
    <p:extLst>
      <p:ext uri="{BB962C8B-B14F-4D97-AF65-F5344CB8AC3E}">
        <p14:creationId xmlns:p14="http://schemas.microsoft.com/office/powerpoint/2010/main" val="248054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1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63591A4-D7C9-4E51-AF27-17B67CB85B7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58DEF79-D2A9-4E5B-A64A-55B5E3A1AC78}"/>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E4453F75-4E77-4269-869D-A9723A835300}"/>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071326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9FD34738-E183-4680-B32C-E6030BC9A27B}"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DE5AAC1-0EE2-4258-AA69-B60185A2F950}"/>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Picture Placeholder 13">
            <a:extLst>
              <a:ext uri="{FF2B5EF4-FFF2-40B4-BE49-F238E27FC236}">
                <a16:creationId xmlns:a16="http://schemas.microsoft.com/office/drawing/2014/main" id="{F2263A5B-520F-4384-89A3-5D83AC3F0129}"/>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287898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3233FB3C-92CA-467F-A1EF-3F8C74C7FFC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03F95FA7-BC36-452D-A99E-F54452DC890E}"/>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5CE99176-DD81-4BB9-8CB9-8CF466509EAA}"/>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03669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47FA3DD6-6CBC-498E-B809-6D8BC919BF32}"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cxnSp>
        <p:nvCxnSpPr>
          <p:cNvPr id="12" name="Straight Connector 11">
            <a:extLst>
              <a:ext uri="{FF2B5EF4-FFF2-40B4-BE49-F238E27FC236}">
                <a16:creationId xmlns:a16="http://schemas.microsoft.com/office/drawing/2014/main" id="{D4987BD7-94CD-40E8-8CA1-5AEDF806D342}"/>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47C1172-341E-47C4-AA9B-FC4FB4D8199C}"/>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0156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BB99-E628-4071-90EE-ADA675910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3AD381-7046-4E05-B305-522AD8F85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B52262-EC7B-4024-AD53-ECB62143E70C}"/>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2D1AA272-57F3-45D4-8AE2-9460717A75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718D9B-C92F-4A71-878D-E988DD609CE4}"/>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45600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2027096B-CCA3-4547-A419-4E30803B39A2}"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3685487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mj-lt"/>
              </a:defRPr>
            </a:lvl1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82B2915D-09FE-4F6C-B766-DFFD4D8C8FD3}"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1253633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2 Column Lar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Bef>
                <a:spcPts val="0"/>
              </a:spcBef>
              <a:spcAft>
                <a:spcPts val="1200"/>
              </a:spcAft>
              <a:defRPr sz="2800">
                <a:latin typeface="+mj-lt"/>
              </a:defRPr>
            </a:lvl1pPr>
            <a:lvl2pPr marL="0" indent="0">
              <a:buNone/>
              <a:defRPr/>
            </a:lvl2pPr>
            <a:lvl3pPr>
              <a:defRPr sz="1600"/>
            </a:lvl3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F5245E41-A9EE-4E29-8A23-B3661E1FD1A6}"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07686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marL="0" indent="0">
              <a:lnSpc>
                <a:spcPts val="2100"/>
              </a:lnSpc>
              <a:spcBef>
                <a:spcPts val="1800"/>
              </a:spcBef>
              <a:buFont typeface="Arial" panose="020B0604020202020204" pitchFamily="34" charset="0"/>
              <a:buNone/>
              <a:defRPr sz="1600">
                <a:latin typeface="+mn-lt"/>
              </a:defRPr>
            </a:lvl1pPr>
            <a:lvl2pPr marL="219075" indent="-219075">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defRPr sz="1600">
                <a:latin typeface="+mn-lt"/>
              </a:defRPr>
            </a:lvl1pPr>
            <a:lvl2pPr marL="209550" indent="-209550">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32122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Aft>
                <a:spcPts val="1200"/>
              </a:spcAft>
              <a:defRPr sz="2800">
                <a:latin typeface="+mj-lt"/>
              </a:defRPr>
            </a:lvl1pPr>
            <a:lvl2pPr marL="0" indent="0">
              <a:spcBef>
                <a:spcPts val="1200"/>
              </a:spcBef>
              <a:buNone/>
              <a:defRPr/>
            </a:lvl2pPr>
            <a:lvl3pPr>
              <a:defRPr sz="1600"/>
            </a:lvl3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A18FEAA6-8010-4EB3-8453-E922F95D0631}"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CB457AA1-F812-4AC7-8C49-C9760BA20DF4}"/>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4048104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5C2CF979-FE98-414A-B173-F09778C8E4A6}"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sp>
        <p:nvSpPr>
          <p:cNvPr id="12" name="Content Placeholder 2">
            <a:extLst>
              <a:ext uri="{FF2B5EF4-FFF2-40B4-BE49-F238E27FC236}">
                <a16:creationId xmlns:a16="http://schemas.microsoft.com/office/drawing/2014/main" id="{7803FCF0-01AD-4743-85C1-BBA4A02F7969}"/>
              </a:ext>
            </a:extLst>
          </p:cNvPr>
          <p:cNvSpPr>
            <a:spLocks noGrp="1"/>
          </p:cNvSpPr>
          <p:nvPr>
            <p:ph idx="1"/>
          </p:nvPr>
        </p:nvSpPr>
        <p:spPr>
          <a:xfrm>
            <a:off x="457200" y="1915200"/>
            <a:ext cx="5191125" cy="4351338"/>
          </a:xfrm>
        </p:spPr>
        <p:txBody>
          <a:bodyPr/>
          <a:lstStyle>
            <a:lvl1pPr marL="0" indent="0">
              <a:lnSpc>
                <a:spcPct val="90000"/>
              </a:lnSpc>
              <a:buFont typeface="Arial" panose="020B0604020202020204" pitchFamily="34" charset="0"/>
              <a:buNone/>
              <a:defRPr sz="1600">
                <a:latin typeface="+mn-lt"/>
              </a:defRPr>
            </a:lvl1pPr>
            <a:lvl2pPr marL="219075" indent="-219075">
              <a:buFont typeface="Arial" panose="020B0604020202020204" pitchFamily="34" charset="0"/>
              <a:buChar char="•"/>
              <a:defRPr/>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9F135606-3512-4E29-A392-B53FBAC314FE}"/>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941820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mj-lt"/>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41967658-A3AB-4E31-B37F-90AABDECFAA5}"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1">
                <a:solidFill>
                  <a:schemeClr val="tx2"/>
                </a:solidFill>
                <a:latin typeface="+mn-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836371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9278708F-5A6F-478F-B3E2-917980FC38E3}"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lnSpc>
                <a:spcPts val="1600"/>
              </a:lnSpc>
              <a:spcBef>
                <a:spcPts val="3200"/>
              </a:spcBef>
              <a:buNone/>
              <a:defRPr sz="800" b="1" cap="all" spc="0" baseline="0">
                <a:solidFill>
                  <a:schemeClr val="tx2"/>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982D2131-EABD-4047-964E-327F004CD974}"/>
              </a:ext>
            </a:extLst>
          </p:cNvPr>
          <p:cNvPicPr>
            <a:picLocks noChangeAspect="1"/>
          </p:cNvPicPr>
          <p:nvPr userDrawn="1"/>
        </p:nvPicPr>
        <p:blipFill>
          <a:blip r:embed="rId2"/>
          <a:stretch>
            <a:fillRect/>
          </a:stretch>
        </p:blipFill>
        <p:spPr>
          <a:xfrm>
            <a:off x="5887016" y="1907349"/>
            <a:ext cx="430440" cy="302451"/>
          </a:xfrm>
          <a:prstGeom prst="rect">
            <a:avLst/>
          </a:prstGeom>
        </p:spPr>
      </p:pic>
      <p:pic>
        <p:nvPicPr>
          <p:cNvPr id="8" name="Picture 7">
            <a:extLst>
              <a:ext uri="{FF2B5EF4-FFF2-40B4-BE49-F238E27FC236}">
                <a16:creationId xmlns:a16="http://schemas.microsoft.com/office/drawing/2014/main" id="{C6399EFA-6677-4AFE-B4E2-F1B5F00EADE7}"/>
              </a:ext>
            </a:extLst>
          </p:cNvPr>
          <p:cNvPicPr>
            <a:picLocks noChangeAspect="1"/>
          </p:cNvPicPr>
          <p:nvPr userDrawn="1"/>
        </p:nvPicPr>
        <p:blipFill>
          <a:blip r:embed="rId3"/>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9317758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7F4DCD3A-72D5-4624-BB55-657EEC248547}"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spcBef>
                <a:spcPts val="3200"/>
              </a:spcBef>
              <a:buNone/>
              <a:defRPr sz="800" b="1" cap="all" baseline="0">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7" name="Picture 6">
            <a:extLst>
              <a:ext uri="{FF2B5EF4-FFF2-40B4-BE49-F238E27FC236}">
                <a16:creationId xmlns:a16="http://schemas.microsoft.com/office/drawing/2014/main" id="{8AAC0373-E9D0-448C-B37C-A901EB28587B}"/>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2193484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 Column With Stat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C6239F-6253-4E8F-86EF-64AB5AC4B0D0}"/>
              </a:ext>
            </a:extLst>
          </p:cNvPr>
          <p:cNvSpPr/>
          <p:nvPr userDrawn="1"/>
        </p:nvSpPr>
        <p:spPr>
          <a:xfrm>
            <a:off x="9566694" y="0"/>
            <a:ext cx="2625306"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7FCC0602-EA84-44FC-91D7-B1D75AFE1E04}"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6EACE4E9-D725-452D-80DE-75F5081C92B6}"/>
              </a:ext>
            </a:extLst>
          </p:cNvPr>
          <p:cNvSpPr>
            <a:spLocks noGrp="1"/>
          </p:cNvSpPr>
          <p:nvPr>
            <p:ph type="body" sz="quarter" idx="13" hasCustomPrompt="1"/>
          </p:nvPr>
        </p:nvSpPr>
        <p:spPr>
          <a:xfrm>
            <a:off x="9859694" y="1854679"/>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4" name="Text Placeholder 14">
            <a:extLst>
              <a:ext uri="{FF2B5EF4-FFF2-40B4-BE49-F238E27FC236}">
                <a16:creationId xmlns:a16="http://schemas.microsoft.com/office/drawing/2014/main" id="{9EB8BD6C-497A-4863-8A38-132FB29B1D9D}"/>
              </a:ext>
            </a:extLst>
          </p:cNvPr>
          <p:cNvSpPr>
            <a:spLocks noGrp="1"/>
          </p:cNvSpPr>
          <p:nvPr>
            <p:ph type="body" sz="quarter" idx="19"/>
          </p:nvPr>
        </p:nvSpPr>
        <p:spPr>
          <a:xfrm>
            <a:off x="2747511"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9" name="Text Placeholder 14">
            <a:extLst>
              <a:ext uri="{FF2B5EF4-FFF2-40B4-BE49-F238E27FC236}">
                <a16:creationId xmlns:a16="http://schemas.microsoft.com/office/drawing/2014/main" id="{1B36FA07-C8DE-4149-A98F-8BC115C811BE}"/>
              </a:ext>
            </a:extLst>
          </p:cNvPr>
          <p:cNvSpPr>
            <a:spLocks noGrp="1"/>
          </p:cNvSpPr>
          <p:nvPr>
            <p:ph type="body" sz="quarter" idx="20"/>
          </p:nvPr>
        </p:nvSpPr>
        <p:spPr>
          <a:xfrm>
            <a:off x="5029199"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0" name="Text Placeholder 14">
            <a:extLst>
              <a:ext uri="{FF2B5EF4-FFF2-40B4-BE49-F238E27FC236}">
                <a16:creationId xmlns:a16="http://schemas.microsoft.com/office/drawing/2014/main" id="{1D3FB836-0CAB-4F00-BBB6-555ED6C4F3E9}"/>
              </a:ext>
            </a:extLst>
          </p:cNvPr>
          <p:cNvSpPr>
            <a:spLocks noGrp="1"/>
          </p:cNvSpPr>
          <p:nvPr>
            <p:ph type="body" sz="quarter" idx="21"/>
          </p:nvPr>
        </p:nvSpPr>
        <p:spPr>
          <a:xfrm>
            <a:off x="731951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1" name="Text Placeholder 10">
            <a:extLst>
              <a:ext uri="{FF2B5EF4-FFF2-40B4-BE49-F238E27FC236}">
                <a16:creationId xmlns:a16="http://schemas.microsoft.com/office/drawing/2014/main" id="{C251E7C1-D365-457D-9D5C-D1A009696006}"/>
              </a:ext>
            </a:extLst>
          </p:cNvPr>
          <p:cNvSpPr>
            <a:spLocks noGrp="1"/>
          </p:cNvSpPr>
          <p:nvPr>
            <p:ph type="body" sz="quarter" idx="22" hasCustomPrompt="1"/>
          </p:nvPr>
        </p:nvSpPr>
        <p:spPr>
          <a:xfrm>
            <a:off x="9859694" y="4157480"/>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pic>
        <p:nvPicPr>
          <p:cNvPr id="16" name="Picture 15">
            <a:extLst>
              <a:ext uri="{FF2B5EF4-FFF2-40B4-BE49-F238E27FC236}">
                <a16:creationId xmlns:a16="http://schemas.microsoft.com/office/drawing/2014/main" id="{64645AD4-B2D1-4455-AAEF-1F9150737B76}"/>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33917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A33F-C74B-4718-B2B3-FEA7C4504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332A67-9BA2-4E63-96DE-F0E209C21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0D43E-48C5-4D0C-B67D-5D7E83762101}"/>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0A9A25DF-D912-4A53-86A6-CD88F98F3E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E4E167-E2BF-4287-BECD-9D439E3C55D1}"/>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0441293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Column with Lab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E22ACCBD-6471-4297-9E68-5815915E8C85}"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DF6E208F-4AD5-45F0-8DFB-68BF3537DD06}"/>
              </a:ext>
            </a:extLst>
          </p:cNvPr>
          <p:cNvSpPr>
            <a:spLocks noGrp="1"/>
          </p:cNvSpPr>
          <p:nvPr>
            <p:ph type="body" sz="quarter" idx="20"/>
          </p:nvPr>
        </p:nvSpPr>
        <p:spPr>
          <a:xfrm>
            <a:off x="457200"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0" name="Text Placeholder 13">
            <a:extLst>
              <a:ext uri="{FF2B5EF4-FFF2-40B4-BE49-F238E27FC236}">
                <a16:creationId xmlns:a16="http://schemas.microsoft.com/office/drawing/2014/main" id="{FD490785-4A19-4632-BF31-69DBCA87BD4E}"/>
              </a:ext>
            </a:extLst>
          </p:cNvPr>
          <p:cNvSpPr>
            <a:spLocks noGrp="1"/>
          </p:cNvSpPr>
          <p:nvPr>
            <p:ph type="body" sz="quarter" idx="21"/>
          </p:nvPr>
        </p:nvSpPr>
        <p:spPr>
          <a:xfrm>
            <a:off x="274751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E017F00-597C-4EFC-819E-FC616A7DA991}"/>
              </a:ext>
            </a:extLst>
          </p:cNvPr>
          <p:cNvSpPr>
            <a:spLocks noGrp="1"/>
          </p:cNvSpPr>
          <p:nvPr>
            <p:ph type="body" sz="quarter" idx="22"/>
          </p:nvPr>
        </p:nvSpPr>
        <p:spPr>
          <a:xfrm>
            <a:off x="503782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2" name="Text Placeholder 13">
            <a:extLst>
              <a:ext uri="{FF2B5EF4-FFF2-40B4-BE49-F238E27FC236}">
                <a16:creationId xmlns:a16="http://schemas.microsoft.com/office/drawing/2014/main" id="{29A8F68C-57F0-46D9-B3C2-98A8DEE1692B}"/>
              </a:ext>
            </a:extLst>
          </p:cNvPr>
          <p:cNvSpPr>
            <a:spLocks noGrp="1"/>
          </p:cNvSpPr>
          <p:nvPr>
            <p:ph type="body" sz="quarter" idx="23"/>
          </p:nvPr>
        </p:nvSpPr>
        <p:spPr>
          <a:xfrm>
            <a:off x="730945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3" name="Text Placeholder 13">
            <a:extLst>
              <a:ext uri="{FF2B5EF4-FFF2-40B4-BE49-F238E27FC236}">
                <a16:creationId xmlns:a16="http://schemas.microsoft.com/office/drawing/2014/main" id="{CDF79CD0-045E-4C48-A38A-ECB7CF42445F}"/>
              </a:ext>
            </a:extLst>
          </p:cNvPr>
          <p:cNvSpPr>
            <a:spLocks noGrp="1"/>
          </p:cNvSpPr>
          <p:nvPr>
            <p:ph type="body" sz="quarter" idx="24"/>
          </p:nvPr>
        </p:nvSpPr>
        <p:spPr>
          <a:xfrm>
            <a:off x="959976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4" name="Text Placeholder 14">
            <a:extLst>
              <a:ext uri="{FF2B5EF4-FFF2-40B4-BE49-F238E27FC236}">
                <a16:creationId xmlns:a16="http://schemas.microsoft.com/office/drawing/2014/main" id="{BE1A004B-59A2-4CBB-B353-149F30A04508}"/>
              </a:ext>
            </a:extLst>
          </p:cNvPr>
          <p:cNvSpPr>
            <a:spLocks noGrp="1"/>
          </p:cNvSpPr>
          <p:nvPr>
            <p:ph type="body" sz="quarter" idx="25"/>
          </p:nvPr>
        </p:nvSpPr>
        <p:spPr>
          <a:xfrm>
            <a:off x="274751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5" name="Text Placeholder 14">
            <a:extLst>
              <a:ext uri="{FF2B5EF4-FFF2-40B4-BE49-F238E27FC236}">
                <a16:creationId xmlns:a16="http://schemas.microsoft.com/office/drawing/2014/main" id="{BA22B53F-17E5-4202-8EC4-0948D9D19305}"/>
              </a:ext>
            </a:extLst>
          </p:cNvPr>
          <p:cNvSpPr>
            <a:spLocks noGrp="1"/>
          </p:cNvSpPr>
          <p:nvPr>
            <p:ph type="body" sz="quarter" idx="26"/>
          </p:nvPr>
        </p:nvSpPr>
        <p:spPr>
          <a:xfrm>
            <a:off x="503782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6" name="Text Placeholder 14">
            <a:extLst>
              <a:ext uri="{FF2B5EF4-FFF2-40B4-BE49-F238E27FC236}">
                <a16:creationId xmlns:a16="http://schemas.microsoft.com/office/drawing/2014/main" id="{D62F25A3-DE1F-49E6-BF4B-3CD5E232B96B}"/>
              </a:ext>
            </a:extLst>
          </p:cNvPr>
          <p:cNvSpPr>
            <a:spLocks noGrp="1"/>
          </p:cNvSpPr>
          <p:nvPr>
            <p:ph type="body" sz="quarter" idx="27"/>
          </p:nvPr>
        </p:nvSpPr>
        <p:spPr>
          <a:xfrm>
            <a:off x="730945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7" name="Text Placeholder 14">
            <a:extLst>
              <a:ext uri="{FF2B5EF4-FFF2-40B4-BE49-F238E27FC236}">
                <a16:creationId xmlns:a16="http://schemas.microsoft.com/office/drawing/2014/main" id="{4805C78E-5E29-438A-B6DA-E9239479E231}"/>
              </a:ext>
            </a:extLst>
          </p:cNvPr>
          <p:cNvSpPr>
            <a:spLocks noGrp="1"/>
          </p:cNvSpPr>
          <p:nvPr>
            <p:ph type="body" sz="quarter" idx="28"/>
          </p:nvPr>
        </p:nvSpPr>
        <p:spPr>
          <a:xfrm>
            <a:off x="959976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59909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sul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noAutofit/>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noAutofit/>
          </a:bodyPr>
          <a:lstStyle/>
          <a:p>
            <a:fld id="{4B083F0F-C12B-42A5-BBDE-632E938D8E10}"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noAutofit/>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noAutofit/>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hasCustomPrompt="1"/>
          </p:nvPr>
        </p:nvSpPr>
        <p:spPr>
          <a:xfrm>
            <a:off x="45720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4" name="Text Placeholder 14">
            <a:extLst>
              <a:ext uri="{FF2B5EF4-FFF2-40B4-BE49-F238E27FC236}">
                <a16:creationId xmlns:a16="http://schemas.microsoft.com/office/drawing/2014/main" id="{CECDBB82-7927-42A0-A0E9-D093F572A16A}"/>
              </a:ext>
            </a:extLst>
          </p:cNvPr>
          <p:cNvSpPr>
            <a:spLocks noGrp="1"/>
          </p:cNvSpPr>
          <p:nvPr>
            <p:ph type="body" sz="quarter" idx="16" hasCustomPrompt="1"/>
          </p:nvPr>
        </p:nvSpPr>
        <p:spPr>
          <a:xfrm>
            <a:off x="2363638"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9" name="Text Placeholder 14">
            <a:extLst>
              <a:ext uri="{FF2B5EF4-FFF2-40B4-BE49-F238E27FC236}">
                <a16:creationId xmlns:a16="http://schemas.microsoft.com/office/drawing/2014/main" id="{AFA1CADB-EC2B-4C2E-AA25-36A507EC6F34}"/>
              </a:ext>
            </a:extLst>
          </p:cNvPr>
          <p:cNvSpPr>
            <a:spLocks noGrp="1"/>
          </p:cNvSpPr>
          <p:nvPr>
            <p:ph type="body" sz="quarter" idx="17" hasCustomPrompt="1"/>
          </p:nvPr>
        </p:nvSpPr>
        <p:spPr>
          <a:xfrm>
            <a:off x="4270076"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0" name="Text Placeholder 14">
            <a:extLst>
              <a:ext uri="{FF2B5EF4-FFF2-40B4-BE49-F238E27FC236}">
                <a16:creationId xmlns:a16="http://schemas.microsoft.com/office/drawing/2014/main" id="{5F67A1FE-4626-4E1C-A854-094EFEB09863}"/>
              </a:ext>
            </a:extLst>
          </p:cNvPr>
          <p:cNvSpPr>
            <a:spLocks noGrp="1"/>
          </p:cNvSpPr>
          <p:nvPr>
            <p:ph type="body" sz="quarter" idx="18" hasCustomPrompt="1"/>
          </p:nvPr>
        </p:nvSpPr>
        <p:spPr>
          <a:xfrm>
            <a:off x="6176514"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1" name="Text Placeholder 14">
            <a:extLst>
              <a:ext uri="{FF2B5EF4-FFF2-40B4-BE49-F238E27FC236}">
                <a16:creationId xmlns:a16="http://schemas.microsoft.com/office/drawing/2014/main" id="{8A7D37A5-48D4-4149-B1A5-84D47325554A}"/>
              </a:ext>
            </a:extLst>
          </p:cNvPr>
          <p:cNvSpPr>
            <a:spLocks noGrp="1"/>
          </p:cNvSpPr>
          <p:nvPr>
            <p:ph type="body" sz="quarter" idx="19" hasCustomPrompt="1"/>
          </p:nvPr>
        </p:nvSpPr>
        <p:spPr>
          <a:xfrm>
            <a:off x="8082952"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2" name="Text Placeholder 14">
            <a:extLst>
              <a:ext uri="{FF2B5EF4-FFF2-40B4-BE49-F238E27FC236}">
                <a16:creationId xmlns:a16="http://schemas.microsoft.com/office/drawing/2014/main" id="{B3384C48-9384-4D81-A5B7-A0CADA3750F7}"/>
              </a:ext>
            </a:extLst>
          </p:cNvPr>
          <p:cNvSpPr>
            <a:spLocks noGrp="1"/>
          </p:cNvSpPr>
          <p:nvPr>
            <p:ph type="body" sz="quarter" idx="20" hasCustomPrompt="1"/>
          </p:nvPr>
        </p:nvSpPr>
        <p:spPr>
          <a:xfrm>
            <a:off x="998939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10" name="Picture Placeholder 9">
            <a:extLst>
              <a:ext uri="{FF2B5EF4-FFF2-40B4-BE49-F238E27FC236}">
                <a16:creationId xmlns:a16="http://schemas.microsoft.com/office/drawing/2014/main" id="{51B56564-F05E-4685-8EAA-6DE036EA9128}"/>
              </a:ext>
            </a:extLst>
          </p:cNvPr>
          <p:cNvSpPr>
            <a:spLocks noGrp="1"/>
          </p:cNvSpPr>
          <p:nvPr>
            <p:ph type="pic" sz="quarter" idx="21"/>
          </p:nvPr>
        </p:nvSpPr>
        <p:spPr>
          <a:xfrm>
            <a:off x="457200" y="1916113"/>
            <a:ext cx="1743075" cy="1677987"/>
          </a:xfrm>
        </p:spPr>
        <p:txBody>
          <a:bodyPr>
            <a:noAutofit/>
          </a:bodyPr>
          <a:lstStyle/>
          <a:p>
            <a:r>
              <a:rPr lang="en-US"/>
              <a:t>Click icon to add picture</a:t>
            </a:r>
            <a:endParaRPr lang="en-GB"/>
          </a:p>
        </p:txBody>
      </p:sp>
      <p:sp>
        <p:nvSpPr>
          <p:cNvPr id="43" name="Picture Placeholder 9">
            <a:extLst>
              <a:ext uri="{FF2B5EF4-FFF2-40B4-BE49-F238E27FC236}">
                <a16:creationId xmlns:a16="http://schemas.microsoft.com/office/drawing/2014/main" id="{670A15EE-C18D-4DC0-88C0-918F153B46C5}"/>
              </a:ext>
            </a:extLst>
          </p:cNvPr>
          <p:cNvSpPr>
            <a:spLocks noGrp="1"/>
          </p:cNvSpPr>
          <p:nvPr>
            <p:ph type="pic" sz="quarter" idx="22"/>
          </p:nvPr>
        </p:nvSpPr>
        <p:spPr>
          <a:xfrm>
            <a:off x="2363638" y="1916113"/>
            <a:ext cx="1743075" cy="1677987"/>
          </a:xfrm>
        </p:spPr>
        <p:txBody>
          <a:bodyPr>
            <a:noAutofit/>
          </a:bodyPr>
          <a:lstStyle/>
          <a:p>
            <a:r>
              <a:rPr lang="en-US"/>
              <a:t>Click icon to add picture</a:t>
            </a:r>
            <a:endParaRPr lang="en-GB"/>
          </a:p>
        </p:txBody>
      </p:sp>
      <p:sp>
        <p:nvSpPr>
          <p:cNvPr id="46" name="Picture Placeholder 9">
            <a:extLst>
              <a:ext uri="{FF2B5EF4-FFF2-40B4-BE49-F238E27FC236}">
                <a16:creationId xmlns:a16="http://schemas.microsoft.com/office/drawing/2014/main" id="{0C09A815-CC2F-496D-AD15-26D54F706835}"/>
              </a:ext>
            </a:extLst>
          </p:cNvPr>
          <p:cNvSpPr>
            <a:spLocks noGrp="1"/>
          </p:cNvSpPr>
          <p:nvPr>
            <p:ph type="pic" sz="quarter" idx="23"/>
          </p:nvPr>
        </p:nvSpPr>
        <p:spPr>
          <a:xfrm>
            <a:off x="4270076" y="1916113"/>
            <a:ext cx="1743075" cy="1677987"/>
          </a:xfrm>
        </p:spPr>
        <p:txBody>
          <a:bodyPr>
            <a:noAutofit/>
          </a:bodyPr>
          <a:lstStyle/>
          <a:p>
            <a:r>
              <a:rPr lang="en-US"/>
              <a:t>Click icon to add picture</a:t>
            </a:r>
            <a:endParaRPr lang="en-GB"/>
          </a:p>
        </p:txBody>
      </p:sp>
      <p:sp>
        <p:nvSpPr>
          <p:cNvPr id="47" name="Picture Placeholder 9">
            <a:extLst>
              <a:ext uri="{FF2B5EF4-FFF2-40B4-BE49-F238E27FC236}">
                <a16:creationId xmlns:a16="http://schemas.microsoft.com/office/drawing/2014/main" id="{742D4E25-3633-4F15-ADE7-716A54D9A7AB}"/>
              </a:ext>
            </a:extLst>
          </p:cNvPr>
          <p:cNvSpPr>
            <a:spLocks noGrp="1"/>
          </p:cNvSpPr>
          <p:nvPr>
            <p:ph type="pic" sz="quarter" idx="24"/>
          </p:nvPr>
        </p:nvSpPr>
        <p:spPr>
          <a:xfrm>
            <a:off x="6175975" y="1916113"/>
            <a:ext cx="1743075" cy="1677987"/>
          </a:xfrm>
        </p:spPr>
        <p:txBody>
          <a:bodyPr>
            <a:noAutofit/>
          </a:bodyPr>
          <a:lstStyle/>
          <a:p>
            <a:r>
              <a:rPr lang="en-US"/>
              <a:t>Click icon to add picture</a:t>
            </a:r>
            <a:endParaRPr lang="en-GB"/>
          </a:p>
        </p:txBody>
      </p:sp>
      <p:sp>
        <p:nvSpPr>
          <p:cNvPr id="48" name="Picture Placeholder 9">
            <a:extLst>
              <a:ext uri="{FF2B5EF4-FFF2-40B4-BE49-F238E27FC236}">
                <a16:creationId xmlns:a16="http://schemas.microsoft.com/office/drawing/2014/main" id="{44ECC1FA-DF07-4C63-B639-90AF8E9F0114}"/>
              </a:ext>
            </a:extLst>
          </p:cNvPr>
          <p:cNvSpPr>
            <a:spLocks noGrp="1"/>
          </p:cNvSpPr>
          <p:nvPr>
            <p:ph type="pic" sz="quarter" idx="25"/>
          </p:nvPr>
        </p:nvSpPr>
        <p:spPr>
          <a:xfrm>
            <a:off x="8082413" y="1916113"/>
            <a:ext cx="1743075" cy="1677987"/>
          </a:xfrm>
        </p:spPr>
        <p:txBody>
          <a:bodyPr>
            <a:noAutofit/>
          </a:bodyPr>
          <a:lstStyle/>
          <a:p>
            <a:r>
              <a:rPr lang="en-US"/>
              <a:t>Click icon to add picture</a:t>
            </a:r>
            <a:endParaRPr lang="en-GB"/>
          </a:p>
        </p:txBody>
      </p:sp>
      <p:sp>
        <p:nvSpPr>
          <p:cNvPr id="49" name="Picture Placeholder 9">
            <a:extLst>
              <a:ext uri="{FF2B5EF4-FFF2-40B4-BE49-F238E27FC236}">
                <a16:creationId xmlns:a16="http://schemas.microsoft.com/office/drawing/2014/main" id="{16B3BE5C-EC4D-4E26-9ABA-19A6FA92F6EB}"/>
              </a:ext>
            </a:extLst>
          </p:cNvPr>
          <p:cNvSpPr>
            <a:spLocks noGrp="1"/>
          </p:cNvSpPr>
          <p:nvPr>
            <p:ph type="pic" sz="quarter" idx="26"/>
          </p:nvPr>
        </p:nvSpPr>
        <p:spPr>
          <a:xfrm>
            <a:off x="9988851" y="1916113"/>
            <a:ext cx="1743075" cy="1677987"/>
          </a:xfrm>
        </p:spPr>
        <p:txBody>
          <a:bodyPr>
            <a:noAutofit/>
          </a:bodyPr>
          <a:lstStyle/>
          <a:p>
            <a:r>
              <a:rPr lang="en-US"/>
              <a:t>Click icon to add picture</a:t>
            </a:r>
            <a:endParaRPr lang="en-GB"/>
          </a:p>
        </p:txBody>
      </p:sp>
      <p:sp>
        <p:nvSpPr>
          <p:cNvPr id="50" name="Text Placeholder 14">
            <a:extLst>
              <a:ext uri="{FF2B5EF4-FFF2-40B4-BE49-F238E27FC236}">
                <a16:creationId xmlns:a16="http://schemas.microsoft.com/office/drawing/2014/main" id="{57F76517-65FA-49EB-8596-6E634BBDEC43}"/>
              </a:ext>
            </a:extLst>
          </p:cNvPr>
          <p:cNvSpPr>
            <a:spLocks noGrp="1"/>
          </p:cNvSpPr>
          <p:nvPr>
            <p:ph type="body" sz="quarter" idx="27" hasCustomPrompt="1"/>
          </p:nvPr>
        </p:nvSpPr>
        <p:spPr>
          <a:xfrm>
            <a:off x="45720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1" name="Text Placeholder 14">
            <a:extLst>
              <a:ext uri="{FF2B5EF4-FFF2-40B4-BE49-F238E27FC236}">
                <a16:creationId xmlns:a16="http://schemas.microsoft.com/office/drawing/2014/main" id="{8DF49509-BE34-4977-9D70-AA727FFDE74D}"/>
              </a:ext>
            </a:extLst>
          </p:cNvPr>
          <p:cNvSpPr>
            <a:spLocks noGrp="1"/>
          </p:cNvSpPr>
          <p:nvPr>
            <p:ph type="body" sz="quarter" idx="28" hasCustomPrompt="1"/>
          </p:nvPr>
        </p:nvSpPr>
        <p:spPr>
          <a:xfrm>
            <a:off x="2363638"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2" name="Text Placeholder 14">
            <a:extLst>
              <a:ext uri="{FF2B5EF4-FFF2-40B4-BE49-F238E27FC236}">
                <a16:creationId xmlns:a16="http://schemas.microsoft.com/office/drawing/2014/main" id="{0ACD76A5-4D8F-4164-BBFC-3999F7037B0E}"/>
              </a:ext>
            </a:extLst>
          </p:cNvPr>
          <p:cNvSpPr>
            <a:spLocks noGrp="1"/>
          </p:cNvSpPr>
          <p:nvPr>
            <p:ph type="body" sz="quarter" idx="29" hasCustomPrompt="1"/>
          </p:nvPr>
        </p:nvSpPr>
        <p:spPr>
          <a:xfrm>
            <a:off x="4270076"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3" name="Text Placeholder 14">
            <a:extLst>
              <a:ext uri="{FF2B5EF4-FFF2-40B4-BE49-F238E27FC236}">
                <a16:creationId xmlns:a16="http://schemas.microsoft.com/office/drawing/2014/main" id="{C0D8D959-DA42-4ACD-979B-51C96C66E17E}"/>
              </a:ext>
            </a:extLst>
          </p:cNvPr>
          <p:cNvSpPr>
            <a:spLocks noGrp="1"/>
          </p:cNvSpPr>
          <p:nvPr>
            <p:ph type="body" sz="quarter" idx="30" hasCustomPrompt="1"/>
          </p:nvPr>
        </p:nvSpPr>
        <p:spPr>
          <a:xfrm>
            <a:off x="6176514"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4" name="Text Placeholder 14">
            <a:extLst>
              <a:ext uri="{FF2B5EF4-FFF2-40B4-BE49-F238E27FC236}">
                <a16:creationId xmlns:a16="http://schemas.microsoft.com/office/drawing/2014/main" id="{3260B98B-B0E0-4666-8A7E-F8BB0C554156}"/>
              </a:ext>
            </a:extLst>
          </p:cNvPr>
          <p:cNvSpPr>
            <a:spLocks noGrp="1"/>
          </p:cNvSpPr>
          <p:nvPr>
            <p:ph type="body" sz="quarter" idx="31" hasCustomPrompt="1"/>
          </p:nvPr>
        </p:nvSpPr>
        <p:spPr>
          <a:xfrm>
            <a:off x="8082952"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5" name="Text Placeholder 14">
            <a:extLst>
              <a:ext uri="{FF2B5EF4-FFF2-40B4-BE49-F238E27FC236}">
                <a16:creationId xmlns:a16="http://schemas.microsoft.com/office/drawing/2014/main" id="{3E7CC2B4-0FE8-4231-BB54-8DDE908C8E92}"/>
              </a:ext>
            </a:extLst>
          </p:cNvPr>
          <p:cNvSpPr>
            <a:spLocks noGrp="1"/>
          </p:cNvSpPr>
          <p:nvPr>
            <p:ph type="body" sz="quarter" idx="32" hasCustomPrompt="1"/>
          </p:nvPr>
        </p:nvSpPr>
        <p:spPr>
          <a:xfrm>
            <a:off x="998939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6" name="Picture Placeholder 9">
            <a:extLst>
              <a:ext uri="{FF2B5EF4-FFF2-40B4-BE49-F238E27FC236}">
                <a16:creationId xmlns:a16="http://schemas.microsoft.com/office/drawing/2014/main" id="{7DFA3A4E-383A-4CE4-9A60-E13D7C3BF705}"/>
              </a:ext>
            </a:extLst>
          </p:cNvPr>
          <p:cNvSpPr>
            <a:spLocks noGrp="1"/>
          </p:cNvSpPr>
          <p:nvPr>
            <p:ph type="pic" sz="quarter" idx="33"/>
          </p:nvPr>
        </p:nvSpPr>
        <p:spPr>
          <a:xfrm>
            <a:off x="457200" y="4291851"/>
            <a:ext cx="1743075" cy="1677987"/>
          </a:xfrm>
        </p:spPr>
        <p:txBody>
          <a:bodyPr>
            <a:noAutofit/>
          </a:bodyPr>
          <a:lstStyle/>
          <a:p>
            <a:r>
              <a:rPr lang="en-US"/>
              <a:t>Click icon to add picture</a:t>
            </a:r>
            <a:endParaRPr lang="en-GB"/>
          </a:p>
        </p:txBody>
      </p:sp>
      <p:sp>
        <p:nvSpPr>
          <p:cNvPr id="57" name="Picture Placeholder 9">
            <a:extLst>
              <a:ext uri="{FF2B5EF4-FFF2-40B4-BE49-F238E27FC236}">
                <a16:creationId xmlns:a16="http://schemas.microsoft.com/office/drawing/2014/main" id="{10E2860D-A864-4DCD-AF09-E6A10F943D77}"/>
              </a:ext>
            </a:extLst>
          </p:cNvPr>
          <p:cNvSpPr>
            <a:spLocks noGrp="1"/>
          </p:cNvSpPr>
          <p:nvPr>
            <p:ph type="pic" sz="quarter" idx="34"/>
          </p:nvPr>
        </p:nvSpPr>
        <p:spPr>
          <a:xfrm>
            <a:off x="2363638" y="4291851"/>
            <a:ext cx="1743075" cy="1677987"/>
          </a:xfrm>
        </p:spPr>
        <p:txBody>
          <a:bodyPr>
            <a:noAutofit/>
          </a:bodyPr>
          <a:lstStyle/>
          <a:p>
            <a:r>
              <a:rPr lang="en-US"/>
              <a:t>Click icon to add picture</a:t>
            </a:r>
            <a:endParaRPr lang="en-GB"/>
          </a:p>
        </p:txBody>
      </p:sp>
      <p:sp>
        <p:nvSpPr>
          <p:cNvPr id="58" name="Picture Placeholder 9">
            <a:extLst>
              <a:ext uri="{FF2B5EF4-FFF2-40B4-BE49-F238E27FC236}">
                <a16:creationId xmlns:a16="http://schemas.microsoft.com/office/drawing/2014/main" id="{0E4D86D5-6BBE-44FE-9F6C-837868080BCF}"/>
              </a:ext>
            </a:extLst>
          </p:cNvPr>
          <p:cNvSpPr>
            <a:spLocks noGrp="1"/>
          </p:cNvSpPr>
          <p:nvPr>
            <p:ph type="pic" sz="quarter" idx="35"/>
          </p:nvPr>
        </p:nvSpPr>
        <p:spPr>
          <a:xfrm>
            <a:off x="4270076" y="4291851"/>
            <a:ext cx="1743075" cy="1677987"/>
          </a:xfrm>
        </p:spPr>
        <p:txBody>
          <a:bodyPr>
            <a:noAutofit/>
          </a:bodyPr>
          <a:lstStyle/>
          <a:p>
            <a:r>
              <a:rPr lang="en-US"/>
              <a:t>Click icon to add picture</a:t>
            </a:r>
            <a:endParaRPr lang="en-GB"/>
          </a:p>
        </p:txBody>
      </p:sp>
      <p:sp>
        <p:nvSpPr>
          <p:cNvPr id="59" name="Picture Placeholder 9">
            <a:extLst>
              <a:ext uri="{FF2B5EF4-FFF2-40B4-BE49-F238E27FC236}">
                <a16:creationId xmlns:a16="http://schemas.microsoft.com/office/drawing/2014/main" id="{D1A08F98-6919-4784-8407-00103FAD4A49}"/>
              </a:ext>
            </a:extLst>
          </p:cNvPr>
          <p:cNvSpPr>
            <a:spLocks noGrp="1"/>
          </p:cNvSpPr>
          <p:nvPr>
            <p:ph type="pic" sz="quarter" idx="36"/>
          </p:nvPr>
        </p:nvSpPr>
        <p:spPr>
          <a:xfrm>
            <a:off x="6175975" y="4291851"/>
            <a:ext cx="1743075" cy="1677987"/>
          </a:xfrm>
        </p:spPr>
        <p:txBody>
          <a:bodyPr>
            <a:noAutofit/>
          </a:bodyPr>
          <a:lstStyle/>
          <a:p>
            <a:r>
              <a:rPr lang="en-US"/>
              <a:t>Click icon to add picture</a:t>
            </a:r>
            <a:endParaRPr lang="en-GB"/>
          </a:p>
        </p:txBody>
      </p:sp>
      <p:sp>
        <p:nvSpPr>
          <p:cNvPr id="60" name="Picture Placeholder 9">
            <a:extLst>
              <a:ext uri="{FF2B5EF4-FFF2-40B4-BE49-F238E27FC236}">
                <a16:creationId xmlns:a16="http://schemas.microsoft.com/office/drawing/2014/main" id="{7CBC0A17-45E3-4DB3-B119-A76FEA9A1342}"/>
              </a:ext>
            </a:extLst>
          </p:cNvPr>
          <p:cNvSpPr>
            <a:spLocks noGrp="1"/>
          </p:cNvSpPr>
          <p:nvPr>
            <p:ph type="pic" sz="quarter" idx="37"/>
          </p:nvPr>
        </p:nvSpPr>
        <p:spPr>
          <a:xfrm>
            <a:off x="8082413" y="4291851"/>
            <a:ext cx="1743075" cy="1677987"/>
          </a:xfrm>
        </p:spPr>
        <p:txBody>
          <a:bodyPr>
            <a:noAutofit/>
          </a:bodyPr>
          <a:lstStyle/>
          <a:p>
            <a:r>
              <a:rPr lang="en-US"/>
              <a:t>Click icon to add picture</a:t>
            </a:r>
            <a:endParaRPr lang="en-GB"/>
          </a:p>
        </p:txBody>
      </p:sp>
      <p:sp>
        <p:nvSpPr>
          <p:cNvPr id="61" name="Picture Placeholder 9">
            <a:extLst>
              <a:ext uri="{FF2B5EF4-FFF2-40B4-BE49-F238E27FC236}">
                <a16:creationId xmlns:a16="http://schemas.microsoft.com/office/drawing/2014/main" id="{15CD1EA6-41A2-4569-A288-50DD2F84D38D}"/>
              </a:ext>
            </a:extLst>
          </p:cNvPr>
          <p:cNvSpPr>
            <a:spLocks noGrp="1"/>
          </p:cNvSpPr>
          <p:nvPr>
            <p:ph type="pic" sz="quarter" idx="38"/>
          </p:nvPr>
        </p:nvSpPr>
        <p:spPr>
          <a:xfrm>
            <a:off x="9988851" y="4291851"/>
            <a:ext cx="1743075" cy="1677987"/>
          </a:xfrm>
        </p:spPr>
        <p:txBody>
          <a:bodyPr>
            <a:noAutofit/>
          </a:bodyPr>
          <a:lstStyle/>
          <a:p>
            <a:r>
              <a:rPr lang="en-US"/>
              <a:t>Click icon to add picture</a:t>
            </a:r>
            <a:endParaRPr lang="en-GB"/>
          </a:p>
        </p:txBody>
      </p:sp>
    </p:spTree>
    <p:extLst>
      <p:ext uri="{BB962C8B-B14F-4D97-AF65-F5344CB8AC3E}">
        <p14:creationId xmlns:p14="http://schemas.microsoft.com/office/powerpoint/2010/main" val="3745689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9FE-5522-4E7A-88F3-07331833A4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CFE6D4-808E-4C3B-9E4A-E97DF1606728}"/>
              </a:ext>
            </a:extLst>
          </p:cNvPr>
          <p:cNvSpPr>
            <a:spLocks noGrp="1"/>
          </p:cNvSpPr>
          <p:nvPr>
            <p:ph type="dt" sz="half" idx="10"/>
          </p:nvPr>
        </p:nvSpPr>
        <p:spPr/>
        <p:txBody>
          <a:bodyPr/>
          <a:lstStyle/>
          <a:p>
            <a:fld id="{23728909-4B50-4408-A35A-3BC91DE996AA}" type="datetime4">
              <a:rPr lang="en-GB" smtClean="0"/>
              <a:t>11 March 2024</a:t>
            </a:fld>
            <a:endParaRPr lang="en-GB"/>
          </a:p>
        </p:txBody>
      </p:sp>
      <p:sp>
        <p:nvSpPr>
          <p:cNvPr id="4" name="Footer Placeholder 3">
            <a:extLst>
              <a:ext uri="{FF2B5EF4-FFF2-40B4-BE49-F238E27FC236}">
                <a16:creationId xmlns:a16="http://schemas.microsoft.com/office/drawing/2014/main" id="{25080ACF-37F3-48EC-AB1D-9F3FCF56F5C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60AD8659-461B-49DE-B17D-0CA508DD4247}"/>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8" name="Rectangle 7">
            <a:extLst>
              <a:ext uri="{FF2B5EF4-FFF2-40B4-BE49-F238E27FC236}">
                <a16:creationId xmlns:a16="http://schemas.microsoft.com/office/drawing/2014/main" id="{F32FA261-BF53-461E-97FD-899E11E96CB6}"/>
              </a:ext>
            </a:extLst>
          </p:cNvPr>
          <p:cNvSpPr/>
          <p:nvPr userDrawn="1"/>
        </p:nvSpPr>
        <p:spPr>
          <a:xfrm>
            <a:off x="457200" y="1916113"/>
            <a:ext cx="11277600" cy="4427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61563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FC478A-FD28-45F5-A767-D6607ACA4A7E}"/>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36338B9-E6EF-47C5-A352-BB37EDB590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9FAA9B-01BD-4E16-B227-82BB3A76F6B8}"/>
              </a:ext>
            </a:extLst>
          </p:cNvPr>
          <p:cNvSpPr>
            <a:spLocks noGrp="1"/>
          </p:cNvSpPr>
          <p:nvPr>
            <p:ph type="dt" sz="half" idx="10"/>
          </p:nvPr>
        </p:nvSpPr>
        <p:spPr/>
        <p:txBody>
          <a:bodyPr/>
          <a:lstStyle/>
          <a:p>
            <a:fld id="{ED637D1D-3B04-413F-8809-2E460FEBC6A0}" type="datetime4">
              <a:rPr lang="en-GB" smtClean="0"/>
              <a:t>11 March 2024</a:t>
            </a:fld>
            <a:endParaRPr lang="en-GB"/>
          </a:p>
        </p:txBody>
      </p:sp>
      <p:sp>
        <p:nvSpPr>
          <p:cNvPr id="4" name="Footer Placeholder 3">
            <a:extLst>
              <a:ext uri="{FF2B5EF4-FFF2-40B4-BE49-F238E27FC236}">
                <a16:creationId xmlns:a16="http://schemas.microsoft.com/office/drawing/2014/main" id="{D3991919-1FB7-4A17-A879-9007D216A16B}"/>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0D58BE6D-45DF-446B-97C8-8CCCD78F119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B8D4C09F-651A-480C-8790-DB04661EE9AB}"/>
              </a:ext>
            </a:extLst>
          </p:cNvPr>
          <p:cNvSpPr>
            <a:spLocks noGrp="1"/>
          </p:cNvSpPr>
          <p:nvPr>
            <p:ph type="body" sz="quarter" idx="14"/>
          </p:nvPr>
        </p:nvSpPr>
        <p:spPr>
          <a:xfrm>
            <a:off x="457200" y="1916113"/>
            <a:ext cx="2527300" cy="1512887"/>
          </a:xfrm>
        </p:spPr>
        <p:txBody>
          <a:bodyPr>
            <a:normAutofit/>
          </a:bodyPr>
          <a:lstStyle>
            <a:lvl1pPr>
              <a:lnSpc>
                <a:spcPts val="1500"/>
              </a:lnSpc>
              <a:spcBef>
                <a:spcPts val="0"/>
              </a:spcBef>
              <a:defRPr sz="1000" b="1">
                <a:latin typeface="+mn-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3926006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903-957E-40AD-BE9D-D9E80320CB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641FD0-6F31-4631-B2B5-D8E3CDD218F2}"/>
              </a:ext>
            </a:extLst>
          </p:cNvPr>
          <p:cNvSpPr>
            <a:spLocks noGrp="1"/>
          </p:cNvSpPr>
          <p:nvPr>
            <p:ph type="dt" sz="half" idx="10"/>
          </p:nvPr>
        </p:nvSpPr>
        <p:spPr/>
        <p:txBody>
          <a:bodyPr/>
          <a:lstStyle/>
          <a:p>
            <a:fld id="{D57D1B76-6C2C-430C-AA56-03F58E73FDD5}" type="datetime4">
              <a:rPr lang="en-GB" smtClean="0"/>
              <a:t>11 March 2024</a:t>
            </a:fld>
            <a:endParaRPr lang="en-GB"/>
          </a:p>
        </p:txBody>
      </p:sp>
      <p:sp>
        <p:nvSpPr>
          <p:cNvPr id="4" name="Footer Placeholder 3">
            <a:extLst>
              <a:ext uri="{FF2B5EF4-FFF2-40B4-BE49-F238E27FC236}">
                <a16:creationId xmlns:a16="http://schemas.microsoft.com/office/drawing/2014/main" id="{AD0F3453-AE63-4DE8-9055-39C5738A849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004189-8E74-4C62-9119-D1A333166922}"/>
              </a:ext>
            </a:extLst>
          </p:cNvPr>
          <p:cNvSpPr>
            <a:spLocks noGrp="1"/>
          </p:cNvSpPr>
          <p:nvPr>
            <p:ph type="sldNum" sz="quarter" idx="12"/>
          </p:nvPr>
        </p:nvSpPr>
        <p:spPr/>
        <p:txBody>
          <a:bodyPr/>
          <a:lstStyle/>
          <a:p>
            <a:fld id="{E76C374D-40EA-46D5-B147-8C37E776FB84}" type="slidenum">
              <a:rPr lang="en-GB" smtClean="0"/>
              <a:pPr/>
              <a:t>‹#›</a:t>
            </a:fld>
            <a:endParaRPr lang="en-GB"/>
          </a:p>
        </p:txBody>
      </p:sp>
    </p:spTree>
    <p:extLst>
      <p:ext uri="{BB962C8B-B14F-4D97-AF65-F5344CB8AC3E}">
        <p14:creationId xmlns:p14="http://schemas.microsoft.com/office/powerpoint/2010/main" val="35478317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3C99A3-39F7-4F2B-9543-290406577C17}"/>
              </a:ext>
            </a:extLst>
          </p:cNvPr>
          <p:cNvSpPr>
            <a:spLocks noGrp="1"/>
          </p:cNvSpPr>
          <p:nvPr>
            <p:ph type="dt" sz="half" idx="10"/>
          </p:nvPr>
        </p:nvSpPr>
        <p:spPr>
          <a:xfrm>
            <a:off x="457200" y="7013574"/>
            <a:ext cx="2743200" cy="187325"/>
          </a:xfrm>
        </p:spPr>
        <p:txBody>
          <a:bodyPr/>
          <a:lstStyle>
            <a:lvl1pPr>
              <a:defRPr>
                <a:solidFill>
                  <a:schemeClr val="bg1"/>
                </a:solidFill>
              </a:defRPr>
            </a:lvl1pPr>
          </a:lstStyle>
          <a:p>
            <a:fld id="{CE054DEB-F773-4220-A4D5-29C2FB3307E5}" type="datetime4">
              <a:rPr lang="en-GB" smtClean="0"/>
              <a:t>11 March 2024</a:t>
            </a:fld>
            <a:endParaRPr lang="en-GB"/>
          </a:p>
        </p:txBody>
      </p:sp>
      <p:sp>
        <p:nvSpPr>
          <p:cNvPr id="4" name="Footer Placeholder 3">
            <a:extLst>
              <a:ext uri="{FF2B5EF4-FFF2-40B4-BE49-F238E27FC236}">
                <a16:creationId xmlns:a16="http://schemas.microsoft.com/office/drawing/2014/main" id="{595C8F3B-48DF-4FFD-A4DF-99A16B8F92D0}"/>
              </a:ext>
            </a:extLst>
          </p:cNvPr>
          <p:cNvSpPr>
            <a:spLocks noGrp="1"/>
          </p:cNvSpPr>
          <p:nvPr>
            <p:ph type="ftr" sz="quarter" idx="11"/>
          </p:nvPr>
        </p:nvSpPr>
        <p:spPr>
          <a:xfrm>
            <a:off x="4038600" y="7010399"/>
            <a:ext cx="4114800" cy="187325"/>
          </a:xfrm>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EBCBDB5F-96DC-455F-8949-992D7823061E}"/>
              </a:ext>
            </a:extLst>
          </p:cNvPr>
          <p:cNvSpPr>
            <a:spLocks noGrp="1"/>
          </p:cNvSpPr>
          <p:nvPr>
            <p:ph type="sldNum" sz="quarter" idx="12"/>
          </p:nvPr>
        </p:nvSpPr>
        <p:spPr>
          <a:xfrm>
            <a:off x="8991600" y="7013574"/>
            <a:ext cx="2743200" cy="187325"/>
          </a:xfrm>
        </p:spPr>
        <p:txBody>
          <a:bodyPr/>
          <a:lstStyle>
            <a:lvl1pPr>
              <a:defRPr>
                <a:solidFill>
                  <a:schemeClr val="bg1"/>
                </a:solidFill>
              </a:defRPr>
            </a:lvl1pPr>
          </a:lstStyle>
          <a:p>
            <a:fld id="{E76C374D-40EA-46D5-B147-8C37E776FB84}" type="slidenum">
              <a:rPr lang="en-GB" smtClean="0"/>
              <a:pPr/>
              <a:t>‹#›</a:t>
            </a:fld>
            <a:endParaRPr lang="en-GB"/>
          </a:p>
        </p:txBody>
      </p:sp>
      <p:pic>
        <p:nvPicPr>
          <p:cNvPr id="6" name="Picture 5">
            <a:extLst>
              <a:ext uri="{FF2B5EF4-FFF2-40B4-BE49-F238E27FC236}">
                <a16:creationId xmlns:a16="http://schemas.microsoft.com/office/drawing/2014/main" id="{5681B4B3-B56F-4A58-AD55-0F34FB0E0BE3}"/>
              </a:ext>
            </a:extLst>
          </p:cNvPr>
          <p:cNvPicPr>
            <a:picLocks noChangeAspect="1"/>
          </p:cNvPicPr>
          <p:nvPr userDrawn="1"/>
        </p:nvPicPr>
        <p:blipFill>
          <a:blip r:embed="rId2"/>
          <a:stretch>
            <a:fillRect/>
          </a:stretch>
        </p:blipFill>
        <p:spPr>
          <a:xfrm>
            <a:off x="957600" y="5715900"/>
            <a:ext cx="1140555" cy="284400"/>
          </a:xfrm>
          <a:prstGeom prst="rect">
            <a:avLst/>
          </a:prstGeom>
        </p:spPr>
      </p:pic>
      <p:sp>
        <p:nvSpPr>
          <p:cNvPr id="10" name="Text Placeholder 9">
            <a:extLst>
              <a:ext uri="{FF2B5EF4-FFF2-40B4-BE49-F238E27FC236}">
                <a16:creationId xmlns:a16="http://schemas.microsoft.com/office/drawing/2014/main" id="{CA0BF851-26F9-4425-B377-FB2764501A76}"/>
              </a:ext>
            </a:extLst>
          </p:cNvPr>
          <p:cNvSpPr>
            <a:spLocks noGrp="1"/>
          </p:cNvSpPr>
          <p:nvPr>
            <p:ph type="body" sz="quarter" idx="13"/>
          </p:nvPr>
        </p:nvSpPr>
        <p:spPr>
          <a:xfrm>
            <a:off x="2752725" y="5671323"/>
            <a:ext cx="1733550" cy="369887"/>
          </a:xfrm>
        </p:spPr>
        <p:txBody>
          <a:bodyPr>
            <a:noAutofit/>
          </a:bodyPr>
          <a:lstStyle>
            <a:lvl1pPr>
              <a:lnSpc>
                <a:spcPts val="1500"/>
              </a:lnSpc>
              <a:spcBef>
                <a:spcPts val="0"/>
              </a:spcBef>
              <a:defRPr sz="1000">
                <a:solidFill>
                  <a:schemeClr val="bg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45387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05D2-B516-4C02-8FA4-9F038C7710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22FE1F-69B8-428B-AF80-247C32517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FF69F5-892D-4C68-9D84-2D0E6A268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87A1D8-D490-4E05-A659-627C16833136}"/>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9B9BBB5B-ED8B-417F-9AE4-AD92EDBC20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3084F4-CF15-4ECF-A686-815D26B017C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17128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C73B-E339-4B22-A1CD-B010B248582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579115-5A6C-4748-A9E9-40238A69D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A4704-119D-441F-85FA-4CE46D8E81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FF0001-DD09-4317-A608-C2F7A8081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DB847-E4B6-4CF4-B142-EB26904EC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F4312F-F441-4316-B346-A313ECF4C41F}"/>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8" name="Footer Placeholder 7">
            <a:extLst>
              <a:ext uri="{FF2B5EF4-FFF2-40B4-BE49-F238E27FC236}">
                <a16:creationId xmlns:a16="http://schemas.microsoft.com/office/drawing/2014/main" id="{30FC9A30-0BBA-4EC1-9D34-2E6D331837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C498AF-A8ED-47F4-86E9-56A4F5F2EDAF}"/>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311522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AD1B-AC8D-4369-8F06-B544CBEF52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BD8C27A-BA31-45F6-95B5-334B8ABD2777}"/>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4" name="Footer Placeholder 3">
            <a:extLst>
              <a:ext uri="{FF2B5EF4-FFF2-40B4-BE49-F238E27FC236}">
                <a16:creationId xmlns:a16="http://schemas.microsoft.com/office/drawing/2014/main" id="{AD60B0DA-8A96-4FEB-B8F6-59A00A416F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45C01D-0150-4EEF-BE6C-C15252423258}"/>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91034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1CA4E-94E1-494E-B7B3-80139D096FAD}"/>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3" name="Footer Placeholder 2">
            <a:extLst>
              <a:ext uri="{FF2B5EF4-FFF2-40B4-BE49-F238E27FC236}">
                <a16:creationId xmlns:a16="http://schemas.microsoft.com/office/drawing/2014/main" id="{3ECB9605-54B2-422A-A470-D7CF940E0F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29A043-DF96-4F89-9BB8-5B5124AC4D2F}"/>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20064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3D8F-A130-4C81-B033-71F4E4784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03AD986-3375-4CBF-9291-6DFA5EA6A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493930-DFD7-4AF5-B96E-6ADB6D419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A0951-8FE2-4BAA-A697-69A64585C283}"/>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BC6669F8-AC09-469F-B3A6-5684FAEBB8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B8322-02FB-4838-A9FE-911DF38505B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82701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36D0-C0C7-4626-BE45-978FA6BED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68021F-A9EB-4BA4-9478-DF8C079D2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2EAE2A-57F5-42E9-94A2-AD2402B6F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05FC1-4C83-40CC-9C81-D69178E7969E}"/>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18B5B180-17B3-4D13-943D-6B624302D6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D1C272-1274-4264-9D1C-064ECE1EB199}"/>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01535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emf"/><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30E94C-78FA-4337-8798-C7967CD5D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FD7E3A-7A40-438B-AB3F-C3DEA4A59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962A6D-F830-436E-88DE-77E7177C2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2840A988-D788-4346-A5D5-8CB45FC84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BDA0C1-63DC-4709-894B-C63EFFB46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D5A48-5CCD-4456-9ED1-F76E4978B0D2}" type="slidenum">
              <a:rPr lang="en-GB" smtClean="0"/>
              <a:t>‹#›</a:t>
            </a:fld>
            <a:endParaRPr lang="en-GB"/>
          </a:p>
        </p:txBody>
      </p:sp>
    </p:spTree>
    <p:extLst>
      <p:ext uri="{BB962C8B-B14F-4D97-AF65-F5344CB8AC3E}">
        <p14:creationId xmlns:p14="http://schemas.microsoft.com/office/powerpoint/2010/main" val="95633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C29EC27F-BEEE-46D0-A76F-185712B93304}" type="datetime4">
              <a:rPr lang="en-GB" smtClean="0"/>
              <a:t>11 March 2024</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b="1">
                <a:solidFill>
                  <a:schemeClr val="tx1"/>
                </a:solidFill>
                <a:latin typeface="+mn-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26"/>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1110325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p:txStyles>
    <p:titleStyle>
      <a:lvl1pPr algn="l" defTabSz="914400" rtl="0" eaLnBrk="1" latinLnBrk="0" hangingPunct="1">
        <a:lnSpc>
          <a:spcPct val="90000"/>
        </a:lnSpc>
        <a:spcBef>
          <a:spcPct val="0"/>
        </a:spcBef>
        <a:buNone/>
        <a:defRPr sz="1600" b="1" kern="1200">
          <a:solidFill>
            <a:schemeClr val="tx1"/>
          </a:solidFill>
          <a:latin typeface="+mn-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88">
          <p15:clr>
            <a:srgbClr val="F26B43"/>
          </p15:clr>
        </p15:guide>
        <p15:guide id="4" pos="7392">
          <p15:clr>
            <a:srgbClr val="F26B43"/>
          </p15:clr>
        </p15:guide>
        <p15:guide id="5" orient="horz" pos="324">
          <p15:clr>
            <a:srgbClr val="F26B43"/>
          </p15:clr>
        </p15:guide>
        <p15:guide id="6" orient="horz" pos="12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hyperlink" Target="https://wordnet.princeton.edu/" TargetMode="Externa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hyperlink" Target="https://spacy.io/" TargetMode="External"/><Relationship Id="rId2" Type="http://schemas.openxmlformats.org/officeDocument/2006/relationships/hyperlink" Target="https://www.nltk.org/" TargetMode="External"/><Relationship Id="rId1" Type="http://schemas.openxmlformats.org/officeDocument/2006/relationships/slideLayout" Target="../slideLayouts/slideLayout23.xml"/><Relationship Id="rId5" Type="http://schemas.openxmlformats.org/officeDocument/2006/relationships/hyperlink" Target="https://polyglot.readthedocs.io/en/latest/" TargetMode="External"/><Relationship Id="rId4" Type="http://schemas.openxmlformats.org/officeDocument/2006/relationships/hyperlink" Target="https://radimrehurek.com/gensi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E1748A8-A9CE-4E7B-99AA-917845907007}"/>
              </a:ext>
            </a:extLst>
          </p:cNvPr>
          <p:cNvSpPr>
            <a:spLocks noGrp="1"/>
          </p:cNvSpPr>
          <p:nvPr>
            <p:ph type="dt" sz="half" idx="10"/>
          </p:nvPr>
        </p:nvSpPr>
        <p:spPr>
          <a:xfrm>
            <a:off x="872759" y="5970790"/>
            <a:ext cx="2743200" cy="2087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prstClr val="white"/>
                </a:solidFill>
                <a:effectLst/>
                <a:uLnTx/>
                <a:uFillTx/>
                <a:latin typeface="Arial"/>
                <a:ea typeface="+mn-ea"/>
                <a:cs typeface="+mn-cs"/>
              </a:rPr>
              <a:t>DE35</a:t>
            </a:r>
          </a:p>
          <a:p>
            <a:pPr marL="0" marR="0" lvl="0" indent="0" algn="l" defTabSz="914400" rtl="0" eaLnBrk="1" fontAlgn="auto" latinLnBrk="0" hangingPunct="1">
              <a:lnSpc>
                <a:spcPct val="100000"/>
              </a:lnSpc>
              <a:spcBef>
                <a:spcPts val="0"/>
              </a:spcBef>
              <a:spcAft>
                <a:spcPts val="0"/>
              </a:spcAft>
              <a:buClrTx/>
              <a:buSzTx/>
              <a:buFontTx/>
              <a:buNone/>
              <a:tabLst/>
              <a:defRPr/>
            </a:pPr>
            <a:fld id="{1D1B8461-FA5A-49E6-9753-4A6BA43B2EE1}" type="datetime4">
              <a:rPr kumimoji="0" lang="en-GB" sz="1300" b="0" i="0" u="none" strike="noStrike" kern="1200" cap="none" spc="0" normalizeH="0" baseline="0" noProof="0" smtClean="0">
                <a:ln>
                  <a:noFill/>
                </a:ln>
                <a:solidFill>
                  <a:prstClr val="white"/>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13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Footer Placeholder 6">
            <a:extLst>
              <a:ext uri="{FF2B5EF4-FFF2-40B4-BE49-F238E27FC236}">
                <a16:creationId xmlns:a16="http://schemas.microsoft.com/office/drawing/2014/main" id="{8C72E2AB-20EE-48A1-BE21-C2E3657F7A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8" name="Slide Number Placeholder 7">
            <a:extLst>
              <a:ext uri="{FF2B5EF4-FFF2-40B4-BE49-F238E27FC236}">
                <a16:creationId xmlns:a16="http://schemas.microsoft.com/office/drawing/2014/main" id="{7A832E43-59B2-4947-9795-C1C55086D2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Title 4">
            <a:extLst>
              <a:ext uri="{FF2B5EF4-FFF2-40B4-BE49-F238E27FC236}">
                <a16:creationId xmlns:a16="http://schemas.microsoft.com/office/drawing/2014/main" id="{BCA07835-1D89-4F4E-A549-CB3CDA828D56}"/>
              </a:ext>
            </a:extLst>
          </p:cNvPr>
          <p:cNvSpPr txBox="1">
            <a:spLocks/>
          </p:cNvSpPr>
          <p:nvPr/>
        </p:nvSpPr>
        <p:spPr>
          <a:xfrm>
            <a:off x="957600" y="1930723"/>
            <a:ext cx="6542951" cy="252855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srgbClr val="14F278"/>
                </a:solidFill>
                <a:effectLst/>
                <a:uLnTx/>
                <a:uFillTx/>
                <a:latin typeface="Georgia"/>
                <a:ea typeface="+mj-ea"/>
                <a:cs typeface="+mj-cs"/>
              </a:rPr>
              <a:t>Natural Language Processing</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dirty="0">
              <a:solidFill>
                <a:srgbClr val="14F278"/>
              </a:solidFill>
              <a:latin typeface="Georgia"/>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3200" dirty="0">
                <a:solidFill>
                  <a:srgbClr val="14F278"/>
                </a:solidFill>
                <a:latin typeface="Georgia"/>
              </a:rPr>
              <a:t>Text pre-processing</a:t>
            </a:r>
            <a:endParaRPr kumimoji="0" lang="en-GB" sz="3200" b="0" i="0" u="none" strike="noStrike" kern="1200" cap="none" spc="0" normalizeH="0" baseline="0" noProof="0" dirty="0">
              <a:ln>
                <a:noFill/>
              </a:ln>
              <a:solidFill>
                <a:srgbClr val="14F278"/>
              </a:solidFill>
              <a:effectLst/>
              <a:uLnTx/>
              <a:uFillTx/>
              <a:latin typeface="Georgia"/>
              <a:ea typeface="+mj-ea"/>
              <a:cs typeface="+mj-cs"/>
            </a:endParaRPr>
          </a:p>
        </p:txBody>
      </p:sp>
    </p:spTree>
    <p:extLst>
      <p:ext uri="{BB962C8B-B14F-4D97-AF65-F5344CB8AC3E}">
        <p14:creationId xmlns:p14="http://schemas.microsoft.com/office/powerpoint/2010/main" val="164492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Case normalisation</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In a document, we may not want words to be treated differently because of capitalisation.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"Engineer", "ENGINEER", "engineer" all have the same meaning and we may want to convert them all into lowercase. This will also help reduce the size of the vocabulary.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387986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Case normalisation</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In a document, we may not want words to be treated differently because of capitalisation.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"Engineer", "ENGINEER", "engineer" all have the same meaning and we may want to convert them all into lowercase. This will also help reduce the size of the vocabulary.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chemeClr val="tx2">
                    <a:lumMod val="50000"/>
                  </a:schemeClr>
                </a:solidFill>
                <a:latin typeface="Indie Flower" panose="02000000000000000000" pitchFamily="2" charset="0"/>
              </a:rPr>
              <a:t>Note: </a:t>
            </a:r>
            <a:r>
              <a:rPr lang="en-GB" sz="2400" dirty="0">
                <a:solidFill>
                  <a:srgbClr val="000000"/>
                </a:solidFill>
                <a:latin typeface="Indie Flower" panose="02000000000000000000" pitchFamily="2" charset="0"/>
              </a:rPr>
              <a:t>We may want to exclude certain words while performing case normalisation (e.g. acronyms)</a:t>
            </a: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140610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Punctuation removal</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12</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Punctuations and other symbols may not add significant meaning to our text and may be removed to simplify our document.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22206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Punctuation removal</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13</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Punctuations and other symbols may not add significant meaning to our text and may be removed to simplify our document.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Example: </a:t>
            </a:r>
          </a:p>
          <a:p>
            <a:pPr marL="457200" marR="0" indent="-4572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"NLP is - AWESOME and FUN!!!!!!!…………"</a:t>
            </a:r>
          </a:p>
          <a:p>
            <a:pPr marL="457200" marR="0" indent="-4572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"NLP is AWESOME and FUN" (after removing punctuation)</a:t>
            </a:r>
          </a:p>
        </p:txBody>
      </p:sp>
    </p:spTree>
    <p:extLst>
      <p:ext uri="{BB962C8B-B14F-4D97-AF65-F5344CB8AC3E}">
        <p14:creationId xmlns:p14="http://schemas.microsoft.com/office/powerpoint/2010/main" val="75948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Stop word removal</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14</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Stop words are commonly occurring words that do not add any significant meaning to a sentence.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Common stop words include "the", "it", "is", "are", "not" etc.</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2828315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Stop word removal</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15</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Stop words are commonly occurring words that do not add any significant meaning to a sentence.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Common stop words include "the", "it", "is", "are", "not" etc.</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a:lnSpc>
                <a:spcPct val="100000"/>
              </a:lnSpc>
              <a:spcBef>
                <a:spcPts val="0"/>
              </a:spcBef>
            </a:pPr>
            <a:r>
              <a:rPr lang="en-GB" sz="2400" dirty="0">
                <a:solidFill>
                  <a:srgbClr val="000000"/>
                </a:solidFill>
                <a:latin typeface="Indie Flower" panose="02000000000000000000" pitchFamily="2" charset="0"/>
              </a:rPr>
              <a:t>In a lot of cases, they do not help while analysing a body of text and are better removed during the pre-processing step.</a:t>
            </a:r>
          </a:p>
          <a:p>
            <a:pPr>
              <a:lnSpc>
                <a:spcPct val="100000"/>
              </a:lnSpc>
              <a:spcBef>
                <a:spcPts val="0"/>
              </a:spcBef>
            </a:pPr>
            <a:endParaRPr lang="en-GB" sz="2400" dirty="0">
              <a:solidFill>
                <a:srgbClr val="000000"/>
              </a:solidFill>
              <a:latin typeface="Indie Flower" panose="02000000000000000000" pitchFamily="2" charset="0"/>
            </a:endParaRPr>
          </a:p>
          <a:p>
            <a:pPr>
              <a:lnSpc>
                <a:spcPct val="100000"/>
              </a:lnSpc>
              <a:spcBef>
                <a:spcPts val="0"/>
              </a:spcBef>
            </a:pPr>
            <a:r>
              <a:rPr lang="en-GB" sz="2400" dirty="0">
                <a:solidFill>
                  <a:schemeClr val="tx2">
                    <a:lumMod val="50000"/>
                  </a:schemeClr>
                </a:solidFill>
                <a:latin typeface="Indie Flower" panose="02000000000000000000" pitchFamily="2" charset="0"/>
              </a:rPr>
              <a:t>Note: </a:t>
            </a:r>
            <a:r>
              <a:rPr lang="en-GB" sz="2400" dirty="0">
                <a:solidFill>
                  <a:srgbClr val="000000"/>
                </a:solidFill>
                <a:latin typeface="Indie Flower" panose="02000000000000000000" pitchFamily="2" charset="0"/>
              </a:rPr>
              <a:t>Depending on the application, in some cases, we may want to retain some of the stop words. For example, if we are doing sentiment analysis, the word “not” might be significant to the analysis. </a:t>
            </a:r>
          </a:p>
          <a:p>
            <a:pPr>
              <a:lnSpc>
                <a:spcPct val="100000"/>
              </a:lnSpc>
              <a:spcBef>
                <a:spcPts val="0"/>
              </a:spcBef>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221478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Stemming</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16</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Stemming is the process of reducing inflection in words to their root form. Inflections are modifications of the word to express things like gender and tense.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2528660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Stemming</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17</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Stemming is the process of reducing inflection in words to their root form. Inflections are modifications of the word to express things like gender and tense.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"playing", "played", "plays" etc. are all derived from the root word "play".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417993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Stemming</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18</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Stemming is the process of reducing inflection in words to their root form. Inflections are modifications of the word to express things like gender and tense.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"playing", "played", "plays" etc. are all derived from the root word "play".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Stems are created by removing prefixes and suffixes from words.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276304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Stemming</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19</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Stemming is the process of reducing inflection in words to their root form. Inflections are modifications of the word to express things like gender and tense.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"playing", "played", "plays" etc. are all derived from the root word "play".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Stems are created by removing prefixes and suffixes from words.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Note that stemming is a quick and dirty operation and the root form after stemming may not always be an actual word. </a:t>
            </a:r>
          </a:p>
        </p:txBody>
      </p:sp>
    </p:spTree>
    <p:extLst>
      <p:ext uri="{BB962C8B-B14F-4D97-AF65-F5344CB8AC3E}">
        <p14:creationId xmlns:p14="http://schemas.microsoft.com/office/powerpoint/2010/main" val="189280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fld id="{E76C374D-40EA-46D5-B147-8C37E776FB84}" type="slidenum">
              <a:rPr lang="en-GB" smtClean="0"/>
              <a:t>2</a:t>
            </a:fld>
            <a:endParaRPr lang="en-GB"/>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6481119"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Tx/>
              <a:buChar char="-"/>
            </a:pPr>
            <a:r>
              <a:rPr lang="en-GB" sz="2400" dirty="0">
                <a:solidFill>
                  <a:srgbClr val="000000"/>
                </a:solidFill>
                <a:latin typeface="Indie Flower" panose="02000000000000000000" pitchFamily="2" charset="0"/>
              </a:rPr>
              <a:t>Why do we need text pre-processing?</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Different types of pre-processing techniques</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Text pre-processing walkthrough in Python</a:t>
            </a:r>
          </a:p>
        </p:txBody>
      </p:sp>
    </p:spTree>
    <p:extLst>
      <p:ext uri="{BB962C8B-B14F-4D97-AF65-F5344CB8AC3E}">
        <p14:creationId xmlns:p14="http://schemas.microsoft.com/office/powerpoint/2010/main" val="249007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Stemming</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20</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Stemming is the process of reducing inflection in words to their root form. Inflections are modifications of the word to express things like gender and tense.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"playing", "played", "plays" etc. are all derived from the root word "play".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Stems are created by removing prefixes and suffixes from words.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Note that stemming is a quick and dirty operation and the root form after stemming may not always be an actual word.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"caching" may stem to "</a:t>
            </a:r>
            <a:r>
              <a:rPr lang="en-GB" sz="2400" dirty="0" err="1">
                <a:solidFill>
                  <a:srgbClr val="000000"/>
                </a:solidFill>
                <a:latin typeface="Indie Flower" panose="02000000000000000000" pitchFamily="2" charset="0"/>
              </a:rPr>
              <a:t>cach</a:t>
            </a:r>
            <a:r>
              <a:rPr lang="en-GB" sz="2400" dirty="0">
                <a:solidFill>
                  <a:srgbClr val="000000"/>
                </a:solidFill>
                <a:latin typeface="Indie Flower" panose="02000000000000000000" pitchFamily="2" charset="0"/>
              </a:rPr>
              <a:t>" instead of "cache"</a:t>
            </a:r>
          </a:p>
        </p:txBody>
      </p:sp>
    </p:spTree>
    <p:extLst>
      <p:ext uri="{BB962C8B-B14F-4D97-AF65-F5344CB8AC3E}">
        <p14:creationId xmlns:p14="http://schemas.microsoft.com/office/powerpoint/2010/main" val="3820971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Lemmatization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21</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065570"/>
            <a:ext cx="11277600" cy="5043130"/>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Lemmatization is another way we can reduce inflections to their root form. The transformation uses a lookup table to map variants of a word back to their root form. This also guarantees that the root form after lemmatization is also an actual word.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4545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Lemmatization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22</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065570"/>
            <a:ext cx="11277600" cy="5043130"/>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Lemmatization is another way we can reduce inflections to their root form. The transformation uses a lookup table to map variants of a word back to their root form. This also guarantees that the root form after lemmatization is also an actual word.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"wolves" will lemmatize correctly to "wolf“ whereas it might be stemmed as “</a:t>
            </a:r>
            <a:r>
              <a:rPr lang="en-GB" sz="2400" dirty="0" err="1">
                <a:solidFill>
                  <a:srgbClr val="000000"/>
                </a:solidFill>
                <a:latin typeface="Indie Flower" panose="02000000000000000000" pitchFamily="2" charset="0"/>
              </a:rPr>
              <a:t>wolv</a:t>
            </a:r>
            <a:r>
              <a:rPr lang="en-GB" sz="2400" dirty="0">
                <a:solidFill>
                  <a:srgbClr val="000000"/>
                </a:solidFill>
                <a:latin typeface="Indie Flower" panose="02000000000000000000" pitchFamily="2" charset="0"/>
              </a:rPr>
              <a:t>”.</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86298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Lemmatization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23</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065570"/>
            <a:ext cx="11277600" cy="5043130"/>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Lemmatization is another way we can reduce inflections to their root form. The transformation uses a lookup table to map variants of a word back to their root form. This also guarantees that the root form after lemmatization is also an actual word.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"wolves" will lemmatize correctly to "wolf“ whereas it might be stemmed as “</a:t>
            </a:r>
            <a:r>
              <a:rPr lang="en-GB" sz="2400" dirty="0" err="1">
                <a:solidFill>
                  <a:srgbClr val="000000"/>
                </a:solidFill>
                <a:latin typeface="Indie Flower" panose="02000000000000000000" pitchFamily="2" charset="0"/>
              </a:rPr>
              <a:t>wolv</a:t>
            </a:r>
            <a:r>
              <a:rPr lang="en-GB" sz="2400" dirty="0">
                <a:solidFill>
                  <a:srgbClr val="000000"/>
                </a:solidFill>
                <a:latin typeface="Indie Flower" panose="02000000000000000000" pitchFamily="2" charset="0"/>
              </a:rPr>
              <a:t>”.</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It is also possible to provide the ‘part of speech’ for a word to lemmatize appropriately.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199534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Lemmatization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24</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065570"/>
            <a:ext cx="11277600" cy="5043130"/>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Lemmatization is another way we can reduce inflections to their root form. The transformation uses a lookup table to map variants of a word back to their root form. This also guarantees that the root form after lemmatization is also an actual word.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"wolves" will lemmatize correctly to "wolf“ whereas it might be stemmed as “</a:t>
            </a:r>
            <a:r>
              <a:rPr lang="en-GB" sz="2400" dirty="0" err="1">
                <a:solidFill>
                  <a:srgbClr val="000000"/>
                </a:solidFill>
                <a:latin typeface="Indie Flower" panose="02000000000000000000" pitchFamily="2" charset="0"/>
              </a:rPr>
              <a:t>wolv</a:t>
            </a:r>
            <a:r>
              <a:rPr lang="en-GB" sz="2400" dirty="0">
                <a:solidFill>
                  <a:srgbClr val="000000"/>
                </a:solidFill>
                <a:latin typeface="Indie Flower" panose="02000000000000000000" pitchFamily="2" charset="0"/>
              </a:rPr>
              <a:t>”.</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It is also possible to provide the ‘part of speech’ for a word to lemmatize appropriately.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a:t>
            </a:r>
          </a:p>
          <a:p>
            <a:pPr marR="0">
              <a:lnSpc>
                <a:spcPct val="100000"/>
              </a:lnSpc>
              <a:spcBef>
                <a:spcPts val="0"/>
              </a:spcBef>
              <a:spcAft>
                <a:spcPts val="0"/>
              </a:spcAft>
            </a:pPr>
            <a:r>
              <a:rPr lang="en-GB" sz="2400" dirty="0">
                <a:solidFill>
                  <a:srgbClr val="000000"/>
                </a:solidFill>
                <a:latin typeface="Indie Flower" panose="02000000000000000000" pitchFamily="2" charset="0"/>
              </a:rPr>
              <a:t>The word “does” as a “verb” will lemmatize to “do”.</a:t>
            </a:r>
          </a:p>
          <a:p>
            <a:pPr marR="0">
              <a:lnSpc>
                <a:spcPct val="100000"/>
              </a:lnSpc>
              <a:spcBef>
                <a:spcPts val="0"/>
              </a:spcBef>
              <a:spcAft>
                <a:spcPts val="0"/>
              </a:spcAft>
            </a:pPr>
            <a:r>
              <a:rPr lang="en-GB" sz="2400" dirty="0">
                <a:solidFill>
                  <a:srgbClr val="000000"/>
                </a:solidFill>
                <a:latin typeface="Indie Flower" panose="02000000000000000000" pitchFamily="2" charset="0"/>
              </a:rPr>
              <a:t>The same word “does” as a noun” will lemmatize to “doe”.</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508594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Lemmatization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25</a:t>
            </a:fld>
            <a:endParaRPr lang="en-GB"/>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065570"/>
            <a:ext cx="11277600" cy="5043130"/>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Lemmatization is another way we can reduce inflections to their root form. The transformation uses a lookup table to map variants of a word back to their root form. This also guarantees that the root form after lemmatization is also an actual word.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"wolves" will lemmatize correctly to "wolf“ whereas it might be stemmed as “</a:t>
            </a:r>
            <a:r>
              <a:rPr lang="en-GB" sz="2400" dirty="0" err="1">
                <a:solidFill>
                  <a:srgbClr val="000000"/>
                </a:solidFill>
                <a:latin typeface="Indie Flower" panose="02000000000000000000" pitchFamily="2" charset="0"/>
              </a:rPr>
              <a:t>wolv</a:t>
            </a:r>
            <a:r>
              <a:rPr lang="en-GB" sz="2400" dirty="0">
                <a:solidFill>
                  <a:srgbClr val="000000"/>
                </a:solidFill>
                <a:latin typeface="Indie Flower" panose="02000000000000000000" pitchFamily="2" charset="0"/>
              </a:rPr>
              <a:t>”.</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It is also possible to provide the ‘part of speech’ for a word to lemmatize appropriately.</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For example, </a:t>
            </a:r>
          </a:p>
          <a:p>
            <a:pPr marR="0">
              <a:lnSpc>
                <a:spcPct val="100000"/>
              </a:lnSpc>
              <a:spcBef>
                <a:spcPts val="0"/>
              </a:spcBef>
              <a:spcAft>
                <a:spcPts val="0"/>
              </a:spcAft>
            </a:pPr>
            <a:r>
              <a:rPr lang="en-GB" sz="2400" dirty="0">
                <a:solidFill>
                  <a:srgbClr val="000000"/>
                </a:solidFill>
                <a:latin typeface="Indie Flower" panose="02000000000000000000" pitchFamily="2" charset="0"/>
              </a:rPr>
              <a:t>The word “does” as a “verb” will lemmatize to “do”.</a:t>
            </a:r>
          </a:p>
          <a:p>
            <a:pPr marR="0">
              <a:lnSpc>
                <a:spcPct val="100000"/>
              </a:lnSpc>
              <a:spcBef>
                <a:spcPts val="0"/>
              </a:spcBef>
              <a:spcAft>
                <a:spcPts val="0"/>
              </a:spcAft>
            </a:pPr>
            <a:r>
              <a:rPr lang="en-GB" sz="2400" dirty="0">
                <a:solidFill>
                  <a:srgbClr val="000000"/>
                </a:solidFill>
                <a:latin typeface="Indie Flower" panose="02000000000000000000" pitchFamily="2" charset="0"/>
              </a:rPr>
              <a:t>The same word “does” as a noun” will lemmatize to “doe”.</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err="1">
                <a:solidFill>
                  <a:srgbClr val="000000"/>
                </a:solidFill>
                <a:latin typeface="Indie Flower" panose="02000000000000000000" pitchFamily="2" charset="0"/>
              </a:rPr>
              <a:t>Lemmatizers</a:t>
            </a:r>
            <a:r>
              <a:rPr lang="en-GB" sz="2400" dirty="0">
                <a:solidFill>
                  <a:srgbClr val="000000"/>
                </a:solidFill>
                <a:latin typeface="Indie Flower" panose="02000000000000000000" pitchFamily="2" charset="0"/>
              </a:rPr>
              <a:t> typically use the wordnet database </a:t>
            </a:r>
            <a:r>
              <a:rPr lang="en-GB" sz="2000" dirty="0">
                <a:solidFill>
                  <a:srgbClr val="000000"/>
                </a:solidFill>
                <a:latin typeface="Fira Code Light" pitchFamily="1" charset="0"/>
                <a:ea typeface="Fira Code Light" pitchFamily="1" charset="0"/>
                <a:cs typeface="Fira Code Light" pitchFamily="1" charset="0"/>
                <a:hlinkClick r:id="rId2"/>
              </a:rPr>
              <a:t>https://wordnet.princeton.edu/</a:t>
            </a: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586982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Tokenization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A token is a symbol that is not split up any further. We see that some of the text pre-processing steps mentioned above (e.g. stop word removal, stemming, lemmatization) all work at the word level.</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In practice, we need to tokenize our documents into words before removing stop words or applying stemming/lemmatization.</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3308456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Tokenization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A token is a symbol that is not split up any further. We see that some of the text pre-processing steps mentioned above (e.g. stop word removal, stemming, lemmatization) all work at the word level.</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In practice, we need to tokenize our documents into words before removing stop words or applying stemming/lemmatization.</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a:t>
            </a:r>
          </a:p>
          <a:p>
            <a:pPr marL="285750" marR="0" indent="-28575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"The cat ate the mouse“ (original text)</a:t>
            </a:r>
          </a:p>
          <a:p>
            <a:pPr marL="285750" indent="-28575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["The", "cat", "ate", "the", "mouse"] (tokenized text)</a:t>
            </a:r>
          </a:p>
          <a:p>
            <a:pPr marL="285750" indent="-285750" rtl="0" fontAlgn="ctr">
              <a:lnSpc>
                <a:spcPct val="100000"/>
              </a:lnSpc>
              <a:spcBef>
                <a:spcPts val="0"/>
              </a:spcBef>
              <a:spcAft>
                <a:spcPts val="0"/>
              </a:spcAft>
              <a:buFont typeface="Arial" panose="020B0604020202020204" pitchFamily="34" charset="0"/>
              <a:buChar char="•"/>
            </a:pPr>
            <a:endParaRPr lang="en-GB" sz="2400" dirty="0">
              <a:solidFill>
                <a:srgbClr val="000000"/>
              </a:solidFill>
              <a:latin typeface="Indie Flower" panose="02000000000000000000" pitchFamily="2" charset="0"/>
            </a:endParaRPr>
          </a:p>
          <a:p>
            <a:pPr rtl="0" fontAlgn="ctr">
              <a:lnSpc>
                <a:spcPct val="100000"/>
              </a:lnSpc>
              <a:spcBef>
                <a:spcPts val="0"/>
              </a:spcBef>
              <a:spcAft>
                <a:spcPts val="0"/>
              </a:spcAft>
            </a:pPr>
            <a:r>
              <a:rPr lang="en-GB" sz="2400" dirty="0">
                <a:solidFill>
                  <a:srgbClr val="000000"/>
                </a:solidFill>
                <a:effectLst/>
                <a:latin typeface="Indie Flower" panose="02000000000000000000" pitchFamily="2" charset="0"/>
              </a:rPr>
              <a:t>(In Python, this typically involves splitting a string object into a list of words/tokens).</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3250445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Tokenization using n-grams</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An n-gram is a continuous sequence of n words (or items) from a sample of text. We can use n-grams as features instead of just using individual words to capture the context around words. </a:t>
            </a:r>
          </a:p>
          <a:p>
            <a:pPr marL="0" marR="0">
              <a:lnSpc>
                <a:spcPct val="100000"/>
              </a:lnSpc>
              <a:spcBef>
                <a:spcPts val="0"/>
              </a:spcBef>
              <a:spcAft>
                <a:spcPts val="0"/>
              </a:spcAft>
            </a:pPr>
            <a:endParaRPr lang="en-GB" sz="2400" dirty="0">
              <a:solidFill>
                <a:srgbClr val="000000"/>
              </a:solidFill>
              <a:effectLst/>
              <a:latin typeface="Indie Flower" panose="02000000000000000000" pitchFamily="2" charset="0"/>
            </a:endParaRPr>
          </a:p>
        </p:txBody>
      </p:sp>
    </p:spTree>
    <p:extLst>
      <p:ext uri="{BB962C8B-B14F-4D97-AF65-F5344CB8AC3E}">
        <p14:creationId xmlns:p14="http://schemas.microsoft.com/office/powerpoint/2010/main" val="1058694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Tokenization using n-grams</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An n-gram is a continuous sequence of n words (or items) from a sample of text. We can use n-grams as features instead of just using individual words to capture the context around words. </a:t>
            </a:r>
          </a:p>
          <a:p>
            <a:pPr marL="0" marR="0">
              <a:lnSpc>
                <a:spcPct val="100000"/>
              </a:lnSpc>
              <a:spcBef>
                <a:spcPts val="0"/>
              </a:spcBef>
              <a:spcAft>
                <a:spcPts val="0"/>
              </a:spcAft>
            </a:pPr>
            <a:endParaRPr lang="en-GB" sz="2400" dirty="0">
              <a:solidFill>
                <a:srgbClr val="000000"/>
              </a:solidFill>
              <a:effectLst/>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Example: </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Text: "It is not raining today"</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1-gram: ["It", "is", "not", "raining", "today“]</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2-gram: ["It is", "is not", "not raining", "raining today“]</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1- and 2-grams: ["It", "is", "not", "raining", "today“, "It is", "is not", "not raining", "raining today“]</a:t>
            </a:r>
          </a:p>
        </p:txBody>
      </p:sp>
    </p:spTree>
    <p:extLst>
      <p:ext uri="{BB962C8B-B14F-4D97-AF65-F5344CB8AC3E}">
        <p14:creationId xmlns:p14="http://schemas.microsoft.com/office/powerpoint/2010/main" val="349275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fld id="{E76C374D-40EA-46D5-B147-8C37E776FB84}" type="slidenum">
              <a:rPr lang="en-GB" smtClean="0"/>
              <a:t>3</a:t>
            </a:fld>
            <a:endParaRPr lang="en-GB"/>
          </a:p>
        </p:txBody>
      </p:sp>
      <p:sp>
        <p:nvSpPr>
          <p:cNvPr id="7" name="Content Placeholder 2">
            <a:extLst>
              <a:ext uri="{FF2B5EF4-FFF2-40B4-BE49-F238E27FC236}">
                <a16:creationId xmlns:a16="http://schemas.microsoft.com/office/drawing/2014/main" id="{B837356D-92BD-4D2C-A81E-C592066009A5}"/>
              </a:ext>
            </a:extLst>
          </p:cNvPr>
          <p:cNvSpPr txBox="1">
            <a:spLocks/>
          </p:cNvSpPr>
          <p:nvPr/>
        </p:nvSpPr>
        <p:spPr>
          <a:xfrm>
            <a:off x="457199" y="1351320"/>
            <a:ext cx="6481119"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Tx/>
              <a:buChar char="-"/>
            </a:pPr>
            <a:r>
              <a:rPr lang="en-GB" sz="3000" b="1" dirty="0">
                <a:solidFill>
                  <a:schemeClr val="accent5"/>
                </a:solidFill>
                <a:latin typeface="Indie Flower" panose="02000000000000000000" pitchFamily="2" charset="0"/>
              </a:rPr>
              <a:t>Why do we need text pre-processing?</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Different types of pre-processing techniques</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Text pre-processing walkthrough in Python</a:t>
            </a:r>
          </a:p>
          <a:p>
            <a:pPr marL="342900" indent="-342900">
              <a:lnSpc>
                <a:spcPct val="150000"/>
              </a:lnSpc>
              <a:spcBef>
                <a:spcPts val="0"/>
              </a:spcBef>
              <a:buFontTx/>
              <a:buChar char="-"/>
            </a:pPr>
            <a:endParaRPr lang="en-GB" sz="2400"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4185700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696201"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Why do we need text pre-processing?</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Different types of pre-processing techniques</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3200" b="1" i="0" u="none" strike="noStrike" kern="1200" cap="none" spc="0" normalizeH="0" baseline="0" noProof="0" dirty="0">
                <a:ln>
                  <a:noFill/>
                </a:ln>
                <a:solidFill>
                  <a:schemeClr val="accent5"/>
                </a:solidFill>
                <a:effectLst/>
                <a:uLnTx/>
                <a:uFillTx/>
                <a:latin typeface="Indie Flower" panose="02000000000000000000" pitchFamily="2" charset="0"/>
                <a:ea typeface="+mn-ea"/>
                <a:cs typeface="+mn-cs"/>
              </a:rPr>
              <a:t>Text pre-processing walkthrough in Python</a:t>
            </a:r>
          </a:p>
        </p:txBody>
      </p:sp>
    </p:spTree>
    <p:extLst>
      <p:ext uri="{BB962C8B-B14F-4D97-AF65-F5344CB8AC3E}">
        <p14:creationId xmlns:p14="http://schemas.microsoft.com/office/powerpoint/2010/main" val="327367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Text pre-processing in Python</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Content Placeholder 2">
            <a:extLst>
              <a:ext uri="{FF2B5EF4-FFF2-40B4-BE49-F238E27FC236}">
                <a16:creationId xmlns:a16="http://schemas.microsoft.com/office/drawing/2014/main" id="{D617E32A-725B-492C-8524-DD98CDE26A41}"/>
              </a:ext>
            </a:extLst>
          </p:cNvPr>
          <p:cNvSpPr>
            <a:spLocks noGrp="1"/>
          </p:cNvSpPr>
          <p:nvPr>
            <p:ph idx="1"/>
          </p:nvPr>
        </p:nvSpPr>
        <p:spPr>
          <a:xfrm>
            <a:off x="457200" y="1351320"/>
            <a:ext cx="11277600" cy="4820880"/>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Here, we will learn about how to perform text pre-processing using Python and NLTK (Natural Language Toolkit).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NLTK (</a:t>
            </a:r>
            <a:r>
              <a:rPr lang="en-GB" sz="2000" dirty="0">
                <a:solidFill>
                  <a:srgbClr val="000000"/>
                </a:solidFill>
                <a:latin typeface="Fira Code Light" pitchFamily="1" charset="0"/>
                <a:ea typeface="Fira Code Light" pitchFamily="1" charset="0"/>
                <a:cs typeface="Fira Code Light" pitchFamily="1" charset="0"/>
                <a:hlinkClick r:id="rId2"/>
              </a:rPr>
              <a:t>https://www.nltk.org/</a:t>
            </a:r>
            <a:r>
              <a:rPr lang="en-GB" sz="2400" dirty="0">
                <a:solidFill>
                  <a:srgbClr val="000000"/>
                </a:solidFill>
                <a:latin typeface="Indie Flower" panose="02000000000000000000" pitchFamily="2" charset="0"/>
              </a:rPr>
              <a:t>) is one of the most popular libraries for performing NLP in Python.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R="0">
              <a:lnSpc>
                <a:spcPct val="100000"/>
              </a:lnSpc>
              <a:spcBef>
                <a:spcPts val="0"/>
              </a:spcBef>
              <a:spcAft>
                <a:spcPts val="0"/>
              </a:spcAft>
            </a:pPr>
            <a:r>
              <a:rPr lang="en-GB" sz="2400" dirty="0">
                <a:solidFill>
                  <a:srgbClr val="000000"/>
                </a:solidFill>
                <a:latin typeface="Indie Flower" panose="02000000000000000000" pitchFamily="2" charset="0"/>
              </a:rPr>
              <a:t>Other popular NLP libraries:</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err="1">
                <a:solidFill>
                  <a:srgbClr val="000000"/>
                </a:solidFill>
                <a:latin typeface="Indie Flower" panose="02000000000000000000" pitchFamily="2" charset="0"/>
              </a:rPr>
              <a:t>SpaCy</a:t>
            </a:r>
            <a:r>
              <a:rPr lang="en-GB" sz="2400" dirty="0">
                <a:solidFill>
                  <a:srgbClr val="000000"/>
                </a:solidFill>
                <a:latin typeface="Indie Flower" panose="02000000000000000000" pitchFamily="2" charset="0"/>
              </a:rPr>
              <a:t> (</a:t>
            </a:r>
            <a:r>
              <a:rPr lang="en-GB" sz="2000" dirty="0">
                <a:solidFill>
                  <a:srgbClr val="000000"/>
                </a:solidFill>
                <a:latin typeface="Fira Code Light" pitchFamily="1" charset="0"/>
                <a:ea typeface="Fira Code Light" pitchFamily="1" charset="0"/>
                <a:cs typeface="Fira Code Light" pitchFamily="1" charset="0"/>
                <a:hlinkClick r:id="rId3"/>
              </a:rPr>
              <a:t>https://spacy.io/</a:t>
            </a:r>
            <a:r>
              <a:rPr lang="en-GB" sz="2400" dirty="0">
                <a:solidFill>
                  <a:srgbClr val="000000"/>
                </a:solidFill>
                <a:latin typeface="Indie Flower" panose="02000000000000000000" pitchFamily="2" charset="0"/>
                <a:ea typeface="Fira Code Light" pitchFamily="1" charset="0"/>
                <a:cs typeface="Fira Code Light" pitchFamily="1" charset="0"/>
              </a:rPr>
              <a:t>)</a:t>
            </a:r>
          </a:p>
          <a:p>
            <a:pPr marL="342900" indent="-342900">
              <a:lnSpc>
                <a:spcPct val="100000"/>
              </a:lnSpc>
              <a:spcBef>
                <a:spcPts val="0"/>
              </a:spcBef>
              <a:buClr>
                <a:schemeClr val="accent5"/>
              </a:buClr>
              <a:buFont typeface="Arial" panose="020B0604020202020204" pitchFamily="34" charset="0"/>
              <a:buChar char="•"/>
            </a:pPr>
            <a:r>
              <a:rPr lang="en-GB" sz="2400" dirty="0" err="1">
                <a:solidFill>
                  <a:srgbClr val="000000"/>
                </a:solidFill>
                <a:latin typeface="Indie Flower" panose="02000000000000000000" pitchFamily="2" charset="0"/>
              </a:rPr>
              <a:t>Gensim</a:t>
            </a:r>
            <a:r>
              <a:rPr lang="en-GB" sz="2400" dirty="0">
                <a:solidFill>
                  <a:srgbClr val="000000"/>
                </a:solidFill>
                <a:latin typeface="Indie Flower" panose="02000000000000000000" pitchFamily="2" charset="0"/>
              </a:rPr>
              <a:t> (</a:t>
            </a:r>
            <a:r>
              <a:rPr lang="en-GB" sz="2000" dirty="0">
                <a:solidFill>
                  <a:srgbClr val="000000"/>
                </a:solidFill>
                <a:latin typeface="Fira Code Light" pitchFamily="1" charset="0"/>
                <a:ea typeface="Fira Code Light" pitchFamily="1" charset="0"/>
                <a:cs typeface="Fira Code Light" pitchFamily="1" charset="0"/>
                <a:hlinkClick r:id="rId4"/>
              </a:rPr>
              <a:t>https://radimrehurek.com/gensim/</a:t>
            </a:r>
            <a:r>
              <a:rPr lang="en-GB" sz="2000" dirty="0">
                <a:solidFill>
                  <a:srgbClr val="000000"/>
                </a:solidFill>
                <a:latin typeface="Indie Flower" panose="02000000000000000000" pitchFamily="2" charset="0"/>
                <a:ea typeface="Fira Code Light" pitchFamily="1" charset="0"/>
                <a:cs typeface="Fira Code Light" pitchFamily="1" charset="0"/>
              </a:rPr>
              <a:t>)</a:t>
            </a:r>
            <a:endParaRPr lang="en-GB" sz="2000" dirty="0">
              <a:solidFill>
                <a:srgbClr val="000000"/>
              </a:solidFill>
              <a:latin typeface="Fira Code Light" pitchFamily="1" charset="0"/>
              <a:ea typeface="Fira Code Light" pitchFamily="1" charset="0"/>
              <a:cs typeface="Fira Code Light" pitchFamily="1" charset="0"/>
            </a:endParaRPr>
          </a:p>
          <a:p>
            <a:pPr marL="342900" indent="-342900">
              <a:lnSpc>
                <a:spcPct val="100000"/>
              </a:lnSpc>
              <a:spcBef>
                <a:spcPts val="0"/>
              </a:spcBef>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Polyglot (</a:t>
            </a:r>
            <a:r>
              <a:rPr lang="en-GB" sz="2000" dirty="0">
                <a:solidFill>
                  <a:srgbClr val="000000"/>
                </a:solidFill>
                <a:latin typeface="Fira Code Light" pitchFamily="1" charset="0"/>
                <a:ea typeface="Fira Code Light" pitchFamily="1" charset="0"/>
                <a:cs typeface="Fira Code Light" pitchFamily="1" charset="0"/>
                <a:hlinkClick r:id="rId5"/>
              </a:rPr>
              <a:t>https://polyglot.readthedocs.io/en/latest/</a:t>
            </a:r>
            <a:r>
              <a:rPr lang="en-GB" sz="2000" dirty="0">
                <a:solidFill>
                  <a:srgbClr val="000000"/>
                </a:solidFill>
                <a:latin typeface="Indie Flower" panose="02000000000000000000" pitchFamily="2" charset="0"/>
                <a:ea typeface="Fira Code Light" pitchFamily="1" charset="0"/>
                <a:cs typeface="Fira Code Light" pitchFamily="1" charset="0"/>
              </a:rPr>
              <a:t>)</a:t>
            </a:r>
          </a:p>
          <a:p>
            <a:pPr marL="342900" indent="-342900">
              <a:lnSpc>
                <a:spcPct val="100000"/>
              </a:lnSpc>
              <a:spcBef>
                <a:spcPts val="0"/>
              </a:spcBef>
              <a:buFont typeface="Arial" panose="020B0604020202020204" pitchFamily="34" charset="0"/>
              <a:buChar char="•"/>
            </a:pPr>
            <a:endParaRPr lang="en-GB" sz="2000" dirty="0">
              <a:solidFill>
                <a:srgbClr val="000000"/>
              </a:solidFill>
              <a:latin typeface="Indie Flower" panose="02000000000000000000" pitchFamily="2" charset="0"/>
              <a:ea typeface="Fira Code Light" pitchFamily="1" charset="0"/>
              <a:cs typeface="Fira Code Light" pitchFamily="1" charset="0"/>
            </a:endParaRPr>
          </a:p>
          <a:p>
            <a:pPr>
              <a:lnSpc>
                <a:spcPct val="100000"/>
              </a:lnSpc>
              <a:spcBef>
                <a:spcPts val="0"/>
              </a:spcBef>
            </a:pPr>
            <a:r>
              <a:rPr lang="en-GB" sz="2400" dirty="0">
                <a:solidFill>
                  <a:srgbClr val="000000"/>
                </a:solidFill>
                <a:latin typeface="Indie Flower" panose="02000000000000000000" pitchFamily="2" charset="0"/>
                <a:ea typeface="Fira Code Light" pitchFamily="1" charset="0"/>
                <a:cs typeface="Fira Code Light" pitchFamily="1" charset="0"/>
              </a:rPr>
              <a:t>We will also write a Python module </a:t>
            </a:r>
            <a:r>
              <a:rPr lang="en-GB" sz="2000" dirty="0">
                <a:solidFill>
                  <a:srgbClr val="000000"/>
                </a:solidFill>
                <a:latin typeface="Fira Code Light" pitchFamily="1" charset="0"/>
                <a:ea typeface="Fira Code Light" pitchFamily="1" charset="0"/>
                <a:cs typeface="Fira Code Light" pitchFamily="1" charset="0"/>
              </a:rPr>
              <a:t>nlprep_utilities.py</a:t>
            </a:r>
            <a:r>
              <a:rPr lang="en-GB" sz="2400" dirty="0">
                <a:solidFill>
                  <a:srgbClr val="000000"/>
                </a:solidFill>
                <a:latin typeface="Indie Flower" panose="02000000000000000000" pitchFamily="2" charset="0"/>
                <a:ea typeface="Fira Code Light" pitchFamily="1" charset="0"/>
                <a:cs typeface="Fira Code Light" pitchFamily="1" charset="0"/>
              </a:rPr>
              <a:t> which we can reuse in the future to perform basic text pre-processing.</a:t>
            </a:r>
          </a:p>
        </p:txBody>
      </p:sp>
    </p:spTree>
    <p:extLst>
      <p:ext uri="{BB962C8B-B14F-4D97-AF65-F5344CB8AC3E}">
        <p14:creationId xmlns:p14="http://schemas.microsoft.com/office/powerpoint/2010/main" val="1151726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696201"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Why do we need text pre-processing?</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Different types of pre-processing techniques</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i="0" u="none" strike="noStrike" kern="1200" cap="none" spc="0" normalizeH="0" baseline="0" noProof="0" dirty="0">
                <a:ln>
                  <a:noFill/>
                </a:ln>
                <a:solidFill>
                  <a:schemeClr val="accent6">
                    <a:lumMod val="10000"/>
                  </a:schemeClr>
                </a:solidFill>
                <a:effectLst/>
                <a:uLnTx/>
                <a:uFillTx/>
                <a:latin typeface="Indie Flower" panose="02000000000000000000" pitchFamily="2" charset="0"/>
                <a:ea typeface="+mn-ea"/>
                <a:cs typeface="+mn-cs"/>
              </a:rPr>
              <a:t>Text pre-processing walkthrough in Python</a:t>
            </a:r>
          </a:p>
        </p:txBody>
      </p:sp>
    </p:spTree>
    <p:extLst>
      <p:ext uri="{BB962C8B-B14F-4D97-AF65-F5344CB8AC3E}">
        <p14:creationId xmlns:p14="http://schemas.microsoft.com/office/powerpoint/2010/main" val="34686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Why do we need text pre-processing?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Often, the raw text that we are using for analysis may not be clean. For example, we may need to remove tags and extract the relevant text from the html document. </a:t>
            </a:r>
          </a:p>
          <a:p>
            <a:pPr marL="0" marR="0">
              <a:lnSpc>
                <a:spcPct val="100000"/>
              </a:lnSpc>
              <a:spcBef>
                <a:spcPts val="0"/>
              </a:spcBef>
              <a:spcAft>
                <a:spcPts val="0"/>
              </a:spcAft>
            </a:pPr>
            <a:endParaRPr lang="en-GB" sz="2400" dirty="0">
              <a:solidFill>
                <a:srgbClr val="000000"/>
              </a:solidFill>
              <a:effectLst/>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We can also clean our text using regular expressions, or libraries such as </a:t>
            </a:r>
            <a:r>
              <a:rPr lang="en-GB" sz="2400" dirty="0" err="1">
                <a:solidFill>
                  <a:srgbClr val="000000"/>
                </a:solidFill>
                <a:effectLst/>
                <a:latin typeface="Indie Flower" panose="02000000000000000000" pitchFamily="2" charset="0"/>
              </a:rPr>
              <a:t>BeautifulSoup</a:t>
            </a:r>
            <a:r>
              <a:rPr lang="en-GB" sz="2400" dirty="0">
                <a:solidFill>
                  <a:srgbClr val="000000"/>
                </a:solidFill>
                <a:effectLst/>
                <a:latin typeface="Indie Flower" panose="02000000000000000000" pitchFamily="2" charset="0"/>
              </a:rPr>
              <a:t>.</a:t>
            </a:r>
          </a:p>
          <a:p>
            <a:pPr marL="342900" marR="0" indent="-342900">
              <a:lnSpc>
                <a:spcPct val="100000"/>
              </a:lnSpc>
              <a:spcBef>
                <a:spcPts val="0"/>
              </a:spcBef>
              <a:spcAft>
                <a:spcPts val="0"/>
              </a:spcAft>
              <a:buFontTx/>
              <a:buChar char="-"/>
            </a:pP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pic>
        <p:nvPicPr>
          <p:cNvPr id="8" name="Picture 7">
            <a:extLst>
              <a:ext uri="{FF2B5EF4-FFF2-40B4-BE49-F238E27FC236}">
                <a16:creationId xmlns:a16="http://schemas.microsoft.com/office/drawing/2014/main" id="{C7039DD7-2E9C-4010-8EAB-BF7AF838286A}"/>
              </a:ext>
            </a:extLst>
          </p:cNvPr>
          <p:cNvPicPr>
            <a:picLocks noChangeAspect="1"/>
          </p:cNvPicPr>
          <p:nvPr/>
        </p:nvPicPr>
        <p:blipFill>
          <a:blip r:embed="rId2"/>
          <a:stretch>
            <a:fillRect/>
          </a:stretch>
        </p:blipFill>
        <p:spPr>
          <a:xfrm>
            <a:off x="3169422" y="3587743"/>
            <a:ext cx="5853155" cy="1828813"/>
          </a:xfrm>
          <a:prstGeom prst="rect">
            <a:avLst/>
          </a:prstGeom>
        </p:spPr>
      </p:pic>
    </p:spTree>
    <p:extLst>
      <p:ext uri="{BB962C8B-B14F-4D97-AF65-F5344CB8AC3E}">
        <p14:creationId xmlns:p14="http://schemas.microsoft.com/office/powerpoint/2010/main" val="17539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Regular Expressions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342900" marR="0" indent="-342900">
              <a:lnSpc>
                <a:spcPct val="100000"/>
              </a:lnSpc>
              <a:spcBef>
                <a:spcPts val="0"/>
              </a:spcBef>
              <a:spcAft>
                <a:spcPts val="0"/>
              </a:spcAft>
              <a:buFont typeface="Arial" panose="020B0604020202020204" pitchFamily="34" charset="0"/>
              <a:buChar char="•"/>
            </a:pPr>
            <a:r>
              <a:rPr lang="en-GB" sz="2400" dirty="0">
                <a:solidFill>
                  <a:srgbClr val="000000"/>
                </a:solidFill>
                <a:effectLst/>
                <a:latin typeface="Indie Flower" panose="02000000000000000000" pitchFamily="2" charset="0"/>
              </a:rPr>
              <a:t>A regular expression (or regex in short) is a string that defines a search pattern. </a:t>
            </a:r>
          </a:p>
          <a:p>
            <a:pPr marL="342900" marR="0" indent="-342900">
              <a:lnSpc>
                <a:spcPct val="100000"/>
              </a:lnSpc>
              <a:spcBef>
                <a:spcPts val="0"/>
              </a:spcBef>
              <a:spcAft>
                <a:spcPts val="0"/>
              </a:spcAft>
              <a:buFont typeface="Arial" panose="020B0604020202020204" pitchFamily="34" charset="0"/>
              <a:buChar char="•"/>
            </a:pPr>
            <a:endParaRPr lang="en-GB" sz="2400" dirty="0">
              <a:solidFill>
                <a:srgbClr val="000000"/>
              </a:solidFill>
              <a:latin typeface="Indie Flower" panose="02000000000000000000" pitchFamily="2" charset="0"/>
            </a:endParaRPr>
          </a:p>
          <a:p>
            <a:pPr marL="342900" marR="0" indent="-342900">
              <a:lnSpc>
                <a:spcPct val="100000"/>
              </a:lnSpc>
              <a:spcBef>
                <a:spcPts val="0"/>
              </a:spcBef>
              <a:spcAft>
                <a:spcPts val="0"/>
              </a:spcAft>
              <a:buFont typeface="Arial" panose="020B0604020202020204" pitchFamily="34" charset="0"/>
              <a:buChar char="•"/>
            </a:pPr>
            <a:r>
              <a:rPr lang="en-GB" sz="2400" dirty="0">
                <a:solidFill>
                  <a:srgbClr val="000000"/>
                </a:solidFill>
                <a:effectLst/>
                <a:latin typeface="Indie Flower" panose="02000000000000000000" pitchFamily="2" charset="0"/>
              </a:rPr>
              <a:t>Regular expressions can be used to search for specific patterns within a given text.</a:t>
            </a:r>
          </a:p>
          <a:p>
            <a:pPr marL="342900" marR="0" indent="-342900">
              <a:lnSpc>
                <a:spcPct val="100000"/>
              </a:lnSpc>
              <a:spcBef>
                <a:spcPts val="0"/>
              </a:spcBef>
              <a:spcAft>
                <a:spcPts val="0"/>
              </a:spcAft>
              <a:buFont typeface="Arial" panose="020B0604020202020204" pitchFamily="34" charset="0"/>
              <a:buChar char="•"/>
            </a:pPr>
            <a:endParaRPr lang="en-GB" sz="2400" dirty="0">
              <a:solidFill>
                <a:srgbClr val="000000"/>
              </a:solidFill>
              <a:latin typeface="Indie Flower" panose="02000000000000000000" pitchFamily="2" charset="0"/>
            </a:endParaRPr>
          </a:p>
          <a:p>
            <a:pPr marL="342900" marR="0" indent="-342900">
              <a:lnSpc>
                <a:spcPct val="100000"/>
              </a:lnSpc>
              <a:spcBef>
                <a:spcPts val="0"/>
              </a:spcBef>
              <a:spcAft>
                <a:spcPts val="0"/>
              </a:spcAft>
              <a:buFont typeface="Arial" panose="020B0604020202020204" pitchFamily="34" charset="0"/>
              <a:buChar char="•"/>
            </a:pPr>
            <a:r>
              <a:rPr lang="en-GB" sz="2400" dirty="0">
                <a:solidFill>
                  <a:srgbClr val="000000"/>
                </a:solidFill>
                <a:latin typeface="Indie Flower" panose="02000000000000000000" pitchFamily="2" charset="0"/>
              </a:rPr>
              <a:t>Regular expressions are very powerful in processing text documents for cleaning, filtering and validation purposes.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Notebook: </a:t>
            </a:r>
            <a:r>
              <a:rPr lang="en-GB" sz="2400" dirty="0" err="1">
                <a:solidFill>
                  <a:srgbClr val="000000"/>
                </a:solidFill>
                <a:latin typeface="Indie Flower" panose="02000000000000000000" pitchFamily="2" charset="0"/>
              </a:rPr>
              <a:t>Regex.ipynb</a:t>
            </a: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107088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err="1">
                <a:effectLst/>
                <a:latin typeface="Indie Flower" panose="02000000000000000000" pitchFamily="2" charset="0"/>
              </a:rPr>
              <a:t>BeautifulSoup</a:t>
            </a:r>
            <a:r>
              <a:rPr lang="en-GB" sz="3600" u="sng" dirty="0">
                <a:effectLst/>
                <a:latin typeface="Indie Flower" panose="02000000000000000000" pitchFamily="2" charset="0"/>
              </a:rPr>
              <a:t> </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Often, we get our data from the internet as HTML documents.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These HTML documents need to be cleaned up to extract the relevant information (text/tables/images etc.) </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err="1">
                <a:solidFill>
                  <a:srgbClr val="000000"/>
                </a:solidFill>
                <a:latin typeface="Indie Flower" panose="02000000000000000000" pitchFamily="2" charset="0"/>
              </a:rPr>
              <a:t>BeautifulSoup</a:t>
            </a:r>
            <a:r>
              <a:rPr lang="en-GB" sz="2400" dirty="0">
                <a:solidFill>
                  <a:srgbClr val="000000"/>
                </a:solidFill>
                <a:latin typeface="Indie Flower" panose="02000000000000000000" pitchFamily="2" charset="0"/>
              </a:rPr>
              <a:t> is a powerful Python library that allows us to parse HTML documents and extract the information we need for downstream tasks.</a:t>
            </a:r>
          </a:p>
          <a:p>
            <a:pPr marL="0" marR="0">
              <a:lnSpc>
                <a:spcPct val="100000"/>
              </a:lnSpc>
              <a:spcBef>
                <a:spcPts val="0"/>
              </a:spcBef>
              <a:spcAft>
                <a:spcPts val="0"/>
              </a:spcAft>
            </a:pPr>
            <a:endParaRPr lang="en-GB" sz="2400" dirty="0">
              <a:solidFill>
                <a:srgbClr val="000000"/>
              </a:solidFill>
              <a:latin typeface="Indie Flower" panose="02000000000000000000" pitchFamily="2" charset="0"/>
            </a:endParaRPr>
          </a:p>
          <a:p>
            <a:pPr marL="0" marR="0">
              <a:lnSpc>
                <a:spcPct val="100000"/>
              </a:lnSpc>
              <a:spcBef>
                <a:spcPts val="0"/>
              </a:spcBef>
              <a:spcAft>
                <a:spcPts val="0"/>
              </a:spcAft>
            </a:pPr>
            <a:r>
              <a:rPr lang="en-GB" sz="2400" dirty="0">
                <a:solidFill>
                  <a:srgbClr val="000000"/>
                </a:solidFill>
                <a:latin typeface="Indie Flower" panose="02000000000000000000" pitchFamily="2" charset="0"/>
              </a:rPr>
              <a:t>Notebook: HTML_and_BS4_intro.ipynb</a:t>
            </a: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345003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fld id="{E76C374D-40EA-46D5-B147-8C37E776FB84}" type="slidenum">
              <a:rPr lang="en-GB" smtClean="0"/>
              <a:t>7</a:t>
            </a:fld>
            <a:endParaRPr lang="en-GB"/>
          </a:p>
        </p:txBody>
      </p:sp>
      <p:sp>
        <p:nvSpPr>
          <p:cNvPr id="7" name="Content Placeholder 2">
            <a:extLst>
              <a:ext uri="{FF2B5EF4-FFF2-40B4-BE49-F238E27FC236}">
                <a16:creationId xmlns:a16="http://schemas.microsoft.com/office/drawing/2014/main" id="{B837356D-92BD-4D2C-A81E-C592066009A5}"/>
              </a:ext>
            </a:extLst>
          </p:cNvPr>
          <p:cNvSpPr txBox="1">
            <a:spLocks/>
          </p:cNvSpPr>
          <p:nvPr/>
        </p:nvSpPr>
        <p:spPr>
          <a:xfrm>
            <a:off x="457199" y="1351320"/>
            <a:ext cx="7969251"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Tx/>
              <a:buChar char="-"/>
            </a:pPr>
            <a:r>
              <a:rPr lang="en-GB" sz="2400" dirty="0">
                <a:solidFill>
                  <a:srgbClr val="000000"/>
                </a:solidFill>
                <a:latin typeface="Indie Flower" panose="02000000000000000000" pitchFamily="2" charset="0"/>
              </a:rPr>
              <a:t>Why do we need text pre-processing?</a:t>
            </a:r>
          </a:p>
          <a:p>
            <a:pPr marL="342900" indent="-342900">
              <a:lnSpc>
                <a:spcPct val="150000"/>
              </a:lnSpc>
              <a:spcBef>
                <a:spcPts val="0"/>
              </a:spcBef>
              <a:buFontTx/>
              <a:buChar char="-"/>
            </a:pPr>
            <a:r>
              <a:rPr lang="en-GB" sz="3000" b="1" dirty="0">
                <a:solidFill>
                  <a:schemeClr val="accent5"/>
                </a:solidFill>
                <a:latin typeface="Indie Flower" panose="02000000000000000000" pitchFamily="2" charset="0"/>
              </a:rPr>
              <a:t>Different types of pre-processing techniques</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Text pre-processing walkthrough in Python</a:t>
            </a:r>
          </a:p>
          <a:p>
            <a:pPr marL="342900" indent="-342900">
              <a:lnSpc>
                <a:spcPct val="150000"/>
              </a:lnSpc>
              <a:spcBef>
                <a:spcPts val="0"/>
              </a:spcBef>
              <a:buFontTx/>
              <a:buChar char="-"/>
            </a:pPr>
            <a:endParaRPr lang="en-GB" sz="3000" b="1" dirty="0">
              <a:solidFill>
                <a:srgbClr val="000000"/>
              </a:solidFill>
              <a:latin typeface="Indie Flower" panose="02000000000000000000" pitchFamily="2" charset="0"/>
            </a:endParaRPr>
          </a:p>
        </p:txBody>
      </p:sp>
    </p:spTree>
    <p:extLst>
      <p:ext uri="{BB962C8B-B14F-4D97-AF65-F5344CB8AC3E}">
        <p14:creationId xmlns:p14="http://schemas.microsoft.com/office/powerpoint/2010/main" val="157334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Different types of pre-processing techniques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Case Normalisation</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Punctuation removal</a:t>
            </a:r>
            <a:endParaRPr lang="en-GB" sz="2000" dirty="0">
              <a:solidFill>
                <a:srgbClr val="000000"/>
              </a:solidFill>
              <a:latin typeface="Indie Flower" panose="02000000000000000000" pitchFamily="2" charset="0"/>
            </a:endParaRP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Stop word removal</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Stemming</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Lemmatization</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Tokenization</a:t>
            </a:r>
          </a:p>
          <a:p>
            <a:pPr marL="342900" marR="0" indent="-342900">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latin typeface="Indie Flower" panose="02000000000000000000" pitchFamily="2" charset="0"/>
              </a:rPr>
              <a:t>Tokenization using n-grams</a:t>
            </a: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427683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Case normalisation</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R="0">
              <a:lnSpc>
                <a:spcPct val="100000"/>
              </a:lnSpc>
              <a:spcBef>
                <a:spcPts val="0"/>
              </a:spcBef>
              <a:spcAft>
                <a:spcPts val="0"/>
              </a:spcAft>
            </a:pPr>
            <a:r>
              <a:rPr lang="en-GB" sz="2400" dirty="0">
                <a:solidFill>
                  <a:srgbClr val="000000"/>
                </a:solidFill>
                <a:latin typeface="Indie Flower" panose="02000000000000000000" pitchFamily="2" charset="0"/>
              </a:rPr>
              <a:t>In a document, we may not want words to be treated differently because of capitalisation. </a:t>
            </a:r>
          </a:p>
          <a:p>
            <a:pPr marR="0">
              <a:lnSpc>
                <a:spcPct val="100000"/>
              </a:lnSpc>
              <a:spcBef>
                <a:spcPts val="0"/>
              </a:spcBef>
              <a:spcAft>
                <a:spcPts val="0"/>
              </a:spcAft>
            </a:pPr>
            <a:endParaRPr lang="en-GB" sz="2400" dirty="0">
              <a:solidFill>
                <a:srgbClr val="000000"/>
              </a:solidFill>
              <a:latin typeface="Indie Flower" panose="02000000000000000000" pitchFamily="2" charset="0"/>
            </a:endParaRPr>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324703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Kubrick_MSOffice_Logo_V2.potx" id="{7CCF77B5-6922-413D-A458-5DB9B8521DCD}" vid="{EA4EEBD3-F4EC-4E1D-B3E8-5518B6D659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2088</Words>
  <Application>Microsoft Office PowerPoint</Application>
  <PresentationFormat>Widescreen</PresentationFormat>
  <Paragraphs>279</Paragraphs>
  <Slides>32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Calibri Light</vt:lpstr>
      <vt:lpstr>Fira Code Light</vt:lpstr>
      <vt:lpstr>Georgia</vt:lpstr>
      <vt:lpstr>Indie Flower</vt:lpstr>
      <vt:lpstr>Office Theme</vt:lpstr>
      <vt:lpstr>1_Office Theme</vt:lpstr>
      <vt:lpstr>PowerPoint Presentation</vt:lpstr>
      <vt:lpstr>Contents</vt:lpstr>
      <vt:lpstr>Contents</vt:lpstr>
      <vt:lpstr>Why do we need text pre-processing?</vt:lpstr>
      <vt:lpstr>Regular Expressions</vt:lpstr>
      <vt:lpstr>BeautifulSoup </vt:lpstr>
      <vt:lpstr>Contents</vt:lpstr>
      <vt:lpstr>Different types of pre-processing techniques</vt:lpstr>
      <vt:lpstr>Case normalisation</vt:lpstr>
      <vt:lpstr>Case normalisation</vt:lpstr>
      <vt:lpstr>Case normalisation</vt:lpstr>
      <vt:lpstr>Punctuation removal</vt:lpstr>
      <vt:lpstr>Punctuation removal</vt:lpstr>
      <vt:lpstr>Stop word removal</vt:lpstr>
      <vt:lpstr>Stop word removal</vt:lpstr>
      <vt:lpstr>Stemming</vt:lpstr>
      <vt:lpstr>Stemming</vt:lpstr>
      <vt:lpstr>Stemming</vt:lpstr>
      <vt:lpstr>Stemming</vt:lpstr>
      <vt:lpstr>Stemming</vt:lpstr>
      <vt:lpstr>Lemmatization</vt:lpstr>
      <vt:lpstr>Lemmatization</vt:lpstr>
      <vt:lpstr>Lemmatization</vt:lpstr>
      <vt:lpstr>Lemmatization</vt:lpstr>
      <vt:lpstr>Lemmatization</vt:lpstr>
      <vt:lpstr>Tokenization</vt:lpstr>
      <vt:lpstr>Tokenization</vt:lpstr>
      <vt:lpstr>Tokenization using n-grams</vt:lpstr>
      <vt:lpstr>Tokenization using n-grams</vt:lpstr>
      <vt:lpstr>Contents</vt:lpstr>
      <vt:lpstr>Text pre-processing in Python</vt:lpstr>
      <vt:lpstr>Contents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Varadarajan</dc:creator>
  <cp:lastModifiedBy>Ram Varadarajan</cp:lastModifiedBy>
  <cp:revision>15</cp:revision>
  <dcterms:created xsi:type="dcterms:W3CDTF">2022-07-04T10:25:57Z</dcterms:created>
  <dcterms:modified xsi:type="dcterms:W3CDTF">2024-03-11T09:58:38Z</dcterms:modified>
</cp:coreProperties>
</file>