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7" r:id="rId3"/>
    <p:sldId id="446" r:id="rId4"/>
    <p:sldId id="486" r:id="rId5"/>
    <p:sldId id="511" r:id="rId6"/>
    <p:sldId id="536" r:id="rId7"/>
    <p:sldId id="537" r:id="rId8"/>
    <p:sldId id="538" r:id="rId9"/>
    <p:sldId id="539" r:id="rId10"/>
    <p:sldId id="541" r:id="rId11"/>
    <p:sldId id="558" r:id="rId12"/>
    <p:sldId id="542" r:id="rId13"/>
    <p:sldId id="543" r:id="rId14"/>
    <p:sldId id="544" r:id="rId15"/>
    <p:sldId id="545" r:id="rId16"/>
    <p:sldId id="565" r:id="rId17"/>
    <p:sldId id="549" r:id="rId18"/>
    <p:sldId id="551" r:id="rId19"/>
    <p:sldId id="552" r:id="rId20"/>
    <p:sldId id="553" r:id="rId21"/>
    <p:sldId id="554" r:id="rId22"/>
    <p:sldId id="550" r:id="rId23"/>
    <p:sldId id="555" r:id="rId24"/>
    <p:sldId id="556" r:id="rId25"/>
    <p:sldId id="557" r:id="rId26"/>
    <p:sldId id="563" r:id="rId27"/>
    <p:sldId id="5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52" autoAdjust="0"/>
    <p:restoredTop sz="94660"/>
  </p:normalViewPr>
  <p:slideViewPr>
    <p:cSldViewPr snapToGrid="0">
      <p:cViewPr varScale="1">
        <p:scale>
          <a:sx n="106" d="100"/>
          <a:sy n="106" d="100"/>
        </p:scale>
        <p:origin x="372" y="78"/>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32158-5C63-4D69-A2AC-4E07756D2B56}" type="datetimeFigureOut">
              <a:rPr lang="en-GB" smtClean="0"/>
              <a:t>11/03/2024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8DF51-097A-488D-B6B2-DA7192C1FF35}" type="slidenum">
              <a:rPr lang="en-GB" smtClean="0"/>
              <a:t>‹#›</a:t>
            </a:fld>
            <a:endParaRPr lang="en-GB"/>
          </a:p>
        </p:txBody>
      </p:sp>
    </p:spTree>
    <p:extLst>
      <p:ext uri="{BB962C8B-B14F-4D97-AF65-F5344CB8AC3E}">
        <p14:creationId xmlns:p14="http://schemas.microsoft.com/office/powerpoint/2010/main" val="377812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3AF9-93A2-4362-8E80-035C3045D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6463E-ED6B-421F-A134-3170647ED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299296-FD02-40E5-BA0C-86E34A77FEDF}"/>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E30CE780-7D0F-49FF-A2F4-ECE13F6747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65BBDE-DD67-4292-837F-2B62A4DF0C23}"/>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83633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0614-0CC7-40CC-87DB-D906B20C29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3C37A8-0B81-4F3A-9BD3-943BAA683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C6A776-4EA4-4C89-BA52-57AE145020C9}"/>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CC7504AB-AC15-4F15-B338-AEEEBABAC8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E439E8-E19C-4C15-9781-A12E03E5EEC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1140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A3360-F777-4702-8CBF-C99D7D3C1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44B76C-C8F0-4EB3-BDC5-515C49703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FC862F-37A9-426D-B70B-3FFB1E0322D3}"/>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C33395F7-BDB1-4507-AD5C-60DDE44606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546745-FEC8-45D7-A643-8918F34C956E}"/>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408423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0A94E6A-A22F-4C3D-BF52-2287F4364CFE}"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5941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1F2D261-41E8-43C4-B85D-5F6B508D0F14}"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82352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7C82E13-AE37-4A54-9FC9-E65F44765A42}"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66472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007C4993-26E7-4036-938C-1D5CC68421C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248054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63591A4-D7C9-4E51-AF27-17B67CB85B7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071326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FD34738-E183-4680-B32C-E6030BC9A27B}"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87898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233FB3C-92CA-467F-A1EF-3F8C74C7FFC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03669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FA3DD6-6CBC-498E-B809-6D8BC919BF32}"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0156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BB99-E628-4071-90EE-ADA675910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3AD381-7046-4E05-B305-522AD8F85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B52262-EC7B-4024-AD53-ECB62143E70C}"/>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2D1AA272-57F3-45D4-8AE2-9460717A75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718D9B-C92F-4A71-878D-E988DD609CE4}"/>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45600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2027096B-CCA3-4547-A419-4E30803B39A2}"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685487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82B2915D-09FE-4F6C-B766-DFFD4D8C8FD3}"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1253633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mj-lt"/>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F5245E41-A9EE-4E29-8A23-B3661E1FD1A6}"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07686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2122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mj-lt"/>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18FEAA6-8010-4EB3-8453-E922F95D0631}"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4048104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C2CF979-FE98-414A-B173-F09778C8E4A6}"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941820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mj-l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41967658-A3AB-4E31-B37F-90AABDECFAA5}"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1">
                <a:solidFill>
                  <a:schemeClr val="tx2"/>
                </a:solidFill>
                <a:latin typeface="+mn-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836371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9278708F-5A6F-478F-B3E2-917980FC38E3}"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lnSpc>
                <a:spcPts val="1600"/>
              </a:lnSpc>
              <a:spcBef>
                <a:spcPts val="3200"/>
              </a:spcBef>
              <a:buNone/>
              <a:defRPr sz="800" b="1" cap="all" spc="0" baseline="0">
                <a:solidFill>
                  <a:schemeClr val="tx2"/>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931775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7F4DCD3A-72D5-4624-BB55-657EEC248547}"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2193484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7FCC0602-EA84-44FC-91D7-B1D75AFE1E04}"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33917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A33F-C74B-4718-B2B3-FEA7C4504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332A67-9BA2-4E63-96DE-F0E209C21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0D43E-48C5-4D0C-B67D-5D7E83762101}"/>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0A9A25DF-D912-4A53-86A6-CD88F98F3E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E4E167-E2BF-4287-BECD-9D439E3C55D1}"/>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044129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E22ACCBD-6471-4297-9E68-5815915E8C85}"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5990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4B083F0F-C12B-42A5-BBDE-632E938D8E10}"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3745689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23728909-4B50-4408-A35A-3BC91DE996AA}" type="datetime4">
              <a:rPr lang="en-GB" smtClean="0"/>
              <a:t>11 March 2024</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61563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ED637D1D-3B04-413F-8809-2E460FEBC6A0}" type="datetime4">
              <a:rPr lang="en-GB" smtClean="0"/>
              <a:t>11 March 2024</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1">
                <a:latin typeface="+mn-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3926006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D57D1B76-6C2C-430C-AA56-03F58E73FDD5}" type="datetime4">
              <a:rPr lang="en-GB" smtClean="0"/>
              <a:t>11 March 2024</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3547831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CE054DEB-F773-4220-A4D5-29C2FB3307E5}" type="datetime4">
              <a:rPr lang="en-GB" smtClean="0"/>
              <a:t>11 March 2024</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45387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05D2-B516-4C02-8FA4-9F038C7710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22FE1F-69B8-428B-AF80-247C32517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FF69F5-892D-4C68-9D84-2D0E6A268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87A1D8-D490-4E05-A659-627C16833136}"/>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9B9BBB5B-ED8B-417F-9AE4-AD92EDBC20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3084F4-CF15-4ECF-A686-815D26B017C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17128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C73B-E339-4B22-A1CD-B010B248582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579115-5A6C-4748-A9E9-40238A69D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A4704-119D-441F-85FA-4CE46D8E8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FF0001-DD09-4317-A608-C2F7A8081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DB847-E4B6-4CF4-B142-EB26904EC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F4312F-F441-4316-B346-A313ECF4C41F}"/>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8" name="Footer Placeholder 7">
            <a:extLst>
              <a:ext uri="{FF2B5EF4-FFF2-40B4-BE49-F238E27FC236}">
                <a16:creationId xmlns:a16="http://schemas.microsoft.com/office/drawing/2014/main" id="{30FC9A30-0BBA-4EC1-9D34-2E6D331837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C498AF-A8ED-47F4-86E9-56A4F5F2EDAF}"/>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311522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AD1B-AC8D-4369-8F06-B544CBEF52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D8C27A-BA31-45F6-95B5-334B8ABD2777}"/>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4" name="Footer Placeholder 3">
            <a:extLst>
              <a:ext uri="{FF2B5EF4-FFF2-40B4-BE49-F238E27FC236}">
                <a16:creationId xmlns:a16="http://schemas.microsoft.com/office/drawing/2014/main" id="{AD60B0DA-8A96-4FEB-B8F6-59A00A416F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45C01D-0150-4EEF-BE6C-C15252423258}"/>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91034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1CA4E-94E1-494E-B7B3-80139D096FAD}"/>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3" name="Footer Placeholder 2">
            <a:extLst>
              <a:ext uri="{FF2B5EF4-FFF2-40B4-BE49-F238E27FC236}">
                <a16:creationId xmlns:a16="http://schemas.microsoft.com/office/drawing/2014/main" id="{3ECB9605-54B2-422A-A470-D7CF940E0F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29A043-DF96-4F89-9BB8-5B5124AC4D2F}"/>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20064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3D8F-A130-4C81-B033-71F4E4784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03AD986-3375-4CBF-9291-6DFA5EA6A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493930-DFD7-4AF5-B96E-6ADB6D419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A0951-8FE2-4BAA-A697-69A64585C283}"/>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BC6669F8-AC09-469F-B3A6-5684FAEBB8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B8322-02FB-4838-A9FE-911DF38505B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82701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36D0-C0C7-4626-BE45-978FA6BED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68021F-A9EB-4BA4-9478-DF8C079D2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2EAE2A-57F5-42E9-94A2-AD2402B6F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05FC1-4C83-40CC-9C81-D69178E7969E}"/>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18B5B180-17B3-4D13-943D-6B624302D6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D1C272-1274-4264-9D1C-064ECE1EB199}"/>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01535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30E94C-78FA-4337-8798-C7967CD5D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FD7E3A-7A40-438B-AB3F-C3DEA4A59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962A6D-F830-436E-88DE-77E7177C2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2840A988-D788-4346-A5D5-8CB45FC84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BDA0C1-63DC-4709-894B-C63EFFB46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D5A48-5CCD-4456-9ED1-F76E4978B0D2}" type="slidenum">
              <a:rPr lang="en-GB" smtClean="0"/>
              <a:t>‹#›</a:t>
            </a:fld>
            <a:endParaRPr lang="en-GB"/>
          </a:p>
        </p:txBody>
      </p:sp>
    </p:spTree>
    <p:extLst>
      <p:ext uri="{BB962C8B-B14F-4D97-AF65-F5344CB8AC3E}">
        <p14:creationId xmlns:p14="http://schemas.microsoft.com/office/powerpoint/2010/main" val="95633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C29EC27F-BEEE-46D0-A76F-185712B93304}" type="datetime4">
              <a:rPr lang="en-GB" smtClean="0"/>
              <a:t>11 March 2024</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b="1">
                <a:solidFill>
                  <a:schemeClr val="tx1"/>
                </a:solidFill>
                <a:latin typeface="+mn-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26"/>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110325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p:txStyles>
    <p:title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88">
          <p15:clr>
            <a:srgbClr val="F26B43"/>
          </p15:clr>
        </p15:guide>
        <p15:guide id="4" pos="7392">
          <p15:clr>
            <a:srgbClr val="F26B43"/>
          </p15:clr>
        </p15:guide>
        <p15:guide id="5" orient="horz" pos="324">
          <p15:clr>
            <a:srgbClr val="F26B43"/>
          </p15:clr>
        </p15:guide>
        <p15:guide id="6" orient="horz" pos="1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E1748A8-A9CE-4E7B-99AA-917845907007}"/>
              </a:ext>
            </a:extLst>
          </p:cNvPr>
          <p:cNvSpPr>
            <a:spLocks noGrp="1"/>
          </p:cNvSpPr>
          <p:nvPr>
            <p:ph type="dt" sz="half" idx="10"/>
          </p:nvPr>
        </p:nvSpPr>
        <p:spPr>
          <a:xfrm>
            <a:off x="872759" y="5970790"/>
            <a:ext cx="2743200" cy="2087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prstClr val="white"/>
                </a:solidFill>
                <a:effectLst/>
                <a:uLnTx/>
                <a:uFillTx/>
                <a:latin typeface="Arial"/>
                <a:ea typeface="+mn-ea"/>
                <a:cs typeface="+mn-cs"/>
              </a:rPr>
              <a:t>DE35</a:t>
            </a:r>
          </a:p>
          <a:p>
            <a:pPr marL="0" marR="0" lvl="0" indent="0" algn="l" defTabSz="914400" rtl="0" eaLnBrk="1" fontAlgn="auto" latinLnBrk="0" hangingPunct="1">
              <a:lnSpc>
                <a:spcPct val="100000"/>
              </a:lnSpc>
              <a:spcBef>
                <a:spcPts val="0"/>
              </a:spcBef>
              <a:spcAft>
                <a:spcPts val="0"/>
              </a:spcAft>
              <a:buClrTx/>
              <a:buSzTx/>
              <a:buFontTx/>
              <a:buNone/>
              <a:tabLst/>
              <a:defRPr/>
            </a:pPr>
            <a:fld id="{1D1B8461-FA5A-49E6-9753-4A6BA43B2EE1}" type="datetime4">
              <a:rPr kumimoji="0" lang="en-GB" sz="1300" b="0" i="0" u="none" strike="noStrike" kern="1200" cap="none" spc="0" normalizeH="0" baseline="0" noProof="0" smtClean="0">
                <a:ln>
                  <a:noFill/>
                </a:ln>
                <a:solidFill>
                  <a:prstClr val="white"/>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13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Footer Placeholder 6">
            <a:extLst>
              <a:ext uri="{FF2B5EF4-FFF2-40B4-BE49-F238E27FC236}">
                <a16:creationId xmlns:a16="http://schemas.microsoft.com/office/drawing/2014/main" id="{8C72E2AB-20EE-48A1-BE21-C2E3657F7A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8" name="Slide Number Placeholder 7">
            <a:extLst>
              <a:ext uri="{FF2B5EF4-FFF2-40B4-BE49-F238E27FC236}">
                <a16:creationId xmlns:a16="http://schemas.microsoft.com/office/drawing/2014/main" id="{7A832E43-59B2-4947-9795-C1C55086D2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Title 4">
            <a:extLst>
              <a:ext uri="{FF2B5EF4-FFF2-40B4-BE49-F238E27FC236}">
                <a16:creationId xmlns:a16="http://schemas.microsoft.com/office/drawing/2014/main" id="{BCA07835-1D89-4F4E-A549-CB3CDA828D56}"/>
              </a:ext>
            </a:extLst>
          </p:cNvPr>
          <p:cNvSpPr txBox="1">
            <a:spLocks/>
          </p:cNvSpPr>
          <p:nvPr/>
        </p:nvSpPr>
        <p:spPr>
          <a:xfrm>
            <a:off x="957600" y="1930723"/>
            <a:ext cx="6542951" cy="252855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srgbClr val="14F278"/>
                </a:solidFill>
                <a:effectLst/>
                <a:uLnTx/>
                <a:uFillTx/>
                <a:latin typeface="Georgia"/>
                <a:ea typeface="+mj-ea"/>
                <a:cs typeface="+mj-cs"/>
              </a:rPr>
              <a:t>Natural Language Processing</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dirty="0">
              <a:solidFill>
                <a:srgbClr val="14F278"/>
              </a:solidFill>
              <a:latin typeface="Georgia"/>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3200" dirty="0">
                <a:solidFill>
                  <a:srgbClr val="14F278"/>
                </a:solidFill>
                <a:latin typeface="Georgia"/>
              </a:rPr>
              <a:t>Feature Extraction</a:t>
            </a:r>
            <a:endParaRPr kumimoji="0" lang="en-GB" sz="3200" b="0" i="0" u="none" strike="noStrike" kern="1200" cap="none" spc="0" normalizeH="0" baseline="0" noProof="0" dirty="0">
              <a:ln>
                <a:noFill/>
              </a:ln>
              <a:solidFill>
                <a:srgbClr val="14F278"/>
              </a:solidFill>
              <a:effectLst/>
              <a:uLnTx/>
              <a:uFillTx/>
              <a:latin typeface="Georgia"/>
              <a:ea typeface="+mj-ea"/>
              <a:cs typeface="+mj-cs"/>
            </a:endParaRPr>
          </a:p>
        </p:txBody>
      </p:sp>
    </p:spTree>
    <p:extLst>
      <p:ext uri="{BB962C8B-B14F-4D97-AF65-F5344CB8AC3E}">
        <p14:creationId xmlns:p14="http://schemas.microsoft.com/office/powerpoint/2010/main" val="164492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Why do we need feature extraction?</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Bag of Words</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3000" b="1" i="0" u="none" strike="noStrike" kern="1200" cap="none" spc="0" normalizeH="0" baseline="0" noProof="0" dirty="0">
                <a:ln>
                  <a:noFill/>
                </a:ln>
                <a:solidFill>
                  <a:schemeClr val="accent5"/>
                </a:solidFill>
                <a:effectLst/>
                <a:uLnTx/>
                <a:uFillTx/>
                <a:latin typeface="Indie Flower" panose="02000000000000000000" pitchFamily="2" charset="0"/>
                <a:ea typeface="+mn-ea"/>
                <a:cs typeface="+mn-cs"/>
              </a:rPr>
              <a:t>TF-IDF</a:t>
            </a:r>
          </a:p>
        </p:txBody>
      </p:sp>
    </p:spTree>
    <p:extLst>
      <p:ext uri="{BB962C8B-B14F-4D97-AF65-F5344CB8AC3E}">
        <p14:creationId xmlns:p14="http://schemas.microsoft.com/office/powerpoint/2010/main" val="1452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200" u="sng" dirty="0">
                <a:effectLst/>
                <a:latin typeface="Indie Flower" panose="02000000000000000000" pitchFamily="2" charset="0"/>
              </a:rPr>
              <a:t>TF-IDF (Term Frequency – Inverse Document Frequency)</a:t>
            </a:r>
            <a:endParaRPr lang="en-GB" sz="32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If you use Bag of Words to model the word counts, you will find counts for “common” words will be the largest and “rare” words will be the smallest. However, this doesn’t mean the rare words are not relevant to our problem.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1354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200" u="sng" dirty="0">
                <a:effectLst/>
                <a:latin typeface="Indie Flower" panose="02000000000000000000" pitchFamily="2" charset="0"/>
              </a:rPr>
              <a:t>TF-IDF (Term Frequency – Inverse Document Frequency)</a:t>
            </a:r>
            <a:endParaRPr lang="en-GB" sz="32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If you use Bag of Words to model the word counts, you will find counts for “common” words will be the largest and “rare” words will be the smallest. However, this doesn’t mean the rare words are not relevant to our problem.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Example: Consider the following corpus of reviews about a movie: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movie was fantastic. It redefines the horror movie genre. OMG the piano!!!</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It was a terrible movie, I couldn’t sit through it. The piano was so lame!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Probably the worst movie ever made in the entire history of movies. Don’t even get me started on the piano…</a:t>
            </a: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65664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200" u="sng" dirty="0">
                <a:effectLst/>
                <a:latin typeface="Indie Flower" panose="02000000000000000000" pitchFamily="2" charset="0"/>
              </a:rPr>
              <a:t>TF-IDF (Term Frequency – Inverse Document Frequency)</a:t>
            </a:r>
            <a:endParaRPr lang="en-GB" sz="32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If you use Bag of Words to model the word counts, you will find counts for “common” words will be the largest and “rare” words will be the smallest. However, this doesn’t mean the rare words are not relevant to our problem.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Example: Consider the following corpus of reviews about a movie: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movie was fantastic. It redefines the horror movie genre. OMG the piano!!!</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It was a terrible movie, I couldn’t sit through it. The piano was so lame!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Probably the worst movie ever made in the entire history of movies. Don’t even get me started on the piano…</a:t>
            </a:r>
          </a:p>
          <a:p>
            <a:pPr marL="342900" marR="0" indent="-342900">
              <a:lnSpc>
                <a:spcPct val="100000"/>
              </a:lnSpc>
              <a:spcBef>
                <a:spcPts val="0"/>
              </a:spcBef>
              <a:spcAft>
                <a:spcPts val="0"/>
              </a:spcAft>
              <a:buFont typeface="Arial" panose="020B0604020202020204" pitchFamily="34" charset="0"/>
              <a:buChar char="•"/>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Using the bag of words approach will assign a high count score to the word “movie” and “piano”. While this may be beneficial in certain applications, these words are not particularly valuable for performing a task like sentiment analysis. </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271577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200" u="sng" dirty="0">
                <a:effectLst/>
                <a:latin typeface="Indie Flower" panose="02000000000000000000" pitchFamily="2" charset="0"/>
              </a:rPr>
              <a:t>TF-IDF (Term Frequency – Inverse Document Frequency)</a:t>
            </a:r>
            <a:endParaRPr lang="en-GB" sz="32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The TF-IDF weighting scheme aims to fix this problem by assigning “lower” weights to the more commonly occurring words across our corpus.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In other words, it provides a normalised count where each individual word count is divided by the number of documents the word appears in.</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pic>
        <p:nvPicPr>
          <p:cNvPr id="9" name="Picture 8">
            <a:extLst>
              <a:ext uri="{FF2B5EF4-FFF2-40B4-BE49-F238E27FC236}">
                <a16:creationId xmlns:a16="http://schemas.microsoft.com/office/drawing/2014/main" id="{8EAAB4ED-F185-49BB-A7F3-8D7B9921D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240" y="3743300"/>
            <a:ext cx="6827520" cy="496547"/>
          </a:xfrm>
          <a:prstGeom prst="rect">
            <a:avLst/>
          </a:prstGeom>
        </p:spPr>
      </p:pic>
      <p:sp>
        <p:nvSpPr>
          <p:cNvPr id="8" name="TextBox 7">
            <a:extLst>
              <a:ext uri="{FF2B5EF4-FFF2-40B4-BE49-F238E27FC236}">
                <a16:creationId xmlns:a16="http://schemas.microsoft.com/office/drawing/2014/main" id="{4357B531-9958-EB5C-A854-BCB1A158FB0C}"/>
              </a:ext>
            </a:extLst>
          </p:cNvPr>
          <p:cNvSpPr txBox="1"/>
          <p:nvPr/>
        </p:nvSpPr>
        <p:spPr>
          <a:xfrm>
            <a:off x="3898899" y="4385896"/>
            <a:ext cx="1134533" cy="246221"/>
          </a:xfrm>
          <a:prstGeom prst="rect">
            <a:avLst/>
          </a:prstGeom>
          <a:noFill/>
        </p:spPr>
        <p:txBody>
          <a:bodyPr wrap="square" lIns="0" tIns="0" rIns="0" bIns="0" rtlCol="0">
            <a:spAutoFit/>
          </a:bodyPr>
          <a:lstStyle/>
          <a:p>
            <a:pPr algn="l"/>
            <a:r>
              <a:rPr lang="en-GB" sz="1600" dirty="0">
                <a:latin typeface="Indie Flower" panose="02000000000000000000" pitchFamily="2" charset="0"/>
              </a:rPr>
              <a:t>t - term</a:t>
            </a:r>
          </a:p>
        </p:txBody>
      </p:sp>
      <p:sp>
        <p:nvSpPr>
          <p:cNvPr id="10" name="TextBox 9">
            <a:extLst>
              <a:ext uri="{FF2B5EF4-FFF2-40B4-BE49-F238E27FC236}">
                <a16:creationId xmlns:a16="http://schemas.microsoft.com/office/drawing/2014/main" id="{EF173679-C3EA-8684-2928-1A4F25B4337C}"/>
              </a:ext>
            </a:extLst>
          </p:cNvPr>
          <p:cNvSpPr txBox="1"/>
          <p:nvPr/>
        </p:nvSpPr>
        <p:spPr>
          <a:xfrm>
            <a:off x="3890434" y="4739816"/>
            <a:ext cx="1663642" cy="246221"/>
          </a:xfrm>
          <a:prstGeom prst="rect">
            <a:avLst/>
          </a:prstGeom>
          <a:noFill/>
        </p:spPr>
        <p:txBody>
          <a:bodyPr wrap="square" lIns="0" tIns="0" rIns="0" bIns="0" rtlCol="0">
            <a:spAutoFit/>
          </a:bodyPr>
          <a:lstStyle/>
          <a:p>
            <a:pPr algn="l"/>
            <a:r>
              <a:rPr lang="en-GB" sz="1600" dirty="0">
                <a:latin typeface="Indie Flower" panose="02000000000000000000" pitchFamily="2" charset="0"/>
              </a:rPr>
              <a:t>d - document</a:t>
            </a:r>
          </a:p>
        </p:txBody>
      </p:sp>
      <p:sp>
        <p:nvSpPr>
          <p:cNvPr id="11" name="TextBox 10">
            <a:extLst>
              <a:ext uri="{FF2B5EF4-FFF2-40B4-BE49-F238E27FC236}">
                <a16:creationId xmlns:a16="http://schemas.microsoft.com/office/drawing/2014/main" id="{82BD7379-4095-11CB-B2B2-B8B4B62C39DC}"/>
              </a:ext>
            </a:extLst>
          </p:cNvPr>
          <p:cNvSpPr txBox="1"/>
          <p:nvPr/>
        </p:nvSpPr>
        <p:spPr>
          <a:xfrm>
            <a:off x="3886200" y="5077839"/>
            <a:ext cx="1134533" cy="246221"/>
          </a:xfrm>
          <a:prstGeom prst="rect">
            <a:avLst/>
          </a:prstGeom>
          <a:noFill/>
        </p:spPr>
        <p:txBody>
          <a:bodyPr wrap="square" lIns="0" tIns="0" rIns="0" bIns="0" rtlCol="0">
            <a:spAutoFit/>
          </a:bodyPr>
          <a:lstStyle/>
          <a:p>
            <a:pPr algn="l"/>
            <a:r>
              <a:rPr lang="en-GB" sz="1600" dirty="0">
                <a:latin typeface="Indie Flower" panose="02000000000000000000" pitchFamily="2" charset="0"/>
              </a:rPr>
              <a:t>D - corpus</a:t>
            </a:r>
          </a:p>
        </p:txBody>
      </p:sp>
      <p:cxnSp>
        <p:nvCxnSpPr>
          <p:cNvPr id="13" name="Straight Connector 12">
            <a:extLst>
              <a:ext uri="{FF2B5EF4-FFF2-40B4-BE49-F238E27FC236}">
                <a16:creationId xmlns:a16="http://schemas.microsoft.com/office/drawing/2014/main" id="{1770B029-27B8-C993-E9C0-FF2D615F3585}"/>
              </a:ext>
            </a:extLst>
          </p:cNvPr>
          <p:cNvCxnSpPr/>
          <p:nvPr/>
        </p:nvCxnSpPr>
        <p:spPr>
          <a:xfrm>
            <a:off x="5871633" y="4322233"/>
            <a:ext cx="1206500" cy="0"/>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1FD7BF-048E-0D31-A1D3-107AFE36F3F4}"/>
              </a:ext>
            </a:extLst>
          </p:cNvPr>
          <p:cNvSpPr txBox="1"/>
          <p:nvPr/>
        </p:nvSpPr>
        <p:spPr>
          <a:xfrm>
            <a:off x="5825067" y="4416650"/>
            <a:ext cx="1384299" cy="646331"/>
          </a:xfrm>
          <a:prstGeom prst="rect">
            <a:avLst/>
          </a:prstGeom>
          <a:noFill/>
        </p:spPr>
        <p:txBody>
          <a:bodyPr wrap="square" lIns="0" tIns="0" rIns="0" bIns="0" rtlCol="0">
            <a:spAutoFit/>
          </a:bodyPr>
          <a:lstStyle/>
          <a:p>
            <a:pPr algn="l"/>
            <a:r>
              <a:rPr lang="en-GB" sz="1400" dirty="0">
                <a:latin typeface="Indie Flower" panose="02000000000000000000" pitchFamily="2" charset="0"/>
              </a:rPr>
              <a:t>the more often ‘t’ appears in ‘d’, the higher the score</a:t>
            </a:r>
          </a:p>
        </p:txBody>
      </p:sp>
      <p:cxnSp>
        <p:nvCxnSpPr>
          <p:cNvPr id="15" name="Straight Connector 14">
            <a:extLst>
              <a:ext uri="{FF2B5EF4-FFF2-40B4-BE49-F238E27FC236}">
                <a16:creationId xmlns:a16="http://schemas.microsoft.com/office/drawing/2014/main" id="{F2E6EA6A-3A24-11A1-A9DD-14C18C91F398}"/>
              </a:ext>
            </a:extLst>
          </p:cNvPr>
          <p:cNvCxnSpPr>
            <a:cxnSpLocks/>
          </p:cNvCxnSpPr>
          <p:nvPr/>
        </p:nvCxnSpPr>
        <p:spPr>
          <a:xfrm>
            <a:off x="7806267" y="4322233"/>
            <a:ext cx="1663700" cy="14858"/>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FC73C0-471B-E25E-B166-4C79BD6874B9}"/>
              </a:ext>
            </a:extLst>
          </p:cNvPr>
          <p:cNvSpPr txBox="1"/>
          <p:nvPr/>
        </p:nvSpPr>
        <p:spPr>
          <a:xfrm>
            <a:off x="7975601" y="4431508"/>
            <a:ext cx="1703493" cy="646331"/>
          </a:xfrm>
          <a:prstGeom prst="rect">
            <a:avLst/>
          </a:prstGeom>
          <a:noFill/>
        </p:spPr>
        <p:txBody>
          <a:bodyPr wrap="square" lIns="0" tIns="0" rIns="0" bIns="0" rtlCol="0">
            <a:spAutoFit/>
          </a:bodyPr>
          <a:lstStyle/>
          <a:p>
            <a:pPr algn="l"/>
            <a:r>
              <a:rPr lang="en-GB" sz="1400" dirty="0">
                <a:latin typeface="Indie Flower" panose="02000000000000000000" pitchFamily="2" charset="0"/>
              </a:rPr>
              <a:t>the more often ‘t’ appears in ‘D’, the lower the score</a:t>
            </a:r>
          </a:p>
        </p:txBody>
      </p:sp>
    </p:spTree>
    <p:extLst>
      <p:ext uri="{BB962C8B-B14F-4D97-AF65-F5344CB8AC3E}">
        <p14:creationId xmlns:p14="http://schemas.microsoft.com/office/powerpoint/2010/main" val="7080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Example - TF-IDF Matrix</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cat and the mouse ate together"</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old man put the cigarette in the ashtray and placed it on the table"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cat and mouse game"</a:t>
            </a:r>
          </a:p>
          <a:p>
            <a:pPr marL="0" marR="0">
              <a:lnSpc>
                <a:spcPct val="100000"/>
              </a:lnSpc>
              <a:spcBef>
                <a:spcPts val="0"/>
              </a:spcBef>
              <a:spcAft>
                <a:spcPts val="0"/>
              </a:spcAft>
            </a:pPr>
            <a:endParaRPr lang="en-GB" sz="2400" dirty="0">
              <a:solidFill>
                <a:srgbClr val="000000"/>
              </a:solidFill>
              <a:effectLst/>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The rows of the TF-IDF matrix correspond to individual documents, the columns correspond to individual terms.</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pSp>
        <p:nvGrpSpPr>
          <p:cNvPr id="33" name="Group 32">
            <a:extLst>
              <a:ext uri="{FF2B5EF4-FFF2-40B4-BE49-F238E27FC236}">
                <a16:creationId xmlns:a16="http://schemas.microsoft.com/office/drawing/2014/main" id="{542F60BE-0E90-4648-AABE-D2AE81C4EEA9}"/>
              </a:ext>
            </a:extLst>
          </p:cNvPr>
          <p:cNvGrpSpPr/>
          <p:nvPr/>
        </p:nvGrpSpPr>
        <p:grpSpPr>
          <a:xfrm>
            <a:off x="2508068" y="3613256"/>
            <a:ext cx="6902176" cy="2196544"/>
            <a:chOff x="2508068" y="3613256"/>
            <a:chExt cx="6902176" cy="2196544"/>
          </a:xfrm>
        </p:grpSpPr>
        <p:sp>
          <p:nvSpPr>
            <p:cNvPr id="7" name="Rectangle 6">
              <a:extLst>
                <a:ext uri="{FF2B5EF4-FFF2-40B4-BE49-F238E27FC236}">
                  <a16:creationId xmlns:a16="http://schemas.microsoft.com/office/drawing/2014/main" id="{5C29855A-2680-4657-BB2F-E58376C40E3A}"/>
                </a:ext>
              </a:extLst>
            </p:cNvPr>
            <p:cNvSpPr/>
            <p:nvPr/>
          </p:nvSpPr>
          <p:spPr>
            <a:xfrm>
              <a:off x="2879725" y="4057200"/>
              <a:ext cx="6432550" cy="1752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9" name="TextBox 8">
              <a:extLst>
                <a:ext uri="{FF2B5EF4-FFF2-40B4-BE49-F238E27FC236}">
                  <a16:creationId xmlns:a16="http://schemas.microsoft.com/office/drawing/2014/main" id="{32759E36-9C22-4A56-A811-A941D6A32F62}"/>
                </a:ext>
              </a:extLst>
            </p:cNvPr>
            <p:cNvSpPr txBox="1"/>
            <p:nvPr/>
          </p:nvSpPr>
          <p:spPr>
            <a:xfrm>
              <a:off x="3161211" y="361325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cat</a:t>
              </a:r>
            </a:p>
          </p:txBody>
        </p:sp>
        <p:sp>
          <p:nvSpPr>
            <p:cNvPr id="10" name="TextBox 9">
              <a:extLst>
                <a:ext uri="{FF2B5EF4-FFF2-40B4-BE49-F238E27FC236}">
                  <a16:creationId xmlns:a16="http://schemas.microsoft.com/office/drawing/2014/main" id="{530FE0A1-07C6-4DC8-A9C9-BCFC1A011662}"/>
                </a:ext>
              </a:extLst>
            </p:cNvPr>
            <p:cNvSpPr txBox="1"/>
            <p:nvPr/>
          </p:nvSpPr>
          <p:spPr>
            <a:xfrm>
              <a:off x="4056015" y="3613256"/>
              <a:ext cx="875213"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mouse</a:t>
              </a:r>
            </a:p>
          </p:txBody>
        </p:sp>
        <p:sp>
          <p:nvSpPr>
            <p:cNvPr id="11" name="TextBox 10">
              <a:extLst>
                <a:ext uri="{FF2B5EF4-FFF2-40B4-BE49-F238E27FC236}">
                  <a16:creationId xmlns:a16="http://schemas.microsoft.com/office/drawing/2014/main" id="{D7E03244-C594-4955-8D87-A6CC689DBDF4}"/>
                </a:ext>
              </a:extLst>
            </p:cNvPr>
            <p:cNvSpPr txBox="1"/>
            <p:nvPr/>
          </p:nvSpPr>
          <p:spPr>
            <a:xfrm>
              <a:off x="5312226" y="3613256"/>
              <a:ext cx="535580"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and</a:t>
              </a:r>
            </a:p>
          </p:txBody>
        </p:sp>
        <p:sp>
          <p:nvSpPr>
            <p:cNvPr id="12" name="TextBox 11">
              <a:extLst>
                <a:ext uri="{FF2B5EF4-FFF2-40B4-BE49-F238E27FC236}">
                  <a16:creationId xmlns:a16="http://schemas.microsoft.com/office/drawing/2014/main" id="{1D1C5940-6B8C-439E-A36A-B11A46453923}"/>
                </a:ext>
              </a:extLst>
            </p:cNvPr>
            <p:cNvSpPr txBox="1"/>
            <p:nvPr/>
          </p:nvSpPr>
          <p:spPr>
            <a:xfrm>
              <a:off x="6474822" y="3613256"/>
              <a:ext cx="535580"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the</a:t>
              </a:r>
            </a:p>
          </p:txBody>
        </p:sp>
        <p:sp>
          <p:nvSpPr>
            <p:cNvPr id="13" name="TextBox 12">
              <a:extLst>
                <a:ext uri="{FF2B5EF4-FFF2-40B4-BE49-F238E27FC236}">
                  <a16:creationId xmlns:a16="http://schemas.microsoft.com/office/drawing/2014/main" id="{ED30DB85-0B84-43B1-9B33-E582C1D8AB14}"/>
                </a:ext>
              </a:extLst>
            </p:cNvPr>
            <p:cNvSpPr txBox="1"/>
            <p:nvPr/>
          </p:nvSpPr>
          <p:spPr>
            <a:xfrm>
              <a:off x="7391400" y="3613256"/>
              <a:ext cx="535580"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a:t>
              </a:r>
            </a:p>
          </p:txBody>
        </p:sp>
        <p:sp>
          <p:nvSpPr>
            <p:cNvPr id="14" name="TextBox 13">
              <a:extLst>
                <a:ext uri="{FF2B5EF4-FFF2-40B4-BE49-F238E27FC236}">
                  <a16:creationId xmlns:a16="http://schemas.microsoft.com/office/drawing/2014/main" id="{6E24B12B-7860-4C46-8757-E6F04A52E4C4}"/>
                </a:ext>
              </a:extLst>
            </p:cNvPr>
            <p:cNvSpPr txBox="1"/>
            <p:nvPr/>
          </p:nvSpPr>
          <p:spPr>
            <a:xfrm>
              <a:off x="8153400" y="3629679"/>
              <a:ext cx="1256844"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cigarette</a:t>
              </a:r>
            </a:p>
          </p:txBody>
        </p:sp>
        <p:sp>
          <p:nvSpPr>
            <p:cNvPr id="15" name="TextBox 14">
              <a:extLst>
                <a:ext uri="{FF2B5EF4-FFF2-40B4-BE49-F238E27FC236}">
                  <a16:creationId xmlns:a16="http://schemas.microsoft.com/office/drawing/2014/main" id="{0DDB60A3-FCB8-4B20-AD06-842E588F0A60}"/>
                </a:ext>
              </a:extLst>
            </p:cNvPr>
            <p:cNvSpPr txBox="1"/>
            <p:nvPr/>
          </p:nvSpPr>
          <p:spPr>
            <a:xfrm>
              <a:off x="2508068"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16" name="TextBox 15">
              <a:extLst>
                <a:ext uri="{FF2B5EF4-FFF2-40B4-BE49-F238E27FC236}">
                  <a16:creationId xmlns:a16="http://schemas.microsoft.com/office/drawing/2014/main" id="{6FAABEBE-AA06-4260-BEA2-2402D8225439}"/>
                </a:ext>
              </a:extLst>
            </p:cNvPr>
            <p:cNvSpPr txBox="1"/>
            <p:nvPr/>
          </p:nvSpPr>
          <p:spPr>
            <a:xfrm>
              <a:off x="2508068" y="4771892"/>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sp>
          <p:nvSpPr>
            <p:cNvPr id="17" name="TextBox 16">
              <a:extLst>
                <a:ext uri="{FF2B5EF4-FFF2-40B4-BE49-F238E27FC236}">
                  <a16:creationId xmlns:a16="http://schemas.microsoft.com/office/drawing/2014/main" id="{71605BC0-140E-4097-9073-35B327DA3DB7}"/>
                </a:ext>
              </a:extLst>
            </p:cNvPr>
            <p:cNvSpPr txBox="1"/>
            <p:nvPr/>
          </p:nvSpPr>
          <p:spPr>
            <a:xfrm>
              <a:off x="2508068"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3</a:t>
              </a:r>
            </a:p>
          </p:txBody>
        </p:sp>
        <p:sp>
          <p:nvSpPr>
            <p:cNvPr id="18" name="TextBox 17">
              <a:extLst>
                <a:ext uri="{FF2B5EF4-FFF2-40B4-BE49-F238E27FC236}">
                  <a16:creationId xmlns:a16="http://schemas.microsoft.com/office/drawing/2014/main" id="{02D89736-3958-4FAE-BBBA-66F540DB4B84}"/>
                </a:ext>
              </a:extLst>
            </p:cNvPr>
            <p:cNvSpPr txBox="1"/>
            <p:nvPr/>
          </p:nvSpPr>
          <p:spPr>
            <a:xfrm>
              <a:off x="3287485" y="4253715"/>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19" name="TextBox 18">
              <a:extLst>
                <a:ext uri="{FF2B5EF4-FFF2-40B4-BE49-F238E27FC236}">
                  <a16:creationId xmlns:a16="http://schemas.microsoft.com/office/drawing/2014/main" id="{3B9DF2DA-8BEA-453E-8494-C728ACD765DC}"/>
                </a:ext>
              </a:extLst>
            </p:cNvPr>
            <p:cNvSpPr txBox="1"/>
            <p:nvPr/>
          </p:nvSpPr>
          <p:spPr>
            <a:xfrm>
              <a:off x="3287485" y="4771892"/>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
          <p:nvSpPr>
            <p:cNvPr id="20" name="TextBox 19">
              <a:extLst>
                <a:ext uri="{FF2B5EF4-FFF2-40B4-BE49-F238E27FC236}">
                  <a16:creationId xmlns:a16="http://schemas.microsoft.com/office/drawing/2014/main" id="{35186BE3-DBFF-4BF4-AFF2-D0B2A18A4F50}"/>
                </a:ext>
              </a:extLst>
            </p:cNvPr>
            <p:cNvSpPr txBox="1"/>
            <p:nvPr/>
          </p:nvSpPr>
          <p:spPr>
            <a:xfrm>
              <a:off x="3287485"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1" name="TextBox 20">
              <a:extLst>
                <a:ext uri="{FF2B5EF4-FFF2-40B4-BE49-F238E27FC236}">
                  <a16:creationId xmlns:a16="http://schemas.microsoft.com/office/drawing/2014/main" id="{A5F2EDC5-61D3-4B15-8C71-AE8F345C9F1B}"/>
                </a:ext>
              </a:extLst>
            </p:cNvPr>
            <p:cNvSpPr txBox="1"/>
            <p:nvPr/>
          </p:nvSpPr>
          <p:spPr>
            <a:xfrm>
              <a:off x="4382588"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2" name="TextBox 21">
              <a:extLst>
                <a:ext uri="{FF2B5EF4-FFF2-40B4-BE49-F238E27FC236}">
                  <a16:creationId xmlns:a16="http://schemas.microsoft.com/office/drawing/2014/main" id="{DCD40FBC-A2EB-4FBD-BAFD-A4A689571D04}"/>
                </a:ext>
              </a:extLst>
            </p:cNvPr>
            <p:cNvSpPr txBox="1"/>
            <p:nvPr/>
          </p:nvSpPr>
          <p:spPr>
            <a:xfrm>
              <a:off x="4382588" y="4771892"/>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
          <p:nvSpPr>
            <p:cNvPr id="23" name="TextBox 22">
              <a:extLst>
                <a:ext uri="{FF2B5EF4-FFF2-40B4-BE49-F238E27FC236}">
                  <a16:creationId xmlns:a16="http://schemas.microsoft.com/office/drawing/2014/main" id="{5438EA92-BFDA-4E71-8C58-BC6456C431DC}"/>
                </a:ext>
              </a:extLst>
            </p:cNvPr>
            <p:cNvSpPr txBox="1"/>
            <p:nvPr/>
          </p:nvSpPr>
          <p:spPr>
            <a:xfrm>
              <a:off x="4382588"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4" name="TextBox 23">
              <a:extLst>
                <a:ext uri="{FF2B5EF4-FFF2-40B4-BE49-F238E27FC236}">
                  <a16:creationId xmlns:a16="http://schemas.microsoft.com/office/drawing/2014/main" id="{8AD173F8-DE1C-43E8-AB6D-2CA93E2BA853}"/>
                </a:ext>
              </a:extLst>
            </p:cNvPr>
            <p:cNvSpPr txBox="1"/>
            <p:nvPr/>
          </p:nvSpPr>
          <p:spPr>
            <a:xfrm>
              <a:off x="5495425"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5" name="TextBox 24">
              <a:extLst>
                <a:ext uri="{FF2B5EF4-FFF2-40B4-BE49-F238E27FC236}">
                  <a16:creationId xmlns:a16="http://schemas.microsoft.com/office/drawing/2014/main" id="{920B44A5-730F-45D9-AA84-575933DC98DC}"/>
                </a:ext>
              </a:extLst>
            </p:cNvPr>
            <p:cNvSpPr txBox="1"/>
            <p:nvPr/>
          </p:nvSpPr>
          <p:spPr>
            <a:xfrm>
              <a:off x="5495425" y="4768317"/>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6" name="TextBox 25">
              <a:extLst>
                <a:ext uri="{FF2B5EF4-FFF2-40B4-BE49-F238E27FC236}">
                  <a16:creationId xmlns:a16="http://schemas.microsoft.com/office/drawing/2014/main" id="{4F613FCD-5E13-47FE-B173-85FEBBC1C75C}"/>
                </a:ext>
              </a:extLst>
            </p:cNvPr>
            <p:cNvSpPr txBox="1"/>
            <p:nvPr/>
          </p:nvSpPr>
          <p:spPr>
            <a:xfrm>
              <a:off x="5492159"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7" name="TextBox 26">
              <a:extLst>
                <a:ext uri="{FF2B5EF4-FFF2-40B4-BE49-F238E27FC236}">
                  <a16:creationId xmlns:a16="http://schemas.microsoft.com/office/drawing/2014/main" id="{A17CA2A9-1854-4C38-ACAA-84D020A230E8}"/>
                </a:ext>
              </a:extLst>
            </p:cNvPr>
            <p:cNvSpPr txBox="1"/>
            <p:nvPr/>
          </p:nvSpPr>
          <p:spPr>
            <a:xfrm>
              <a:off x="6608262"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sp>
          <p:nvSpPr>
            <p:cNvPr id="28" name="TextBox 27">
              <a:extLst>
                <a:ext uri="{FF2B5EF4-FFF2-40B4-BE49-F238E27FC236}">
                  <a16:creationId xmlns:a16="http://schemas.microsoft.com/office/drawing/2014/main" id="{2084DFB9-72BE-478C-8C1F-AB3AD5CFF6AC}"/>
                </a:ext>
              </a:extLst>
            </p:cNvPr>
            <p:cNvSpPr txBox="1"/>
            <p:nvPr/>
          </p:nvSpPr>
          <p:spPr>
            <a:xfrm>
              <a:off x="6608262" y="4774688"/>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4</a:t>
              </a:r>
            </a:p>
          </p:txBody>
        </p:sp>
        <p:sp>
          <p:nvSpPr>
            <p:cNvPr id="29" name="TextBox 28">
              <a:extLst>
                <a:ext uri="{FF2B5EF4-FFF2-40B4-BE49-F238E27FC236}">
                  <a16:creationId xmlns:a16="http://schemas.microsoft.com/office/drawing/2014/main" id="{27DA8F02-8E55-4E07-8630-C43680B682C9}"/>
                </a:ext>
              </a:extLst>
            </p:cNvPr>
            <p:cNvSpPr txBox="1"/>
            <p:nvPr/>
          </p:nvSpPr>
          <p:spPr>
            <a:xfrm>
              <a:off x="6587124"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30" name="TextBox 29">
              <a:extLst>
                <a:ext uri="{FF2B5EF4-FFF2-40B4-BE49-F238E27FC236}">
                  <a16:creationId xmlns:a16="http://schemas.microsoft.com/office/drawing/2014/main" id="{730A3B30-1BEF-47A0-9C19-6A284FDD1D96}"/>
                </a:ext>
              </a:extLst>
            </p:cNvPr>
            <p:cNvSpPr txBox="1"/>
            <p:nvPr/>
          </p:nvSpPr>
          <p:spPr>
            <a:xfrm>
              <a:off x="8524919"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
          <p:nvSpPr>
            <p:cNvPr id="31" name="TextBox 30">
              <a:extLst>
                <a:ext uri="{FF2B5EF4-FFF2-40B4-BE49-F238E27FC236}">
                  <a16:creationId xmlns:a16="http://schemas.microsoft.com/office/drawing/2014/main" id="{CA3EE4E7-06F3-49D0-BD3C-F92E24820F7F}"/>
                </a:ext>
              </a:extLst>
            </p:cNvPr>
            <p:cNvSpPr txBox="1"/>
            <p:nvPr/>
          </p:nvSpPr>
          <p:spPr>
            <a:xfrm>
              <a:off x="8524919" y="4768317"/>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32" name="TextBox 31">
              <a:extLst>
                <a:ext uri="{FF2B5EF4-FFF2-40B4-BE49-F238E27FC236}">
                  <a16:creationId xmlns:a16="http://schemas.microsoft.com/office/drawing/2014/main" id="{7973DE39-10BF-4900-ADC6-2B57B171DBA5}"/>
                </a:ext>
              </a:extLst>
            </p:cNvPr>
            <p:cNvSpPr txBox="1"/>
            <p:nvPr/>
          </p:nvSpPr>
          <p:spPr>
            <a:xfrm>
              <a:off x="8524919"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grpSp>
      <p:sp>
        <p:nvSpPr>
          <p:cNvPr id="8" name="TextBox 7">
            <a:extLst>
              <a:ext uri="{FF2B5EF4-FFF2-40B4-BE49-F238E27FC236}">
                <a16:creationId xmlns:a16="http://schemas.microsoft.com/office/drawing/2014/main" id="{0E603065-7DB0-6C2A-D335-BBC7DEE55554}"/>
              </a:ext>
            </a:extLst>
          </p:cNvPr>
          <p:cNvSpPr txBox="1"/>
          <p:nvPr/>
        </p:nvSpPr>
        <p:spPr>
          <a:xfrm>
            <a:off x="3562695" y="4496570"/>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cxnSp>
        <p:nvCxnSpPr>
          <p:cNvPr id="34" name="Straight Connector 33">
            <a:extLst>
              <a:ext uri="{FF2B5EF4-FFF2-40B4-BE49-F238E27FC236}">
                <a16:creationId xmlns:a16="http://schemas.microsoft.com/office/drawing/2014/main" id="{EA25CFC9-C77B-C290-010A-1A1E78F277B5}"/>
              </a:ext>
            </a:extLst>
          </p:cNvPr>
          <p:cNvCxnSpPr>
            <a:cxnSpLocks/>
          </p:cNvCxnSpPr>
          <p:nvPr/>
        </p:nvCxnSpPr>
        <p:spPr>
          <a:xfrm flipH="1">
            <a:off x="3328982" y="4358228"/>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6A6F54-7991-5BA7-78FF-EB4655D3033C}"/>
              </a:ext>
            </a:extLst>
          </p:cNvPr>
          <p:cNvSpPr txBox="1"/>
          <p:nvPr/>
        </p:nvSpPr>
        <p:spPr>
          <a:xfrm>
            <a:off x="3547784" y="5046928"/>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cxnSp>
        <p:nvCxnSpPr>
          <p:cNvPr id="40" name="Straight Connector 39">
            <a:extLst>
              <a:ext uri="{FF2B5EF4-FFF2-40B4-BE49-F238E27FC236}">
                <a16:creationId xmlns:a16="http://schemas.microsoft.com/office/drawing/2014/main" id="{1A2CAB2B-08DE-42E4-76C0-AC3E614417B2}"/>
              </a:ext>
            </a:extLst>
          </p:cNvPr>
          <p:cNvCxnSpPr>
            <a:cxnSpLocks/>
          </p:cNvCxnSpPr>
          <p:nvPr/>
        </p:nvCxnSpPr>
        <p:spPr>
          <a:xfrm flipH="1">
            <a:off x="3314071" y="4908586"/>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90EB463-6F62-FA00-E743-B441486908A1}"/>
              </a:ext>
            </a:extLst>
          </p:cNvPr>
          <p:cNvSpPr txBox="1"/>
          <p:nvPr/>
        </p:nvSpPr>
        <p:spPr>
          <a:xfrm>
            <a:off x="3558438" y="5532924"/>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cxnSp>
        <p:nvCxnSpPr>
          <p:cNvPr id="42" name="Straight Connector 41">
            <a:extLst>
              <a:ext uri="{FF2B5EF4-FFF2-40B4-BE49-F238E27FC236}">
                <a16:creationId xmlns:a16="http://schemas.microsoft.com/office/drawing/2014/main" id="{B4BF82CE-BAFD-D9B3-97A7-9AD770022AFC}"/>
              </a:ext>
            </a:extLst>
          </p:cNvPr>
          <p:cNvCxnSpPr>
            <a:cxnSpLocks/>
          </p:cNvCxnSpPr>
          <p:nvPr/>
        </p:nvCxnSpPr>
        <p:spPr>
          <a:xfrm flipH="1">
            <a:off x="3324725" y="5394582"/>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81D32F4-BF9F-8E37-C6D8-1E8229D28020}"/>
              </a:ext>
            </a:extLst>
          </p:cNvPr>
          <p:cNvSpPr txBox="1"/>
          <p:nvPr/>
        </p:nvSpPr>
        <p:spPr>
          <a:xfrm>
            <a:off x="4645016" y="4500018"/>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cxnSp>
        <p:nvCxnSpPr>
          <p:cNvPr id="44" name="Straight Connector 43">
            <a:extLst>
              <a:ext uri="{FF2B5EF4-FFF2-40B4-BE49-F238E27FC236}">
                <a16:creationId xmlns:a16="http://schemas.microsoft.com/office/drawing/2014/main" id="{0B0F2487-595E-77FB-D20A-DEC402B3944D}"/>
              </a:ext>
            </a:extLst>
          </p:cNvPr>
          <p:cNvCxnSpPr>
            <a:cxnSpLocks/>
          </p:cNvCxnSpPr>
          <p:nvPr/>
        </p:nvCxnSpPr>
        <p:spPr>
          <a:xfrm flipH="1">
            <a:off x="4411303" y="4361676"/>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DB58B25-7044-AF68-19E6-58C7AC132316}"/>
              </a:ext>
            </a:extLst>
          </p:cNvPr>
          <p:cNvSpPr txBox="1"/>
          <p:nvPr/>
        </p:nvSpPr>
        <p:spPr>
          <a:xfrm>
            <a:off x="4630105" y="5050376"/>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cxnSp>
        <p:nvCxnSpPr>
          <p:cNvPr id="46" name="Straight Connector 45">
            <a:extLst>
              <a:ext uri="{FF2B5EF4-FFF2-40B4-BE49-F238E27FC236}">
                <a16:creationId xmlns:a16="http://schemas.microsoft.com/office/drawing/2014/main" id="{0BBD8E16-5C0F-8D9C-2419-6EEC6D4C29CB}"/>
              </a:ext>
            </a:extLst>
          </p:cNvPr>
          <p:cNvCxnSpPr>
            <a:cxnSpLocks/>
          </p:cNvCxnSpPr>
          <p:nvPr/>
        </p:nvCxnSpPr>
        <p:spPr>
          <a:xfrm flipH="1">
            <a:off x="4396392" y="4912034"/>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21C2114-E339-59EB-A494-7638EF3BF648}"/>
              </a:ext>
            </a:extLst>
          </p:cNvPr>
          <p:cNvSpPr txBox="1"/>
          <p:nvPr/>
        </p:nvSpPr>
        <p:spPr>
          <a:xfrm>
            <a:off x="4640759" y="5536372"/>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cxnSp>
        <p:nvCxnSpPr>
          <p:cNvPr id="48" name="Straight Connector 47">
            <a:extLst>
              <a:ext uri="{FF2B5EF4-FFF2-40B4-BE49-F238E27FC236}">
                <a16:creationId xmlns:a16="http://schemas.microsoft.com/office/drawing/2014/main" id="{91A13279-BD5C-834D-09C4-1288172FC748}"/>
              </a:ext>
            </a:extLst>
          </p:cNvPr>
          <p:cNvCxnSpPr>
            <a:cxnSpLocks/>
          </p:cNvCxnSpPr>
          <p:nvPr/>
        </p:nvCxnSpPr>
        <p:spPr>
          <a:xfrm flipH="1">
            <a:off x="4407046" y="5398030"/>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7796B28-E67A-45F9-5155-A720E5FE3B2B}"/>
              </a:ext>
            </a:extLst>
          </p:cNvPr>
          <p:cNvSpPr txBox="1"/>
          <p:nvPr/>
        </p:nvSpPr>
        <p:spPr>
          <a:xfrm>
            <a:off x="5761358" y="4496856"/>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3</a:t>
            </a:r>
          </a:p>
        </p:txBody>
      </p:sp>
      <p:cxnSp>
        <p:nvCxnSpPr>
          <p:cNvPr id="50" name="Straight Connector 49">
            <a:extLst>
              <a:ext uri="{FF2B5EF4-FFF2-40B4-BE49-F238E27FC236}">
                <a16:creationId xmlns:a16="http://schemas.microsoft.com/office/drawing/2014/main" id="{AFC51DDA-27BB-E67E-1C3E-48A5B0998670}"/>
              </a:ext>
            </a:extLst>
          </p:cNvPr>
          <p:cNvCxnSpPr>
            <a:cxnSpLocks/>
          </p:cNvCxnSpPr>
          <p:nvPr/>
        </p:nvCxnSpPr>
        <p:spPr>
          <a:xfrm flipH="1">
            <a:off x="5527645" y="4358514"/>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DBF1AAC-58A4-8A22-43E4-D7457AC01656}"/>
              </a:ext>
            </a:extLst>
          </p:cNvPr>
          <p:cNvSpPr txBox="1"/>
          <p:nvPr/>
        </p:nvSpPr>
        <p:spPr>
          <a:xfrm>
            <a:off x="5746447" y="5047214"/>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3</a:t>
            </a:r>
          </a:p>
        </p:txBody>
      </p:sp>
      <p:cxnSp>
        <p:nvCxnSpPr>
          <p:cNvPr id="52" name="Straight Connector 51">
            <a:extLst>
              <a:ext uri="{FF2B5EF4-FFF2-40B4-BE49-F238E27FC236}">
                <a16:creationId xmlns:a16="http://schemas.microsoft.com/office/drawing/2014/main" id="{9CC9B10A-719D-AE9F-72A3-568E8A0A3030}"/>
              </a:ext>
            </a:extLst>
          </p:cNvPr>
          <p:cNvCxnSpPr>
            <a:cxnSpLocks/>
          </p:cNvCxnSpPr>
          <p:nvPr/>
        </p:nvCxnSpPr>
        <p:spPr>
          <a:xfrm flipH="1">
            <a:off x="5512734" y="4908872"/>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BAF9F8-3F7E-883E-C072-F55BF4507D70}"/>
              </a:ext>
            </a:extLst>
          </p:cNvPr>
          <p:cNvSpPr txBox="1"/>
          <p:nvPr/>
        </p:nvSpPr>
        <p:spPr>
          <a:xfrm>
            <a:off x="5757101" y="5533210"/>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3</a:t>
            </a:r>
          </a:p>
        </p:txBody>
      </p:sp>
      <p:cxnSp>
        <p:nvCxnSpPr>
          <p:cNvPr id="54" name="Straight Connector 53">
            <a:extLst>
              <a:ext uri="{FF2B5EF4-FFF2-40B4-BE49-F238E27FC236}">
                <a16:creationId xmlns:a16="http://schemas.microsoft.com/office/drawing/2014/main" id="{618FB72C-77C9-ED02-61B1-1F2AC81A9A9B}"/>
              </a:ext>
            </a:extLst>
          </p:cNvPr>
          <p:cNvCxnSpPr>
            <a:cxnSpLocks/>
          </p:cNvCxnSpPr>
          <p:nvPr/>
        </p:nvCxnSpPr>
        <p:spPr>
          <a:xfrm flipH="1">
            <a:off x="5523388" y="5394868"/>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4CD6E1A-447A-6463-4AE0-D738C5466B56}"/>
              </a:ext>
            </a:extLst>
          </p:cNvPr>
          <p:cNvSpPr txBox="1"/>
          <p:nvPr/>
        </p:nvSpPr>
        <p:spPr>
          <a:xfrm>
            <a:off x="6895361" y="4496570"/>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7</a:t>
            </a:r>
          </a:p>
        </p:txBody>
      </p:sp>
      <p:cxnSp>
        <p:nvCxnSpPr>
          <p:cNvPr id="56" name="Straight Connector 55">
            <a:extLst>
              <a:ext uri="{FF2B5EF4-FFF2-40B4-BE49-F238E27FC236}">
                <a16:creationId xmlns:a16="http://schemas.microsoft.com/office/drawing/2014/main" id="{15216190-A609-FA6F-3DCA-28285508F134}"/>
              </a:ext>
            </a:extLst>
          </p:cNvPr>
          <p:cNvCxnSpPr>
            <a:cxnSpLocks/>
          </p:cNvCxnSpPr>
          <p:nvPr/>
        </p:nvCxnSpPr>
        <p:spPr>
          <a:xfrm flipH="1">
            <a:off x="6661648" y="4358228"/>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F06A100-B4C2-6D1D-0070-7F3B8D393557}"/>
              </a:ext>
            </a:extLst>
          </p:cNvPr>
          <p:cNvSpPr txBox="1"/>
          <p:nvPr/>
        </p:nvSpPr>
        <p:spPr>
          <a:xfrm>
            <a:off x="6880450" y="5046928"/>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7</a:t>
            </a:r>
          </a:p>
        </p:txBody>
      </p:sp>
      <p:cxnSp>
        <p:nvCxnSpPr>
          <p:cNvPr id="58" name="Straight Connector 57">
            <a:extLst>
              <a:ext uri="{FF2B5EF4-FFF2-40B4-BE49-F238E27FC236}">
                <a16:creationId xmlns:a16="http://schemas.microsoft.com/office/drawing/2014/main" id="{BD768C43-034D-6340-AAF2-60A2F7A2DA32}"/>
              </a:ext>
            </a:extLst>
          </p:cNvPr>
          <p:cNvCxnSpPr>
            <a:cxnSpLocks/>
          </p:cNvCxnSpPr>
          <p:nvPr/>
        </p:nvCxnSpPr>
        <p:spPr>
          <a:xfrm flipH="1">
            <a:off x="6646737" y="4908586"/>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56AD56F-0684-F8E5-2242-A1641E8BC9CD}"/>
              </a:ext>
            </a:extLst>
          </p:cNvPr>
          <p:cNvSpPr txBox="1"/>
          <p:nvPr/>
        </p:nvSpPr>
        <p:spPr>
          <a:xfrm>
            <a:off x="6891104" y="5532924"/>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7</a:t>
            </a:r>
          </a:p>
        </p:txBody>
      </p:sp>
      <p:cxnSp>
        <p:nvCxnSpPr>
          <p:cNvPr id="60" name="Straight Connector 59">
            <a:extLst>
              <a:ext uri="{FF2B5EF4-FFF2-40B4-BE49-F238E27FC236}">
                <a16:creationId xmlns:a16="http://schemas.microsoft.com/office/drawing/2014/main" id="{5816FE2D-D68F-C641-EEE3-07A442400471}"/>
              </a:ext>
            </a:extLst>
          </p:cNvPr>
          <p:cNvCxnSpPr>
            <a:cxnSpLocks/>
          </p:cNvCxnSpPr>
          <p:nvPr/>
        </p:nvCxnSpPr>
        <p:spPr>
          <a:xfrm flipH="1">
            <a:off x="6657391" y="5394582"/>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4DB34EB-C159-9257-935D-E218D73F70B1}"/>
              </a:ext>
            </a:extLst>
          </p:cNvPr>
          <p:cNvSpPr txBox="1"/>
          <p:nvPr/>
        </p:nvSpPr>
        <p:spPr>
          <a:xfrm>
            <a:off x="8799198" y="4507700"/>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cxnSp>
        <p:nvCxnSpPr>
          <p:cNvPr id="62" name="Straight Connector 61">
            <a:extLst>
              <a:ext uri="{FF2B5EF4-FFF2-40B4-BE49-F238E27FC236}">
                <a16:creationId xmlns:a16="http://schemas.microsoft.com/office/drawing/2014/main" id="{8CAD8441-FF00-BA0C-7D3E-2F7149BDDC7E}"/>
              </a:ext>
            </a:extLst>
          </p:cNvPr>
          <p:cNvCxnSpPr>
            <a:cxnSpLocks/>
          </p:cNvCxnSpPr>
          <p:nvPr/>
        </p:nvCxnSpPr>
        <p:spPr>
          <a:xfrm flipH="1">
            <a:off x="8565485" y="4369358"/>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3C79690-713F-9252-BB29-CC13B4044945}"/>
              </a:ext>
            </a:extLst>
          </p:cNvPr>
          <p:cNvSpPr txBox="1"/>
          <p:nvPr/>
        </p:nvSpPr>
        <p:spPr>
          <a:xfrm>
            <a:off x="8784287" y="5058058"/>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cxnSp>
        <p:nvCxnSpPr>
          <p:cNvPr id="64" name="Straight Connector 63">
            <a:extLst>
              <a:ext uri="{FF2B5EF4-FFF2-40B4-BE49-F238E27FC236}">
                <a16:creationId xmlns:a16="http://schemas.microsoft.com/office/drawing/2014/main" id="{E1E94F7B-8496-A60F-48AE-41525AF77936}"/>
              </a:ext>
            </a:extLst>
          </p:cNvPr>
          <p:cNvCxnSpPr>
            <a:cxnSpLocks/>
          </p:cNvCxnSpPr>
          <p:nvPr/>
        </p:nvCxnSpPr>
        <p:spPr>
          <a:xfrm flipH="1">
            <a:off x="8550574" y="4919716"/>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6BFC8FF-43E9-4155-6462-822536B35F77}"/>
              </a:ext>
            </a:extLst>
          </p:cNvPr>
          <p:cNvSpPr txBox="1"/>
          <p:nvPr/>
        </p:nvSpPr>
        <p:spPr>
          <a:xfrm>
            <a:off x="8794941" y="5544054"/>
            <a:ext cx="23859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cxnSp>
        <p:nvCxnSpPr>
          <p:cNvPr id="66" name="Straight Connector 65">
            <a:extLst>
              <a:ext uri="{FF2B5EF4-FFF2-40B4-BE49-F238E27FC236}">
                <a16:creationId xmlns:a16="http://schemas.microsoft.com/office/drawing/2014/main" id="{1A41A78A-0D03-2C4C-2473-73A848F4BCE8}"/>
              </a:ext>
            </a:extLst>
          </p:cNvPr>
          <p:cNvCxnSpPr>
            <a:cxnSpLocks/>
          </p:cNvCxnSpPr>
          <p:nvPr/>
        </p:nvCxnSpPr>
        <p:spPr>
          <a:xfrm flipH="1">
            <a:off x="8561228" y="5405712"/>
            <a:ext cx="293582" cy="323294"/>
          </a:xfrm>
          <a:prstGeom prst="line">
            <a:avLst/>
          </a:prstGeom>
          <a:ln w="158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7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P spid="41" grpId="0"/>
      <p:bldP spid="43" grpId="0"/>
      <p:bldP spid="45" grpId="0"/>
      <p:bldP spid="47" grpId="0"/>
      <p:bldP spid="49" grpId="0"/>
      <p:bldP spid="51" grpId="0"/>
      <p:bldP spid="53" grpId="0"/>
      <p:bldP spid="55" grpId="0"/>
      <p:bldP spid="57" grpId="0"/>
      <p:bldP spid="59" grpId="0"/>
      <p:bldP spid="61" grpId="0"/>
      <p:bldP spid="63"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How are these matrices typically stored?</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number of words and the number of documents are very large, the total number of elements in these matrices can increase significantly.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412213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How are these matrices typically stored?</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number of words and the number of documents are very large, the total number of elements in these matrices can increase significantly.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However, not all words appear across all the document in a corpus. In fact, a lot of times, several words only appear in a few documents across a corpus. This means that there will be a lot of elements that are equal to zero in these matrices.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404897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How are these matrices typically stored?</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number of words and the number of documents are very large, the total number of elements in these matrices can increase significantly.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However, not all words appear across all the document in a corpus. In fact, a lot of times, several words only appear in a few documents across a corpus. This means that there will be a lot of elements that are equal to zero in these matrices.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Therefore, these matrices are typically stored as </a:t>
            </a:r>
            <a:r>
              <a:rPr lang="en-GB" sz="2400" dirty="0">
                <a:solidFill>
                  <a:schemeClr val="tx2">
                    <a:lumMod val="50000"/>
                  </a:schemeClr>
                </a:solidFill>
                <a:latin typeface="Indie Flower" panose="02000000000000000000" pitchFamily="2" charset="0"/>
              </a:rPr>
              <a:t>sparse matrices</a:t>
            </a:r>
            <a:r>
              <a:rPr lang="en-GB" sz="2400" dirty="0">
                <a:solidFill>
                  <a:srgbClr val="000000"/>
                </a:solidFill>
                <a:latin typeface="Indie Flower" panose="02000000000000000000" pitchFamily="2" charset="0"/>
              </a:rPr>
              <a:t>.</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79193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How are these matrices typically stored?</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number of words and the number of documents are very large, the total number of elements in these matrices can increase significantly.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However, not all words appear across all the document in a corpus. In fact, a lot of times, several words only appear in a few documents across a corpus. This means that there will be a lot of elements that are equal to zero in these matrices.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Therefore, these matrices are typically stored as </a:t>
            </a:r>
            <a:r>
              <a:rPr lang="en-GB" sz="2400" dirty="0">
                <a:solidFill>
                  <a:schemeClr val="tx2">
                    <a:lumMod val="50000"/>
                  </a:schemeClr>
                </a:solidFill>
                <a:latin typeface="Indie Flower" panose="02000000000000000000" pitchFamily="2" charset="0"/>
              </a:rPr>
              <a:t>sparse matrices</a:t>
            </a:r>
            <a:r>
              <a:rPr lang="en-GB" sz="2400" dirty="0">
                <a:solidFill>
                  <a:srgbClr val="000000"/>
                </a:solidFill>
                <a:latin typeface="Indie Flower" panose="02000000000000000000" pitchFamily="2" charset="0"/>
              </a:rPr>
              <a:t>.</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Sparse matrices are compact representation of such matrices (with a lot of zeros)</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226849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2</a:t>
            </a:fld>
            <a:endParaRPr lang="en-GB"/>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2400" dirty="0">
                <a:solidFill>
                  <a:srgbClr val="000000"/>
                </a:solidFill>
                <a:latin typeface="Indie Flower" panose="02000000000000000000" pitchFamily="2" charset="0"/>
              </a:rPr>
              <a:t>Why do we need feature extraction?</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Bag of Words</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TF-IDF</a:t>
            </a:r>
          </a:p>
        </p:txBody>
      </p:sp>
    </p:spTree>
    <p:extLst>
      <p:ext uri="{BB962C8B-B14F-4D97-AF65-F5344CB8AC3E}">
        <p14:creationId xmlns:p14="http://schemas.microsoft.com/office/powerpoint/2010/main" val="249007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How are these matrices typically stored?</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number of words and the number of documents are very large, the total number of elements in these matrices can increase significantly.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However, not all words appear across all the document in a corpus. In fact, a lot of times, several words only appear in a few documents across a corpus. This means that there will be a lot of elements that are equal to zero in these matrices.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Therefore, these matrices are typically stored as </a:t>
            </a:r>
            <a:r>
              <a:rPr lang="en-GB" sz="2400" dirty="0">
                <a:solidFill>
                  <a:schemeClr val="tx2">
                    <a:lumMod val="50000"/>
                  </a:schemeClr>
                </a:solidFill>
                <a:latin typeface="Indie Flower" panose="02000000000000000000" pitchFamily="2" charset="0"/>
              </a:rPr>
              <a:t>sparse matrices</a:t>
            </a:r>
            <a:r>
              <a:rPr lang="en-GB" sz="2400" dirty="0">
                <a:solidFill>
                  <a:srgbClr val="000000"/>
                </a:solidFill>
                <a:latin typeface="Indie Flower" panose="02000000000000000000" pitchFamily="2" charset="0"/>
              </a:rPr>
              <a:t>.</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Sparse matrices are compact representation of such matrices (with a lot of zeros)</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Only the non-zero entries are stored in memory along with their location in the matrix. </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79003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Example of a sparse matrix</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aphicFrame>
        <p:nvGraphicFramePr>
          <p:cNvPr id="7" name="Table 7">
            <a:extLst>
              <a:ext uri="{FF2B5EF4-FFF2-40B4-BE49-F238E27FC236}">
                <a16:creationId xmlns:a16="http://schemas.microsoft.com/office/drawing/2014/main" id="{F19EA906-9F56-4663-9D13-3A31DD8A6D0E}"/>
              </a:ext>
            </a:extLst>
          </p:cNvPr>
          <p:cNvGraphicFramePr>
            <a:graphicFrameLocks noGrp="1"/>
          </p:cNvGraphicFramePr>
          <p:nvPr>
            <p:extLst>
              <p:ext uri="{D42A27DB-BD31-4B8C-83A1-F6EECF244321}">
                <p14:modId xmlns:p14="http://schemas.microsoft.com/office/powerpoint/2010/main" val="502196077"/>
              </p:ext>
            </p:extLst>
          </p:nvPr>
        </p:nvGraphicFramePr>
        <p:xfrm>
          <a:off x="2666998" y="1790426"/>
          <a:ext cx="6388107" cy="1463040"/>
        </p:xfrm>
        <a:graphic>
          <a:graphicData uri="http://schemas.openxmlformats.org/drawingml/2006/table">
            <a:tbl>
              <a:tblPr firstRow="1" firstCol="1" bandRow="1">
                <a:tableStyleId>{5C22544A-7EE6-4342-B048-85BDC9FD1C3A}</a:tableStyleId>
              </a:tblPr>
              <a:tblGrid>
                <a:gridCol w="580737">
                  <a:extLst>
                    <a:ext uri="{9D8B030D-6E8A-4147-A177-3AD203B41FA5}">
                      <a16:colId xmlns:a16="http://schemas.microsoft.com/office/drawing/2014/main" val="2589843463"/>
                    </a:ext>
                  </a:extLst>
                </a:gridCol>
                <a:gridCol w="580737">
                  <a:extLst>
                    <a:ext uri="{9D8B030D-6E8A-4147-A177-3AD203B41FA5}">
                      <a16:colId xmlns:a16="http://schemas.microsoft.com/office/drawing/2014/main" val="2986950297"/>
                    </a:ext>
                  </a:extLst>
                </a:gridCol>
                <a:gridCol w="580737">
                  <a:extLst>
                    <a:ext uri="{9D8B030D-6E8A-4147-A177-3AD203B41FA5}">
                      <a16:colId xmlns:a16="http://schemas.microsoft.com/office/drawing/2014/main" val="176461362"/>
                    </a:ext>
                  </a:extLst>
                </a:gridCol>
                <a:gridCol w="580737">
                  <a:extLst>
                    <a:ext uri="{9D8B030D-6E8A-4147-A177-3AD203B41FA5}">
                      <a16:colId xmlns:a16="http://schemas.microsoft.com/office/drawing/2014/main" val="4291804287"/>
                    </a:ext>
                  </a:extLst>
                </a:gridCol>
                <a:gridCol w="580737">
                  <a:extLst>
                    <a:ext uri="{9D8B030D-6E8A-4147-A177-3AD203B41FA5}">
                      <a16:colId xmlns:a16="http://schemas.microsoft.com/office/drawing/2014/main" val="261035204"/>
                    </a:ext>
                  </a:extLst>
                </a:gridCol>
                <a:gridCol w="580737">
                  <a:extLst>
                    <a:ext uri="{9D8B030D-6E8A-4147-A177-3AD203B41FA5}">
                      <a16:colId xmlns:a16="http://schemas.microsoft.com/office/drawing/2014/main" val="1200103306"/>
                    </a:ext>
                  </a:extLst>
                </a:gridCol>
                <a:gridCol w="580737">
                  <a:extLst>
                    <a:ext uri="{9D8B030D-6E8A-4147-A177-3AD203B41FA5}">
                      <a16:colId xmlns:a16="http://schemas.microsoft.com/office/drawing/2014/main" val="1631310110"/>
                    </a:ext>
                  </a:extLst>
                </a:gridCol>
                <a:gridCol w="580737">
                  <a:extLst>
                    <a:ext uri="{9D8B030D-6E8A-4147-A177-3AD203B41FA5}">
                      <a16:colId xmlns:a16="http://schemas.microsoft.com/office/drawing/2014/main" val="2973280307"/>
                    </a:ext>
                  </a:extLst>
                </a:gridCol>
                <a:gridCol w="580737">
                  <a:extLst>
                    <a:ext uri="{9D8B030D-6E8A-4147-A177-3AD203B41FA5}">
                      <a16:colId xmlns:a16="http://schemas.microsoft.com/office/drawing/2014/main" val="1047407521"/>
                    </a:ext>
                  </a:extLst>
                </a:gridCol>
                <a:gridCol w="580737">
                  <a:extLst>
                    <a:ext uri="{9D8B030D-6E8A-4147-A177-3AD203B41FA5}">
                      <a16:colId xmlns:a16="http://schemas.microsoft.com/office/drawing/2014/main" val="2893960480"/>
                    </a:ext>
                  </a:extLst>
                </a:gridCol>
                <a:gridCol w="580737">
                  <a:extLst>
                    <a:ext uri="{9D8B030D-6E8A-4147-A177-3AD203B41FA5}">
                      <a16:colId xmlns:a16="http://schemas.microsoft.com/office/drawing/2014/main" val="555587262"/>
                    </a:ext>
                  </a:extLst>
                </a:gridCol>
              </a:tblGrid>
              <a:tr h="268527">
                <a:tc>
                  <a:txBody>
                    <a:bodyPr/>
                    <a:lstStyle/>
                    <a:p>
                      <a:endParaRPr lang="en-GB" dirty="0"/>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r>
                        <a:rPr lang="en-GB" dirty="0"/>
                        <a:t>8</a:t>
                      </a:r>
                    </a:p>
                  </a:txBody>
                  <a:tcPr/>
                </a:tc>
                <a:tc>
                  <a:txBody>
                    <a:bodyPr/>
                    <a:lstStyle/>
                    <a:p>
                      <a:r>
                        <a:rPr lang="en-GB" dirty="0"/>
                        <a:t>9</a:t>
                      </a:r>
                    </a:p>
                  </a:txBody>
                  <a:tcPr/>
                </a:tc>
                <a:extLst>
                  <a:ext uri="{0D108BD9-81ED-4DB2-BD59-A6C34878D82A}">
                    <a16:rowId xmlns:a16="http://schemas.microsoft.com/office/drawing/2014/main" val="751584505"/>
                  </a:ext>
                </a:extLst>
              </a:tr>
              <a:tr h="288095">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3</a:t>
                      </a:r>
                    </a:p>
                  </a:txBody>
                  <a:tcPr/>
                </a:tc>
                <a:tc>
                  <a:txBody>
                    <a:bodyPr/>
                    <a:lstStyle/>
                    <a:p>
                      <a:r>
                        <a:rPr lang="en-GB" dirty="0"/>
                        <a:t>1</a:t>
                      </a:r>
                    </a:p>
                  </a:txBody>
                  <a:tcPr/>
                </a:tc>
                <a:tc>
                  <a:txBody>
                    <a:bodyPr/>
                    <a:lstStyle/>
                    <a:p>
                      <a:r>
                        <a:rPr lang="en-GB" dirty="0"/>
                        <a:t>0</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814936890"/>
                  </a:ext>
                </a:extLst>
              </a:tr>
              <a:tr h="288095">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4</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867754006"/>
                  </a:ext>
                </a:extLst>
              </a:tr>
              <a:tr h="288095">
                <a:tc>
                  <a:txBody>
                    <a:bodyPr/>
                    <a:lstStyle/>
                    <a:p>
                      <a:r>
                        <a:rPr lang="en-GB" dirty="0"/>
                        <a:t>2</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3719478570"/>
                  </a:ext>
                </a:extLst>
              </a:tr>
            </a:tbl>
          </a:graphicData>
        </a:graphic>
      </p:graphicFrame>
      <p:sp>
        <p:nvSpPr>
          <p:cNvPr id="9" name="TextBox 8">
            <a:extLst>
              <a:ext uri="{FF2B5EF4-FFF2-40B4-BE49-F238E27FC236}">
                <a16:creationId xmlns:a16="http://schemas.microsoft.com/office/drawing/2014/main" id="{2D1EE960-86E2-4251-89C0-4A70CE617D3F}"/>
              </a:ext>
            </a:extLst>
          </p:cNvPr>
          <p:cNvSpPr txBox="1"/>
          <p:nvPr/>
        </p:nvSpPr>
        <p:spPr>
          <a:xfrm>
            <a:off x="457200" y="1188135"/>
            <a:ext cx="11277600" cy="461665"/>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Consider the following Term Frequency matrix for some corpus with three documents:</a:t>
            </a:r>
            <a:endParaRPr lang="en-GB" sz="2400" dirty="0"/>
          </a:p>
        </p:txBody>
      </p:sp>
    </p:spTree>
    <p:extLst>
      <p:ext uri="{BB962C8B-B14F-4D97-AF65-F5344CB8AC3E}">
        <p14:creationId xmlns:p14="http://schemas.microsoft.com/office/powerpoint/2010/main" val="234276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Example of a sparse matrix</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aphicFrame>
        <p:nvGraphicFramePr>
          <p:cNvPr id="7" name="Table 7">
            <a:extLst>
              <a:ext uri="{FF2B5EF4-FFF2-40B4-BE49-F238E27FC236}">
                <a16:creationId xmlns:a16="http://schemas.microsoft.com/office/drawing/2014/main" id="{F19EA906-9F56-4663-9D13-3A31DD8A6D0E}"/>
              </a:ext>
            </a:extLst>
          </p:cNvPr>
          <p:cNvGraphicFramePr>
            <a:graphicFrameLocks noGrp="1"/>
          </p:cNvGraphicFramePr>
          <p:nvPr>
            <p:extLst>
              <p:ext uri="{D42A27DB-BD31-4B8C-83A1-F6EECF244321}">
                <p14:modId xmlns:p14="http://schemas.microsoft.com/office/powerpoint/2010/main" val="3698396581"/>
              </p:ext>
            </p:extLst>
          </p:nvPr>
        </p:nvGraphicFramePr>
        <p:xfrm>
          <a:off x="2666998" y="1790426"/>
          <a:ext cx="6388107" cy="1463040"/>
        </p:xfrm>
        <a:graphic>
          <a:graphicData uri="http://schemas.openxmlformats.org/drawingml/2006/table">
            <a:tbl>
              <a:tblPr firstRow="1" firstCol="1" bandRow="1">
                <a:tableStyleId>{5C22544A-7EE6-4342-B048-85BDC9FD1C3A}</a:tableStyleId>
              </a:tblPr>
              <a:tblGrid>
                <a:gridCol w="580737">
                  <a:extLst>
                    <a:ext uri="{9D8B030D-6E8A-4147-A177-3AD203B41FA5}">
                      <a16:colId xmlns:a16="http://schemas.microsoft.com/office/drawing/2014/main" val="2589843463"/>
                    </a:ext>
                  </a:extLst>
                </a:gridCol>
                <a:gridCol w="580737">
                  <a:extLst>
                    <a:ext uri="{9D8B030D-6E8A-4147-A177-3AD203B41FA5}">
                      <a16:colId xmlns:a16="http://schemas.microsoft.com/office/drawing/2014/main" val="2986950297"/>
                    </a:ext>
                  </a:extLst>
                </a:gridCol>
                <a:gridCol w="580737">
                  <a:extLst>
                    <a:ext uri="{9D8B030D-6E8A-4147-A177-3AD203B41FA5}">
                      <a16:colId xmlns:a16="http://schemas.microsoft.com/office/drawing/2014/main" val="176461362"/>
                    </a:ext>
                  </a:extLst>
                </a:gridCol>
                <a:gridCol w="580737">
                  <a:extLst>
                    <a:ext uri="{9D8B030D-6E8A-4147-A177-3AD203B41FA5}">
                      <a16:colId xmlns:a16="http://schemas.microsoft.com/office/drawing/2014/main" val="4291804287"/>
                    </a:ext>
                  </a:extLst>
                </a:gridCol>
                <a:gridCol w="580737">
                  <a:extLst>
                    <a:ext uri="{9D8B030D-6E8A-4147-A177-3AD203B41FA5}">
                      <a16:colId xmlns:a16="http://schemas.microsoft.com/office/drawing/2014/main" val="261035204"/>
                    </a:ext>
                  </a:extLst>
                </a:gridCol>
                <a:gridCol w="580737">
                  <a:extLst>
                    <a:ext uri="{9D8B030D-6E8A-4147-A177-3AD203B41FA5}">
                      <a16:colId xmlns:a16="http://schemas.microsoft.com/office/drawing/2014/main" val="1200103306"/>
                    </a:ext>
                  </a:extLst>
                </a:gridCol>
                <a:gridCol w="580737">
                  <a:extLst>
                    <a:ext uri="{9D8B030D-6E8A-4147-A177-3AD203B41FA5}">
                      <a16:colId xmlns:a16="http://schemas.microsoft.com/office/drawing/2014/main" val="1631310110"/>
                    </a:ext>
                  </a:extLst>
                </a:gridCol>
                <a:gridCol w="580737">
                  <a:extLst>
                    <a:ext uri="{9D8B030D-6E8A-4147-A177-3AD203B41FA5}">
                      <a16:colId xmlns:a16="http://schemas.microsoft.com/office/drawing/2014/main" val="2973280307"/>
                    </a:ext>
                  </a:extLst>
                </a:gridCol>
                <a:gridCol w="580737">
                  <a:extLst>
                    <a:ext uri="{9D8B030D-6E8A-4147-A177-3AD203B41FA5}">
                      <a16:colId xmlns:a16="http://schemas.microsoft.com/office/drawing/2014/main" val="1047407521"/>
                    </a:ext>
                  </a:extLst>
                </a:gridCol>
                <a:gridCol w="580737">
                  <a:extLst>
                    <a:ext uri="{9D8B030D-6E8A-4147-A177-3AD203B41FA5}">
                      <a16:colId xmlns:a16="http://schemas.microsoft.com/office/drawing/2014/main" val="2893960480"/>
                    </a:ext>
                  </a:extLst>
                </a:gridCol>
                <a:gridCol w="580737">
                  <a:extLst>
                    <a:ext uri="{9D8B030D-6E8A-4147-A177-3AD203B41FA5}">
                      <a16:colId xmlns:a16="http://schemas.microsoft.com/office/drawing/2014/main" val="555587262"/>
                    </a:ext>
                  </a:extLst>
                </a:gridCol>
              </a:tblGrid>
              <a:tr h="288095">
                <a:tc>
                  <a:txBody>
                    <a:bodyPr/>
                    <a:lstStyle/>
                    <a:p>
                      <a:endParaRPr lang="en-GB" dirty="0"/>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r>
                        <a:rPr lang="en-GB" dirty="0"/>
                        <a:t>8</a:t>
                      </a:r>
                    </a:p>
                  </a:txBody>
                  <a:tcPr/>
                </a:tc>
                <a:tc>
                  <a:txBody>
                    <a:bodyPr/>
                    <a:lstStyle/>
                    <a:p>
                      <a:r>
                        <a:rPr lang="en-GB" dirty="0"/>
                        <a:t>9</a:t>
                      </a:r>
                    </a:p>
                  </a:txBody>
                  <a:tcPr/>
                </a:tc>
                <a:extLst>
                  <a:ext uri="{0D108BD9-81ED-4DB2-BD59-A6C34878D82A}">
                    <a16:rowId xmlns:a16="http://schemas.microsoft.com/office/drawing/2014/main" val="751584505"/>
                  </a:ext>
                </a:extLst>
              </a:tr>
              <a:tr h="288095">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3</a:t>
                      </a:r>
                    </a:p>
                  </a:txBody>
                  <a:tcPr/>
                </a:tc>
                <a:tc>
                  <a:txBody>
                    <a:bodyPr/>
                    <a:lstStyle/>
                    <a:p>
                      <a:r>
                        <a:rPr lang="en-GB" dirty="0"/>
                        <a:t>1</a:t>
                      </a:r>
                    </a:p>
                  </a:txBody>
                  <a:tcPr/>
                </a:tc>
                <a:tc>
                  <a:txBody>
                    <a:bodyPr/>
                    <a:lstStyle/>
                    <a:p>
                      <a:r>
                        <a:rPr lang="en-GB" dirty="0"/>
                        <a:t>0</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814936890"/>
                  </a:ext>
                </a:extLst>
              </a:tr>
              <a:tr h="288095">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4</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867754006"/>
                  </a:ext>
                </a:extLst>
              </a:tr>
              <a:tr h="288095">
                <a:tc>
                  <a:txBody>
                    <a:bodyPr/>
                    <a:lstStyle/>
                    <a:p>
                      <a:r>
                        <a:rPr lang="en-GB" dirty="0"/>
                        <a:t>2</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3719478570"/>
                  </a:ext>
                </a:extLst>
              </a:tr>
            </a:tbl>
          </a:graphicData>
        </a:graphic>
      </p:graphicFrame>
      <p:sp>
        <p:nvSpPr>
          <p:cNvPr id="9" name="TextBox 8">
            <a:extLst>
              <a:ext uri="{FF2B5EF4-FFF2-40B4-BE49-F238E27FC236}">
                <a16:creationId xmlns:a16="http://schemas.microsoft.com/office/drawing/2014/main" id="{2D1EE960-86E2-4251-89C0-4A70CE617D3F}"/>
              </a:ext>
            </a:extLst>
          </p:cNvPr>
          <p:cNvSpPr txBox="1"/>
          <p:nvPr/>
        </p:nvSpPr>
        <p:spPr>
          <a:xfrm>
            <a:off x="457200" y="1188135"/>
            <a:ext cx="11277600" cy="461665"/>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Consider the following Term Frequency matrix for some corpus with three documents:</a:t>
            </a:r>
            <a:endParaRPr lang="en-GB" sz="2400" dirty="0"/>
          </a:p>
        </p:txBody>
      </p:sp>
      <p:sp>
        <p:nvSpPr>
          <p:cNvPr id="10" name="TextBox 9">
            <a:extLst>
              <a:ext uri="{FF2B5EF4-FFF2-40B4-BE49-F238E27FC236}">
                <a16:creationId xmlns:a16="http://schemas.microsoft.com/office/drawing/2014/main" id="{88F60A61-D297-4EFB-8418-3E0E2588B951}"/>
              </a:ext>
            </a:extLst>
          </p:cNvPr>
          <p:cNvSpPr txBox="1"/>
          <p:nvPr/>
        </p:nvSpPr>
        <p:spPr>
          <a:xfrm>
            <a:off x="504824" y="3604534"/>
            <a:ext cx="7067551" cy="1569660"/>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data is stored as a normal matrix, it will have 30 elements. Instead, we can store the 12 non-zero elements in a dictionary like format (keys given by the location and values corresponding to the element).</a:t>
            </a:r>
          </a:p>
        </p:txBody>
      </p:sp>
    </p:spTree>
    <p:extLst>
      <p:ext uri="{BB962C8B-B14F-4D97-AF65-F5344CB8AC3E}">
        <p14:creationId xmlns:p14="http://schemas.microsoft.com/office/powerpoint/2010/main" val="57207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Example of a sparse matrix</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aphicFrame>
        <p:nvGraphicFramePr>
          <p:cNvPr id="7" name="Table 7">
            <a:extLst>
              <a:ext uri="{FF2B5EF4-FFF2-40B4-BE49-F238E27FC236}">
                <a16:creationId xmlns:a16="http://schemas.microsoft.com/office/drawing/2014/main" id="{F19EA906-9F56-4663-9D13-3A31DD8A6D0E}"/>
              </a:ext>
            </a:extLst>
          </p:cNvPr>
          <p:cNvGraphicFramePr>
            <a:graphicFrameLocks noGrp="1"/>
          </p:cNvGraphicFramePr>
          <p:nvPr>
            <p:extLst>
              <p:ext uri="{D42A27DB-BD31-4B8C-83A1-F6EECF244321}">
                <p14:modId xmlns:p14="http://schemas.microsoft.com/office/powerpoint/2010/main" val="2429917332"/>
              </p:ext>
            </p:extLst>
          </p:nvPr>
        </p:nvGraphicFramePr>
        <p:xfrm>
          <a:off x="2666998" y="1790426"/>
          <a:ext cx="6388107" cy="1463040"/>
        </p:xfrm>
        <a:graphic>
          <a:graphicData uri="http://schemas.openxmlformats.org/drawingml/2006/table">
            <a:tbl>
              <a:tblPr firstRow="1" firstCol="1" bandRow="1">
                <a:tableStyleId>{5C22544A-7EE6-4342-B048-85BDC9FD1C3A}</a:tableStyleId>
              </a:tblPr>
              <a:tblGrid>
                <a:gridCol w="580737">
                  <a:extLst>
                    <a:ext uri="{9D8B030D-6E8A-4147-A177-3AD203B41FA5}">
                      <a16:colId xmlns:a16="http://schemas.microsoft.com/office/drawing/2014/main" val="2589843463"/>
                    </a:ext>
                  </a:extLst>
                </a:gridCol>
                <a:gridCol w="580737">
                  <a:extLst>
                    <a:ext uri="{9D8B030D-6E8A-4147-A177-3AD203B41FA5}">
                      <a16:colId xmlns:a16="http://schemas.microsoft.com/office/drawing/2014/main" val="2986950297"/>
                    </a:ext>
                  </a:extLst>
                </a:gridCol>
                <a:gridCol w="580737">
                  <a:extLst>
                    <a:ext uri="{9D8B030D-6E8A-4147-A177-3AD203B41FA5}">
                      <a16:colId xmlns:a16="http://schemas.microsoft.com/office/drawing/2014/main" val="176461362"/>
                    </a:ext>
                  </a:extLst>
                </a:gridCol>
                <a:gridCol w="580737">
                  <a:extLst>
                    <a:ext uri="{9D8B030D-6E8A-4147-A177-3AD203B41FA5}">
                      <a16:colId xmlns:a16="http://schemas.microsoft.com/office/drawing/2014/main" val="4291804287"/>
                    </a:ext>
                  </a:extLst>
                </a:gridCol>
                <a:gridCol w="580737">
                  <a:extLst>
                    <a:ext uri="{9D8B030D-6E8A-4147-A177-3AD203B41FA5}">
                      <a16:colId xmlns:a16="http://schemas.microsoft.com/office/drawing/2014/main" val="261035204"/>
                    </a:ext>
                  </a:extLst>
                </a:gridCol>
                <a:gridCol w="580737">
                  <a:extLst>
                    <a:ext uri="{9D8B030D-6E8A-4147-A177-3AD203B41FA5}">
                      <a16:colId xmlns:a16="http://schemas.microsoft.com/office/drawing/2014/main" val="1200103306"/>
                    </a:ext>
                  </a:extLst>
                </a:gridCol>
                <a:gridCol w="580737">
                  <a:extLst>
                    <a:ext uri="{9D8B030D-6E8A-4147-A177-3AD203B41FA5}">
                      <a16:colId xmlns:a16="http://schemas.microsoft.com/office/drawing/2014/main" val="1631310110"/>
                    </a:ext>
                  </a:extLst>
                </a:gridCol>
                <a:gridCol w="580737">
                  <a:extLst>
                    <a:ext uri="{9D8B030D-6E8A-4147-A177-3AD203B41FA5}">
                      <a16:colId xmlns:a16="http://schemas.microsoft.com/office/drawing/2014/main" val="2973280307"/>
                    </a:ext>
                  </a:extLst>
                </a:gridCol>
                <a:gridCol w="580737">
                  <a:extLst>
                    <a:ext uri="{9D8B030D-6E8A-4147-A177-3AD203B41FA5}">
                      <a16:colId xmlns:a16="http://schemas.microsoft.com/office/drawing/2014/main" val="1047407521"/>
                    </a:ext>
                  </a:extLst>
                </a:gridCol>
                <a:gridCol w="580737">
                  <a:extLst>
                    <a:ext uri="{9D8B030D-6E8A-4147-A177-3AD203B41FA5}">
                      <a16:colId xmlns:a16="http://schemas.microsoft.com/office/drawing/2014/main" val="2893960480"/>
                    </a:ext>
                  </a:extLst>
                </a:gridCol>
                <a:gridCol w="580737">
                  <a:extLst>
                    <a:ext uri="{9D8B030D-6E8A-4147-A177-3AD203B41FA5}">
                      <a16:colId xmlns:a16="http://schemas.microsoft.com/office/drawing/2014/main" val="555587262"/>
                    </a:ext>
                  </a:extLst>
                </a:gridCol>
              </a:tblGrid>
              <a:tr h="288095">
                <a:tc>
                  <a:txBody>
                    <a:bodyPr/>
                    <a:lstStyle/>
                    <a:p>
                      <a:endParaRPr lang="en-GB" dirty="0"/>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r>
                        <a:rPr lang="en-GB" dirty="0"/>
                        <a:t>8</a:t>
                      </a:r>
                    </a:p>
                  </a:txBody>
                  <a:tcPr/>
                </a:tc>
                <a:tc>
                  <a:txBody>
                    <a:bodyPr/>
                    <a:lstStyle/>
                    <a:p>
                      <a:r>
                        <a:rPr lang="en-GB" dirty="0"/>
                        <a:t>9</a:t>
                      </a:r>
                    </a:p>
                  </a:txBody>
                  <a:tcPr/>
                </a:tc>
                <a:extLst>
                  <a:ext uri="{0D108BD9-81ED-4DB2-BD59-A6C34878D82A}">
                    <a16:rowId xmlns:a16="http://schemas.microsoft.com/office/drawing/2014/main" val="751584505"/>
                  </a:ext>
                </a:extLst>
              </a:tr>
              <a:tr h="288095">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3</a:t>
                      </a:r>
                    </a:p>
                  </a:txBody>
                  <a:tcPr/>
                </a:tc>
                <a:tc>
                  <a:txBody>
                    <a:bodyPr/>
                    <a:lstStyle/>
                    <a:p>
                      <a:r>
                        <a:rPr lang="en-GB" dirty="0"/>
                        <a:t>1</a:t>
                      </a:r>
                    </a:p>
                  </a:txBody>
                  <a:tcPr/>
                </a:tc>
                <a:tc>
                  <a:txBody>
                    <a:bodyPr/>
                    <a:lstStyle/>
                    <a:p>
                      <a:r>
                        <a:rPr lang="en-GB" dirty="0"/>
                        <a:t>0</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814936890"/>
                  </a:ext>
                </a:extLst>
              </a:tr>
              <a:tr h="288095">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4</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867754006"/>
                  </a:ext>
                </a:extLst>
              </a:tr>
              <a:tr h="288095">
                <a:tc>
                  <a:txBody>
                    <a:bodyPr/>
                    <a:lstStyle/>
                    <a:p>
                      <a:r>
                        <a:rPr lang="en-GB" dirty="0"/>
                        <a:t>2</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3719478570"/>
                  </a:ext>
                </a:extLst>
              </a:tr>
            </a:tbl>
          </a:graphicData>
        </a:graphic>
      </p:graphicFrame>
      <p:sp>
        <p:nvSpPr>
          <p:cNvPr id="9" name="TextBox 8">
            <a:extLst>
              <a:ext uri="{FF2B5EF4-FFF2-40B4-BE49-F238E27FC236}">
                <a16:creationId xmlns:a16="http://schemas.microsoft.com/office/drawing/2014/main" id="{2D1EE960-86E2-4251-89C0-4A70CE617D3F}"/>
              </a:ext>
            </a:extLst>
          </p:cNvPr>
          <p:cNvSpPr txBox="1"/>
          <p:nvPr/>
        </p:nvSpPr>
        <p:spPr>
          <a:xfrm>
            <a:off x="457200" y="1188135"/>
            <a:ext cx="11277600" cy="461665"/>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Consider the following Term Frequency matrix for some corpus with three documents:</a:t>
            </a:r>
            <a:endParaRPr lang="en-GB" sz="2400" dirty="0"/>
          </a:p>
        </p:txBody>
      </p:sp>
      <p:sp>
        <p:nvSpPr>
          <p:cNvPr id="10" name="TextBox 9">
            <a:extLst>
              <a:ext uri="{FF2B5EF4-FFF2-40B4-BE49-F238E27FC236}">
                <a16:creationId xmlns:a16="http://schemas.microsoft.com/office/drawing/2014/main" id="{88F60A61-D297-4EFB-8418-3E0E2588B951}"/>
              </a:ext>
            </a:extLst>
          </p:cNvPr>
          <p:cNvSpPr txBox="1"/>
          <p:nvPr/>
        </p:nvSpPr>
        <p:spPr>
          <a:xfrm>
            <a:off x="504824" y="3604534"/>
            <a:ext cx="7067551" cy="1569660"/>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data is stored as a normal matrix, it will have 30 elements. Instead, we can store the 12 non-zero elements in a dictionary like format (keys given by the location and values corresponding to the element).</a:t>
            </a:r>
          </a:p>
        </p:txBody>
      </p:sp>
      <p:sp>
        <p:nvSpPr>
          <p:cNvPr id="12" name="TextBox 11">
            <a:extLst>
              <a:ext uri="{FF2B5EF4-FFF2-40B4-BE49-F238E27FC236}">
                <a16:creationId xmlns:a16="http://schemas.microsoft.com/office/drawing/2014/main" id="{CE7FA927-BE7A-4F7A-AED6-F0B0C346829D}"/>
              </a:ext>
            </a:extLst>
          </p:cNvPr>
          <p:cNvSpPr txBox="1"/>
          <p:nvPr/>
        </p:nvSpPr>
        <p:spPr>
          <a:xfrm>
            <a:off x="9055105" y="3640996"/>
            <a:ext cx="1022716" cy="2585323"/>
          </a:xfrm>
          <a:prstGeom prst="rect">
            <a:avLst/>
          </a:prstGeom>
          <a:noFill/>
          <a:ln>
            <a:solidFill>
              <a:schemeClr val="accent1"/>
            </a:solidFill>
          </a:ln>
        </p:spPr>
        <p:txBody>
          <a:bodyPr wrap="none" lIns="0" tIns="0" rIns="0" bIns="0" rtlCol="0">
            <a:spAutoFit/>
          </a:bodyPr>
          <a:lstStyle/>
          <a:p>
            <a:pPr algn="l"/>
            <a:r>
              <a:rPr lang="en-GB" sz="1400" dirty="0"/>
              <a:t>(0,4) 	3</a:t>
            </a:r>
          </a:p>
          <a:p>
            <a:pPr algn="l"/>
            <a:r>
              <a:rPr lang="en-GB" sz="1400" dirty="0"/>
              <a:t>(0,5)	1</a:t>
            </a:r>
          </a:p>
          <a:p>
            <a:pPr algn="l"/>
            <a:r>
              <a:rPr lang="en-GB" sz="1400" dirty="0"/>
              <a:t>(0,7)	2</a:t>
            </a:r>
          </a:p>
          <a:p>
            <a:pPr algn="l"/>
            <a:r>
              <a:rPr lang="en-GB" sz="1400" dirty="0"/>
              <a:t>(1,0) 	1</a:t>
            </a:r>
          </a:p>
          <a:p>
            <a:pPr algn="l"/>
            <a:r>
              <a:rPr lang="en-GB" sz="1400" dirty="0"/>
              <a:t>(1,2)	1</a:t>
            </a:r>
          </a:p>
          <a:p>
            <a:pPr algn="l"/>
            <a:r>
              <a:rPr lang="en-GB" sz="1400" dirty="0"/>
              <a:t>(1,5)	4</a:t>
            </a:r>
          </a:p>
          <a:p>
            <a:pPr algn="l"/>
            <a:r>
              <a:rPr lang="en-GB" sz="1400" dirty="0"/>
              <a:t>(1,6)	2</a:t>
            </a:r>
          </a:p>
          <a:p>
            <a:pPr algn="l"/>
            <a:r>
              <a:rPr lang="en-GB" sz="1400" dirty="0"/>
              <a:t>(2,1)	1</a:t>
            </a:r>
          </a:p>
          <a:p>
            <a:pPr algn="l"/>
            <a:r>
              <a:rPr lang="en-GB" sz="1400" dirty="0"/>
              <a:t>(2,3)	1</a:t>
            </a:r>
          </a:p>
          <a:p>
            <a:pPr algn="l"/>
            <a:r>
              <a:rPr lang="en-GB" sz="1400" dirty="0"/>
              <a:t>(2,5)	1</a:t>
            </a:r>
          </a:p>
          <a:p>
            <a:pPr algn="l"/>
            <a:r>
              <a:rPr lang="en-GB" sz="1400" dirty="0"/>
              <a:t>(2,8)	1</a:t>
            </a:r>
          </a:p>
          <a:p>
            <a:pPr algn="l"/>
            <a:r>
              <a:rPr lang="en-GB" sz="1400" dirty="0"/>
              <a:t>(2,9)	1</a:t>
            </a:r>
          </a:p>
        </p:txBody>
      </p:sp>
    </p:spTree>
    <p:extLst>
      <p:ext uri="{BB962C8B-B14F-4D97-AF65-F5344CB8AC3E}">
        <p14:creationId xmlns:p14="http://schemas.microsoft.com/office/powerpoint/2010/main" val="18850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Example of a sparse matrix</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aphicFrame>
        <p:nvGraphicFramePr>
          <p:cNvPr id="7" name="Table 7">
            <a:extLst>
              <a:ext uri="{FF2B5EF4-FFF2-40B4-BE49-F238E27FC236}">
                <a16:creationId xmlns:a16="http://schemas.microsoft.com/office/drawing/2014/main" id="{F19EA906-9F56-4663-9D13-3A31DD8A6D0E}"/>
              </a:ext>
            </a:extLst>
          </p:cNvPr>
          <p:cNvGraphicFramePr>
            <a:graphicFrameLocks noGrp="1"/>
          </p:cNvGraphicFramePr>
          <p:nvPr>
            <p:extLst>
              <p:ext uri="{D42A27DB-BD31-4B8C-83A1-F6EECF244321}">
                <p14:modId xmlns:p14="http://schemas.microsoft.com/office/powerpoint/2010/main" val="3248968256"/>
              </p:ext>
            </p:extLst>
          </p:nvPr>
        </p:nvGraphicFramePr>
        <p:xfrm>
          <a:off x="2666998" y="1790426"/>
          <a:ext cx="6388107" cy="1463040"/>
        </p:xfrm>
        <a:graphic>
          <a:graphicData uri="http://schemas.openxmlformats.org/drawingml/2006/table">
            <a:tbl>
              <a:tblPr firstRow="1" firstCol="1" bandRow="1">
                <a:tableStyleId>{5C22544A-7EE6-4342-B048-85BDC9FD1C3A}</a:tableStyleId>
              </a:tblPr>
              <a:tblGrid>
                <a:gridCol w="580737">
                  <a:extLst>
                    <a:ext uri="{9D8B030D-6E8A-4147-A177-3AD203B41FA5}">
                      <a16:colId xmlns:a16="http://schemas.microsoft.com/office/drawing/2014/main" val="2589843463"/>
                    </a:ext>
                  </a:extLst>
                </a:gridCol>
                <a:gridCol w="580737">
                  <a:extLst>
                    <a:ext uri="{9D8B030D-6E8A-4147-A177-3AD203B41FA5}">
                      <a16:colId xmlns:a16="http://schemas.microsoft.com/office/drawing/2014/main" val="2986950297"/>
                    </a:ext>
                  </a:extLst>
                </a:gridCol>
                <a:gridCol w="580737">
                  <a:extLst>
                    <a:ext uri="{9D8B030D-6E8A-4147-A177-3AD203B41FA5}">
                      <a16:colId xmlns:a16="http://schemas.microsoft.com/office/drawing/2014/main" val="176461362"/>
                    </a:ext>
                  </a:extLst>
                </a:gridCol>
                <a:gridCol w="580737">
                  <a:extLst>
                    <a:ext uri="{9D8B030D-6E8A-4147-A177-3AD203B41FA5}">
                      <a16:colId xmlns:a16="http://schemas.microsoft.com/office/drawing/2014/main" val="4291804287"/>
                    </a:ext>
                  </a:extLst>
                </a:gridCol>
                <a:gridCol w="580737">
                  <a:extLst>
                    <a:ext uri="{9D8B030D-6E8A-4147-A177-3AD203B41FA5}">
                      <a16:colId xmlns:a16="http://schemas.microsoft.com/office/drawing/2014/main" val="261035204"/>
                    </a:ext>
                  </a:extLst>
                </a:gridCol>
                <a:gridCol w="580737">
                  <a:extLst>
                    <a:ext uri="{9D8B030D-6E8A-4147-A177-3AD203B41FA5}">
                      <a16:colId xmlns:a16="http://schemas.microsoft.com/office/drawing/2014/main" val="1200103306"/>
                    </a:ext>
                  </a:extLst>
                </a:gridCol>
                <a:gridCol w="580737">
                  <a:extLst>
                    <a:ext uri="{9D8B030D-6E8A-4147-A177-3AD203B41FA5}">
                      <a16:colId xmlns:a16="http://schemas.microsoft.com/office/drawing/2014/main" val="1631310110"/>
                    </a:ext>
                  </a:extLst>
                </a:gridCol>
                <a:gridCol w="580737">
                  <a:extLst>
                    <a:ext uri="{9D8B030D-6E8A-4147-A177-3AD203B41FA5}">
                      <a16:colId xmlns:a16="http://schemas.microsoft.com/office/drawing/2014/main" val="2973280307"/>
                    </a:ext>
                  </a:extLst>
                </a:gridCol>
                <a:gridCol w="580737">
                  <a:extLst>
                    <a:ext uri="{9D8B030D-6E8A-4147-A177-3AD203B41FA5}">
                      <a16:colId xmlns:a16="http://schemas.microsoft.com/office/drawing/2014/main" val="1047407521"/>
                    </a:ext>
                  </a:extLst>
                </a:gridCol>
                <a:gridCol w="580737">
                  <a:extLst>
                    <a:ext uri="{9D8B030D-6E8A-4147-A177-3AD203B41FA5}">
                      <a16:colId xmlns:a16="http://schemas.microsoft.com/office/drawing/2014/main" val="2893960480"/>
                    </a:ext>
                  </a:extLst>
                </a:gridCol>
                <a:gridCol w="580737">
                  <a:extLst>
                    <a:ext uri="{9D8B030D-6E8A-4147-A177-3AD203B41FA5}">
                      <a16:colId xmlns:a16="http://schemas.microsoft.com/office/drawing/2014/main" val="555587262"/>
                    </a:ext>
                  </a:extLst>
                </a:gridCol>
              </a:tblGrid>
              <a:tr h="288095">
                <a:tc>
                  <a:txBody>
                    <a:bodyPr/>
                    <a:lstStyle/>
                    <a:p>
                      <a:endParaRPr lang="en-GB" dirty="0"/>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r>
                        <a:rPr lang="en-GB" dirty="0"/>
                        <a:t>8</a:t>
                      </a:r>
                    </a:p>
                  </a:txBody>
                  <a:tcPr/>
                </a:tc>
                <a:tc>
                  <a:txBody>
                    <a:bodyPr/>
                    <a:lstStyle/>
                    <a:p>
                      <a:r>
                        <a:rPr lang="en-GB" dirty="0"/>
                        <a:t>9</a:t>
                      </a:r>
                    </a:p>
                  </a:txBody>
                  <a:tcPr/>
                </a:tc>
                <a:extLst>
                  <a:ext uri="{0D108BD9-81ED-4DB2-BD59-A6C34878D82A}">
                    <a16:rowId xmlns:a16="http://schemas.microsoft.com/office/drawing/2014/main" val="751584505"/>
                  </a:ext>
                </a:extLst>
              </a:tr>
              <a:tr h="288095">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3</a:t>
                      </a:r>
                    </a:p>
                  </a:txBody>
                  <a:tcPr/>
                </a:tc>
                <a:tc>
                  <a:txBody>
                    <a:bodyPr/>
                    <a:lstStyle/>
                    <a:p>
                      <a:r>
                        <a:rPr lang="en-GB" dirty="0"/>
                        <a:t>1</a:t>
                      </a:r>
                    </a:p>
                  </a:txBody>
                  <a:tcPr/>
                </a:tc>
                <a:tc>
                  <a:txBody>
                    <a:bodyPr/>
                    <a:lstStyle/>
                    <a:p>
                      <a:r>
                        <a:rPr lang="en-GB" dirty="0"/>
                        <a:t>0</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814936890"/>
                  </a:ext>
                </a:extLst>
              </a:tr>
              <a:tr h="288095">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4</a:t>
                      </a:r>
                    </a:p>
                  </a:txBody>
                  <a:tcPr/>
                </a:tc>
                <a:tc>
                  <a:txBody>
                    <a:bodyPr/>
                    <a:lstStyle/>
                    <a:p>
                      <a:r>
                        <a:rPr lang="en-GB" dirty="0"/>
                        <a:t>2</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867754006"/>
                  </a:ext>
                </a:extLst>
              </a:tr>
              <a:tr h="288095">
                <a:tc>
                  <a:txBody>
                    <a:bodyPr/>
                    <a:lstStyle/>
                    <a:p>
                      <a:r>
                        <a:rPr lang="en-GB" dirty="0"/>
                        <a:t>2</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3719478570"/>
                  </a:ext>
                </a:extLst>
              </a:tr>
            </a:tbl>
          </a:graphicData>
        </a:graphic>
      </p:graphicFrame>
      <p:sp>
        <p:nvSpPr>
          <p:cNvPr id="9" name="TextBox 8">
            <a:extLst>
              <a:ext uri="{FF2B5EF4-FFF2-40B4-BE49-F238E27FC236}">
                <a16:creationId xmlns:a16="http://schemas.microsoft.com/office/drawing/2014/main" id="{2D1EE960-86E2-4251-89C0-4A70CE617D3F}"/>
              </a:ext>
            </a:extLst>
          </p:cNvPr>
          <p:cNvSpPr txBox="1"/>
          <p:nvPr/>
        </p:nvSpPr>
        <p:spPr>
          <a:xfrm>
            <a:off x="457200" y="1188135"/>
            <a:ext cx="11277600" cy="461665"/>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Consider the following Term Frequency matrix for some corpus with three documents:</a:t>
            </a:r>
            <a:endParaRPr lang="en-GB" sz="2400" dirty="0"/>
          </a:p>
        </p:txBody>
      </p:sp>
      <p:sp>
        <p:nvSpPr>
          <p:cNvPr id="10" name="TextBox 9">
            <a:extLst>
              <a:ext uri="{FF2B5EF4-FFF2-40B4-BE49-F238E27FC236}">
                <a16:creationId xmlns:a16="http://schemas.microsoft.com/office/drawing/2014/main" id="{88F60A61-D297-4EFB-8418-3E0E2588B951}"/>
              </a:ext>
            </a:extLst>
          </p:cNvPr>
          <p:cNvSpPr txBox="1"/>
          <p:nvPr/>
        </p:nvSpPr>
        <p:spPr>
          <a:xfrm>
            <a:off x="504824" y="3604534"/>
            <a:ext cx="7067551" cy="2677656"/>
          </a:xfrm>
          <a:prstGeom prst="rect">
            <a:avLst/>
          </a:prstGeom>
          <a:noFill/>
        </p:spPr>
        <p:txBody>
          <a:bodyPr wrap="square">
            <a:sp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If the data is stored as a normal matrix, it will have 30 elements. Instead, we can store the 12 non-zero elements in a dictionary like format (keys given by the location and values corresponding to the element).</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For very large matrices, this will reduce the storage space significantly.</a:t>
            </a:r>
            <a:endParaRPr lang="en-GB" sz="2400" dirty="0"/>
          </a:p>
        </p:txBody>
      </p:sp>
      <p:sp>
        <p:nvSpPr>
          <p:cNvPr id="12" name="TextBox 11">
            <a:extLst>
              <a:ext uri="{FF2B5EF4-FFF2-40B4-BE49-F238E27FC236}">
                <a16:creationId xmlns:a16="http://schemas.microsoft.com/office/drawing/2014/main" id="{CE7FA927-BE7A-4F7A-AED6-F0B0C346829D}"/>
              </a:ext>
            </a:extLst>
          </p:cNvPr>
          <p:cNvSpPr txBox="1"/>
          <p:nvPr/>
        </p:nvSpPr>
        <p:spPr>
          <a:xfrm>
            <a:off x="9055105" y="3640996"/>
            <a:ext cx="1022716" cy="2585323"/>
          </a:xfrm>
          <a:prstGeom prst="rect">
            <a:avLst/>
          </a:prstGeom>
          <a:noFill/>
          <a:ln>
            <a:solidFill>
              <a:schemeClr val="accent1"/>
            </a:solidFill>
          </a:ln>
        </p:spPr>
        <p:txBody>
          <a:bodyPr wrap="none" lIns="0" tIns="0" rIns="0" bIns="0" rtlCol="0">
            <a:spAutoFit/>
          </a:bodyPr>
          <a:lstStyle/>
          <a:p>
            <a:pPr algn="l"/>
            <a:r>
              <a:rPr lang="en-GB" sz="1400" dirty="0"/>
              <a:t>(0,4) 	3</a:t>
            </a:r>
          </a:p>
          <a:p>
            <a:pPr algn="l"/>
            <a:r>
              <a:rPr lang="en-GB" sz="1400" dirty="0"/>
              <a:t>(0,5)	1</a:t>
            </a:r>
          </a:p>
          <a:p>
            <a:pPr algn="l"/>
            <a:r>
              <a:rPr lang="en-GB" sz="1400" dirty="0"/>
              <a:t>(0,7)	2</a:t>
            </a:r>
          </a:p>
          <a:p>
            <a:pPr algn="l"/>
            <a:r>
              <a:rPr lang="en-GB" sz="1400" dirty="0"/>
              <a:t>(1,0) 	1</a:t>
            </a:r>
          </a:p>
          <a:p>
            <a:pPr algn="l"/>
            <a:r>
              <a:rPr lang="en-GB" sz="1400" dirty="0"/>
              <a:t>(1,2)	1</a:t>
            </a:r>
          </a:p>
          <a:p>
            <a:pPr algn="l"/>
            <a:r>
              <a:rPr lang="en-GB" sz="1400" dirty="0"/>
              <a:t>(1,5)	4</a:t>
            </a:r>
          </a:p>
          <a:p>
            <a:pPr algn="l"/>
            <a:r>
              <a:rPr lang="en-GB" sz="1400" dirty="0"/>
              <a:t>(1,6)	2</a:t>
            </a:r>
          </a:p>
          <a:p>
            <a:pPr algn="l"/>
            <a:r>
              <a:rPr lang="en-GB" sz="1400" dirty="0"/>
              <a:t>(2,1)	1</a:t>
            </a:r>
          </a:p>
          <a:p>
            <a:pPr algn="l"/>
            <a:r>
              <a:rPr lang="en-GB" sz="1400" dirty="0"/>
              <a:t>(2,3)	1</a:t>
            </a:r>
          </a:p>
          <a:p>
            <a:pPr algn="l"/>
            <a:r>
              <a:rPr lang="en-GB" sz="1400" dirty="0"/>
              <a:t>(2,5)	1</a:t>
            </a:r>
          </a:p>
          <a:p>
            <a:pPr algn="l"/>
            <a:r>
              <a:rPr lang="en-GB" sz="1400" dirty="0"/>
              <a:t>(2,8)	1</a:t>
            </a:r>
          </a:p>
          <a:p>
            <a:pPr algn="l"/>
            <a:r>
              <a:rPr lang="en-GB" sz="1400" dirty="0"/>
              <a:t>(2,9)	1</a:t>
            </a:r>
          </a:p>
        </p:txBody>
      </p:sp>
    </p:spTree>
    <p:extLst>
      <p:ext uri="{BB962C8B-B14F-4D97-AF65-F5344CB8AC3E}">
        <p14:creationId xmlns:p14="http://schemas.microsoft.com/office/powerpoint/2010/main" val="40063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Bag of Words example in Python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69" name="TextBox 68">
            <a:extLst>
              <a:ext uri="{FF2B5EF4-FFF2-40B4-BE49-F238E27FC236}">
                <a16:creationId xmlns:a16="http://schemas.microsoft.com/office/drawing/2014/main" id="{C5BFD477-E1C0-412D-BBBF-08181AC655B7}"/>
              </a:ext>
            </a:extLst>
          </p:cNvPr>
          <p:cNvSpPr txBox="1"/>
          <p:nvPr/>
        </p:nvSpPr>
        <p:spPr>
          <a:xfrm>
            <a:off x="457200" y="1379726"/>
            <a:ext cx="11154833" cy="1569660"/>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scikit-learn provides a </a:t>
            </a:r>
            <a:r>
              <a:rPr lang="en-GB" sz="2400" dirty="0" err="1">
                <a:solidFill>
                  <a:srgbClr val="000000"/>
                </a:solidFill>
                <a:effectLst/>
                <a:latin typeface="Indie Flower" panose="02000000000000000000" pitchFamily="2" charset="0"/>
              </a:rPr>
              <a:t>CountVectorizer</a:t>
            </a:r>
            <a:r>
              <a:rPr lang="en-GB" sz="2400" dirty="0">
                <a:solidFill>
                  <a:srgbClr val="000000"/>
                </a:solidFill>
                <a:latin typeface="Indie Flower" panose="02000000000000000000" pitchFamily="2" charset="0"/>
              </a:rPr>
              <a:t> class that implements the Bag of Words approach.</a:t>
            </a:r>
          </a:p>
          <a:p>
            <a:pPr marL="0" marR="0">
              <a:spcBef>
                <a:spcPts val="0"/>
              </a:spcBef>
              <a:spcAft>
                <a:spcPts val="0"/>
              </a:spcAft>
            </a:pPr>
            <a:endParaRPr lang="en-GB" sz="2400" dirty="0">
              <a:solidFill>
                <a:srgbClr val="000000"/>
              </a:solidFill>
              <a:effectLst/>
              <a:latin typeface="Indie Flower" panose="02000000000000000000" pitchFamily="2" charset="0"/>
            </a:endParaRPr>
          </a:p>
          <a:p>
            <a:pPr marL="0" marR="0">
              <a:spcBef>
                <a:spcPts val="0"/>
              </a:spcBef>
              <a:spcAft>
                <a:spcPts val="0"/>
              </a:spcAft>
            </a:pPr>
            <a:r>
              <a:rPr lang="en-GB" sz="2400" dirty="0">
                <a:solidFill>
                  <a:srgbClr val="000000"/>
                </a:solidFill>
                <a:latin typeface="Indie Flower" panose="02000000000000000000" pitchFamily="2" charset="0"/>
              </a:rPr>
              <a:t>We will look at how this works in the </a:t>
            </a:r>
            <a:r>
              <a:rPr lang="en-GB" sz="2400" dirty="0" err="1">
                <a:solidFill>
                  <a:srgbClr val="000000"/>
                </a:solidFill>
                <a:latin typeface="Indie Flower" panose="02000000000000000000" pitchFamily="2" charset="0"/>
              </a:rPr>
              <a:t>IPython</a:t>
            </a:r>
            <a:r>
              <a:rPr lang="en-GB" sz="2400" dirty="0">
                <a:solidFill>
                  <a:srgbClr val="000000"/>
                </a:solidFill>
                <a:latin typeface="Indie Flower" panose="02000000000000000000" pitchFamily="2" charset="0"/>
              </a:rPr>
              <a:t> notebook </a:t>
            </a:r>
            <a:r>
              <a:rPr lang="en-GB" sz="2000" dirty="0" err="1">
                <a:solidFill>
                  <a:srgbClr val="000000"/>
                </a:solidFill>
                <a:latin typeface="Fira Code Light" pitchFamily="1" charset="0"/>
                <a:ea typeface="Fira Code Light" pitchFamily="1" charset="0"/>
                <a:cs typeface="Fira Code Light" pitchFamily="1" charset="0"/>
              </a:rPr>
              <a:t>bag_of_words.ipynb</a:t>
            </a:r>
            <a:r>
              <a:rPr lang="en-GB" sz="2400" dirty="0">
                <a:solidFill>
                  <a:srgbClr val="000000"/>
                </a:solidFill>
                <a:latin typeface="Indie Flower" panose="02000000000000000000" pitchFamily="2" charset="0"/>
              </a:rPr>
              <a:t> </a:t>
            </a:r>
            <a:endParaRPr lang="en-GB" sz="2400" dirty="0">
              <a:solidFill>
                <a:srgbClr val="000000"/>
              </a:solidFill>
              <a:effectLst/>
              <a:latin typeface="Indie Flower" panose="02000000000000000000" pitchFamily="2" charset="0"/>
            </a:endParaRPr>
          </a:p>
        </p:txBody>
      </p:sp>
    </p:spTree>
    <p:extLst>
      <p:ext uri="{BB962C8B-B14F-4D97-AF65-F5344CB8AC3E}">
        <p14:creationId xmlns:p14="http://schemas.microsoft.com/office/powerpoint/2010/main" val="169523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Why do we need feature extraction?</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Bag of Words</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TF-IDF</a:t>
            </a:r>
          </a:p>
        </p:txBody>
      </p:sp>
    </p:spTree>
    <p:extLst>
      <p:ext uri="{BB962C8B-B14F-4D97-AF65-F5344CB8AC3E}">
        <p14:creationId xmlns:p14="http://schemas.microsoft.com/office/powerpoint/2010/main" val="131326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3</a:t>
            </a:fld>
            <a:endParaRPr lang="en-GB"/>
          </a:p>
        </p:txBody>
      </p:sp>
      <p:sp>
        <p:nvSpPr>
          <p:cNvPr id="8" name="Content Placeholder 2">
            <a:extLst>
              <a:ext uri="{FF2B5EF4-FFF2-40B4-BE49-F238E27FC236}">
                <a16:creationId xmlns:a16="http://schemas.microsoft.com/office/drawing/2014/main" id="{17DC0DEC-081E-4440-9A5D-C470895B900D}"/>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3000" b="1" dirty="0">
                <a:solidFill>
                  <a:schemeClr val="accent5"/>
                </a:solidFill>
                <a:latin typeface="Indie Flower" panose="02000000000000000000" pitchFamily="2" charset="0"/>
              </a:rPr>
              <a:t>Why do we need feature extraction?</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Bag of Words</a:t>
            </a:r>
          </a:p>
          <a:p>
            <a:pPr marL="342900" indent="-342900">
              <a:lnSpc>
                <a:spcPct val="150000"/>
              </a:lnSpc>
              <a:spcBef>
                <a:spcPts val="0"/>
              </a:spcBef>
              <a:buFontTx/>
              <a:buChar char="-"/>
            </a:pPr>
            <a:r>
              <a:rPr lang="en-GB" sz="2400">
                <a:solidFill>
                  <a:srgbClr val="000000"/>
                </a:solidFill>
                <a:latin typeface="Indie Flower" panose="02000000000000000000" pitchFamily="2" charset="0"/>
              </a:rPr>
              <a:t>TF-IDF</a:t>
            </a: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418570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Why do we need feature extraction?</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19"/>
            <a:ext cx="11277600" cy="4816647"/>
          </a:xfrm>
        </p:spPr>
        <p:txBody>
          <a:bodyPr>
            <a:normAutofit lnSpcReduction="10000"/>
          </a:bodyPr>
          <a:lstStyle/>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Often, the raw data is too large for a modelling algorithm to process directly.</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We can also engineer new features not directly available from the raw data to feed into the modelling algorithm (e.g. counts of important words, presence or absence of certain keywords etc.)</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Two commonly used feature extraction techniques for NLP data:</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Bag of Words</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TF-IDF (Term Frequency – Inverse Document Frequency)</a:t>
            </a:r>
          </a:p>
          <a:p>
            <a:pPr marL="342900" marR="0" indent="-342900">
              <a:lnSpc>
                <a:spcPct val="100000"/>
              </a:lnSpc>
              <a:spcBef>
                <a:spcPts val="0"/>
              </a:spcBef>
              <a:spcAft>
                <a:spcPts val="0"/>
              </a:spcAft>
              <a:buClr>
                <a:schemeClr val="accent5"/>
              </a:buClr>
              <a:buFont typeface="Arial" panose="020B0604020202020204" pitchFamily="34" charset="0"/>
              <a:buChar char="•"/>
            </a:pPr>
            <a:endParaRPr lang="en-GB" sz="2400" dirty="0">
              <a:solidFill>
                <a:srgbClr val="000000"/>
              </a:solidFill>
              <a:latin typeface="Indie Flower" panose="02000000000000000000" pitchFamily="2" charset="0"/>
            </a:endParaRPr>
          </a:p>
          <a:p>
            <a:pPr marR="0">
              <a:lnSpc>
                <a:spcPct val="100000"/>
              </a:lnSpc>
              <a:spcBef>
                <a:spcPts val="0"/>
              </a:spcBef>
              <a:spcAft>
                <a:spcPts val="0"/>
              </a:spcAft>
              <a:buClr>
                <a:schemeClr val="accent5"/>
              </a:buClr>
            </a:pPr>
            <a:r>
              <a:rPr lang="en-GB" sz="2400" dirty="0">
                <a:solidFill>
                  <a:srgbClr val="000000"/>
                </a:solidFill>
                <a:latin typeface="Indie Flower" panose="02000000000000000000" pitchFamily="2" charset="0"/>
              </a:rPr>
              <a:t>Other methods approach involve extracting a vector embedding for the given text that can then be used to group similar documents, perform classification etc. The vector embeddings are extracted using trained deep neural networks (e.g. </a:t>
            </a:r>
            <a:r>
              <a:rPr lang="en-GB" sz="2400" dirty="0" err="1">
                <a:solidFill>
                  <a:srgbClr val="000000"/>
                </a:solidFill>
                <a:latin typeface="Indie Flower" panose="02000000000000000000" pitchFamily="2" charset="0"/>
              </a:rPr>
              <a:t>OpenAI</a:t>
            </a:r>
            <a:r>
              <a:rPr lang="en-GB" sz="2400" dirty="0">
                <a:solidFill>
                  <a:srgbClr val="000000"/>
                </a:solidFill>
                <a:latin typeface="Indie Flower" panose="02000000000000000000" pitchFamily="2" charset="0"/>
              </a:rPr>
              <a:t> provides an API to extract embeddings for a given text)</a:t>
            </a: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17539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Why do we need feature extraction?</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3000" b="1" i="0" u="none" strike="noStrike" kern="1200" cap="none" spc="0" normalizeH="0" baseline="0" noProof="0" dirty="0">
                <a:ln>
                  <a:noFill/>
                </a:ln>
                <a:solidFill>
                  <a:schemeClr val="accent5"/>
                </a:solidFill>
                <a:effectLst/>
                <a:uLnTx/>
                <a:uFillTx/>
                <a:latin typeface="Indie Flower" panose="02000000000000000000" pitchFamily="2" charset="0"/>
                <a:ea typeface="+mn-ea"/>
                <a:cs typeface="+mn-cs"/>
              </a:rPr>
              <a:t>Bag of Words</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TF-IDF</a:t>
            </a:r>
          </a:p>
        </p:txBody>
      </p:sp>
    </p:spTree>
    <p:extLst>
      <p:ext uri="{BB962C8B-B14F-4D97-AF65-F5344CB8AC3E}">
        <p14:creationId xmlns:p14="http://schemas.microsoft.com/office/powerpoint/2010/main" val="217658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Bag of Words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The bag of words approach represents each document as an unordered collection of words. Each word is associated with a word count.</a:t>
            </a: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43495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Bag of Words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The bag of words approach represents each document as </a:t>
            </a:r>
            <a:r>
              <a:rPr lang="en-GB" sz="2400" dirty="0" err="1">
                <a:solidFill>
                  <a:srgbClr val="000000"/>
                </a:solidFill>
                <a:effectLst/>
                <a:latin typeface="Indie Flower" panose="02000000000000000000" pitchFamily="2" charset="0"/>
              </a:rPr>
              <a:t>as</a:t>
            </a:r>
            <a:r>
              <a:rPr lang="en-GB" sz="2400" dirty="0">
                <a:solidFill>
                  <a:srgbClr val="000000"/>
                </a:solidFill>
                <a:effectLst/>
                <a:latin typeface="Indie Flower" panose="02000000000000000000" pitchFamily="2" charset="0"/>
              </a:rPr>
              <a:t> unordered collection of words. Each word is associated with a word count.</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Example: Suppose you have the following corpus:</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cat and the mouse ate together"</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old man put the cigarette in the ashtray and placed it on the table"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cat and mouse game“</a:t>
            </a:r>
          </a:p>
          <a:p>
            <a:pPr marL="342900" marR="0" indent="-342900">
              <a:lnSpc>
                <a:spcPct val="100000"/>
              </a:lnSpc>
              <a:spcBef>
                <a:spcPts val="0"/>
              </a:spcBef>
              <a:spcAft>
                <a:spcPts val="0"/>
              </a:spcAft>
              <a:buFont typeface="Arial" panose="020B0604020202020204" pitchFamily="34" charset="0"/>
              <a:buChar char="•"/>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W</a:t>
            </a:r>
            <a:r>
              <a:rPr lang="en-GB" sz="2400" dirty="0">
                <a:solidFill>
                  <a:srgbClr val="000000"/>
                </a:solidFill>
                <a:effectLst/>
                <a:latin typeface="Indie Flower" panose="02000000000000000000" pitchFamily="2" charset="0"/>
              </a:rPr>
              <a:t>e will use a bag of words approach to construct a ‘Term Frequency matrix'</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93798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Bag of Words – Term Frequency Matrix</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cat and the mouse ate together"</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old man put the cigarette in the ashtray and placed it on the table"</a:t>
            </a:r>
          </a:p>
          <a:p>
            <a:pPr marL="457200" marR="0" indent="-457200">
              <a:lnSpc>
                <a:spcPct val="100000"/>
              </a:lnSpc>
              <a:spcBef>
                <a:spcPts val="0"/>
              </a:spcBef>
              <a:spcAft>
                <a:spcPts val="0"/>
              </a:spcAft>
              <a:buClr>
                <a:schemeClr val="accent5"/>
              </a:buClr>
              <a:buFont typeface="+mj-lt"/>
              <a:buAutoNum type="arabicPeriod"/>
            </a:pPr>
            <a:r>
              <a:rPr lang="en-GB" sz="2400" dirty="0">
                <a:solidFill>
                  <a:srgbClr val="000000"/>
                </a:solidFill>
                <a:latin typeface="Indie Flower" panose="02000000000000000000" pitchFamily="2" charset="0"/>
              </a:rPr>
              <a:t>"The cat and mouse game"</a:t>
            </a:r>
          </a:p>
          <a:p>
            <a:pPr marL="0" marR="0">
              <a:lnSpc>
                <a:spcPct val="100000"/>
              </a:lnSpc>
              <a:spcBef>
                <a:spcPts val="0"/>
              </a:spcBef>
              <a:spcAft>
                <a:spcPts val="0"/>
              </a:spcAft>
            </a:pPr>
            <a:endParaRPr lang="en-GB" sz="2400" dirty="0">
              <a:solidFill>
                <a:srgbClr val="000000"/>
              </a:solidFill>
              <a:effectLst/>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The rows of the TF matrix correspond to individual documents, the columns correspond to individual terms.</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dirty="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Rectangle 8">
            <a:extLst>
              <a:ext uri="{FF2B5EF4-FFF2-40B4-BE49-F238E27FC236}">
                <a16:creationId xmlns:a16="http://schemas.microsoft.com/office/drawing/2014/main" id="{ABE7C6E7-F8EE-00CE-465A-8C106DC86085}"/>
              </a:ext>
            </a:extLst>
          </p:cNvPr>
          <p:cNvSpPr/>
          <p:nvPr/>
        </p:nvSpPr>
        <p:spPr>
          <a:xfrm>
            <a:off x="2879725" y="4057200"/>
            <a:ext cx="6432550" cy="1752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0" name="TextBox 9">
            <a:extLst>
              <a:ext uri="{FF2B5EF4-FFF2-40B4-BE49-F238E27FC236}">
                <a16:creationId xmlns:a16="http://schemas.microsoft.com/office/drawing/2014/main" id="{294D6E78-D8A9-12DB-0CEC-96E97A9E326D}"/>
              </a:ext>
            </a:extLst>
          </p:cNvPr>
          <p:cNvSpPr txBox="1"/>
          <p:nvPr/>
        </p:nvSpPr>
        <p:spPr>
          <a:xfrm>
            <a:off x="3161211" y="361325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cat</a:t>
            </a:r>
          </a:p>
        </p:txBody>
      </p:sp>
      <p:sp>
        <p:nvSpPr>
          <p:cNvPr id="11" name="TextBox 10">
            <a:extLst>
              <a:ext uri="{FF2B5EF4-FFF2-40B4-BE49-F238E27FC236}">
                <a16:creationId xmlns:a16="http://schemas.microsoft.com/office/drawing/2014/main" id="{7889ED96-624C-9598-4742-2997A0C1EC2D}"/>
              </a:ext>
            </a:extLst>
          </p:cNvPr>
          <p:cNvSpPr txBox="1"/>
          <p:nvPr/>
        </p:nvSpPr>
        <p:spPr>
          <a:xfrm>
            <a:off x="4056015" y="3613256"/>
            <a:ext cx="875213"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mouse</a:t>
            </a:r>
          </a:p>
        </p:txBody>
      </p:sp>
      <p:sp>
        <p:nvSpPr>
          <p:cNvPr id="12" name="TextBox 11">
            <a:extLst>
              <a:ext uri="{FF2B5EF4-FFF2-40B4-BE49-F238E27FC236}">
                <a16:creationId xmlns:a16="http://schemas.microsoft.com/office/drawing/2014/main" id="{C500970E-9D7C-F9EA-F18D-638FE3584AC2}"/>
              </a:ext>
            </a:extLst>
          </p:cNvPr>
          <p:cNvSpPr txBox="1"/>
          <p:nvPr/>
        </p:nvSpPr>
        <p:spPr>
          <a:xfrm>
            <a:off x="5312226" y="3613256"/>
            <a:ext cx="535580"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and</a:t>
            </a:r>
          </a:p>
        </p:txBody>
      </p:sp>
      <p:sp>
        <p:nvSpPr>
          <p:cNvPr id="13" name="TextBox 12">
            <a:extLst>
              <a:ext uri="{FF2B5EF4-FFF2-40B4-BE49-F238E27FC236}">
                <a16:creationId xmlns:a16="http://schemas.microsoft.com/office/drawing/2014/main" id="{EFC6D7B6-E39A-1F86-83AC-6858721C837A}"/>
              </a:ext>
            </a:extLst>
          </p:cNvPr>
          <p:cNvSpPr txBox="1"/>
          <p:nvPr/>
        </p:nvSpPr>
        <p:spPr>
          <a:xfrm>
            <a:off x="6474822" y="3613256"/>
            <a:ext cx="535580"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the</a:t>
            </a:r>
          </a:p>
        </p:txBody>
      </p:sp>
      <p:sp>
        <p:nvSpPr>
          <p:cNvPr id="14" name="TextBox 13">
            <a:extLst>
              <a:ext uri="{FF2B5EF4-FFF2-40B4-BE49-F238E27FC236}">
                <a16:creationId xmlns:a16="http://schemas.microsoft.com/office/drawing/2014/main" id="{BFC5F60E-BC7D-019F-F740-0174C277B981}"/>
              </a:ext>
            </a:extLst>
          </p:cNvPr>
          <p:cNvSpPr txBox="1"/>
          <p:nvPr/>
        </p:nvSpPr>
        <p:spPr>
          <a:xfrm>
            <a:off x="7391400" y="3613256"/>
            <a:ext cx="535580"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a:t>
            </a:r>
          </a:p>
        </p:txBody>
      </p:sp>
      <p:sp>
        <p:nvSpPr>
          <p:cNvPr id="15" name="TextBox 14">
            <a:extLst>
              <a:ext uri="{FF2B5EF4-FFF2-40B4-BE49-F238E27FC236}">
                <a16:creationId xmlns:a16="http://schemas.microsoft.com/office/drawing/2014/main" id="{4EF7EC84-BD16-DD46-E12B-F1D60259F59A}"/>
              </a:ext>
            </a:extLst>
          </p:cNvPr>
          <p:cNvSpPr txBox="1"/>
          <p:nvPr/>
        </p:nvSpPr>
        <p:spPr>
          <a:xfrm>
            <a:off x="8153400" y="3629679"/>
            <a:ext cx="1256844"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cigarette</a:t>
            </a:r>
          </a:p>
        </p:txBody>
      </p:sp>
      <p:sp>
        <p:nvSpPr>
          <p:cNvPr id="16" name="TextBox 15">
            <a:extLst>
              <a:ext uri="{FF2B5EF4-FFF2-40B4-BE49-F238E27FC236}">
                <a16:creationId xmlns:a16="http://schemas.microsoft.com/office/drawing/2014/main" id="{7060E367-AC52-B345-0951-E83E87873B3F}"/>
              </a:ext>
            </a:extLst>
          </p:cNvPr>
          <p:cNvSpPr txBox="1"/>
          <p:nvPr/>
        </p:nvSpPr>
        <p:spPr>
          <a:xfrm>
            <a:off x="2508068"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17" name="TextBox 16">
            <a:extLst>
              <a:ext uri="{FF2B5EF4-FFF2-40B4-BE49-F238E27FC236}">
                <a16:creationId xmlns:a16="http://schemas.microsoft.com/office/drawing/2014/main" id="{82969F77-A38D-929E-BC8B-05E1FAC30AB3}"/>
              </a:ext>
            </a:extLst>
          </p:cNvPr>
          <p:cNvSpPr txBox="1"/>
          <p:nvPr/>
        </p:nvSpPr>
        <p:spPr>
          <a:xfrm>
            <a:off x="2508068" y="4771892"/>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sp>
        <p:nvSpPr>
          <p:cNvPr id="18" name="TextBox 17">
            <a:extLst>
              <a:ext uri="{FF2B5EF4-FFF2-40B4-BE49-F238E27FC236}">
                <a16:creationId xmlns:a16="http://schemas.microsoft.com/office/drawing/2014/main" id="{6236DCAA-755D-997E-1449-CADD54FCF4D6}"/>
              </a:ext>
            </a:extLst>
          </p:cNvPr>
          <p:cNvSpPr txBox="1"/>
          <p:nvPr/>
        </p:nvSpPr>
        <p:spPr>
          <a:xfrm>
            <a:off x="2508068"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3</a:t>
            </a:r>
          </a:p>
        </p:txBody>
      </p:sp>
      <p:sp>
        <p:nvSpPr>
          <p:cNvPr id="19" name="TextBox 18">
            <a:extLst>
              <a:ext uri="{FF2B5EF4-FFF2-40B4-BE49-F238E27FC236}">
                <a16:creationId xmlns:a16="http://schemas.microsoft.com/office/drawing/2014/main" id="{067267FD-E5C0-5763-0A76-3BAB3FECB7C3}"/>
              </a:ext>
            </a:extLst>
          </p:cNvPr>
          <p:cNvSpPr txBox="1"/>
          <p:nvPr/>
        </p:nvSpPr>
        <p:spPr>
          <a:xfrm>
            <a:off x="3287485" y="4253715"/>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0" name="TextBox 19">
            <a:extLst>
              <a:ext uri="{FF2B5EF4-FFF2-40B4-BE49-F238E27FC236}">
                <a16:creationId xmlns:a16="http://schemas.microsoft.com/office/drawing/2014/main" id="{A95A2DA9-3BF7-5C14-D355-4703D39DA9B3}"/>
              </a:ext>
            </a:extLst>
          </p:cNvPr>
          <p:cNvSpPr txBox="1"/>
          <p:nvPr/>
        </p:nvSpPr>
        <p:spPr>
          <a:xfrm>
            <a:off x="3287485" y="4771892"/>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
        <p:nvSpPr>
          <p:cNvPr id="21" name="TextBox 20">
            <a:extLst>
              <a:ext uri="{FF2B5EF4-FFF2-40B4-BE49-F238E27FC236}">
                <a16:creationId xmlns:a16="http://schemas.microsoft.com/office/drawing/2014/main" id="{47F7789B-E6B3-DF29-765E-FEF4CA4C5E74}"/>
              </a:ext>
            </a:extLst>
          </p:cNvPr>
          <p:cNvSpPr txBox="1"/>
          <p:nvPr/>
        </p:nvSpPr>
        <p:spPr>
          <a:xfrm>
            <a:off x="3287485"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2" name="TextBox 21">
            <a:extLst>
              <a:ext uri="{FF2B5EF4-FFF2-40B4-BE49-F238E27FC236}">
                <a16:creationId xmlns:a16="http://schemas.microsoft.com/office/drawing/2014/main" id="{2F90BAFA-170A-9AB0-9C6E-3B52A47B110C}"/>
              </a:ext>
            </a:extLst>
          </p:cNvPr>
          <p:cNvSpPr txBox="1"/>
          <p:nvPr/>
        </p:nvSpPr>
        <p:spPr>
          <a:xfrm>
            <a:off x="4382588"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3" name="TextBox 22">
            <a:extLst>
              <a:ext uri="{FF2B5EF4-FFF2-40B4-BE49-F238E27FC236}">
                <a16:creationId xmlns:a16="http://schemas.microsoft.com/office/drawing/2014/main" id="{9AA1F5B8-985B-4600-1D7C-C572A57057C3}"/>
              </a:ext>
            </a:extLst>
          </p:cNvPr>
          <p:cNvSpPr txBox="1"/>
          <p:nvPr/>
        </p:nvSpPr>
        <p:spPr>
          <a:xfrm>
            <a:off x="4382588" y="4771892"/>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
        <p:nvSpPr>
          <p:cNvPr id="24" name="TextBox 23">
            <a:extLst>
              <a:ext uri="{FF2B5EF4-FFF2-40B4-BE49-F238E27FC236}">
                <a16:creationId xmlns:a16="http://schemas.microsoft.com/office/drawing/2014/main" id="{82AAC7A1-7890-9810-8C95-3EFBB4844D07}"/>
              </a:ext>
            </a:extLst>
          </p:cNvPr>
          <p:cNvSpPr txBox="1"/>
          <p:nvPr/>
        </p:nvSpPr>
        <p:spPr>
          <a:xfrm>
            <a:off x="4382588"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5" name="TextBox 24">
            <a:extLst>
              <a:ext uri="{FF2B5EF4-FFF2-40B4-BE49-F238E27FC236}">
                <a16:creationId xmlns:a16="http://schemas.microsoft.com/office/drawing/2014/main" id="{E6D23C98-1767-5099-26FF-B072CC105541}"/>
              </a:ext>
            </a:extLst>
          </p:cNvPr>
          <p:cNvSpPr txBox="1"/>
          <p:nvPr/>
        </p:nvSpPr>
        <p:spPr>
          <a:xfrm>
            <a:off x="5495425"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6" name="TextBox 25">
            <a:extLst>
              <a:ext uri="{FF2B5EF4-FFF2-40B4-BE49-F238E27FC236}">
                <a16:creationId xmlns:a16="http://schemas.microsoft.com/office/drawing/2014/main" id="{63B4C6B5-B4C9-B68A-6776-B5747345CEFE}"/>
              </a:ext>
            </a:extLst>
          </p:cNvPr>
          <p:cNvSpPr txBox="1"/>
          <p:nvPr/>
        </p:nvSpPr>
        <p:spPr>
          <a:xfrm>
            <a:off x="5495425" y="4768317"/>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7" name="TextBox 26">
            <a:extLst>
              <a:ext uri="{FF2B5EF4-FFF2-40B4-BE49-F238E27FC236}">
                <a16:creationId xmlns:a16="http://schemas.microsoft.com/office/drawing/2014/main" id="{4EED5D45-E4FB-31C0-A0FC-54DA6774F205}"/>
              </a:ext>
            </a:extLst>
          </p:cNvPr>
          <p:cNvSpPr txBox="1"/>
          <p:nvPr/>
        </p:nvSpPr>
        <p:spPr>
          <a:xfrm>
            <a:off x="5492159"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28" name="TextBox 27">
            <a:extLst>
              <a:ext uri="{FF2B5EF4-FFF2-40B4-BE49-F238E27FC236}">
                <a16:creationId xmlns:a16="http://schemas.microsoft.com/office/drawing/2014/main" id="{91ECBE20-B931-09A5-7050-3B0D98BB10CF}"/>
              </a:ext>
            </a:extLst>
          </p:cNvPr>
          <p:cNvSpPr txBox="1"/>
          <p:nvPr/>
        </p:nvSpPr>
        <p:spPr>
          <a:xfrm>
            <a:off x="6608262"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2</a:t>
            </a:r>
          </a:p>
        </p:txBody>
      </p:sp>
      <p:sp>
        <p:nvSpPr>
          <p:cNvPr id="29" name="TextBox 28">
            <a:extLst>
              <a:ext uri="{FF2B5EF4-FFF2-40B4-BE49-F238E27FC236}">
                <a16:creationId xmlns:a16="http://schemas.microsoft.com/office/drawing/2014/main" id="{10CEDF12-006B-A032-0FEE-83A9B897BB15}"/>
              </a:ext>
            </a:extLst>
          </p:cNvPr>
          <p:cNvSpPr txBox="1"/>
          <p:nvPr/>
        </p:nvSpPr>
        <p:spPr>
          <a:xfrm>
            <a:off x="6608262" y="4774688"/>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4</a:t>
            </a:r>
          </a:p>
        </p:txBody>
      </p:sp>
      <p:sp>
        <p:nvSpPr>
          <p:cNvPr id="30" name="TextBox 29">
            <a:extLst>
              <a:ext uri="{FF2B5EF4-FFF2-40B4-BE49-F238E27FC236}">
                <a16:creationId xmlns:a16="http://schemas.microsoft.com/office/drawing/2014/main" id="{BF9FF583-F1DF-A54E-C256-C9EC65FA6681}"/>
              </a:ext>
            </a:extLst>
          </p:cNvPr>
          <p:cNvSpPr txBox="1"/>
          <p:nvPr/>
        </p:nvSpPr>
        <p:spPr>
          <a:xfrm>
            <a:off x="6587124"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31" name="TextBox 30">
            <a:extLst>
              <a:ext uri="{FF2B5EF4-FFF2-40B4-BE49-F238E27FC236}">
                <a16:creationId xmlns:a16="http://schemas.microsoft.com/office/drawing/2014/main" id="{111528A7-BECE-9552-8B2B-B1EB54A2B023}"/>
              </a:ext>
            </a:extLst>
          </p:cNvPr>
          <p:cNvSpPr txBox="1"/>
          <p:nvPr/>
        </p:nvSpPr>
        <p:spPr>
          <a:xfrm>
            <a:off x="8524919" y="4252936"/>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
        <p:nvSpPr>
          <p:cNvPr id="32" name="TextBox 31">
            <a:extLst>
              <a:ext uri="{FF2B5EF4-FFF2-40B4-BE49-F238E27FC236}">
                <a16:creationId xmlns:a16="http://schemas.microsoft.com/office/drawing/2014/main" id="{E6428B3E-5E83-5ECF-E018-F9884EB48C61}"/>
              </a:ext>
            </a:extLst>
          </p:cNvPr>
          <p:cNvSpPr txBox="1"/>
          <p:nvPr/>
        </p:nvSpPr>
        <p:spPr>
          <a:xfrm>
            <a:off x="8524919" y="4768317"/>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1</a:t>
            </a:r>
          </a:p>
        </p:txBody>
      </p:sp>
      <p:sp>
        <p:nvSpPr>
          <p:cNvPr id="33" name="TextBox 32">
            <a:extLst>
              <a:ext uri="{FF2B5EF4-FFF2-40B4-BE49-F238E27FC236}">
                <a16:creationId xmlns:a16="http://schemas.microsoft.com/office/drawing/2014/main" id="{969A4916-AC44-4ABA-F63E-D7D27894CA3D}"/>
              </a:ext>
            </a:extLst>
          </p:cNvPr>
          <p:cNvSpPr txBox="1"/>
          <p:nvPr/>
        </p:nvSpPr>
        <p:spPr>
          <a:xfrm>
            <a:off x="8524919" y="5290069"/>
            <a:ext cx="513806" cy="369332"/>
          </a:xfrm>
          <a:prstGeom prst="rect">
            <a:avLst/>
          </a:prstGeom>
          <a:noFill/>
        </p:spPr>
        <p:txBody>
          <a:bodyPr wrap="square" lIns="0" tIns="0" rIns="0" bIns="0" rtlCol="0">
            <a:spAutoFit/>
          </a:bodyPr>
          <a:lstStyle/>
          <a:p>
            <a:pPr algn="l"/>
            <a:r>
              <a:rPr lang="en-GB" sz="2400" dirty="0">
                <a:latin typeface="Indie Flower" panose="02000000000000000000" pitchFamily="2" charset="0"/>
              </a:rPr>
              <a:t>0</a:t>
            </a:r>
          </a:p>
        </p:txBody>
      </p:sp>
    </p:spTree>
    <p:extLst>
      <p:ext uri="{BB962C8B-B14F-4D97-AF65-F5344CB8AC3E}">
        <p14:creationId xmlns:p14="http://schemas.microsoft.com/office/powerpoint/2010/main" val="40820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Term Frequency Matrix - Uses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5036780"/>
          </a:xfrm>
        </p:spPr>
        <p:txBody>
          <a:bodyPr>
            <a:normAutofit/>
          </a:bodyPr>
          <a:lstStyle/>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Used as an exploratory analysis tool. For example, we can easily see how many times a word appears in a document/corpus and report summary statistics.</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used as an input (design matrix) into a supervised learning algorithm</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used to find similarities between documents by using metrics such as the dot product or cosine similarity</a:t>
            </a:r>
            <a:endParaRPr lang="en-GB" sz="24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950346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MSOffice_Logo_V2.potx" id="{7CCF77B5-6922-413D-A458-5DB9B8521DCD}" vid="{EA4EEBD3-F4EC-4E1D-B3E8-5518B6D659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2140</Words>
  <Application>Microsoft Office PowerPoint</Application>
  <PresentationFormat>Widescreen</PresentationFormat>
  <Paragraphs>472</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Calibri Light</vt:lpstr>
      <vt:lpstr>Fira Code Light</vt:lpstr>
      <vt:lpstr>Georgia</vt:lpstr>
      <vt:lpstr>Indie Flower</vt:lpstr>
      <vt:lpstr>Office Theme</vt:lpstr>
      <vt:lpstr>1_Office Theme</vt:lpstr>
      <vt:lpstr>PowerPoint Presentation</vt:lpstr>
      <vt:lpstr>Contents</vt:lpstr>
      <vt:lpstr>Contents</vt:lpstr>
      <vt:lpstr>Why do we need feature extraction?</vt:lpstr>
      <vt:lpstr>Contents</vt:lpstr>
      <vt:lpstr>Bag of Words</vt:lpstr>
      <vt:lpstr>Bag of Words</vt:lpstr>
      <vt:lpstr>Bag of Words – Term Frequency Matrix</vt:lpstr>
      <vt:lpstr>Term Frequency Matrix - Uses</vt:lpstr>
      <vt:lpstr>Contents</vt:lpstr>
      <vt:lpstr>TF-IDF (Term Frequency – Inverse Document Frequency)</vt:lpstr>
      <vt:lpstr>TF-IDF (Term Frequency – Inverse Document Frequency)</vt:lpstr>
      <vt:lpstr>TF-IDF (Term Frequency – Inverse Document Frequency)</vt:lpstr>
      <vt:lpstr>TF-IDF (Term Frequency – Inverse Document Frequency)</vt:lpstr>
      <vt:lpstr>Example - TF-IDF Matrix</vt:lpstr>
      <vt:lpstr>How are these matrices typically stored?</vt:lpstr>
      <vt:lpstr>How are these matrices typically stored?</vt:lpstr>
      <vt:lpstr>How are these matrices typically stored?</vt:lpstr>
      <vt:lpstr>How are these matrices typically stored?</vt:lpstr>
      <vt:lpstr>How are these matrices typically stored?</vt:lpstr>
      <vt:lpstr>Example of a sparse matrix</vt:lpstr>
      <vt:lpstr>Example of a sparse matrix</vt:lpstr>
      <vt:lpstr>Example of a sparse matrix</vt:lpstr>
      <vt:lpstr>Example of a sparse matrix</vt:lpstr>
      <vt:lpstr>Bag of Words example in Python</vt:lpstr>
      <vt:lpstr>Contents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Varadarajan</dc:creator>
  <cp:lastModifiedBy>Ram Varadarajan</cp:lastModifiedBy>
  <cp:revision>21</cp:revision>
  <dcterms:created xsi:type="dcterms:W3CDTF">2022-07-04T10:25:57Z</dcterms:created>
  <dcterms:modified xsi:type="dcterms:W3CDTF">2024-03-11T09:58:32Z</dcterms:modified>
</cp:coreProperties>
</file>