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446" r:id="rId4"/>
    <p:sldId id="566" r:id="rId5"/>
    <p:sldId id="567" r:id="rId6"/>
    <p:sldId id="568" r:id="rId7"/>
    <p:sldId id="569" r:id="rId8"/>
    <p:sldId id="570" r:id="rId9"/>
    <p:sldId id="571" r:id="rId10"/>
    <p:sldId id="573" r:id="rId11"/>
    <p:sldId id="572" r:id="rId12"/>
    <p:sldId id="511" r:id="rId13"/>
    <p:sldId id="574" r:id="rId14"/>
    <p:sldId id="537" r:id="rId15"/>
    <p:sldId id="576" r:id="rId16"/>
    <p:sldId id="575" r:id="rId17"/>
    <p:sldId id="578" r:id="rId18"/>
    <p:sldId id="5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2158-5C63-4D69-A2AC-4E07756D2B56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8DF51-097A-488D-B6B2-DA7192C1F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2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3AF9-93A2-4362-8E80-035C3045D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463E-ED6B-421F-A134-3170647ED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9296-FD02-40E5-BA0C-86E34A7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E780-7D0F-49FF-A2F4-ECE13F67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BBDE-DD67-4292-837F-2B62A4DF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0614-0CC7-40CC-87DB-D906B20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37A8-0B81-4F3A-9BD3-943BAA68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A776-4EA4-4C89-BA52-57AE1450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04AB-AC15-4F15-B338-AEEEBABA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9E8-E19C-4C15-9781-A12E03E5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A3360-F777-4702-8CBF-C99D7D3C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4B76C-C8F0-4EB3-BDC5-515C4970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862F-37A9-426D-B70B-3FFB1E03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95F7-BDB1-4507-AD5C-60DDE44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6745-FEC8-45D7-A643-8918F34C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3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20A94E6A-A22F-4C3D-BF52-2287F4364CFE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71B919F-A06C-4A9C-A781-E4BCD1FAD4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366"/>
          <a:stretch/>
        </p:blipFill>
        <p:spPr>
          <a:xfrm>
            <a:off x="7820103" y="823129"/>
            <a:ext cx="4371898" cy="510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5968B-EE12-4829-BD91-22FBC72686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51F2D261-41E8-43C4-B85D-5F6B508D0F14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web, fan&#10;&#10;Description automatically generated">
            <a:extLst>
              <a:ext uri="{FF2B5EF4-FFF2-40B4-BE49-F238E27FC236}">
                <a16:creationId xmlns:a16="http://schemas.microsoft.com/office/drawing/2014/main" id="{B5035D29-DA9F-4F2D-9EEA-ABD503561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296"/>
          <a:stretch/>
        </p:blipFill>
        <p:spPr>
          <a:xfrm>
            <a:off x="7909169" y="844134"/>
            <a:ext cx="4282831" cy="5112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F1BFE-57DC-469F-B591-13CAA7302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27C82E13-AE37-4A54-9FC9-E65F44765A4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blu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2DF95FB-E063-456F-8A3D-CF43F677D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749" y="866776"/>
            <a:ext cx="4286251" cy="509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C64D7-2171-4408-80E7-5E65DA63F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007C4993-26E7-4036-938C-1D5CC68421C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7855D-2B1A-4035-829C-0FFCE2BC3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pic>
        <p:nvPicPr>
          <p:cNvPr id="7" name="Picture 6" descr="A picture containing web&#10;&#10;Description automatically generated">
            <a:extLst>
              <a:ext uri="{FF2B5EF4-FFF2-40B4-BE49-F238E27FC236}">
                <a16:creationId xmlns:a16="http://schemas.microsoft.com/office/drawing/2014/main" id="{90A91EC9-B158-40ED-9C1F-AE2867066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800" y="866775"/>
            <a:ext cx="4267200" cy="51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563591A4-D7C9-4E51-AF27-17B67CB85B7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71B919F-A06C-4A9C-A781-E4BCD1FAD4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366"/>
          <a:stretch/>
        </p:blipFill>
        <p:spPr>
          <a:xfrm>
            <a:off x="7820103" y="823129"/>
            <a:ext cx="4371898" cy="510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5968B-EE12-4829-BD91-22FBC72686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DEF79-D2A9-4E5B-A64A-55B5E3A1AC78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E4453F75-4E77-4269-869D-A9723A8353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07132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9FD34738-E183-4680-B32C-E6030BC9A27B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web, fan&#10;&#10;Description automatically generated">
            <a:extLst>
              <a:ext uri="{FF2B5EF4-FFF2-40B4-BE49-F238E27FC236}">
                <a16:creationId xmlns:a16="http://schemas.microsoft.com/office/drawing/2014/main" id="{B5035D29-DA9F-4F2D-9EEA-ABD503561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296"/>
          <a:stretch/>
        </p:blipFill>
        <p:spPr>
          <a:xfrm>
            <a:off x="7909169" y="844134"/>
            <a:ext cx="4282831" cy="5112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F1BFE-57DC-469F-B591-13CAA7302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5AAC1-0EE2-4258-AA69-B60185A2F950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2263A5B-520F-4384-89A3-5D83AC3F0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8789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3233FB3C-92CA-467F-A1EF-3F8C74C7FFC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blu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2DF95FB-E063-456F-8A3D-CF43F677D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749" y="866776"/>
            <a:ext cx="4286251" cy="509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C64D7-2171-4408-80E7-5E65DA63F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95FA7-BC36-452D-A99E-F54452DC890E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5CE99176-DD81-4BB9-8CB9-8CF466509E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10366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With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3C-E59B-422C-8C19-87C96BC8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00" y="2786400"/>
            <a:ext cx="4824000" cy="2528550"/>
          </a:xfrm>
        </p:spPr>
        <p:txBody>
          <a:bodyPr anchor="t" anchorCtr="0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E4F5-1A8B-4CCE-8C6B-8CB62D0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600" y="5808525"/>
            <a:ext cx="2743200" cy="208756"/>
          </a:xfrm>
        </p:spPr>
        <p:txBody>
          <a:bodyPr/>
          <a:lstStyle>
            <a:lvl1pPr>
              <a:defRPr sz="1300">
                <a:solidFill>
                  <a:srgbClr val="14F28C"/>
                </a:solidFill>
              </a:defRPr>
            </a:lvl1pPr>
          </a:lstStyle>
          <a:p>
            <a:fld id="{47FA3DD6-6CBC-498E-B809-6D8BC919BF3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4BBF-DCD4-4091-A152-067B4E0E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6900"/>
            <a:ext cx="4114800" cy="365125"/>
          </a:xfrm>
        </p:spPr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5905-F0B7-4EA0-9FC8-B9A1FB3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46900"/>
            <a:ext cx="2743200" cy="365125"/>
          </a:xfrm>
        </p:spPr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7855D-2B1A-4035-829C-0FFCE2BC3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629800"/>
            <a:ext cx="1140555" cy="284400"/>
          </a:xfrm>
          <a:prstGeom prst="rect">
            <a:avLst/>
          </a:prstGeom>
        </p:spPr>
      </p:pic>
      <p:pic>
        <p:nvPicPr>
          <p:cNvPr id="7" name="Picture 6" descr="A picture containing web&#10;&#10;Description automatically generated">
            <a:extLst>
              <a:ext uri="{FF2B5EF4-FFF2-40B4-BE49-F238E27FC236}">
                <a16:creationId xmlns:a16="http://schemas.microsoft.com/office/drawing/2014/main" id="{90A91EC9-B158-40ED-9C1F-AE2867066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800" y="866775"/>
            <a:ext cx="4267200" cy="51089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987BD7-94CD-40E8-8CA1-5AEDF806D342}"/>
              </a:ext>
            </a:extLst>
          </p:cNvPr>
          <p:cNvCxnSpPr/>
          <p:nvPr userDrawn="1"/>
        </p:nvCxnSpPr>
        <p:spPr>
          <a:xfrm>
            <a:off x="2355850" y="514350"/>
            <a:ext cx="0" cy="549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7C1172-341E-47C4-AA9B-FC4FB4D81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43174" y="514350"/>
            <a:ext cx="1082669" cy="558800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0156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BB99-E628-4071-90EE-ADA67591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D381-7046-4E05-B305-522AD8F8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2262-EC7B-4024-AD53-ECB62143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272-57F3-45D4-8AE2-9460717A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8D9B-C92F-4A71-878D-E988DD6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0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096B-CCA3-4547-A419-4E30803B39A2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87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lumn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7188200" cy="4351338"/>
          </a:xfrm>
        </p:spPr>
        <p:txBody>
          <a:bodyPr>
            <a:normAutofit/>
          </a:bodyPr>
          <a:lstStyle>
            <a:lvl1pPr>
              <a:lnSpc>
                <a:spcPts val="3100"/>
              </a:lnSpc>
              <a:spcBef>
                <a:spcPts val="0"/>
              </a:spcBef>
              <a:spcAft>
                <a:spcPts val="1200"/>
              </a:spcAft>
              <a:defRPr sz="2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915D-09FE-4F6C-B766-DFFD4D8C8FD3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3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>
              <a:lnSpc>
                <a:spcPts val="3100"/>
              </a:lnSpc>
              <a:spcBef>
                <a:spcPts val="0"/>
              </a:spcBef>
              <a:spcAft>
                <a:spcPts val="1200"/>
              </a:spcAft>
              <a:defRPr sz="2800">
                <a:latin typeface="+mj-lt"/>
              </a:defRPr>
            </a:lvl1pPr>
            <a:lvl2pPr marL="0" indent="0">
              <a:buNone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5E41-A9EE-4E29-8A23-B3661E1FD1A6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E319DC-95B5-438A-ACF9-13A715C883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5525" y="1915200"/>
            <a:ext cx="5629275" cy="4351338"/>
          </a:xfrm>
        </p:spPr>
        <p:txBody>
          <a:bodyPr/>
          <a:lstStyle>
            <a:lvl1pPr>
              <a:lnSpc>
                <a:spcPts val="2100"/>
              </a:lnSpc>
              <a:spcBef>
                <a:spcPts val="1800"/>
              </a:spcBef>
              <a:defRPr sz="1600">
                <a:latin typeface="+mn-lt"/>
              </a:defRPr>
            </a:lvl1pPr>
            <a:lvl2pPr marL="209550" indent="-209550">
              <a:lnSpc>
                <a:spcPts val="21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spcBef>
                <a:spcPts val="1800"/>
              </a:spcBef>
              <a:defRPr sz="1600"/>
            </a:lvl3pPr>
            <a:lvl4pPr>
              <a:lnSpc>
                <a:spcPts val="2100"/>
              </a:lnSpc>
              <a:spcBef>
                <a:spcPts val="1800"/>
              </a:spcBef>
              <a:defRPr/>
            </a:lvl4pPr>
            <a:lvl5pPr>
              <a:lnSpc>
                <a:spcPts val="2100"/>
              </a:lnSpc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86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19075" indent="-219075">
              <a:lnSpc>
                <a:spcPts val="2100"/>
              </a:lnSpc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/>
            </a:lvl4pPr>
            <a:lvl5pPr>
              <a:lnSpc>
                <a:spcPts val="21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76A1-E724-4CE7-A855-D519FBE2593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E319DC-95B5-438A-ACF9-13A715C883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5525" y="1915200"/>
            <a:ext cx="5629275" cy="4351338"/>
          </a:xfrm>
        </p:spPr>
        <p:txBody>
          <a:bodyPr/>
          <a:lstStyle>
            <a:lvl1pPr>
              <a:lnSpc>
                <a:spcPts val="2100"/>
              </a:lnSpc>
              <a:defRPr sz="1600">
                <a:latin typeface="+mn-lt"/>
              </a:defRPr>
            </a:lvl1pPr>
            <a:lvl2pPr marL="209550" indent="-209550">
              <a:lnSpc>
                <a:spcPts val="2100"/>
              </a:lnSpc>
              <a:buFont typeface="Arial" panose="020B0604020202020204" pitchFamily="34" charset="0"/>
              <a:buChar char="•"/>
              <a:defRPr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/>
            </a:lvl4pPr>
            <a:lvl5pPr>
              <a:lnSpc>
                <a:spcPts val="21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22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339CD-7240-4D78-865F-E4EFA68F1B2B}"/>
              </a:ext>
            </a:extLst>
          </p:cNvPr>
          <p:cNvSpPr/>
          <p:nvPr userDrawn="1"/>
        </p:nvSpPr>
        <p:spPr>
          <a:xfrm>
            <a:off x="7323826" y="0"/>
            <a:ext cx="4868174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5638800" cy="482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C620-2773-437E-BDC8-CEA65D93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>
              <a:lnSpc>
                <a:spcPts val="3100"/>
              </a:lnSpc>
              <a:spcAft>
                <a:spcPts val="1200"/>
              </a:spcAft>
              <a:defRPr sz="2800"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A6-8010-4EB3-8453-E922F95D0631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B3D85-94C8-4185-A101-954E0F360B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914525"/>
            <a:ext cx="6096000" cy="39941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341DCB-5AB3-45E4-986F-FA2ECEFB9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0338" y="6101960"/>
            <a:ext cx="3954462" cy="18732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800" b="1" cap="all" spc="0" baseline="0">
                <a:latin typeface="+mn-lt"/>
              </a:defRPr>
            </a:lvl1pPr>
            <a:lvl2pPr algn="r">
              <a:lnSpc>
                <a:spcPct val="100000"/>
              </a:lnSpc>
              <a:defRPr sz="800" b="1" cap="all" spc="0" baseline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57AA1-F812-4AC7-8C49-C9760BA20D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4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339CD-7240-4D78-865F-E4EFA68F1B2B}"/>
              </a:ext>
            </a:extLst>
          </p:cNvPr>
          <p:cNvSpPr/>
          <p:nvPr userDrawn="1"/>
        </p:nvSpPr>
        <p:spPr>
          <a:xfrm>
            <a:off x="7323826" y="0"/>
            <a:ext cx="4868174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0722-D45A-455E-AB4E-77A05C6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5638800" cy="482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EF5-1342-4942-924A-1B35AA3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F979-FE98-414A-B173-F09778C8E4A6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CDF7-36A1-4F8A-BD09-91A52C3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A0A-7FD5-41E3-8C5F-D444498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B3D85-94C8-4185-A101-954E0F360B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914525"/>
            <a:ext cx="6096000" cy="39941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341DCB-5AB3-45E4-986F-FA2ECEFB95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0338" y="6101960"/>
            <a:ext cx="3954462" cy="18732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800" b="1" cap="all" spc="0" baseline="0">
                <a:latin typeface="+mn-lt"/>
              </a:defRPr>
            </a:lvl1pPr>
            <a:lvl2pPr algn="r">
              <a:lnSpc>
                <a:spcPct val="100000"/>
              </a:lnSpc>
              <a:defRPr sz="800" b="1" cap="all" spc="0" baseline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03FCF0-01AD-4743-85C1-BBA4A02F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00"/>
            <a:ext cx="5191125" cy="4351338"/>
          </a:xfrm>
        </p:spPr>
        <p:txBody>
          <a:bodyPr/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19075" indent="-219075">
              <a:buFont typeface="Arial" panose="020B0604020202020204" pitchFamily="34" charset="0"/>
              <a:buChar char="•"/>
              <a:defRPr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35606-3512-4E29-A392-B53FBAC3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156E-9AAE-4DC0-9DC8-857388DD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9600"/>
            <a:ext cx="11277600" cy="4826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967658-A3AB-4E31-B37F-90AABDECFAA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42E3BC-DE34-40AB-8512-0CCDAA72A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5187" y="2708471"/>
            <a:ext cx="5381625" cy="3429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3AFDF-3D6B-4CA9-BAB9-80D6320F53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1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78708F-5A6F-478F-B3E2-917980FC38E3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951AE1-4EC3-4AE8-AF02-44B39ECC0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594396"/>
            <a:ext cx="11285538" cy="2603500"/>
          </a:xfrm>
        </p:spPr>
        <p:txBody>
          <a:bodyPr/>
          <a:lstStyle>
            <a:lvl1pPr algn="ctr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ts val="1600"/>
              </a:lnSpc>
              <a:spcBef>
                <a:spcPts val="3200"/>
              </a:spcBef>
              <a:buNone/>
              <a:defRPr sz="800" b="1" cap="all" spc="0" baseline="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D2131-EABD-4047-964E-327F004CD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7016" y="1907349"/>
            <a:ext cx="430440" cy="3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99EFA-6677-4AFE-B4E2-F1B5F00EA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5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8C79-4CD6-434A-BEBE-8111295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4DCD3A-72D5-4624-BB55-657EEC248547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DE24-81BE-401D-8C95-E71F9AC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F2E3-95DE-4ADA-B9CC-C5918A6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951AE1-4EC3-4AE8-AF02-44B39ECC0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594396"/>
            <a:ext cx="11285538" cy="2603500"/>
          </a:xfrm>
        </p:spPr>
        <p:txBody>
          <a:bodyPr/>
          <a:lstStyle>
            <a:lvl1pPr algn="ctr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3200"/>
              </a:spcBef>
              <a:buNone/>
              <a:defRPr sz="800" b="1" cap="all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C0373-E9D0-448C-B37C-A901EB285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6062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4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C6239F-6253-4E8F-86EF-64AB5AC4B0D0}"/>
              </a:ext>
            </a:extLst>
          </p:cNvPr>
          <p:cNvSpPr/>
          <p:nvPr userDrawn="1"/>
        </p:nvSpPr>
        <p:spPr>
          <a:xfrm>
            <a:off x="9566694" y="0"/>
            <a:ext cx="2625306" cy="6858000"/>
          </a:xfrm>
          <a:prstGeom prst="rect">
            <a:avLst/>
          </a:prstGeom>
          <a:solidFill>
            <a:srgbClr val="EEE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602-EA84-44FC-91D7-B1D75AFE1E04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ACE4E9-D725-452D-80DE-75F5081C92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9694" y="1854679"/>
            <a:ext cx="1875106" cy="186375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00">
                <a:latin typeface="+mj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800" b="1" cap="all" baseline="0">
                <a:latin typeface="+mn-lt"/>
              </a:defRPr>
            </a:lvl2pPr>
            <a:lvl3pPr marL="0" indent="0">
              <a:lnSpc>
                <a:spcPts val="1500"/>
              </a:lnSpc>
              <a:spcBef>
                <a:spcPts val="600"/>
              </a:spcBef>
              <a:buNone/>
              <a:defRPr sz="1000"/>
            </a:lvl3pPr>
          </a:lstStyle>
          <a:p>
            <a:pPr lvl="0"/>
            <a:r>
              <a:rPr lang="en-US"/>
              <a:t>##%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9EB8BD6C-497A-4863-8A38-132FB29B1D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47511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B36FA07-C8DE-4149-A98F-8BC115C81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199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D3FB836-0CAB-4F00-BBB6-555ED6C4F3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9510" y="1916112"/>
            <a:ext cx="2078966" cy="4105125"/>
          </a:xfrm>
        </p:spPr>
        <p:txBody>
          <a:bodyPr/>
          <a:lstStyle>
            <a:lvl1pPr>
              <a:lnSpc>
                <a:spcPts val="1500"/>
              </a:lnSpc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600"/>
              </a:spcBef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51E7C1-D365-457D-9D5C-D1A0096960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9694" y="4157480"/>
            <a:ext cx="1875106" cy="186375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00">
                <a:latin typeface="+mj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800" b="1" cap="all" baseline="0">
                <a:latin typeface="+mn-lt"/>
              </a:defRPr>
            </a:lvl2pPr>
            <a:lvl3pPr marL="0" indent="0">
              <a:lnSpc>
                <a:spcPts val="1500"/>
              </a:lnSpc>
              <a:spcBef>
                <a:spcPts val="600"/>
              </a:spcBef>
              <a:buNone/>
              <a:defRPr sz="1000"/>
            </a:lvl3pPr>
          </a:lstStyle>
          <a:p>
            <a:pPr lvl="0"/>
            <a:r>
              <a:rPr lang="en-US"/>
              <a:t>##%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645AD4-B2D1-4455-AAEF-1F9150737B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A33F-C74B-4718-B2B3-FEA7C450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2A67-9BA2-4E63-96DE-F0E209C2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D43E-48C5-4D0C-B67D-5D7E8376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25DF-D912-4A53-86A6-CD88F98F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E167-E2BF-4287-BECD-9D439E3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29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CBD-6471-4297-9E68-5815915E8C8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F6E208F-4AD5-45F0-8DFB-68BF3537DD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FD490785-4A19-4632-BF31-69DBCA87BD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47511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E017F00-597C-4EFC-819E-FC616A7DA9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7822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A8F68C-57F0-46D9-B3C2-98A8DEE169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09451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CDF79CD0-045E-4C48-A38A-ECB7CF4244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99762" y="1902078"/>
            <a:ext cx="2135038" cy="3664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lIns="72000" rIns="72000" anchor="ctr" anchorCtr="0">
            <a:noAutofit/>
          </a:bodyPr>
          <a:lstStyle>
            <a:lvl1pPr>
              <a:lnSpc>
                <a:spcPct val="100000"/>
              </a:lnSpc>
              <a:defRPr sz="8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1A004B-59A2-4CBB-B353-149F30A045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47511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A22B53F-17E5-4202-8EC4-0948D9D193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37822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62F25A3-DE1F-49E6-BF4B-3CD5E232B96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09451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4805C78E-5E29-438A-B6DA-E9239479E2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99762" y="2613804"/>
            <a:ext cx="2135038" cy="340743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1200"/>
              </a:spcAft>
              <a:buNone/>
              <a:defRPr sz="1000"/>
            </a:lvl2pPr>
            <a:lvl3pPr marL="155575" indent="-155575">
              <a:lnSpc>
                <a:spcPts val="1500"/>
              </a:lnSpc>
              <a:spcBef>
                <a:spcPts val="0"/>
              </a:spcBef>
              <a:spcAft>
                <a:spcPts val="400"/>
              </a:spcAft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5990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01ED-962A-44CE-BEA9-F47FBD8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5F97-92CB-49B8-8806-914F5DB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B083F0F-C12B-42A5-BBDE-632E938D8E10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733F-D4F9-49D6-B507-8DA4B45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75C1-9265-4FBA-AEE2-90135C2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009E156-08C0-43FA-9C30-64F78822A6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ECDBB82-7927-42A0-A0E9-D093F572A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3638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AFA1CADB-EC2B-4C2E-AA25-36A507EC6F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0076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5F67A1FE-4626-4E1C-A854-094EFEB098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6514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8A7D37A5-48D4-4149-B1A5-84D4732555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2952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3384C48-9384-4D81-A5B7-A0CADA3750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89390" y="3701211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B56564-F05E-4685-8EAA-6DE036EA912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7200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670A15EE-C18D-4DC0-88C0-918F153B46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63638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0C09A815-CC2F-496D-AD15-26D54F7068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70076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742D4E25-3633-4F15-ADE7-716A54D9A7A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75975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44ECC1FA-DF07-4C63-B639-90AF8E9F011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82413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Picture Placeholder 9">
            <a:extLst>
              <a:ext uri="{FF2B5EF4-FFF2-40B4-BE49-F238E27FC236}">
                <a16:creationId xmlns:a16="http://schemas.microsoft.com/office/drawing/2014/main" id="{16B3BE5C-EC4D-4E26-9ABA-19A6FA92F6E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8851" y="1916113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57F76517-65FA-49EB-8596-6E634BBDE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8DF49509-BE34-4977-9D70-AA727FFDE7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63638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ACD76A5-4D8F-4164-BBFC-3999F7037B0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70076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C0D8D959-DA42-4ACD-979B-51C96C66E1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76514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260B98B-B0E0-4666-8A7E-F8BB0C5541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2952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3E7CC2B4-0FE8-4231-BB54-8DDE908C8E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89390" y="6076949"/>
            <a:ext cx="1742536" cy="375489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000">
                <a:latin typeface="+mn-lt"/>
              </a:defRPr>
            </a:lvl2pPr>
            <a:lvl3pPr marL="155575" indent="-155575">
              <a:spcBef>
                <a:spcPts val="800"/>
              </a:spcBef>
              <a:defRPr sz="1000"/>
            </a:lvl3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Job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7DFA3A4E-383A-4CE4-9A60-E13D7C3BF7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57200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10E2860D-A864-4DCD-AF09-E6A10F943D7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363638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0E4D86D5-6BBE-44FE-9F6C-837868080B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270076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D1A08F98-6919-4784-8407-00103FAD4A4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75975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7CBC0A17-45E3-4DB3-B119-A76FEA9A134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082413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15CD1EA6-41A2-4569-A288-50DD2F84D3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88851" y="4291851"/>
            <a:ext cx="1743075" cy="167798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9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19FE-5522-4E7A-88F3-0733183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FE6D4-808E-4C3B-9E4A-E97DF160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8909-4B50-4408-A35A-3BC91DE996AA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80ACF-37F3-48EC-AB1D-9F3FCF5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8659-461B-49DE-B17D-0CA508D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A261-BF53-461E-97FD-899E11E96CB6}"/>
              </a:ext>
            </a:extLst>
          </p:cNvPr>
          <p:cNvSpPr/>
          <p:nvPr userDrawn="1"/>
        </p:nvSpPr>
        <p:spPr>
          <a:xfrm>
            <a:off x="457200" y="1916113"/>
            <a:ext cx="11277600" cy="4427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6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FC478A-FD28-45F5-A767-D6607ACA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38B9-E6EF-47C5-A352-BB37EDB5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FAA9B-01BD-4E16-B227-82BB3A76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D1D-3B04-413F-8809-2E460FEBC6A0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1919-1FB7-4A17-A879-9007D21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8BE6D-45DF-446B-97C8-8CCCD78F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D4C09F-651A-480C-8790-DB04661EE9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916113"/>
            <a:ext cx="2527300" cy="1512887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 b="1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006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903-957E-40AD-BE9D-D9E80320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41FD0-6F31-4631-B2B5-D8E3CDD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B76-6C2C-430C-AA56-03F58E73FDD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3453-AE63-4DE8-9055-39C5738A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04189-8E74-4C62-9119-D1A3331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317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C99A3-39F7-4F2B-9543-29040657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7013574"/>
            <a:ext cx="27432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054DEB-F773-4220-A4D5-29C2FB3307E5}" type="datetime4">
              <a:rPr lang="en-GB" smtClean="0"/>
              <a:t>11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C8F3B-48DF-4FFD-A4DF-99A16B8F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0399"/>
            <a:ext cx="41148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DB5F-96DC-455F-8949-992D782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7013574"/>
            <a:ext cx="2743200" cy="187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1B4B3-B56F-4A58-AD55-0F34FB0E0B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600" y="5715900"/>
            <a:ext cx="1140555" cy="2844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0BF851-26F9-4425-B377-FB2764501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2725" y="5671323"/>
            <a:ext cx="1733550" cy="369887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05D2-B516-4C02-8FA4-9F038C77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FE1F-69B8-428B-AF80-247C32517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69F5-892D-4C68-9D84-2D0E6A26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7A1D8-D490-4E05-A659-627C168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BB5B-ED8B-417F-9AE4-AD92EDBC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84F4-CF15-4ECF-A686-815D26B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C73B-E339-4B22-A1CD-B010B24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9115-5A6C-4748-A9E9-40238A69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4704-119D-441F-85FA-4CE46D8E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F0001-DD09-4317-A608-C2F7A808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DB847-E4B6-4CF4-B142-EB26904E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312F-F441-4316-B346-A313ECF4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C9A30-0BBA-4EC1-9D34-2E6D3318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98AF-A8ED-47F4-86E9-56A4F5F2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D1B-AC8D-4369-8F06-B544CBEF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C27A-BA31-45F6-95B5-334B8ABD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0B0DA-8A96-4FEB-B8F6-59A00A4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5C01D-0150-4EEF-BE6C-C152524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4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CA4E-94E1-494E-B7B3-80139D09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9605-54B2-422A-A470-D7CF940E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A043-DF96-4F89-9BB8-5B5124AC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3D8F-A130-4C81-B033-71F4E478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D986-3375-4CBF-9291-6DFA5EA6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93930-DFD7-4AF5-B96E-6ADB6D41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A0951-8FE2-4BAA-A697-69A6458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69F8-AC09-469F-B3A6-5684FAE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8322-02FB-4838-A9FE-911DF385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36D0-C0C7-4626-BE45-978FA6BE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8021F-A9EB-4BA4-9478-DF8C079D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AE2A-57F5-42E9-94A2-AD2402B6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5FC1-4C83-40CC-9C81-D69178E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B180-17B3-4D13-943D-6B624302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C272-1274-4264-9D1C-064ECE1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0E94C-78FA-4337-8798-C7967CD5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7E3A-7A40-438B-AB3F-C3DEA4A5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2A6D-F830-436E-88DE-77E7177C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ED50-E052-45F1-8BA2-DA4292F5EEB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A988-D788-4346-A5D5-8CB45FC8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A0C1-63DC-4709-894B-C63EFFB46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5A48-5CCD-4456-9ED1-F76E4978B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01487-EFF5-4B1E-BC15-23446C0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800"/>
            <a:ext cx="9855200" cy="48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01AF-4CDD-4EE8-A84F-92E8F427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15200"/>
            <a:ext cx="11277600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8D65-865D-4FDD-8F3E-DAB65CA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37324"/>
            <a:ext cx="27432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29EC27F-BEEE-46D0-A76F-185712B93304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467D-A5CB-417B-ABA3-8B7039D2C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34149"/>
            <a:ext cx="41148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7E42-8E27-42E5-B661-77FAE928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537324"/>
            <a:ext cx="2743200" cy="1873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E76C374D-40EA-46D5-B147-8C37E776FB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C4F6B-4332-450F-B00B-8C70816EF959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0908226" y="521748"/>
            <a:ext cx="835200" cy="2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100"/>
        </a:lnSpc>
        <a:spcBef>
          <a:spcPts val="12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ts val="21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1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bert.net/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v4.33.3/en/main_classes/pipelines#transformers.pipeline" TargetMode="Externa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1748A8-A9CE-4E7B-99AA-91784590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759" y="5970790"/>
            <a:ext cx="2743200" cy="2087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1B8461-FA5A-49E6-9753-4A6BA43B2EE1}" type="datetime4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72E2AB-20EE-48A1-BE21-C2E3657F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832E43-59B2-4947-9795-C1C55086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CA07835-1D89-4F4E-A549-CB3CDA828D56}"/>
              </a:ext>
            </a:extLst>
          </p:cNvPr>
          <p:cNvSpPr txBox="1">
            <a:spLocks/>
          </p:cNvSpPr>
          <p:nvPr/>
        </p:nvSpPr>
        <p:spPr>
          <a:xfrm>
            <a:off x="957600" y="1930723"/>
            <a:ext cx="6542951" cy="2528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4F278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Natural Language Processing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14F278"/>
              </a:solidFill>
              <a:latin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dirty="0">
                <a:solidFill>
                  <a:srgbClr val="14F278"/>
                </a:solidFill>
                <a:latin typeface="Georgia"/>
              </a:rPr>
              <a:t>Large Language Models and Generative AI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4F278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492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The Transformer Family Tree</a:t>
            </a:r>
            <a:endParaRPr lang="en-GB" sz="3600" dirty="0"/>
          </a:p>
        </p:txBody>
      </p:sp>
      <p:pic>
        <p:nvPicPr>
          <p:cNvPr id="8" name="Content Placeholder 7" descr="A map of a tree&#10;&#10;Description automatically generated">
            <a:extLst>
              <a:ext uri="{FF2B5EF4-FFF2-40B4-BE49-F238E27FC236}">
                <a16:creationId xmlns:a16="http://schemas.microsoft.com/office/drawing/2014/main" id="{604F0466-1D4D-0E33-1F7C-FEBD6DF49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18" y="1350963"/>
            <a:ext cx="6175964" cy="4816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BB9F95A-7163-47C5-7CEC-4069720F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05" y="6226372"/>
            <a:ext cx="47593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Source: https://github.com/Mooler0410/LLMsPracticalGuide/blob/main/imgs/tree.png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6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What ar</a:t>
            </a:r>
            <a:r>
              <a:rPr lang="en-GB" sz="3600" u="sng" dirty="0">
                <a:latin typeface="Indie Flower" panose="02000000000000000000" pitchFamily="2" charset="0"/>
              </a:rPr>
              <a:t>e Large Language Models</a:t>
            </a:r>
            <a:r>
              <a:rPr lang="en-GB" sz="3600" u="sng" dirty="0">
                <a:effectLst/>
                <a:latin typeface="Indie Flower" panose="02000000000000000000" pitchFamily="2" charset="0"/>
              </a:rPr>
              <a:t>?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NLP saw a huge shift in mid-2010s towards the use of neural networks to solve a number of tasks.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A language model represents natural language data as a probabilistic model.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A “large” language model uses deep neural networks (mostly transformers) to model the natural language data.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effectLst/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676-8DF1-4FD5-9749-C40C165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Contents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FE9-C715-4406-AF09-993759D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0B2D-AE5F-4A0C-9E96-900D326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B930-FF80-49AC-A1A4-B4E4A1C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6F45C-1AF0-47E2-AA86-3EC3FB78E3CF}"/>
              </a:ext>
            </a:extLst>
          </p:cNvPr>
          <p:cNvSpPr txBox="1">
            <a:spLocks/>
          </p:cNvSpPr>
          <p:nvPr/>
        </p:nvSpPr>
        <p:spPr>
          <a:xfrm>
            <a:off x="457199" y="1351320"/>
            <a:ext cx="6481119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075" indent="-219075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Introduction to Large Language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lang="en-GB" sz="3000" b="1" dirty="0">
                <a:solidFill>
                  <a:srgbClr val="415D59"/>
                </a:solidFill>
                <a:latin typeface="Indie Flower" panose="02000000000000000000" pitchFamily="2" charset="0"/>
              </a:rPr>
              <a:t>LLM-based NLP 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die Flower" panose="02000000000000000000" pitchFamily="2" charset="0"/>
                <a:ea typeface="+mn-ea"/>
                <a:cs typeface="+mn-cs"/>
              </a:rPr>
              <a:t>Hugging Face 🤗</a:t>
            </a:r>
          </a:p>
        </p:txBody>
      </p:sp>
    </p:spTree>
    <p:extLst>
      <p:ext uri="{BB962C8B-B14F-4D97-AF65-F5344CB8AC3E}">
        <p14:creationId xmlns:p14="http://schemas.microsoft.com/office/powerpoint/2010/main" val="177146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LLM-based NLP Tasks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20"/>
            <a:ext cx="11277600" cy="4351338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Summarization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Semantic Similarity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Sentiment Analysis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Machine Translation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Question Answering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Te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xt/Code Generation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effectLst/>
                <a:latin typeface="Indie Flower" panose="02000000000000000000" pitchFamily="2" charset="0"/>
              </a:rPr>
              <a:t>Conversation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Zero-Shot/Few-shot classification</a:t>
            </a:r>
            <a:endParaRPr lang="en-GB" sz="2400" dirty="0">
              <a:solidFill>
                <a:srgbClr val="000000"/>
              </a:solidFill>
              <a:effectLst/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9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676-8DF1-4FD5-9749-C40C165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Contents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FE9-C715-4406-AF09-993759D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0B2D-AE5F-4A0C-9E96-900D326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B930-FF80-49AC-A1A4-B4E4A1C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6F45C-1AF0-47E2-AA86-3EC3FB78E3CF}"/>
              </a:ext>
            </a:extLst>
          </p:cNvPr>
          <p:cNvSpPr txBox="1">
            <a:spLocks/>
          </p:cNvSpPr>
          <p:nvPr/>
        </p:nvSpPr>
        <p:spPr>
          <a:xfrm>
            <a:off x="457199" y="1351320"/>
            <a:ext cx="6481119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075" indent="-219075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die Flower" panose="02000000000000000000" pitchFamily="2" charset="0"/>
                <a:ea typeface="+mn-ea"/>
                <a:cs typeface="+mn-cs"/>
              </a:rPr>
              <a:t>Introduction to Large Language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LLM-based NLP 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lang="en-GB" sz="3000" b="1" dirty="0">
                <a:solidFill>
                  <a:srgbClr val="415D59"/>
                </a:solidFill>
                <a:latin typeface="Indie Flower" panose="02000000000000000000" pitchFamily="2" charset="0"/>
              </a:rPr>
              <a:t>Hugging Face 🤗</a:t>
            </a:r>
          </a:p>
        </p:txBody>
      </p:sp>
    </p:spTree>
    <p:extLst>
      <p:ext uri="{BB962C8B-B14F-4D97-AF65-F5344CB8AC3E}">
        <p14:creationId xmlns:p14="http://schemas.microsoft.com/office/powerpoint/2010/main" val="280385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>
                <a:effectLst/>
                <a:latin typeface="Indie Flower" panose="02000000000000000000" pitchFamily="2" charset="0"/>
              </a:rPr>
              <a:t>Hugging Face </a:t>
            </a:r>
            <a:r>
              <a:rPr lang="en-GB" sz="3600" b="1">
                <a:solidFill>
                  <a:srgbClr val="415D59"/>
                </a:solidFill>
                <a:latin typeface="Indie Flower" panose="02000000000000000000" pitchFamily="2" charset="0"/>
              </a:rPr>
              <a:t>🤗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197"/>
            <a:ext cx="11277600" cy="4951803"/>
          </a:xfrm>
        </p:spPr>
        <p:txBody>
          <a:bodyPr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Provides access to thousands of open-source LLMs and datasets on their hub 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  <a:hlinkClick r:id="rId2"/>
              </a:rPr>
              <a:t>https://huggingface.co/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Also provides the following Python libraries for easy interfacing with LLMs and datasets: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transformers</a:t>
            </a: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datasets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Another popular Python library for working with transformer models is 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sentence-transformers 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  <a:hlinkClick r:id="rId3"/>
              </a:rPr>
              <a:t>https://www.sbert.net/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</a:t>
            </a: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Hugging Face Pipelines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197"/>
            <a:ext cx="11277600" cy="49518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The</a:t>
            </a:r>
            <a:r>
              <a:rPr lang="en-GB" sz="24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transformers</a:t>
            </a:r>
            <a:r>
              <a:rPr lang="en-GB" sz="2400" dirty="0">
                <a:solidFill>
                  <a:srgbClr val="000000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library allows us to create and use pipelines (combinations of tokenizers and pre-trained models) for different tasks. 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  <a:hlinkClick r:id="rId2"/>
              </a:rPr>
              <a:t>https://huggingface.co/docs/transformers/v4.33.3/en/main_classes/pipelines#transformers.pipeline</a:t>
            </a: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Hugging Face pipelines provide an easy way to use pretrained models in Python for common NLP tasks like sentiment analysis, summarization, question answering, etc.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Pipelines abstract away the model and tokenization, so we can use them with just a few lines of code.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22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676-8DF1-4FD5-9749-C40C165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Contents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FE9-C715-4406-AF09-993759D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0B2D-AE5F-4A0C-9E96-900D326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B930-FF80-49AC-A1A4-B4E4A1C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6F45C-1AF0-47E2-AA86-3EC3FB78E3CF}"/>
              </a:ext>
            </a:extLst>
          </p:cNvPr>
          <p:cNvSpPr txBox="1">
            <a:spLocks/>
          </p:cNvSpPr>
          <p:nvPr/>
        </p:nvSpPr>
        <p:spPr>
          <a:xfrm>
            <a:off x="457199" y="1351320"/>
            <a:ext cx="6481119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075" indent="-219075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die Flower" panose="02000000000000000000" pitchFamily="2" charset="0"/>
                <a:ea typeface="+mn-ea"/>
                <a:cs typeface="+mn-cs"/>
              </a:rPr>
              <a:t>Introduction to Large Language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die Flower" panose="02000000000000000000" pitchFamily="2" charset="0"/>
                <a:ea typeface="+mn-ea"/>
                <a:cs typeface="+mn-cs"/>
              </a:rPr>
              <a:t>LLM-based NLP 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F278"/>
              </a:buClr>
              <a:buSzTx/>
              <a:buFontTx/>
              <a:buChar char="-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die Flower" panose="02000000000000000000" pitchFamily="2" charset="0"/>
                <a:ea typeface="+mn-ea"/>
                <a:cs typeface="+mn-cs"/>
              </a:rPr>
              <a:t>Hugging Face 🤗</a:t>
            </a:r>
          </a:p>
        </p:txBody>
      </p:sp>
    </p:spTree>
    <p:extLst>
      <p:ext uri="{BB962C8B-B14F-4D97-AF65-F5344CB8AC3E}">
        <p14:creationId xmlns:p14="http://schemas.microsoft.com/office/powerpoint/2010/main" val="106324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676-8DF1-4FD5-9749-C40C165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Contents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FE9-C715-4406-AF09-993759D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76A1-E724-4CE7-A855-D519FBE2593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0B2D-AE5F-4A0C-9E96-900D326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B930-FF80-49AC-A1A4-B4E4A1C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6F45C-1AF0-47E2-AA86-3EC3FB78E3CF}"/>
              </a:ext>
            </a:extLst>
          </p:cNvPr>
          <p:cNvSpPr txBox="1">
            <a:spLocks/>
          </p:cNvSpPr>
          <p:nvPr/>
        </p:nvSpPr>
        <p:spPr>
          <a:xfrm>
            <a:off x="457199" y="1351320"/>
            <a:ext cx="6481119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075" indent="-219075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Introduction to Large Language Models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LLM-based NLP tasks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Hugging Face 🤗</a:t>
            </a:r>
          </a:p>
        </p:txBody>
      </p:sp>
    </p:spTree>
    <p:extLst>
      <p:ext uri="{BB962C8B-B14F-4D97-AF65-F5344CB8AC3E}">
        <p14:creationId xmlns:p14="http://schemas.microsoft.com/office/powerpoint/2010/main" val="249007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676-8DF1-4FD5-9749-C40C165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Contents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3FE9-C715-4406-AF09-993759D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76A1-E724-4CE7-A855-D519FBE25939}" type="datetime4">
              <a:rPr lang="en-GB" smtClean="0"/>
              <a:t>11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0B2D-AE5F-4A0C-9E96-900D3262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B930-FF80-49AC-A1A4-B4E4A1C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374D-40EA-46D5-B147-8C37E776FB84}" type="slidenum">
              <a:rPr lang="en-GB" smtClean="0"/>
              <a:t>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6F45C-1AF0-47E2-AA86-3EC3FB78E3CF}"/>
              </a:ext>
            </a:extLst>
          </p:cNvPr>
          <p:cNvSpPr txBox="1">
            <a:spLocks/>
          </p:cNvSpPr>
          <p:nvPr/>
        </p:nvSpPr>
        <p:spPr>
          <a:xfrm>
            <a:off x="457199" y="1351320"/>
            <a:ext cx="6481119" cy="43513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075" indent="-219075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ts val="21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3000" b="1" dirty="0">
                <a:solidFill>
                  <a:schemeClr val="accent5"/>
                </a:solidFill>
                <a:latin typeface="Indie Flower" panose="02000000000000000000" pitchFamily="2" charset="0"/>
              </a:rPr>
              <a:t>Introduction to Large Language Models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LLM-based NLP tasks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Hugging Face 🤗</a:t>
            </a:r>
          </a:p>
        </p:txBody>
      </p:sp>
    </p:spTree>
    <p:extLst>
      <p:ext uri="{BB962C8B-B14F-4D97-AF65-F5344CB8AC3E}">
        <p14:creationId xmlns:p14="http://schemas.microsoft.com/office/powerpoint/2010/main" val="21917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A very quick intro to Deep Learning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Deep learning is a subfield of machine learning that uses a class of models called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  <a:latin typeface="Indie Flower" panose="02000000000000000000" pitchFamily="2" charset="0"/>
              </a:rPr>
              <a:t>artificial neural networks 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to perform complex tasks.</a:t>
            </a: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 descr="A diagram of a mathematical model&#10;&#10;Description automatically generated with medium confidence">
            <a:extLst>
              <a:ext uri="{FF2B5EF4-FFF2-40B4-BE49-F238E27FC236}">
                <a16:creationId xmlns:a16="http://schemas.microsoft.com/office/drawing/2014/main" id="{6FB7279B-3339-4D66-BAF2-E045360A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52" y="2071294"/>
            <a:ext cx="6450495" cy="3989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12339-CD04-6DD5-5006-D6C8C5B03BF6}"/>
              </a:ext>
            </a:extLst>
          </p:cNvPr>
          <p:cNvSpPr txBox="1"/>
          <p:nvPr/>
        </p:nvSpPr>
        <p:spPr>
          <a:xfrm>
            <a:off x="6348533" y="6014077"/>
            <a:ext cx="4368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Indie Flower" panose="02000000000000000000" pitchFamily="2" charset="0"/>
              </a:rPr>
              <a:t>A simple feedforward network with two hidden layers</a:t>
            </a:r>
          </a:p>
        </p:txBody>
      </p:sp>
      <p:pic>
        <p:nvPicPr>
          <p:cNvPr id="16" name="Picture 15" descr="A green circle with yellow lines and arrows&#10;&#10;Description automatically generated">
            <a:extLst>
              <a:ext uri="{FF2B5EF4-FFF2-40B4-BE49-F238E27FC236}">
                <a16:creationId xmlns:a16="http://schemas.microsoft.com/office/drawing/2014/main" id="{06A26548-1FB6-42CE-0494-344B9587C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29" y="3242167"/>
            <a:ext cx="2748654" cy="1647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6B9FFF-9008-FEBD-C50D-43F575D6975E}"/>
              </a:ext>
            </a:extLst>
          </p:cNvPr>
          <p:cNvSpPr txBox="1"/>
          <p:nvPr/>
        </p:nvSpPr>
        <p:spPr>
          <a:xfrm>
            <a:off x="1034439" y="4765306"/>
            <a:ext cx="297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Indie Flower" panose="02000000000000000000" pitchFamily="2" charset="0"/>
              </a:rPr>
              <a:t>Logistic Regression with two features represented as a neuron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55F396-C871-05E8-178A-71109AB9C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5" y="5521795"/>
            <a:ext cx="2401399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“Deep” neural networks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Deep neural networks can have hundreds (or even thousands) of hidden layers (with each layer containing a large number of neurons) that enable it to capture very complex relationships between inputs and outputs.</a:t>
            </a: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1AD6D8F2-6C1C-5239-435A-21CFFAA03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85" y="2419704"/>
            <a:ext cx="5693230" cy="38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Convolutional neural networks for image processing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“Fully connected” networks do not scale well for high dimensional inputs such as images.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Instead, convolution (blue) and pooling (gold) layers are used to extract features.</a:t>
            </a: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 descr="A blue and yellow squares&#10;&#10;Description automatically generated">
            <a:extLst>
              <a:ext uri="{FF2B5EF4-FFF2-40B4-BE49-F238E27FC236}">
                <a16:creationId xmlns:a16="http://schemas.microsoft.com/office/drawing/2014/main" id="{C34F1844-5E93-B9DD-8C4D-9619963C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2604083"/>
            <a:ext cx="10184296" cy="26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Recurrent neural networks for sequences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Recurrent networks maintain an internal state that allow them to process sequences of variable length and store information about previous inputs.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RNNs are particularly useful for tasks for speech recognition, machine translation and sentiment analysis, where context and sequential dependencies are important.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82AFE822-4583-2AEC-AE43-0239CE0E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9" y="3198811"/>
            <a:ext cx="32661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Transformers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Transformers have replaced RNNs as the primary neural network architecture for NLP tasks since introduced in 2017</a:t>
            </a:r>
            <a:r>
              <a:rPr lang="en-GB" sz="2400" baseline="30000" dirty="0">
                <a:solidFill>
                  <a:srgbClr val="000000"/>
                </a:solidFill>
                <a:latin typeface="Indie Flower" panose="02000000000000000000" pitchFamily="2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4E3748-C799-BCD6-DFB9-4FD1B98D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41" y="1846982"/>
            <a:ext cx="2961571" cy="3920874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3BB9F95A-7163-47C5-7CEC-4069720F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6" y="5975269"/>
            <a:ext cx="11289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Ashish Vaswani, Noam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Shazeer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Niki Parmar, Jakob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Uszkoreit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Jones, Aidan N. Gomez,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Łukasz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Kaiser, and Illia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Polosukhin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2017. “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Attention is all you need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”. In Proceedings of the 31st International Conference on Neural Information Processing Systems (NIPS'17)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8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2DC-8063-4B27-A8A4-A917A01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>
                <a:effectLst/>
                <a:latin typeface="Indie Flower" panose="02000000000000000000" pitchFamily="2" charset="0"/>
              </a:rPr>
              <a:t>GPT – Generative Pre-Trained Transformer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663-B3BF-4E42-A421-F0C36016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19"/>
            <a:ext cx="11277600" cy="4816647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Family of LLMs created by OpenAI starting with GPT-1</a:t>
            </a:r>
            <a:r>
              <a:rPr lang="en-GB" sz="2400" baseline="30000" dirty="0">
                <a:solidFill>
                  <a:srgbClr val="000000"/>
                </a:solidFill>
                <a:latin typeface="Indie Flower" panose="02000000000000000000" pitchFamily="2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in 2018 all the way up to GPT-4 in 2023 (including ChatGPT).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Decoder-only architecture made up of multiple transformer layers.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The neural network is first pre-trained on a very large corpus of natural language text so that it can generate new content.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Then, it is fine-tuned to perform a particular task.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Indie Flower" panose="02000000000000000000" pitchFamily="2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Indie Flower" panose="02000000000000000000" pitchFamily="2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DCE-A120-482F-A64D-C1E6E7B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C76A1-E724-4CE7-A855-D519FBE25939}" type="datetime4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March 2024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BB8-1FBF-42A8-BA2F-0C2B825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Kubrick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1AA-9AD8-4241-90C8-B87DDA2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C374D-40EA-46D5-B147-8C37E776FB84}" type="slidenum">
              <a:rPr kumimoji="0" lang="en-GB" sz="700" b="1" i="0" u="none" strike="noStrike" kern="1200" cap="none" spc="0" normalizeH="0" baseline="0" noProof="0" smtClean="0">
                <a:ln>
                  <a:noFill/>
                </a:ln>
                <a:solidFill>
                  <a:srgbClr val="22353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22353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BB9F95A-7163-47C5-7CEC-4069720F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6" y="6052213"/>
            <a:ext cx="112891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https://cdn.openai.com/research-covers/language-unsupervised/language_understanding_paper.pdf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Kubrick">
      <a:dk1>
        <a:srgbClr val="223536"/>
      </a:dk1>
      <a:lt1>
        <a:sysClr val="window" lastClr="FFFFFF"/>
      </a:lt1>
      <a:dk2>
        <a:srgbClr val="14F278"/>
      </a:dk2>
      <a:lt2>
        <a:srgbClr val="F2F5F4"/>
      </a:lt2>
      <a:accent1>
        <a:srgbClr val="223536"/>
      </a:accent1>
      <a:accent2>
        <a:srgbClr val="5A6868"/>
      </a:accent2>
      <a:accent3>
        <a:srgbClr val="9DA4A4"/>
      </a:accent3>
      <a:accent4>
        <a:srgbClr val="062721"/>
      </a:accent4>
      <a:accent5>
        <a:srgbClr val="415D59"/>
      </a:accent5>
      <a:accent6>
        <a:srgbClr val="CED4D4"/>
      </a:accent6>
      <a:hlink>
        <a:srgbClr val="0563C1"/>
      </a:hlink>
      <a:folHlink>
        <a:srgbClr val="954F72"/>
      </a:folHlink>
    </a:clrScheme>
    <a:fontScheme name="Kubrick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tIns="36000" bIns="36000" rtlCol="0" anchor="t" anchorCtr="0">
        <a:spAutoFit/>
      </a:bodyPr>
      <a:lstStyle>
        <a:defPPr algn="l">
          <a:lnSpc>
            <a:spcPts val="1600"/>
          </a:lnSpc>
          <a:defRPr sz="800" cap="all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brick_MSOffice_Logo_V2.potx" id="{7CCF77B5-6922-413D-A458-5DB9B8521DCD}" vid="{EA4EEBD3-F4EC-4E1D-B3E8-5518B6D65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756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Fira Code Light</vt:lpstr>
      <vt:lpstr>Georgia</vt:lpstr>
      <vt:lpstr>Indie Flower</vt:lpstr>
      <vt:lpstr>Office Theme</vt:lpstr>
      <vt:lpstr>1_Office Theme</vt:lpstr>
      <vt:lpstr>PowerPoint Presentation</vt:lpstr>
      <vt:lpstr>Contents</vt:lpstr>
      <vt:lpstr>Contents</vt:lpstr>
      <vt:lpstr>A very quick intro to Deep Learning</vt:lpstr>
      <vt:lpstr>“Deep” neural networks</vt:lpstr>
      <vt:lpstr>Convolutional neural networks for image processing</vt:lpstr>
      <vt:lpstr>Recurrent neural networks for sequences</vt:lpstr>
      <vt:lpstr>Transformers</vt:lpstr>
      <vt:lpstr>GPT – Generative Pre-Trained Transformer</vt:lpstr>
      <vt:lpstr>The Transformer Family Tree</vt:lpstr>
      <vt:lpstr>What are Large Language Models?</vt:lpstr>
      <vt:lpstr>Contents</vt:lpstr>
      <vt:lpstr>LLM-based NLP Tasks</vt:lpstr>
      <vt:lpstr>Contents</vt:lpstr>
      <vt:lpstr>Hugging Face 🤗</vt:lpstr>
      <vt:lpstr>Hugging Face Pipelines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nlp_3_feature_extraction</dc:title>
  <dc:creator>Ram Varadarajan</dc:creator>
  <cp:lastModifiedBy>Ram Varadarajan</cp:lastModifiedBy>
  <cp:revision>28</cp:revision>
  <dcterms:created xsi:type="dcterms:W3CDTF">2022-07-04T10:25:57Z</dcterms:created>
  <dcterms:modified xsi:type="dcterms:W3CDTF">2024-03-11T09:58:52Z</dcterms:modified>
</cp:coreProperties>
</file>