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162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81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48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6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4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08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4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13000" t="-21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D435-4619-4C06-8368-4433743C7E52}" type="datetimeFigureOut">
              <a:rPr lang="es-AR" smtClean="0"/>
              <a:t>15/11/2020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1B5F-6BED-43FB-9E36-08BD8CA32F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55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deeac.org.ar/que-debe-saber-un-transportista/#tab-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deeac.org.ar/que-debe-saber-un-transportista/#tab-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3000" t="-21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59" y="1122363"/>
            <a:ext cx="11353106" cy="2387600"/>
          </a:xfrm>
        </p:spPr>
        <p:txBody>
          <a:bodyPr>
            <a:normAutofit/>
          </a:bodyPr>
          <a:lstStyle/>
          <a:p>
            <a:r>
              <a:rPr lang="es-AR" sz="10000" b="1" dirty="0" smtClean="0"/>
              <a:t>Capacitación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0969" y="4323255"/>
            <a:ext cx="9144000" cy="1655762"/>
          </a:xfrm>
        </p:spPr>
        <p:txBody>
          <a:bodyPr>
            <a:normAutofit/>
          </a:bodyPr>
          <a:lstStyle/>
          <a:p>
            <a:r>
              <a:rPr lang="es-AR" sz="5000" b="1" dirty="0"/>
              <a:t>“Servicio de descarga de ácido en locación”</a:t>
            </a:r>
            <a:endParaRPr lang="es-AR" sz="5000" dirty="0" smtClean="0"/>
          </a:p>
        </p:txBody>
      </p:sp>
    </p:spTree>
    <p:extLst>
      <p:ext uri="{BB962C8B-B14F-4D97-AF65-F5344CB8AC3E}">
        <p14:creationId xmlns:p14="http://schemas.microsoft.com/office/powerpoint/2010/main" val="1375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351679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Responsabilidades de los empleados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071" y="1237129"/>
            <a:ext cx="11510682" cy="562087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r>
              <a:rPr lang="es-AR" b="1" dirty="0"/>
              <a:t>DETENER LA </a:t>
            </a:r>
            <a:r>
              <a:rPr lang="es-AR" b="1" dirty="0" smtClean="0"/>
              <a:t>TAREA toda vez que se presente una condición o acto inseguro que pueda resultar en un daño a las personas, los bienes materiales y/</a:t>
            </a:r>
            <a:r>
              <a:rPr lang="es-AR" b="1" dirty="0" err="1" smtClean="0"/>
              <a:t>ó</a:t>
            </a:r>
            <a:r>
              <a:rPr lang="es-AR" b="1" dirty="0" smtClean="0"/>
              <a:t> el medio ambiente.</a:t>
            </a:r>
          </a:p>
          <a:p>
            <a:r>
              <a:rPr lang="es-AR" b="1" dirty="0" smtClean="0"/>
              <a:t> Minimizar los riesgos de incidentes conociendo y cumpliendo los procedimientos operativos de HSE y aplicando el buen juicio para eliminar actos o condiciones peligrosas en el lugar de trabajo.</a:t>
            </a:r>
          </a:p>
          <a:p>
            <a:r>
              <a:rPr lang="es-AR" b="1" dirty="0" smtClean="0"/>
              <a:t> Cumplir con todas las políticas, procedimientos, regulaciones e instrucciones de trabajo seguro de Quinpe, que apliquen en el trabajo que se esté realizando.</a:t>
            </a:r>
          </a:p>
          <a:p>
            <a:r>
              <a:rPr lang="es-AR" b="1" dirty="0" smtClean="0"/>
              <a:t>Estar aptos y en buenas condiciones físicas y mentales para realizar el trabajo.</a:t>
            </a:r>
          </a:p>
          <a:p>
            <a:r>
              <a:rPr lang="es-AR" b="1" dirty="0" smtClean="0"/>
              <a:t>Comprender su derecho a negarse a realizar un trabajo cuando para el cual no están capacitados.</a:t>
            </a:r>
          </a:p>
          <a:p>
            <a:r>
              <a:rPr lang="es-AR" b="1" dirty="0" smtClean="0"/>
              <a:t>Reportar al supervisor inmediato y al representante de Quinpe, todos los peligros potenciales, prácticas de trabajo inseguras, incidentes, lesiones y enfermedades.</a:t>
            </a:r>
          </a:p>
          <a:p>
            <a:r>
              <a:rPr lang="es-AR" b="1" dirty="0" smtClean="0"/>
              <a:t>Contar con todos los certificados de capacitación y de equipos disponibles en el sitio de trabajo,</a:t>
            </a:r>
          </a:p>
          <a:p>
            <a:r>
              <a:rPr lang="es-AR" b="1" dirty="0" smtClean="0"/>
              <a:t>Utilizar y mantener el equipo de seguridad requerido y cumplir los requisitos de Equipo de Protección</a:t>
            </a:r>
          </a:p>
          <a:p>
            <a:r>
              <a:rPr lang="es-AR" b="1" dirty="0" smtClean="0"/>
              <a:t>Familiarizarse con la ubicación, el tipo y el funcionamiento de los equipos de emergencias en cada</a:t>
            </a:r>
          </a:p>
          <a:p>
            <a:r>
              <a:rPr lang="es-AR" b="1" dirty="0" smtClean="0"/>
              <a:t>sitio de trabajo.</a:t>
            </a:r>
          </a:p>
          <a:p>
            <a:r>
              <a:rPr lang="es-AR" b="1" dirty="0" smtClean="0"/>
              <a:t> Colaborar en las investigaciones de incidentes cuando sea necesario.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55632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s-AR" b="1" u="sng" dirty="0" smtClean="0">
                <a:solidFill>
                  <a:schemeClr val="accent1">
                    <a:lumMod val="75000"/>
                  </a:schemeClr>
                </a:solidFill>
              </a:rPr>
              <a:t>Requisitos de cliente (Halliburton)</a:t>
            </a:r>
            <a:r>
              <a:rPr lang="es-AR" b="1" dirty="0" smtClean="0"/>
              <a:t>	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175" y="1008529"/>
            <a:ext cx="11739283" cy="5849471"/>
          </a:xfrm>
        </p:spPr>
        <p:txBody>
          <a:bodyPr>
            <a:normAutofit fontScale="32500" lnSpcReduction="20000"/>
          </a:bodyPr>
          <a:lstStyle/>
          <a:p>
            <a:r>
              <a:rPr lang="es-AR" sz="4300" b="1" dirty="0"/>
              <a:t>Hoja de seguridad (MSDS).</a:t>
            </a:r>
          </a:p>
          <a:p>
            <a:r>
              <a:rPr lang="es-AR" sz="4300" b="1" dirty="0"/>
              <a:t>Orden de trabajo (OT).</a:t>
            </a:r>
          </a:p>
          <a:p>
            <a:r>
              <a:rPr lang="es-AR" sz="4300" b="1" dirty="0"/>
              <a:t>Remito x triplicado indicando la cantidad kg/</a:t>
            </a:r>
            <a:r>
              <a:rPr lang="es-AR" sz="4300" b="1" dirty="0" err="1"/>
              <a:t>Lt</a:t>
            </a:r>
            <a:r>
              <a:rPr lang="es-AR" sz="4300" b="1" dirty="0"/>
              <a:t>. de ácido puro + Nº PO.</a:t>
            </a:r>
          </a:p>
          <a:p>
            <a:r>
              <a:rPr lang="es-AR" sz="4300" b="1" dirty="0"/>
              <a:t>Personal de Halliburton firma el remito, aceptando la cantidad Kg/</a:t>
            </a:r>
            <a:r>
              <a:rPr lang="es-AR" sz="4300" b="1" dirty="0" err="1"/>
              <a:t>Lt</a:t>
            </a:r>
            <a:r>
              <a:rPr lang="es-AR" sz="4300" b="1" dirty="0"/>
              <a:t>. recibido de ácido puro.</a:t>
            </a:r>
          </a:p>
          <a:p>
            <a:r>
              <a:rPr lang="es-AR" sz="4300" b="1" dirty="0"/>
              <a:t>Firma QA/QC o Supervisor de turno de Halliburton.</a:t>
            </a:r>
          </a:p>
          <a:p>
            <a:r>
              <a:rPr lang="es-AR" sz="4300" b="1" dirty="0"/>
              <a:t>Personal de Halliburton firma la OT.</a:t>
            </a:r>
          </a:p>
          <a:p>
            <a:r>
              <a:rPr lang="es-AR" sz="4300" b="1" dirty="0" smtClean="0"/>
              <a:t>Provisión </a:t>
            </a:r>
            <a:r>
              <a:rPr lang="es-AR" sz="4300" b="1" dirty="0"/>
              <a:t>de ácido clorhídrico, con cisterna capacidad de 24 m³, bomba de transferencia y operario capacitado.</a:t>
            </a:r>
          </a:p>
          <a:p>
            <a:r>
              <a:rPr lang="es-AR" sz="4300" b="1" dirty="0"/>
              <a:t>Disponibilidad de Lunes a Lunes de chofer y unidad para garantizar el servicio.</a:t>
            </a:r>
          </a:p>
          <a:p>
            <a:r>
              <a:rPr lang="es-AR" sz="4300" b="1" dirty="0"/>
              <a:t>Disponer una unidad de back up si la unidad contratada este fuera de servicio.</a:t>
            </a:r>
          </a:p>
          <a:p>
            <a:r>
              <a:rPr lang="es-AR" sz="4300" b="1" dirty="0"/>
              <a:t>Quinpe de proveer equipo, herramientas, EPP, transporte de chofer competente y supervisión para ejecutar</a:t>
            </a:r>
          </a:p>
          <a:p>
            <a:r>
              <a:rPr lang="es-AR" sz="4300" b="1" dirty="0"/>
              <a:t>los servicios requeridos</a:t>
            </a:r>
          </a:p>
          <a:p>
            <a:r>
              <a:rPr lang="es-AR" sz="4300" b="1" dirty="0"/>
              <a:t>Quinpe es responsable de asegurar que tanto el personal y equipos permitan dar el cumplimiento con los</a:t>
            </a:r>
          </a:p>
          <a:p>
            <a:r>
              <a:rPr lang="es-AR" sz="4300" b="1" dirty="0"/>
              <a:t>programas y planes de trabajo.</a:t>
            </a:r>
          </a:p>
          <a:p>
            <a:r>
              <a:rPr lang="es-AR" sz="4300" b="1" dirty="0"/>
              <a:t>Quinpe </a:t>
            </a:r>
            <a:r>
              <a:rPr lang="es-AR" sz="4300" b="1" dirty="0" err="1"/>
              <a:t>debera</a:t>
            </a:r>
            <a:r>
              <a:rPr lang="es-AR" sz="4300" b="1" dirty="0"/>
              <a:t> proveer par la descarga </a:t>
            </a:r>
            <a:r>
              <a:rPr lang="es-AR" sz="4300" b="1" dirty="0" err="1"/>
              <a:t>magueras</a:t>
            </a:r>
            <a:r>
              <a:rPr lang="es-AR" sz="4300" b="1" dirty="0"/>
              <a:t> empipadas para la descarga del producto en </a:t>
            </a:r>
            <a:r>
              <a:rPr lang="es-AR" sz="4300" b="1" dirty="0" err="1"/>
              <a:t>locacion</a:t>
            </a:r>
            <a:r>
              <a:rPr lang="es-AR" sz="4300" b="1" dirty="0"/>
              <a:t>.</a:t>
            </a:r>
          </a:p>
          <a:p>
            <a:r>
              <a:rPr lang="es-AR" sz="4300" b="1" dirty="0"/>
              <a:t>Proveer un Kit anti derrame por contingencia para cisterna/pileta.</a:t>
            </a:r>
          </a:p>
          <a:p>
            <a:r>
              <a:rPr lang="es-AR" sz="4300" b="1" dirty="0"/>
              <a:t>Cada pileta/cisterna en yacimiento deberán contar con bermas de contención secundaria.</a:t>
            </a:r>
          </a:p>
          <a:p>
            <a:r>
              <a:rPr lang="es-AR" sz="4300" b="1" dirty="0"/>
              <a:t>Pileta/Cisternas en Stand </a:t>
            </a:r>
            <a:r>
              <a:rPr lang="es-AR" sz="4300" b="1" dirty="0" err="1"/>
              <a:t>By</a:t>
            </a:r>
            <a:r>
              <a:rPr lang="es-AR" sz="4300" b="1" dirty="0"/>
              <a:t> deben ser señalizadas con cartelería correspondiente a la información del material,</a:t>
            </a:r>
          </a:p>
          <a:p>
            <a:r>
              <a:rPr lang="es-AR" sz="4300" b="1" dirty="0"/>
              <a:t>requerimientos de EPP, delimitadas con conos y cadenas.</a:t>
            </a:r>
          </a:p>
          <a:p>
            <a:r>
              <a:rPr lang="es-AR" sz="4300" b="1" dirty="0"/>
              <a:t>Los equipos deben tener todas las habilitaciones correspondientes exigidas por leyes, normas y regulaciones de la materia.</a:t>
            </a:r>
          </a:p>
          <a:p>
            <a:r>
              <a:rPr lang="es-AR" sz="4300" b="1" dirty="0"/>
              <a:t>El personal utilizado para el servicio deberá ser acreditada previa solicitud de Halliburton sobre el efecto.</a:t>
            </a:r>
          </a:p>
          <a:p>
            <a:r>
              <a:rPr lang="es-AR" sz="4300" b="1" dirty="0"/>
              <a:t> No se dejara ingresar al personal sin los EPP adecuados y completos.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89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u="sng" dirty="0">
                <a:hlinkClick r:id="rId2" tooltip="Documentos Requeridos para Circular"/>
              </a:rPr>
              <a:t>Documentos Requeridos para Circular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071" y="1290918"/>
            <a:ext cx="11510681" cy="537882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AR" b="1" dirty="0"/>
              <a:t>Certificado de RUTA;</a:t>
            </a:r>
          </a:p>
          <a:p>
            <a:pPr lvl="0"/>
            <a:r>
              <a:rPr lang="es-AR" b="1" dirty="0"/>
              <a:t>Revisión técnica obligatoria.</a:t>
            </a:r>
          </a:p>
          <a:p>
            <a:pPr lvl="0"/>
            <a:r>
              <a:rPr lang="es-AR" b="1" dirty="0"/>
              <a:t>Cedula de identificación de la unidad.</a:t>
            </a:r>
          </a:p>
          <a:p>
            <a:pPr lvl="0"/>
            <a:r>
              <a:rPr lang="es-AR" b="1" dirty="0"/>
              <a:t>Certificado de cobertura de seguro </a:t>
            </a:r>
            <a:r>
              <a:rPr lang="es-AR" b="1" dirty="0" smtClean="0"/>
              <a:t>vigente.</a:t>
            </a:r>
            <a:endParaRPr lang="es-AR" b="1" dirty="0"/>
          </a:p>
          <a:p>
            <a:pPr lvl="0"/>
            <a:r>
              <a:rPr lang="es-AR" b="1" dirty="0"/>
              <a:t>Licencia nacional habilitante del conductor para el tránsito </a:t>
            </a:r>
            <a:r>
              <a:rPr lang="es-AR" b="1" dirty="0" err="1"/>
              <a:t>interjurisdiccional</a:t>
            </a:r>
            <a:r>
              <a:rPr lang="es-AR" b="1" dirty="0"/>
              <a:t>.</a:t>
            </a:r>
          </a:p>
          <a:p>
            <a:pPr lvl="0"/>
            <a:r>
              <a:rPr lang="es-AR" b="1" dirty="0"/>
              <a:t>Carnet de manejo para el tránsito local.</a:t>
            </a:r>
          </a:p>
          <a:p>
            <a:pPr lvl="0"/>
            <a:r>
              <a:rPr lang="es-AR" b="1" dirty="0"/>
              <a:t>Placa de identificación y dominio del vehículo</a:t>
            </a:r>
          </a:p>
          <a:p>
            <a:pPr lvl="0"/>
            <a:r>
              <a:rPr lang="es-AR" b="1" dirty="0"/>
              <a:t>Remito o carta de porte </a:t>
            </a:r>
            <a:r>
              <a:rPr lang="es-AR" b="1" dirty="0" err="1"/>
              <a:t>respaldatoria</a:t>
            </a:r>
            <a:r>
              <a:rPr lang="es-AR" b="1" dirty="0"/>
              <a:t> de la carga transportada</a:t>
            </a:r>
            <a:r>
              <a:rPr lang="es-AR" b="1" dirty="0" smtClean="0"/>
              <a:t>.</a:t>
            </a:r>
          </a:p>
          <a:p>
            <a:pPr fontAlgn="base"/>
            <a:r>
              <a:rPr lang="es-AR" b="1" dirty="0" err="1"/>
              <a:t>Tacógrafo</a:t>
            </a:r>
            <a:r>
              <a:rPr lang="es-AR" b="1" dirty="0"/>
              <a:t> en funcionamiento </a:t>
            </a:r>
            <a:r>
              <a:rPr lang="es-AR" b="1" dirty="0" smtClean="0"/>
              <a:t>(.</a:t>
            </a:r>
            <a:endParaRPr lang="es-AR" b="1" dirty="0"/>
          </a:p>
          <a:p>
            <a:pPr fontAlgn="base"/>
            <a:r>
              <a:rPr lang="es-AR" b="1" dirty="0"/>
              <a:t>Llevar en el exterior de la unidad, los carteles de identificación de los productos transportados. Paneles de seguridad, identificación de productos, numero ONU, código de riesgo.</a:t>
            </a:r>
          </a:p>
          <a:p>
            <a:pPr fontAlgn="base"/>
            <a:r>
              <a:rPr lang="es-AR" b="1" dirty="0" smtClean="0"/>
              <a:t>Ficha </a:t>
            </a:r>
            <a:r>
              <a:rPr lang="es-AR" b="1" dirty="0"/>
              <a:t>de intervención otorgada por el dador de la carga.</a:t>
            </a:r>
          </a:p>
          <a:p>
            <a:pPr lvl="0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12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1009" y="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s-AR" b="1" u="sng" dirty="0" smtClean="0">
                <a:hlinkClick r:id="rId2" tooltip="Requisitos Generales de los Vehículos"/>
              </a:rPr>
              <a:t>Requisitos Generales de los Vehículos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624" y="1825624"/>
            <a:ext cx="11510682" cy="4884457"/>
          </a:xfrm>
        </p:spPr>
        <p:txBody>
          <a:bodyPr>
            <a:normAutofit/>
          </a:bodyPr>
          <a:lstStyle/>
          <a:p>
            <a:pPr fontAlgn="base"/>
            <a:r>
              <a:rPr lang="es-AR" b="1" dirty="0"/>
              <a:t>Cuando transporten sustancias peligrosas: estar provistos de los elementos distintivos y de seguridad </a:t>
            </a:r>
            <a:r>
              <a:rPr lang="es-AR" b="1" dirty="0" smtClean="0"/>
              <a:t>reglamentarios</a:t>
            </a:r>
            <a:r>
              <a:rPr lang="es-AR" b="1" dirty="0"/>
              <a:t>.</a:t>
            </a:r>
            <a:endParaRPr lang="es-AR" b="1" dirty="0" smtClean="0"/>
          </a:p>
          <a:p>
            <a:pPr fontAlgn="base"/>
            <a:r>
              <a:rPr lang="es-AR" b="1" dirty="0"/>
              <a:t>S</a:t>
            </a:r>
            <a:r>
              <a:rPr lang="es-AR" b="1" dirty="0" smtClean="0"/>
              <a:t>er </a:t>
            </a:r>
            <a:r>
              <a:rPr lang="es-AR" b="1" dirty="0"/>
              <a:t>conducidos y tripulados por personal con capacitación especializada en el tipo de carga que llevan y ajustarse en lo pertinente a las disposiciones de la </a:t>
            </a:r>
            <a:r>
              <a:rPr lang="es-AR" b="1" dirty="0" smtClean="0"/>
              <a:t>ley.</a:t>
            </a:r>
          </a:p>
          <a:p>
            <a:pPr fontAlgn="base"/>
            <a:r>
              <a:rPr lang="es-AR" b="1" dirty="0" smtClean="0"/>
              <a:t>Tener </a:t>
            </a:r>
            <a:r>
              <a:rPr lang="es-AR" b="1" dirty="0"/>
              <a:t>colocadas bandas </a:t>
            </a:r>
            <a:r>
              <a:rPr lang="es-AR" b="1" dirty="0" err="1"/>
              <a:t>retrorreflectivas</a:t>
            </a:r>
            <a:r>
              <a:rPr lang="es-AR" b="1" dirty="0"/>
              <a:t> en los laterales y parte posterior de la </a:t>
            </a:r>
            <a:r>
              <a:rPr lang="es-AR" b="1" dirty="0" smtClean="0"/>
              <a:t>unidad.</a:t>
            </a:r>
            <a:endParaRPr lang="es-AR" b="1" dirty="0"/>
          </a:p>
          <a:p>
            <a:pPr fontAlgn="base"/>
            <a:r>
              <a:rPr lang="es-AR" b="1" dirty="0"/>
              <a:t>Los vehículos de transporte deben llevar en la parte trasera un circulo </a:t>
            </a:r>
            <a:r>
              <a:rPr lang="es-AR" b="1" dirty="0" err="1"/>
              <a:t>reflectivo</a:t>
            </a:r>
            <a:r>
              <a:rPr lang="es-AR" b="1" dirty="0"/>
              <a:t> indicador de la velocidad máxima que les está permitido </a:t>
            </a:r>
            <a:r>
              <a:rPr lang="es-AR" b="1" dirty="0" smtClean="0"/>
              <a:t>desarrollar.</a:t>
            </a:r>
            <a:endParaRPr lang="es-AR" b="1" dirty="0"/>
          </a:p>
          <a:p>
            <a:pPr fontAlgn="base"/>
            <a:r>
              <a:rPr lang="es-AR" b="1" dirty="0" smtClean="0"/>
              <a:t>Llevar </a:t>
            </a:r>
            <a:r>
              <a:rPr lang="es-AR" b="1" dirty="0"/>
              <a:t>matafuegos </a:t>
            </a:r>
            <a:r>
              <a:rPr lang="es-AR" b="1" dirty="0" smtClean="0"/>
              <a:t>reglamentarios.</a:t>
            </a:r>
            <a:endParaRPr lang="es-AR" b="1" dirty="0"/>
          </a:p>
          <a:p>
            <a:pPr fontAlgn="base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88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7106" y="217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AR" b="1" u="sng" dirty="0" smtClean="0">
                <a:solidFill>
                  <a:schemeClr val="accent1">
                    <a:lumMod val="75000"/>
                  </a:schemeClr>
                </a:solidFill>
              </a:rPr>
              <a:t>Son responsabilidades </a:t>
            </a:r>
            <a:r>
              <a:rPr lang="es-AR" sz="4900" b="1" u="sng" dirty="0">
                <a:solidFill>
                  <a:schemeClr val="accent1">
                    <a:lumMod val="75000"/>
                  </a:schemeClr>
                </a:solidFill>
              </a:rPr>
              <a:t>ineludibles</a:t>
            </a:r>
            <a:r>
              <a:rPr lang="es-AR" b="1" u="sng" dirty="0" smtClean="0">
                <a:solidFill>
                  <a:schemeClr val="accent1">
                    <a:lumMod val="75000"/>
                  </a:schemeClr>
                </a:solidFill>
              </a:rPr>
              <a:t> del conductor: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2485" y="1287400"/>
            <a:ext cx="11467030" cy="5046166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 Mantener cada una de sus licencias de conducción actualizadas y abstenerse de manejar si alguna de ellas no está vigente y válida para el tipo de vehículo que va a conducir.</a:t>
            </a:r>
          </a:p>
          <a:p>
            <a:r>
              <a:rPr lang="es-AR" sz="2400" b="1" dirty="0" smtClean="0"/>
              <a:t> Verificar que cuenta con la documentación completa del vehículo (tarjeta verde, póliza de seguro, recibo de patente, habilitaciones de ingreso a los distintos yacimientos, VTV, tarjeta RUTA (si aplica), Remitos de transporte de la carga transportada, etc.).</a:t>
            </a:r>
          </a:p>
          <a:p>
            <a:r>
              <a:rPr lang="es-AR" sz="2400" b="1" dirty="0" smtClean="0"/>
              <a:t> Verificar el correcto funcionamiento del </a:t>
            </a:r>
            <a:r>
              <a:rPr lang="es-AR" sz="2400" b="1" dirty="0" err="1" smtClean="0"/>
              <a:t>Tacógrafo</a:t>
            </a:r>
            <a:r>
              <a:rPr lang="es-AR" sz="2400" b="1" dirty="0" smtClean="0"/>
              <a:t>. Bajo ninguna circunstancia, se podrá circular con vehículos que no cuenten con el </a:t>
            </a:r>
            <a:r>
              <a:rPr lang="es-AR" sz="2400" b="1" dirty="0" err="1" smtClean="0"/>
              <a:t>Tacógrafo</a:t>
            </a:r>
            <a:r>
              <a:rPr lang="es-AR" sz="2400" b="1" dirty="0" smtClean="0"/>
              <a:t> instalado y en perfecto estado de funcionamiento.</a:t>
            </a:r>
          </a:p>
          <a:p>
            <a:r>
              <a:rPr lang="es-AR" sz="2400" b="1" dirty="0" smtClean="0"/>
              <a:t>Identificarse en el </a:t>
            </a:r>
            <a:r>
              <a:rPr lang="es-AR" sz="2400" b="1" dirty="0" err="1" smtClean="0"/>
              <a:t>tacógrafo</a:t>
            </a:r>
            <a:r>
              <a:rPr lang="es-AR" sz="2400" b="1" dirty="0" smtClean="0"/>
              <a:t> previo a mover la unidad, cualquiera sea la distancia a ser recorrida.</a:t>
            </a:r>
          </a:p>
          <a:p>
            <a:r>
              <a:rPr lang="es-AR" sz="2400" b="1" dirty="0" smtClean="0"/>
              <a:t>Utilizar el cinturón de seguridad y exigir a todos los pasajeros y otros conductores el uso del cinturón de seguridad.</a:t>
            </a:r>
          </a:p>
          <a:p>
            <a:pPr marL="0" indent="0">
              <a:buNone/>
            </a:pP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064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Son responsabilidades </a:t>
            </a:r>
            <a:r>
              <a:rPr lang="es-AR" sz="4900" b="1" u="sng" dirty="0">
                <a:solidFill>
                  <a:schemeClr val="accent1">
                    <a:lumMod val="75000"/>
                  </a:schemeClr>
                </a:solidFill>
              </a:rPr>
              <a:t>ineludibles</a:t>
            </a:r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 del conductor: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283" y="1196788"/>
            <a:ext cx="11564470" cy="5513294"/>
          </a:xfrm>
        </p:spPr>
        <p:txBody>
          <a:bodyPr>
            <a:normAutofit fontScale="40000" lnSpcReduction="20000"/>
          </a:bodyPr>
          <a:lstStyle/>
          <a:p>
            <a:r>
              <a:rPr lang="es-AR" sz="6000" b="1" dirty="0"/>
              <a:t>Circular en todo momento con las luces bajas del vehículo encendidas.</a:t>
            </a:r>
          </a:p>
          <a:p>
            <a:r>
              <a:rPr lang="es-AR" sz="6000" b="1" dirty="0" smtClean="0"/>
              <a:t>Mantener </a:t>
            </a:r>
            <a:r>
              <a:rPr lang="es-AR" sz="6000" b="1" dirty="0"/>
              <a:t>los límites establecidos y legales de velocidad permitidas.</a:t>
            </a:r>
          </a:p>
          <a:p>
            <a:r>
              <a:rPr lang="es-AR" sz="6000" b="1" dirty="0"/>
              <a:t> No permitir que personas no autorizadas operen el vehículo y/o </a:t>
            </a:r>
            <a:r>
              <a:rPr lang="es-AR" sz="6000" b="1" dirty="0" err="1"/>
              <a:t>semi</a:t>
            </a:r>
            <a:r>
              <a:rPr lang="es-AR" sz="6000" b="1" dirty="0"/>
              <a:t>.</a:t>
            </a:r>
          </a:p>
          <a:p>
            <a:r>
              <a:rPr lang="es-AR" sz="6000" b="1" dirty="0" smtClean="0"/>
              <a:t>Garantizar </a:t>
            </a:r>
            <a:r>
              <a:rPr lang="es-AR" sz="6000" b="1" dirty="0"/>
              <a:t>la seguridad de todos los pasajeros. El conductor no debe permitir que los pasajeros vayan en condiciones / posiciones inseguras </a:t>
            </a:r>
            <a:r>
              <a:rPr lang="es-AR" sz="6000" b="1" dirty="0" smtClean="0"/>
              <a:t>No </a:t>
            </a:r>
            <a:r>
              <a:rPr lang="es-AR" sz="6000" b="1" dirty="0"/>
              <a:t>fumar ni permitir que otras personas fumen en el interior del vehículo.</a:t>
            </a:r>
          </a:p>
          <a:p>
            <a:r>
              <a:rPr lang="es-AR" sz="6000" b="1" dirty="0"/>
              <a:t>Verificar la fijación de la carga a desplazar en su vehículo, de acuerdo a las normas correspondientes.</a:t>
            </a:r>
          </a:p>
          <a:p>
            <a:r>
              <a:rPr lang="es-AR" sz="6000" b="1" dirty="0"/>
              <a:t>Mantener el vehículo y/o </a:t>
            </a:r>
            <a:r>
              <a:rPr lang="es-AR" sz="6000" b="1" dirty="0" err="1"/>
              <a:t>semi</a:t>
            </a:r>
            <a:r>
              <a:rPr lang="es-AR" sz="6000" b="1" dirty="0"/>
              <a:t> limpio y en buenas condiciones, asegurándose que el mismo este equipado con todos los dispositivos de seguridad requeridos por la reglamentación vigente.</a:t>
            </a:r>
          </a:p>
          <a:p>
            <a:r>
              <a:rPr lang="es-AR" sz="6000" b="1" dirty="0"/>
              <a:t>Inspeccionar periódicamente el vehículo e informar inmediatamente a su supervisor si descubre alguna condición insegura.</a:t>
            </a:r>
          </a:p>
          <a:p>
            <a:r>
              <a:rPr lang="es-AR" sz="6000" b="1" dirty="0"/>
              <a:t>Completar las listas de chequeo previo y posterior al </a:t>
            </a:r>
            <a:r>
              <a:rPr lang="es-AR" sz="6000" b="1" dirty="0" smtClean="0"/>
              <a:t>viaje.</a:t>
            </a:r>
            <a:endParaRPr lang="es-AR" sz="6000" b="1" dirty="0"/>
          </a:p>
          <a:p>
            <a:r>
              <a:rPr lang="es-AR" sz="6000" b="1" dirty="0"/>
              <a:t>Respetar los itinerarios designados en base Quinpe para el ingreso </a:t>
            </a:r>
            <a:r>
              <a:rPr lang="es-AR" sz="6000" b="1" dirty="0" smtClean="0"/>
              <a:t>y egreso </a:t>
            </a:r>
            <a:r>
              <a:rPr lang="es-AR" sz="6000" b="1" dirty="0"/>
              <a:t>de las mismas.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56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4342" y="0"/>
            <a:ext cx="10515600" cy="1325563"/>
          </a:xfrm>
        </p:spPr>
        <p:txBody>
          <a:bodyPr/>
          <a:lstStyle/>
          <a:p>
            <a:r>
              <a:rPr lang="es-AR" b="1" u="sng" dirty="0" smtClean="0">
                <a:solidFill>
                  <a:schemeClr val="accent1">
                    <a:lumMod val="75000"/>
                  </a:schemeClr>
                </a:solidFill>
              </a:rPr>
              <a:t>Velocidades permitidas </a:t>
            </a:r>
            <a:endParaRPr lang="es-AR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518" y="1325563"/>
            <a:ext cx="11537577" cy="5344178"/>
          </a:xfrm>
        </p:spPr>
        <p:txBody>
          <a:bodyPr/>
          <a:lstStyle/>
          <a:p>
            <a:r>
              <a:rPr lang="es-AR" b="1" dirty="0" smtClean="0"/>
              <a:t>Las velocidades máximas permitidas en condiciones normales de tránsito, son las determinadas por la legislación Nacional, Provincial y/</a:t>
            </a:r>
            <a:r>
              <a:rPr lang="es-AR" b="1" dirty="0" err="1" smtClean="0"/>
              <a:t>ó</a:t>
            </a:r>
            <a:r>
              <a:rPr lang="es-AR" b="1" dirty="0" smtClean="0"/>
              <a:t> Municipal, los requisitos de la Compañía, y los especificados por el Cliente. </a:t>
            </a:r>
          </a:p>
          <a:p>
            <a:r>
              <a:rPr lang="es-AR" b="1" dirty="0" smtClean="0"/>
              <a:t>Deben respetarse aquellos que sean menores.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9" y="4276165"/>
            <a:ext cx="8740588" cy="21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IT_25 “Tareas en Campo” (Salida)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518" y="1325562"/>
            <a:ext cx="11483788" cy="5303837"/>
          </a:xfrm>
        </p:spPr>
        <p:txBody>
          <a:bodyPr>
            <a:normAutofit/>
          </a:bodyPr>
          <a:lstStyle/>
          <a:p>
            <a:r>
              <a:rPr lang="es-AR" b="1" dirty="0"/>
              <a:t>Controlar que el vehículo disponga de la documentación requerida antes de cada </a:t>
            </a:r>
            <a:r>
              <a:rPr lang="es-AR" b="1" dirty="0" smtClean="0"/>
              <a:t>servicio.</a:t>
            </a:r>
            <a:endParaRPr lang="es-AR" b="1" dirty="0"/>
          </a:p>
          <a:p>
            <a:r>
              <a:rPr lang="es-AR" b="1" dirty="0"/>
              <a:t>Realizar el </a:t>
            </a:r>
            <a:r>
              <a:rPr lang="es-AR" b="1" dirty="0" err="1"/>
              <a:t>check-list</a:t>
            </a:r>
            <a:r>
              <a:rPr lang="es-AR" b="1" dirty="0"/>
              <a:t> de salida registrando cualquier desperfecto que tenga la unidad</a:t>
            </a:r>
            <a:r>
              <a:rPr lang="es-AR" b="1" dirty="0" smtClean="0"/>
              <a:t>.	RIT 01_04  - Permiso de Salidas de camiones</a:t>
            </a:r>
            <a:r>
              <a:rPr lang="es-AR" b="1" dirty="0"/>
              <a:t>,</a:t>
            </a:r>
            <a:r>
              <a:rPr lang="es-AR" b="1" dirty="0" smtClean="0"/>
              <a:t> en igual forma </a:t>
            </a:r>
            <a:r>
              <a:rPr lang="es-AR" b="1" dirty="0"/>
              <a:t>el RIT_01_16 </a:t>
            </a:r>
            <a:r>
              <a:rPr lang="es-AR" b="1" dirty="0" smtClean="0"/>
              <a:t>Permiso de entrada de camiones.</a:t>
            </a:r>
            <a:endParaRPr lang="es-AR" b="1" dirty="0"/>
          </a:p>
          <a:p>
            <a:r>
              <a:rPr lang="es-AR" b="1" dirty="0"/>
              <a:t>Informar al responsable de transporte si el equipo presenta alguna rotura o desperfecto.</a:t>
            </a:r>
          </a:p>
          <a:p>
            <a:r>
              <a:rPr lang="es-AR" b="1" dirty="0" smtClean="0"/>
              <a:t>Verificar y controlar que los elementos para prestar servicio no presenten ningún desperfecto antes de salir de base Quinpe, :</a:t>
            </a:r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b="1" dirty="0" smtClean="0"/>
              <a:t>Ducha de emergencia, mangueras, acoples, bombas de trasvase, 	alargues, bandejas de contención, etc.-</a:t>
            </a:r>
            <a:endParaRPr lang="es-AR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60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428" y="153411"/>
            <a:ext cx="10456572" cy="773868"/>
          </a:xfrm>
        </p:spPr>
        <p:txBody>
          <a:bodyPr>
            <a:norm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Servicio de descarga de ácido</a:t>
            </a:r>
            <a:endParaRPr lang="es-AR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834" y="927279"/>
            <a:ext cx="11510683" cy="5769356"/>
          </a:xfrm>
        </p:spPr>
        <p:txBody>
          <a:bodyPr>
            <a:normAutofit fontScale="32500" lnSpcReduction="20000"/>
          </a:bodyPr>
          <a:lstStyle/>
          <a:p>
            <a:endParaRPr lang="es-AR" sz="2700" b="1" dirty="0" smtClean="0"/>
          </a:p>
          <a:p>
            <a:r>
              <a:rPr lang="es-AR" sz="4200" b="1" dirty="0" smtClean="0"/>
              <a:t>Realizar </a:t>
            </a:r>
            <a:r>
              <a:rPr lang="es-AR" sz="4200" b="1" dirty="0"/>
              <a:t>la operación en locación de acuerdo al pedido del cliente.</a:t>
            </a:r>
          </a:p>
          <a:p>
            <a:r>
              <a:rPr lang="es-AR" sz="4200" b="1" dirty="0" smtClean="0"/>
              <a:t> </a:t>
            </a:r>
            <a:r>
              <a:rPr lang="es-AR" sz="4200" b="1" dirty="0"/>
              <a:t>Anunciarse en  control de ingreso y firmar.</a:t>
            </a:r>
          </a:p>
          <a:p>
            <a:r>
              <a:rPr lang="es-AR" sz="4200" b="1" dirty="0" smtClean="0"/>
              <a:t>Estacionarse </a:t>
            </a:r>
            <a:r>
              <a:rPr lang="es-AR" sz="4200" b="1" dirty="0"/>
              <a:t>en lugares indicados por el cliente.</a:t>
            </a:r>
          </a:p>
          <a:p>
            <a:r>
              <a:rPr lang="es-AR" sz="4200" b="1" dirty="0" smtClean="0"/>
              <a:t>Informarse </a:t>
            </a:r>
            <a:r>
              <a:rPr lang="es-AR" sz="4200" b="1" dirty="0"/>
              <a:t>con el encargado de la operación.</a:t>
            </a:r>
          </a:p>
          <a:p>
            <a:r>
              <a:rPr lang="es-AR" sz="4200" b="1" dirty="0" smtClean="0"/>
              <a:t>Con </a:t>
            </a:r>
            <a:r>
              <a:rPr lang="es-AR" sz="4200" b="1" dirty="0"/>
              <a:t>ayuda de un guía en tierra, ubicarse en posición segura, lo más cercano posible al punto de descarga.</a:t>
            </a:r>
          </a:p>
          <a:p>
            <a:r>
              <a:rPr lang="es-AR" sz="4200" b="1" dirty="0" smtClean="0"/>
              <a:t>Sectorizar </a:t>
            </a:r>
            <a:r>
              <a:rPr lang="es-AR" sz="4200" b="1" dirty="0"/>
              <a:t>y señalizar la zona de la operación de descarga, colocando cuñas y calzas al equipo, para evitar desplazamiento. Se debe colocar conos de seguridad, cinta </a:t>
            </a:r>
            <a:r>
              <a:rPr lang="es-AR" sz="4200" b="1" dirty="0" smtClean="0"/>
              <a:t>de </a:t>
            </a:r>
            <a:r>
              <a:rPr lang="es-AR" sz="4200" b="1" dirty="0"/>
              <a:t>Marcación, extintor de fuego y la cartelería correspondiente.</a:t>
            </a:r>
          </a:p>
          <a:p>
            <a:r>
              <a:rPr lang="es-AR" sz="4200" b="1" dirty="0" smtClean="0"/>
              <a:t>Delimitar </a:t>
            </a:r>
            <a:r>
              <a:rPr lang="es-AR" sz="4200" b="1" dirty="0"/>
              <a:t>la zona de trabajo con cartelería, matafuegos y conos de acuerdo a los instructivos de trabajo.</a:t>
            </a:r>
          </a:p>
          <a:p>
            <a:r>
              <a:rPr lang="es-AR" sz="4200" b="1" dirty="0" smtClean="0"/>
              <a:t>Coordinar </a:t>
            </a:r>
            <a:r>
              <a:rPr lang="es-AR" sz="4200" b="1" dirty="0"/>
              <a:t>maniobra de descarga con el operador del cliente. Queda PROHIBIDO realizar la descarga sin la presencia de dicho operador durante la tarea.</a:t>
            </a:r>
          </a:p>
          <a:p>
            <a:r>
              <a:rPr lang="es-AR" sz="4200" b="1" dirty="0" smtClean="0"/>
              <a:t>Colocarse </a:t>
            </a:r>
            <a:r>
              <a:rPr lang="es-AR" sz="4200" b="1" dirty="0"/>
              <a:t>todos elementos de protección personal (casco, guantes, antiparras, mascara Completa, mameluco, botas de seguridad).</a:t>
            </a:r>
          </a:p>
          <a:p>
            <a:r>
              <a:rPr lang="es-AR" sz="4200" b="1" dirty="0" smtClean="0"/>
              <a:t>Colocar </a:t>
            </a:r>
            <a:r>
              <a:rPr lang="es-AR" sz="4200" b="1" dirty="0"/>
              <a:t>mangueras y acoplarlas desde las cisternas hacia el punto de descarga.</a:t>
            </a:r>
          </a:p>
          <a:p>
            <a:r>
              <a:rPr lang="es-AR" sz="4200" b="1" dirty="0" smtClean="0"/>
              <a:t>Colocar </a:t>
            </a:r>
            <a:r>
              <a:rPr lang="es-AR" sz="4200" b="1" dirty="0"/>
              <a:t>bandejas colectoras de líquidos debajo de los puntos de acople de mangueras.</a:t>
            </a:r>
          </a:p>
          <a:p>
            <a:r>
              <a:rPr lang="es-AR" sz="4200" b="1" dirty="0" smtClean="0"/>
              <a:t> </a:t>
            </a:r>
            <a:r>
              <a:rPr lang="es-AR" sz="4200" b="1" dirty="0"/>
              <a:t>Se solicita inicio de la maniobra al Operador del Cliente</a:t>
            </a:r>
            <a:r>
              <a:rPr lang="es-AR" sz="4200" b="1" dirty="0" smtClean="0"/>
              <a:t>.</a:t>
            </a:r>
          </a:p>
          <a:p>
            <a:r>
              <a:rPr lang="es-AR" sz="4200" b="1" dirty="0"/>
              <a:t>Cuando se conducen unidades pesadas y dentro de lo posible evitar circular por zonas</a:t>
            </a:r>
          </a:p>
          <a:p>
            <a:r>
              <a:rPr lang="es-AR" sz="4200" b="1" dirty="0"/>
              <a:t>urbanas, a menos que sea estrictamente necesario hacerlo.</a:t>
            </a:r>
          </a:p>
          <a:p>
            <a:r>
              <a:rPr lang="es-AR" sz="4300" b="1" dirty="0"/>
              <a:t>Análisis de Trabajo Seguro – ATS  Las evaluaciones de seguridad en el trabajo son enfoques proactivos para evaluar y controlar los peligros que se pueden presentar en el ambiente de trabajo producto de cambios o </a:t>
            </a:r>
            <a:r>
              <a:rPr lang="es-AR" sz="4300" b="1" dirty="0" smtClean="0"/>
              <a:t>condiciones específicas </a:t>
            </a:r>
            <a:r>
              <a:rPr lang="es-AR" sz="4300" b="1" dirty="0"/>
              <a:t>del ambiente de trabajo. </a:t>
            </a:r>
            <a:endParaRPr lang="es-AR" sz="4300" b="1" dirty="0" smtClean="0"/>
          </a:p>
          <a:p>
            <a:r>
              <a:rPr lang="es-AR" sz="4300" b="1" dirty="0" smtClean="0"/>
              <a:t>Debido </a:t>
            </a:r>
            <a:r>
              <a:rPr lang="es-AR" sz="4300" b="1" dirty="0"/>
              <a:t>a que la  ATS es una actividad proactiva, la evaluación debe ser realizada y comunicada antes que comiencen las tareas.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0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Servicio de descarga de ácido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5835" y="1325563"/>
            <a:ext cx="11551024" cy="5397966"/>
          </a:xfrm>
        </p:spPr>
        <p:txBody>
          <a:bodyPr>
            <a:normAutofit fontScale="62500" lnSpcReduction="20000"/>
          </a:bodyPr>
          <a:lstStyle/>
          <a:p>
            <a:r>
              <a:rPr lang="es-AR" sz="3400" b="1" dirty="0" smtClean="0"/>
              <a:t>Se </a:t>
            </a:r>
            <a:r>
              <a:rPr lang="es-AR" sz="3400" b="1" dirty="0"/>
              <a:t>realiza la prueba de sentido de la bomba.</a:t>
            </a:r>
          </a:p>
          <a:p>
            <a:r>
              <a:rPr lang="es-AR" sz="3400" b="1" dirty="0" smtClean="0"/>
              <a:t>Se </a:t>
            </a:r>
            <a:r>
              <a:rPr lang="es-AR" sz="3400" b="1" dirty="0"/>
              <a:t>realiza la apertura de las válvulas de la cisterna de QUINPE para cargar la línea y la bomba.</a:t>
            </a:r>
          </a:p>
          <a:p>
            <a:r>
              <a:rPr lang="es-AR" sz="3400" b="1" dirty="0" smtClean="0"/>
              <a:t>Luego </a:t>
            </a:r>
            <a:r>
              <a:rPr lang="es-AR" sz="3400" b="1" dirty="0"/>
              <a:t>se abre la válvula de salida de la bomba de QUINPE.</a:t>
            </a:r>
          </a:p>
          <a:p>
            <a:r>
              <a:rPr lang="es-AR" sz="3400" b="1" dirty="0" smtClean="0"/>
              <a:t>El </a:t>
            </a:r>
            <a:r>
              <a:rPr lang="es-AR" sz="3400" b="1" dirty="0"/>
              <a:t>Operador QUINPE se queda parado al pie de la bomba de QUINPE, llevando control de los niveles de la cisterna.</a:t>
            </a:r>
          </a:p>
          <a:p>
            <a:r>
              <a:rPr lang="es-AR" sz="3400" b="1" dirty="0" smtClean="0"/>
              <a:t>Es </a:t>
            </a:r>
            <a:r>
              <a:rPr lang="es-AR" sz="3400" b="1" dirty="0"/>
              <a:t>responsabilidad del Operador del Cliente controlar los niveles de llenado de los a puntos a recargar.</a:t>
            </a:r>
          </a:p>
          <a:p>
            <a:r>
              <a:rPr lang="es-AR" sz="3400" b="1" dirty="0" smtClean="0"/>
              <a:t>Una </a:t>
            </a:r>
            <a:r>
              <a:rPr lang="es-AR" sz="3400" b="1" dirty="0"/>
              <a:t>vez finalizada la descarga, se coordina con el Operador del Cliente realizar un barrido con agua para poder limpiar y desacoplar las mangueras sin riesgo de contaminar el medio ambiente.</a:t>
            </a:r>
          </a:p>
          <a:p>
            <a:r>
              <a:rPr lang="es-AR" sz="3400" b="1" dirty="0" smtClean="0"/>
              <a:t>Luego </a:t>
            </a:r>
            <a:r>
              <a:rPr lang="es-AR" sz="3400" b="1" dirty="0"/>
              <a:t>se desacoplan las mangueras y guardan vacías en la cisterna.</a:t>
            </a:r>
          </a:p>
          <a:p>
            <a:r>
              <a:rPr lang="es-AR" sz="3400" b="1" dirty="0" smtClean="0"/>
              <a:t>Se </a:t>
            </a:r>
            <a:r>
              <a:rPr lang="es-AR" sz="3400" b="1" dirty="0"/>
              <a:t>realiza una inspección del Operador del Cliente el cual da por terminada la tarea.</a:t>
            </a:r>
          </a:p>
          <a:p>
            <a:r>
              <a:rPr lang="es-AR" sz="3400" b="1" dirty="0" smtClean="0"/>
              <a:t>Se </a:t>
            </a:r>
            <a:r>
              <a:rPr lang="es-AR" sz="3400" b="1" dirty="0"/>
              <a:t>hace firmar el remito de transporte y </a:t>
            </a:r>
            <a:r>
              <a:rPr lang="es-AR" sz="3400" b="1" dirty="0" smtClean="0"/>
              <a:t>descarga, y certificado de análisis. La firma debe contener aclaración y número de legajo o DNI.</a:t>
            </a:r>
            <a:endParaRPr lang="es-AR" sz="3400" b="1" dirty="0"/>
          </a:p>
          <a:p>
            <a:r>
              <a:rPr lang="es-AR" sz="3400" b="1" dirty="0" smtClean="0"/>
              <a:t>Se </a:t>
            </a:r>
            <a:r>
              <a:rPr lang="es-AR" sz="3400" b="1" dirty="0"/>
              <a:t>guardan los elementos (cinta de marcación, conos, extintores, cuñas, </a:t>
            </a:r>
            <a:r>
              <a:rPr lang="es-AR" sz="3400" b="1" dirty="0" err="1"/>
              <a:t>etc</a:t>
            </a:r>
            <a:r>
              <a:rPr lang="es-AR" sz="3400" b="1" dirty="0"/>
              <a:t>).</a:t>
            </a:r>
          </a:p>
          <a:p>
            <a:r>
              <a:rPr lang="es-AR" sz="3400" b="1" dirty="0" smtClean="0"/>
              <a:t>Para </a:t>
            </a:r>
            <a:r>
              <a:rPr lang="es-AR" sz="3400" b="1" dirty="0"/>
              <a:t>retirarse se solicita al operador del cliente que indique su salida.</a:t>
            </a:r>
          </a:p>
          <a:p>
            <a:r>
              <a:rPr lang="es-AR" sz="3400" b="1" dirty="0" smtClean="0"/>
              <a:t>Cuando </a:t>
            </a:r>
            <a:r>
              <a:rPr lang="es-AR" sz="3400" b="1" dirty="0"/>
              <a:t>se sale de la locación se debe firmar en </a:t>
            </a:r>
            <a:r>
              <a:rPr lang="es-AR" sz="3400" b="1" dirty="0" smtClean="0"/>
              <a:t>control </a:t>
            </a:r>
            <a:r>
              <a:rPr lang="es-AR" sz="3400" b="1" dirty="0"/>
              <a:t>de </a:t>
            </a:r>
            <a:r>
              <a:rPr lang="es-AR" sz="3400" b="1" dirty="0" smtClean="0"/>
              <a:t>ingreso / Salida.</a:t>
            </a:r>
            <a:endParaRPr lang="es-AR" sz="3400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5267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1624</Words>
  <Application>Microsoft Office PowerPoint</Application>
  <PresentationFormat>Panorámica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Capacitación </vt:lpstr>
      <vt:lpstr>Documentos Requeridos para Circular </vt:lpstr>
      <vt:lpstr>Requisitos Generales de los Vehículos</vt:lpstr>
      <vt:lpstr>Son responsabilidades ineludibles del conductor: </vt:lpstr>
      <vt:lpstr>Son responsabilidades ineludibles del conductor:</vt:lpstr>
      <vt:lpstr>Velocidades permitidas </vt:lpstr>
      <vt:lpstr>IT_25 “Tareas en Campo” (Salida)</vt:lpstr>
      <vt:lpstr>Servicio de descarga de ácido</vt:lpstr>
      <vt:lpstr>Servicio de descarga de ácido</vt:lpstr>
      <vt:lpstr>Responsabilidades de los empleados</vt:lpstr>
      <vt:lpstr>Requisitos de cliente (Halliburton)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Dante</dc:creator>
  <cp:lastModifiedBy>Dante</cp:lastModifiedBy>
  <cp:revision>20</cp:revision>
  <dcterms:created xsi:type="dcterms:W3CDTF">2020-11-15T00:48:36Z</dcterms:created>
  <dcterms:modified xsi:type="dcterms:W3CDTF">2020-11-15T11:31:31Z</dcterms:modified>
</cp:coreProperties>
</file>