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3" r:id="rId17"/>
    <p:sldId id="272" r:id="rId18"/>
    <p:sldId id="275" r:id="rId19"/>
    <p:sldId id="276" r:id="rId20"/>
    <p:sldId id="277" r:id="rId21"/>
    <p:sldId id="278" r:id="rId22"/>
    <p:sldId id="279" r:id="rId23"/>
    <p:sldId id="280" r:id="rId2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36204-97FF-310C-987A-5783AB0E67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244AA9FB-CE89-3FAD-F67C-10FCDDB5E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6C70D5F-9AD6-4102-C8BD-8BF4677E59FE}"/>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5" name="Marcador de pie de página 4">
            <a:extLst>
              <a:ext uri="{FF2B5EF4-FFF2-40B4-BE49-F238E27FC236}">
                <a16:creationId xmlns:a16="http://schemas.microsoft.com/office/drawing/2014/main" id="{C0D27397-0E9B-1453-9947-C6AA8CB97F0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BF02F6A-A5A0-2561-B1C5-76842B5180EC}"/>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19342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DAB71-86BE-7D6B-5597-58F6A2F23C1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280D194-9371-4E0E-C4D6-5D6A69E195F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D7AD019-05BF-24F1-C9E4-B3E88106DBE0}"/>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5" name="Marcador de pie de página 4">
            <a:extLst>
              <a:ext uri="{FF2B5EF4-FFF2-40B4-BE49-F238E27FC236}">
                <a16:creationId xmlns:a16="http://schemas.microsoft.com/office/drawing/2014/main" id="{497F4685-20B5-61B9-9F8B-D2AA6B81819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F20CF3-F9AB-D945-C1A0-ADDD3FBE6C75}"/>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89028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493E46-E4B9-C933-41C0-3B022D5C1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D006471-9AA6-2BD9-319D-3B283C90F69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A7CFDC5-4A33-FB78-C88E-2C81AB3D241D}"/>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5" name="Marcador de pie de página 4">
            <a:extLst>
              <a:ext uri="{FF2B5EF4-FFF2-40B4-BE49-F238E27FC236}">
                <a16:creationId xmlns:a16="http://schemas.microsoft.com/office/drawing/2014/main" id="{2208E836-89E5-6083-C6CE-BDA1A9B7A5D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B6FB7E8-35AD-8C8D-4509-885C91B1F2A2}"/>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234471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A4C02-BE05-F519-CD21-8A85F36F98C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B53856B-3118-4914-C5DC-BC290D465E7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36282EE-9122-CFFD-492A-DC2E262B9D0D}"/>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5" name="Marcador de pie de página 4">
            <a:extLst>
              <a:ext uri="{FF2B5EF4-FFF2-40B4-BE49-F238E27FC236}">
                <a16:creationId xmlns:a16="http://schemas.microsoft.com/office/drawing/2014/main" id="{8E5257FE-8B97-D9A1-062B-AE70141D18A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3B66A67-6527-B746-AEC3-B4898778D4B6}"/>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113547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94F0B-2DBF-0747-99EF-15D8BEED47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28D3448-543E-9E19-2440-6A0AD9863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B7C89A-D65A-4B1A-0B86-71C787D8C2B1}"/>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5" name="Marcador de pie de página 4">
            <a:extLst>
              <a:ext uri="{FF2B5EF4-FFF2-40B4-BE49-F238E27FC236}">
                <a16:creationId xmlns:a16="http://schemas.microsoft.com/office/drawing/2014/main" id="{85DB1891-A045-3437-9D04-F13EB784789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24A02C-C5CF-1DD3-CC33-075D563D142E}"/>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167198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7FED9-A386-D861-0B01-ABF8E390CF1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B067C6B-2474-ABFD-A71E-73B6CA52FC9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2A4691D-7EF5-3F62-B7A0-093D8B1B044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902E1E66-510E-E624-71FA-3BF79F9001E4}"/>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6" name="Marcador de pie de página 5">
            <a:extLst>
              <a:ext uri="{FF2B5EF4-FFF2-40B4-BE49-F238E27FC236}">
                <a16:creationId xmlns:a16="http://schemas.microsoft.com/office/drawing/2014/main" id="{0B2F5CFF-55C6-86AD-1733-8114E7D9C29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4F11658-7CBD-95E3-651F-EA71550D59B5}"/>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40250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9B554-83DE-5688-E640-7C635D40E9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522C646-0AE4-3869-F6C0-19C21ECCB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0A53548-A76A-E869-49D1-C05B7E7C04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C480397-9C8A-F252-746F-F49AFC8905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DCE741-F7DC-424F-3920-48B1918E080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89395939-B538-530A-693E-D99AC6E48700}"/>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8" name="Marcador de pie de página 7">
            <a:extLst>
              <a:ext uri="{FF2B5EF4-FFF2-40B4-BE49-F238E27FC236}">
                <a16:creationId xmlns:a16="http://schemas.microsoft.com/office/drawing/2014/main" id="{1C4D98D3-6667-4E24-0016-8A1B959F8FB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672B7891-58EC-988C-F1EB-71143631880B}"/>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33118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77C0F-1EB2-924D-1F32-F220BB3FEF8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1C0F2FC-D240-5C1D-2AD9-4E96C41FB45E}"/>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4" name="Marcador de pie de página 3">
            <a:extLst>
              <a:ext uri="{FF2B5EF4-FFF2-40B4-BE49-F238E27FC236}">
                <a16:creationId xmlns:a16="http://schemas.microsoft.com/office/drawing/2014/main" id="{87F91A0A-CAE4-EF2A-6095-EF9967A7345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883B2F9-5810-C3E6-CAD7-265E429607AE}"/>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151162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0113D3-A1DD-CD67-820A-A62934F3601C}"/>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3" name="Marcador de pie de página 2">
            <a:extLst>
              <a:ext uri="{FF2B5EF4-FFF2-40B4-BE49-F238E27FC236}">
                <a16:creationId xmlns:a16="http://schemas.microsoft.com/office/drawing/2014/main" id="{478617CA-E678-1186-3EF9-1868B90E658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D2015DA-2AC2-C2FB-A519-99A0479975C3}"/>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245050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1CAC1-4A31-4692-18EC-F6D5DDA31C2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876BD14-3756-0931-BC1C-E609A7FFD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FCE9A759-5DD6-AE79-04DD-AE9353FF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39AB810-6B67-D645-392B-E05B3A410104}"/>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6" name="Marcador de pie de página 5">
            <a:extLst>
              <a:ext uri="{FF2B5EF4-FFF2-40B4-BE49-F238E27FC236}">
                <a16:creationId xmlns:a16="http://schemas.microsoft.com/office/drawing/2014/main" id="{812D94AE-8B94-BABA-6007-D2B47235326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6975A38-A49E-F020-3858-1D8449EA8693}"/>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23448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4C593-940F-7E21-C2BF-2300263936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1F1B11D-1C27-9D52-43B9-0075B2204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BA96376-56BC-583E-D16A-4E745C21C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14BCE5-ACEC-CBFF-06DB-95CF86163E2C}"/>
              </a:ext>
            </a:extLst>
          </p:cNvPr>
          <p:cNvSpPr>
            <a:spLocks noGrp="1"/>
          </p:cNvSpPr>
          <p:nvPr>
            <p:ph type="dt" sz="half" idx="10"/>
          </p:nvPr>
        </p:nvSpPr>
        <p:spPr/>
        <p:txBody>
          <a:bodyPr/>
          <a:lstStyle/>
          <a:p>
            <a:fld id="{D155E31B-E8AB-4B5F-B405-3AAC07481551}" type="datetimeFigureOut">
              <a:rPr lang="es-AR" smtClean="0"/>
              <a:t>19/8/2022</a:t>
            </a:fld>
            <a:endParaRPr lang="es-AR"/>
          </a:p>
        </p:txBody>
      </p:sp>
      <p:sp>
        <p:nvSpPr>
          <p:cNvPr id="6" name="Marcador de pie de página 5">
            <a:extLst>
              <a:ext uri="{FF2B5EF4-FFF2-40B4-BE49-F238E27FC236}">
                <a16:creationId xmlns:a16="http://schemas.microsoft.com/office/drawing/2014/main" id="{885079A1-A43E-9DD5-A092-F99E3C7E093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CBDADDD-1AD8-AED9-72A8-0049BAAE9541}"/>
              </a:ext>
            </a:extLst>
          </p:cNvPr>
          <p:cNvSpPr>
            <a:spLocks noGrp="1"/>
          </p:cNvSpPr>
          <p:nvPr>
            <p:ph type="sldNum" sz="quarter" idx="12"/>
          </p:nvPr>
        </p:nvSpPr>
        <p:spPr/>
        <p:txBody>
          <a:bodyPr/>
          <a:lstStyle/>
          <a:p>
            <a:fld id="{BFD051AF-BF9C-460F-A91E-49271200E87D}" type="slidenum">
              <a:rPr lang="es-AR" smtClean="0"/>
              <a:t>‹Nº›</a:t>
            </a:fld>
            <a:endParaRPr lang="es-AR"/>
          </a:p>
        </p:txBody>
      </p:sp>
    </p:spTree>
    <p:extLst>
      <p:ext uri="{BB962C8B-B14F-4D97-AF65-F5344CB8AC3E}">
        <p14:creationId xmlns:p14="http://schemas.microsoft.com/office/powerpoint/2010/main" val="137966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4D9029B-C935-3740-03CD-2221E2C89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B5C4C9F-4ECD-1FD7-83D0-28E29D2B2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06C2BDB-B483-D0EC-F7DF-8EB0417B7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5E31B-E8AB-4B5F-B405-3AAC07481551}" type="datetimeFigureOut">
              <a:rPr lang="es-AR" smtClean="0"/>
              <a:t>19/8/2022</a:t>
            </a:fld>
            <a:endParaRPr lang="es-AR"/>
          </a:p>
        </p:txBody>
      </p:sp>
      <p:sp>
        <p:nvSpPr>
          <p:cNvPr id="5" name="Marcador de pie de página 4">
            <a:extLst>
              <a:ext uri="{FF2B5EF4-FFF2-40B4-BE49-F238E27FC236}">
                <a16:creationId xmlns:a16="http://schemas.microsoft.com/office/drawing/2014/main" id="{4066595F-2E9E-4878-7046-CF2829E95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FFBBD55B-4B33-6EA0-D34E-F1DEF3A7E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051AF-BF9C-460F-A91E-49271200E87D}" type="slidenum">
              <a:rPr lang="es-AR" smtClean="0"/>
              <a:t>‹Nº›</a:t>
            </a:fld>
            <a:endParaRPr lang="es-AR"/>
          </a:p>
        </p:txBody>
      </p:sp>
    </p:spTree>
    <p:extLst>
      <p:ext uri="{BB962C8B-B14F-4D97-AF65-F5344CB8AC3E}">
        <p14:creationId xmlns:p14="http://schemas.microsoft.com/office/powerpoint/2010/main" val="383157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2" name="CuadroTexto 1">
            <a:extLst>
              <a:ext uri="{FF2B5EF4-FFF2-40B4-BE49-F238E27FC236}">
                <a16:creationId xmlns:a16="http://schemas.microsoft.com/office/drawing/2014/main" id="{F0A45A63-820C-EC5C-ADC4-EC41962001F2}"/>
              </a:ext>
            </a:extLst>
          </p:cNvPr>
          <p:cNvSpPr txBox="1"/>
          <p:nvPr/>
        </p:nvSpPr>
        <p:spPr>
          <a:xfrm>
            <a:off x="4034059" y="5089873"/>
            <a:ext cx="4123880" cy="338554"/>
          </a:xfrm>
          <a:prstGeom prst="rect">
            <a:avLst/>
          </a:prstGeom>
          <a:noFill/>
        </p:spPr>
        <p:txBody>
          <a:bodyPr wrap="square" rtlCol="0">
            <a:spAutoFit/>
          </a:bodyPr>
          <a:lstStyle/>
          <a:p>
            <a:pPr algn="ctr"/>
            <a:r>
              <a:rPr lang="es-ES" sz="1600" dirty="0"/>
              <a:t>Para más información comunicarse con:</a:t>
            </a:r>
          </a:p>
        </p:txBody>
      </p:sp>
      <p:sp>
        <p:nvSpPr>
          <p:cNvPr id="4" name="CuadroTexto 3">
            <a:extLst>
              <a:ext uri="{FF2B5EF4-FFF2-40B4-BE49-F238E27FC236}">
                <a16:creationId xmlns:a16="http://schemas.microsoft.com/office/drawing/2014/main" id="{5D685A72-390E-65A9-0CD2-562A89C4BD92}"/>
              </a:ext>
            </a:extLst>
          </p:cNvPr>
          <p:cNvSpPr txBox="1"/>
          <p:nvPr/>
        </p:nvSpPr>
        <p:spPr>
          <a:xfrm>
            <a:off x="3117548" y="5438859"/>
            <a:ext cx="5956900" cy="400110"/>
          </a:xfrm>
          <a:prstGeom prst="rect">
            <a:avLst/>
          </a:prstGeom>
          <a:noFill/>
        </p:spPr>
        <p:txBody>
          <a:bodyPr wrap="square" rtlCol="0">
            <a:spAutoFit/>
          </a:bodyPr>
          <a:lstStyle/>
          <a:p>
            <a:pPr algn="ctr"/>
            <a:r>
              <a:rPr lang="es-ES" sz="2000" u="sng" dirty="0">
                <a:solidFill>
                  <a:srgbClr val="002060"/>
                </a:solidFill>
              </a:rPr>
              <a:t>participacionyconsulta@quinpe.com</a:t>
            </a:r>
          </a:p>
        </p:txBody>
      </p:sp>
      <p:sp>
        <p:nvSpPr>
          <p:cNvPr id="9" name="CuadroTexto 8">
            <a:extLst>
              <a:ext uri="{FF2B5EF4-FFF2-40B4-BE49-F238E27FC236}">
                <a16:creationId xmlns:a16="http://schemas.microsoft.com/office/drawing/2014/main" id="{EAEF47A9-634F-CDEE-935D-97FA8128A47D}"/>
              </a:ext>
            </a:extLst>
          </p:cNvPr>
          <p:cNvSpPr txBox="1"/>
          <p:nvPr/>
        </p:nvSpPr>
        <p:spPr>
          <a:xfrm>
            <a:off x="3117548" y="5906999"/>
            <a:ext cx="5956900" cy="400110"/>
          </a:xfrm>
          <a:prstGeom prst="rect">
            <a:avLst/>
          </a:prstGeom>
          <a:noFill/>
        </p:spPr>
        <p:txBody>
          <a:bodyPr wrap="square" rtlCol="0">
            <a:spAutoFit/>
          </a:bodyPr>
          <a:lstStyle/>
          <a:p>
            <a:pPr algn="ctr"/>
            <a:r>
              <a:rPr lang="es-ES" sz="2000" dirty="0"/>
              <a:t>Felix Aun, Líder de SGI: 2994574014</a:t>
            </a:r>
          </a:p>
        </p:txBody>
      </p:sp>
      <p:sp>
        <p:nvSpPr>
          <p:cNvPr id="11" name="CuadroTexto 10">
            <a:extLst>
              <a:ext uri="{FF2B5EF4-FFF2-40B4-BE49-F238E27FC236}">
                <a16:creationId xmlns:a16="http://schemas.microsoft.com/office/drawing/2014/main" id="{E2A7C3D8-DC09-2355-4E3B-AAC06D8FA92C}"/>
              </a:ext>
            </a:extLst>
          </p:cNvPr>
          <p:cNvSpPr txBox="1"/>
          <p:nvPr/>
        </p:nvSpPr>
        <p:spPr>
          <a:xfrm>
            <a:off x="1458683" y="6268981"/>
            <a:ext cx="9274629" cy="400110"/>
          </a:xfrm>
          <a:prstGeom prst="rect">
            <a:avLst/>
          </a:prstGeom>
          <a:noFill/>
        </p:spPr>
        <p:txBody>
          <a:bodyPr wrap="square" rtlCol="0">
            <a:spAutoFit/>
          </a:bodyPr>
          <a:lstStyle/>
          <a:p>
            <a:pPr algn="ctr"/>
            <a:r>
              <a:rPr lang="es-ES" sz="2000" dirty="0"/>
              <a:t>Angélica </a:t>
            </a:r>
            <a:r>
              <a:rPr lang="es-ES" sz="2000" dirty="0" err="1"/>
              <a:t>Rodriguez</a:t>
            </a:r>
            <a:r>
              <a:rPr lang="es-ES" sz="2000" dirty="0"/>
              <a:t>, Gerente de RRHH: 2996285585</a:t>
            </a:r>
          </a:p>
        </p:txBody>
      </p:sp>
      <p:sp>
        <p:nvSpPr>
          <p:cNvPr id="3" name="CuadroTexto 2">
            <a:extLst>
              <a:ext uri="{FF2B5EF4-FFF2-40B4-BE49-F238E27FC236}">
                <a16:creationId xmlns:a16="http://schemas.microsoft.com/office/drawing/2014/main" id="{7560802E-1065-B6AC-49B9-56344FFB1CE3}"/>
              </a:ext>
            </a:extLst>
          </p:cNvPr>
          <p:cNvSpPr txBox="1"/>
          <p:nvPr/>
        </p:nvSpPr>
        <p:spPr>
          <a:xfrm>
            <a:off x="159956" y="1598850"/>
            <a:ext cx="11872082" cy="1323439"/>
          </a:xfrm>
          <a:prstGeom prst="rect">
            <a:avLst/>
          </a:prstGeom>
          <a:noFill/>
        </p:spPr>
        <p:txBody>
          <a:bodyPr wrap="square" rtlCol="0">
            <a:spAutoFit/>
          </a:bodyPr>
          <a:lstStyle/>
          <a:p>
            <a:pPr algn="ctr"/>
            <a:r>
              <a:rPr lang="es-ES" sz="8000" dirty="0"/>
              <a:t>PARTICIPACIÓN Y CONSULTA</a:t>
            </a:r>
          </a:p>
        </p:txBody>
      </p:sp>
      <p:sp>
        <p:nvSpPr>
          <p:cNvPr id="7" name="CuadroTexto 6">
            <a:extLst>
              <a:ext uri="{FF2B5EF4-FFF2-40B4-BE49-F238E27FC236}">
                <a16:creationId xmlns:a16="http://schemas.microsoft.com/office/drawing/2014/main" id="{C74EE16A-2FA1-9E65-BDE0-A60E1B1954D7}"/>
              </a:ext>
            </a:extLst>
          </p:cNvPr>
          <p:cNvSpPr txBox="1"/>
          <p:nvPr/>
        </p:nvSpPr>
        <p:spPr>
          <a:xfrm>
            <a:off x="2026328" y="3104715"/>
            <a:ext cx="8139338" cy="830997"/>
          </a:xfrm>
          <a:prstGeom prst="rect">
            <a:avLst/>
          </a:prstGeom>
          <a:noFill/>
        </p:spPr>
        <p:txBody>
          <a:bodyPr wrap="square" rtlCol="0">
            <a:spAutoFit/>
          </a:bodyPr>
          <a:lstStyle/>
          <a:p>
            <a:pPr algn="ctr"/>
            <a:r>
              <a:rPr lang="es-ES" sz="1600" dirty="0"/>
              <a:t>Esta presentación tiene como objetivo motivar la participación y consulta de todo el personal “no directivo” de la organización. Por favor utilice esta presentación como un manual, dirigiéndose directamente a los temas que sean de su interés. </a:t>
            </a:r>
          </a:p>
        </p:txBody>
      </p:sp>
    </p:spTree>
    <p:extLst>
      <p:ext uri="{BB962C8B-B14F-4D97-AF65-F5344CB8AC3E}">
        <p14:creationId xmlns:p14="http://schemas.microsoft.com/office/powerpoint/2010/main" val="281919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o de crecimiento de aumento de ventas, gráfico de vector de rendimiento  de ganancias | Vector Premium">
            <a:extLst>
              <a:ext uri="{FF2B5EF4-FFF2-40B4-BE49-F238E27FC236}">
                <a16:creationId xmlns:a16="http://schemas.microsoft.com/office/drawing/2014/main" id="{46064B6C-4577-6DAE-DA77-2906A28FB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083" y="320248"/>
            <a:ext cx="2720068" cy="195966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2" name="CuadroTexto 1">
            <a:extLst>
              <a:ext uri="{FF2B5EF4-FFF2-40B4-BE49-F238E27FC236}">
                <a16:creationId xmlns:a16="http://schemas.microsoft.com/office/drawing/2014/main" id="{5DE98538-B51C-C126-A574-4B720284E704}"/>
              </a:ext>
            </a:extLst>
          </p:cNvPr>
          <p:cNvSpPr txBox="1"/>
          <p:nvPr/>
        </p:nvSpPr>
        <p:spPr>
          <a:xfrm>
            <a:off x="353785" y="902806"/>
            <a:ext cx="5992587" cy="830997"/>
          </a:xfrm>
          <a:prstGeom prst="rect">
            <a:avLst/>
          </a:prstGeom>
          <a:noFill/>
        </p:spPr>
        <p:txBody>
          <a:bodyPr wrap="square" rtlCol="0">
            <a:spAutoFit/>
          </a:bodyPr>
          <a:lstStyle/>
          <a:p>
            <a:pPr algn="ctr"/>
            <a:r>
              <a:rPr lang="es-ES" sz="2400" dirty="0"/>
              <a:t>Los objetivos de seguridad y salud del personal, y la planificación para lograrlos</a:t>
            </a:r>
            <a:endParaRPr lang="es-AR" sz="2400" dirty="0"/>
          </a:p>
        </p:txBody>
      </p:sp>
      <p:sp>
        <p:nvSpPr>
          <p:cNvPr id="3" name="CuadroTexto 2">
            <a:extLst>
              <a:ext uri="{FF2B5EF4-FFF2-40B4-BE49-F238E27FC236}">
                <a16:creationId xmlns:a16="http://schemas.microsoft.com/office/drawing/2014/main" id="{8F0FEC25-B9CF-76B1-4C20-78E1A8D267B4}"/>
              </a:ext>
            </a:extLst>
          </p:cNvPr>
          <p:cNvSpPr txBox="1"/>
          <p:nvPr/>
        </p:nvSpPr>
        <p:spPr>
          <a:xfrm>
            <a:off x="511628" y="1952300"/>
            <a:ext cx="11168743" cy="338554"/>
          </a:xfrm>
          <a:prstGeom prst="rect">
            <a:avLst/>
          </a:prstGeom>
          <a:noFill/>
        </p:spPr>
        <p:txBody>
          <a:bodyPr wrap="square" rtlCol="0">
            <a:spAutoFit/>
          </a:bodyPr>
          <a:lstStyle/>
          <a:p>
            <a:pPr marL="285750" indent="-285750">
              <a:buFont typeface="Arial" panose="020B0604020202020204" pitchFamily="34" charset="0"/>
              <a:buChar char="•"/>
            </a:pPr>
            <a:r>
              <a:rPr lang="es-ES" sz="1600" dirty="0"/>
              <a:t>Anualmente el Sector de Seguridad e Higiene establece Objetivos de Seguridad y Salud. En 2022 los objetivos son los siguientes:</a:t>
            </a:r>
            <a:endParaRPr lang="es-AR" sz="1600" dirty="0"/>
          </a:p>
        </p:txBody>
      </p:sp>
      <p:graphicFrame>
        <p:nvGraphicFramePr>
          <p:cNvPr id="8" name="Tabla 10">
            <a:extLst>
              <a:ext uri="{FF2B5EF4-FFF2-40B4-BE49-F238E27FC236}">
                <a16:creationId xmlns:a16="http://schemas.microsoft.com/office/drawing/2014/main" id="{0F5F7D3D-F635-7D95-1B7C-6ADD4581B372}"/>
              </a:ext>
            </a:extLst>
          </p:cNvPr>
          <p:cNvGraphicFramePr>
            <a:graphicFrameLocks noGrp="1"/>
          </p:cNvGraphicFramePr>
          <p:nvPr>
            <p:extLst>
              <p:ext uri="{D42A27DB-BD31-4B8C-83A1-F6EECF244321}">
                <p14:modId xmlns:p14="http://schemas.microsoft.com/office/powerpoint/2010/main" val="4007812209"/>
              </p:ext>
            </p:extLst>
          </p:nvPr>
        </p:nvGraphicFramePr>
        <p:xfrm>
          <a:off x="108855" y="2453432"/>
          <a:ext cx="11974287" cy="4084320"/>
        </p:xfrm>
        <a:graphic>
          <a:graphicData uri="http://schemas.openxmlformats.org/drawingml/2006/table">
            <a:tbl>
              <a:tblPr firstRow="1" bandRow="1">
                <a:tableStyleId>{5C22544A-7EE6-4342-B048-85BDC9FD1C3A}</a:tableStyleId>
              </a:tblPr>
              <a:tblGrid>
                <a:gridCol w="3318867">
                  <a:extLst>
                    <a:ext uri="{9D8B030D-6E8A-4147-A177-3AD203B41FA5}">
                      <a16:colId xmlns:a16="http://schemas.microsoft.com/office/drawing/2014/main" val="1871467891"/>
                    </a:ext>
                  </a:extLst>
                </a:gridCol>
                <a:gridCol w="8655420">
                  <a:extLst>
                    <a:ext uri="{9D8B030D-6E8A-4147-A177-3AD203B41FA5}">
                      <a16:colId xmlns:a16="http://schemas.microsoft.com/office/drawing/2014/main" val="769939239"/>
                    </a:ext>
                  </a:extLst>
                </a:gridCol>
              </a:tblGrid>
              <a:tr h="326516">
                <a:tc>
                  <a:txBody>
                    <a:bodyPr/>
                    <a:lstStyle/>
                    <a:p>
                      <a:r>
                        <a:rPr lang="es-ES" dirty="0"/>
                        <a:t>OBJETIVO</a:t>
                      </a:r>
                      <a:endParaRPr lang="es-AR" dirty="0"/>
                    </a:p>
                  </a:txBody>
                  <a:tcPr/>
                </a:tc>
                <a:tc>
                  <a:txBody>
                    <a:bodyPr/>
                    <a:lstStyle/>
                    <a:p>
                      <a:r>
                        <a:rPr lang="es-ES" dirty="0"/>
                        <a:t>PLANIFICACIÓN</a:t>
                      </a:r>
                      <a:endParaRPr lang="es-AR" dirty="0"/>
                    </a:p>
                  </a:txBody>
                  <a:tcPr/>
                </a:tc>
                <a:extLst>
                  <a:ext uri="{0D108BD9-81ED-4DB2-BD59-A6C34878D82A}">
                    <a16:rowId xmlns:a16="http://schemas.microsoft.com/office/drawing/2014/main" val="572000258"/>
                  </a:ext>
                </a:extLst>
              </a:tr>
              <a:tr h="370840">
                <a:tc>
                  <a:txBody>
                    <a:bodyPr/>
                    <a:lstStyle/>
                    <a:p>
                      <a:r>
                        <a:rPr lang="es-ES" sz="1400" b="0" i="0" kern="1200" dirty="0">
                          <a:solidFill>
                            <a:schemeClr val="dk1"/>
                          </a:solidFill>
                          <a:effectLst/>
                          <a:latin typeface="+mn-lt"/>
                          <a:ea typeface="+mn-ea"/>
                          <a:cs typeface="+mn-cs"/>
                        </a:rPr>
                        <a:t>Reducir un 20% los incidentes ocasionados en el año 2022 con respecto al 2021 </a:t>
                      </a:r>
                      <a:endParaRPr lang="es-AR" sz="1400" dirty="0"/>
                    </a:p>
                  </a:txBody>
                  <a:tcPr/>
                </a:tc>
                <a:tc>
                  <a:txBody>
                    <a:bodyPr/>
                    <a:lstStyle/>
                    <a:p>
                      <a:r>
                        <a:rPr lang="es-ES" sz="1400" b="0" i="0" kern="1200" dirty="0">
                          <a:solidFill>
                            <a:schemeClr val="dk1"/>
                          </a:solidFill>
                          <a:effectLst/>
                          <a:latin typeface="+mn-lt"/>
                          <a:ea typeface="+mn-ea"/>
                          <a:cs typeface="+mn-cs"/>
                        </a:rPr>
                        <a:t>Concientizar a todo el personal respecto a la importancia de respetar las medidas de control. Realizar monitoreo diario del cumplimiento de las medidas de control. Registrar todos los incidentes denunciados por el personal interno y externo. </a:t>
                      </a:r>
                      <a:r>
                        <a:rPr lang="es-ES" sz="1400" b="0" i="0" kern="1200" dirty="0" err="1">
                          <a:solidFill>
                            <a:schemeClr val="dk1"/>
                          </a:solidFill>
                          <a:effectLst/>
                          <a:latin typeface="+mn-lt"/>
                          <a:ea typeface="+mn-ea"/>
                          <a:cs typeface="+mn-cs"/>
                        </a:rPr>
                        <a:t>Actualizacion</a:t>
                      </a:r>
                      <a:r>
                        <a:rPr lang="es-ES" sz="1400" b="0" i="0" kern="1200" dirty="0">
                          <a:solidFill>
                            <a:schemeClr val="dk1"/>
                          </a:solidFill>
                          <a:effectLst/>
                          <a:latin typeface="+mn-lt"/>
                          <a:ea typeface="+mn-ea"/>
                          <a:cs typeface="+mn-cs"/>
                        </a:rPr>
                        <a:t> del procedimiento de </a:t>
                      </a:r>
                      <a:r>
                        <a:rPr lang="es-ES" sz="1400" b="0" i="0" kern="1200" dirty="0" err="1">
                          <a:solidFill>
                            <a:schemeClr val="dk1"/>
                          </a:solidFill>
                          <a:effectLst/>
                          <a:latin typeface="+mn-lt"/>
                          <a:ea typeface="+mn-ea"/>
                          <a:cs typeface="+mn-cs"/>
                        </a:rPr>
                        <a:t>Investigacion</a:t>
                      </a:r>
                      <a:r>
                        <a:rPr lang="es-ES" sz="1400" b="0" i="0" kern="1200" dirty="0">
                          <a:solidFill>
                            <a:schemeClr val="dk1"/>
                          </a:solidFill>
                          <a:effectLst/>
                          <a:latin typeface="+mn-lt"/>
                          <a:ea typeface="+mn-ea"/>
                          <a:cs typeface="+mn-cs"/>
                        </a:rPr>
                        <a:t> de incidentes estableciendo responsabilidades y tiempo de cumplimiento. Controlar tarjetas de observación y dar tratamiento.</a:t>
                      </a:r>
                      <a:endParaRPr lang="es-AR" sz="1400" dirty="0"/>
                    </a:p>
                  </a:txBody>
                  <a:tcPr/>
                </a:tc>
                <a:extLst>
                  <a:ext uri="{0D108BD9-81ED-4DB2-BD59-A6C34878D82A}">
                    <a16:rowId xmlns:a16="http://schemas.microsoft.com/office/drawing/2014/main" val="3998941717"/>
                  </a:ext>
                </a:extLst>
              </a:tr>
              <a:tr h="478078">
                <a:tc>
                  <a:txBody>
                    <a:bodyPr/>
                    <a:lstStyle/>
                    <a:p>
                      <a:r>
                        <a:rPr lang="es-ES" sz="1400" b="0" i="0" kern="1200" dirty="0">
                          <a:solidFill>
                            <a:schemeClr val="dk1"/>
                          </a:solidFill>
                          <a:effectLst/>
                          <a:latin typeface="+mn-lt"/>
                          <a:ea typeface="+mn-ea"/>
                          <a:cs typeface="+mn-cs"/>
                        </a:rPr>
                        <a:t>Obtener 95% de los conductores de la firma con una calificación anual prudente (IR: &lt;500)</a:t>
                      </a:r>
                      <a:endParaRPr lang="es-AR" sz="1400" dirty="0"/>
                    </a:p>
                  </a:txBody>
                  <a:tcPr/>
                </a:tc>
                <a:tc>
                  <a:txBody>
                    <a:bodyPr/>
                    <a:lstStyle/>
                    <a:p>
                      <a:r>
                        <a:rPr lang="es-ES" sz="1400" b="0" i="0" kern="1200" dirty="0">
                          <a:solidFill>
                            <a:schemeClr val="dk1"/>
                          </a:solidFill>
                          <a:effectLst/>
                          <a:latin typeface="+mn-lt"/>
                          <a:ea typeface="+mn-ea"/>
                          <a:cs typeface="+mn-cs"/>
                        </a:rPr>
                        <a:t>Lograr que de forma mensual el 95% de la nominas de conductores califiquen como prudentes. Realizar ranking mensual de la conducta vial de todos los conductores. Realizar seguimiento de los conductores de forma diaria y semanal. Enviar resumen de manejo a los conductores para que puedan visualizar su conducta de manejo. </a:t>
                      </a:r>
                      <a:endParaRPr lang="es-AR" sz="1400" dirty="0"/>
                    </a:p>
                  </a:txBody>
                  <a:tcPr/>
                </a:tc>
                <a:extLst>
                  <a:ext uri="{0D108BD9-81ED-4DB2-BD59-A6C34878D82A}">
                    <a16:rowId xmlns:a16="http://schemas.microsoft.com/office/drawing/2014/main" val="2118298610"/>
                  </a:ext>
                </a:extLst>
              </a:tr>
              <a:tr h="370840">
                <a:tc>
                  <a:txBody>
                    <a:bodyPr/>
                    <a:lstStyle/>
                    <a:p>
                      <a:r>
                        <a:rPr lang="es-ES" sz="1400" b="0" i="0" kern="1200" dirty="0">
                          <a:solidFill>
                            <a:schemeClr val="dk1"/>
                          </a:solidFill>
                          <a:effectLst/>
                          <a:latin typeface="+mn-lt"/>
                          <a:ea typeface="+mn-ea"/>
                          <a:cs typeface="+mn-cs"/>
                        </a:rPr>
                        <a:t>Concientizar al 100% de los conductores en materia de manejo defensivo (Anual) y transporte de mercancías peligrosas. Total 18 choferes.</a:t>
                      </a:r>
                      <a:endParaRPr lang="es-AR" sz="1400" dirty="0"/>
                    </a:p>
                  </a:txBody>
                  <a:tcPr/>
                </a:tc>
                <a:tc>
                  <a:txBody>
                    <a:bodyPr/>
                    <a:lstStyle/>
                    <a:p>
                      <a:r>
                        <a:rPr lang="es-ES" sz="1400" b="0" i="0" kern="1200" dirty="0">
                          <a:solidFill>
                            <a:schemeClr val="dk1"/>
                          </a:solidFill>
                          <a:effectLst/>
                          <a:latin typeface="+mn-lt"/>
                          <a:ea typeface="+mn-ea"/>
                          <a:cs typeface="+mn-cs"/>
                        </a:rPr>
                        <a:t>Capacitar al 100% de los conductores en los aspectos de manejo preventivo y transporte de mercancías peligrosas. Planificar y ejecutar las capacitaciones en formato virtual y/o presencial. Entrega de material informativo. Evaluación de eficacia y auditorías.</a:t>
                      </a:r>
                      <a:endParaRPr lang="es-AR" sz="1400" dirty="0"/>
                    </a:p>
                  </a:txBody>
                  <a:tcPr/>
                </a:tc>
                <a:extLst>
                  <a:ext uri="{0D108BD9-81ED-4DB2-BD59-A6C34878D82A}">
                    <a16:rowId xmlns:a16="http://schemas.microsoft.com/office/drawing/2014/main" val="3934696849"/>
                  </a:ext>
                </a:extLst>
              </a:tr>
              <a:tr h="370840">
                <a:tc>
                  <a:txBody>
                    <a:bodyPr/>
                    <a:lstStyle/>
                    <a:p>
                      <a:r>
                        <a:rPr lang="es-ES" sz="1400" b="0" i="0" kern="1200" dirty="0">
                          <a:solidFill>
                            <a:schemeClr val="dk1"/>
                          </a:solidFill>
                          <a:effectLst/>
                          <a:latin typeface="+mn-lt"/>
                          <a:ea typeface="+mn-ea"/>
                          <a:cs typeface="+mn-cs"/>
                        </a:rPr>
                        <a:t>Reducir el </a:t>
                      </a:r>
                      <a:r>
                        <a:rPr lang="es-ES" sz="1400" b="0" i="0" kern="1200" dirty="0" err="1">
                          <a:solidFill>
                            <a:schemeClr val="dk1"/>
                          </a:solidFill>
                          <a:effectLst/>
                          <a:latin typeface="+mn-lt"/>
                          <a:ea typeface="+mn-ea"/>
                          <a:cs typeface="+mn-cs"/>
                        </a:rPr>
                        <a:t>indice</a:t>
                      </a:r>
                      <a:r>
                        <a:rPr lang="es-ES" sz="1400" b="0" i="0" kern="1200" dirty="0">
                          <a:solidFill>
                            <a:schemeClr val="dk1"/>
                          </a:solidFill>
                          <a:effectLst/>
                          <a:latin typeface="+mn-lt"/>
                          <a:ea typeface="+mn-ea"/>
                          <a:cs typeface="+mn-cs"/>
                        </a:rPr>
                        <a:t> de masa corporal (IMC). Menor al 30% en el 95% del personal</a:t>
                      </a:r>
                      <a:endParaRPr lang="es-AR" sz="1400" dirty="0"/>
                    </a:p>
                  </a:txBody>
                  <a:tcPr/>
                </a:tc>
                <a:tc>
                  <a:txBody>
                    <a:bodyPr/>
                    <a:lstStyle/>
                    <a:p>
                      <a:r>
                        <a:rPr lang="es-ES" sz="1600" b="0" i="0" kern="1200" dirty="0">
                          <a:solidFill>
                            <a:schemeClr val="dk1"/>
                          </a:solidFill>
                          <a:effectLst/>
                          <a:latin typeface="+mn-lt"/>
                          <a:ea typeface="+mn-ea"/>
                          <a:cs typeface="+mn-cs"/>
                        </a:rPr>
                        <a:t>Comprar una balanza. Firmar convenio con nutricionista y realizar el seguimiento del tratamiento</a:t>
                      </a:r>
                      <a:endParaRPr lang="es-AR" sz="1600" dirty="0"/>
                    </a:p>
                  </a:txBody>
                  <a:tcPr/>
                </a:tc>
                <a:extLst>
                  <a:ext uri="{0D108BD9-81ED-4DB2-BD59-A6C34878D82A}">
                    <a16:rowId xmlns:a16="http://schemas.microsoft.com/office/drawing/2014/main" val="4190975573"/>
                  </a:ext>
                </a:extLst>
              </a:tr>
              <a:tr h="370840">
                <a:tc>
                  <a:txBody>
                    <a:bodyPr/>
                    <a:lstStyle/>
                    <a:p>
                      <a:r>
                        <a:rPr lang="es-ES" sz="1600" b="0" i="0" kern="1200" dirty="0">
                          <a:solidFill>
                            <a:schemeClr val="dk1"/>
                          </a:solidFill>
                          <a:effectLst/>
                          <a:latin typeface="+mn-lt"/>
                          <a:ea typeface="+mn-ea"/>
                          <a:cs typeface="+mn-cs"/>
                        </a:rPr>
                        <a:t>Hacer al menos una encuesta de clima laboral anual</a:t>
                      </a:r>
                      <a:endParaRPr lang="es-AR" sz="1600" dirty="0"/>
                    </a:p>
                  </a:txBody>
                  <a:tcPr/>
                </a:tc>
                <a:tc>
                  <a:txBody>
                    <a:bodyPr/>
                    <a:lstStyle/>
                    <a:p>
                      <a:r>
                        <a:rPr lang="es-ES" sz="1600" b="0" i="0" kern="1200" dirty="0">
                          <a:solidFill>
                            <a:schemeClr val="dk1"/>
                          </a:solidFill>
                          <a:effectLst/>
                          <a:latin typeface="+mn-lt"/>
                          <a:ea typeface="+mn-ea"/>
                          <a:cs typeface="+mn-cs"/>
                        </a:rPr>
                        <a:t>Hacer una encuesta interna o externa anónima y atacar lo puntos </a:t>
                      </a:r>
                      <a:r>
                        <a:rPr lang="es-ES" sz="1600" b="0" i="0" kern="1200" dirty="0" err="1">
                          <a:solidFill>
                            <a:schemeClr val="dk1"/>
                          </a:solidFill>
                          <a:effectLst/>
                          <a:latin typeface="+mn-lt"/>
                          <a:ea typeface="+mn-ea"/>
                          <a:cs typeface="+mn-cs"/>
                        </a:rPr>
                        <a:t>debiles</a:t>
                      </a:r>
                      <a:r>
                        <a:rPr lang="es-ES" sz="1600" b="0" i="0" kern="1200" dirty="0">
                          <a:solidFill>
                            <a:schemeClr val="dk1"/>
                          </a:solidFill>
                          <a:effectLst/>
                          <a:latin typeface="+mn-lt"/>
                          <a:ea typeface="+mn-ea"/>
                          <a:cs typeface="+mn-cs"/>
                        </a:rPr>
                        <a:t>. Luego medir la eficacia de las acciones</a:t>
                      </a:r>
                      <a:endParaRPr lang="es-AR" sz="1600" dirty="0"/>
                    </a:p>
                  </a:txBody>
                  <a:tcPr/>
                </a:tc>
                <a:extLst>
                  <a:ext uri="{0D108BD9-81ED-4DB2-BD59-A6C34878D82A}">
                    <a16:rowId xmlns:a16="http://schemas.microsoft.com/office/drawing/2014/main" val="278463763"/>
                  </a:ext>
                </a:extLst>
              </a:tr>
            </a:tbl>
          </a:graphicData>
        </a:graphic>
      </p:graphicFrame>
    </p:spTree>
    <p:extLst>
      <p:ext uri="{BB962C8B-B14F-4D97-AF65-F5344CB8AC3E}">
        <p14:creationId xmlns:p14="http://schemas.microsoft.com/office/powerpoint/2010/main" val="223206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2" name="CuadroTexto 1">
            <a:extLst>
              <a:ext uri="{FF2B5EF4-FFF2-40B4-BE49-F238E27FC236}">
                <a16:creationId xmlns:a16="http://schemas.microsoft.com/office/drawing/2014/main" id="{5DE98538-B51C-C126-A574-4B720284E704}"/>
              </a:ext>
            </a:extLst>
          </p:cNvPr>
          <p:cNvSpPr txBox="1"/>
          <p:nvPr/>
        </p:nvSpPr>
        <p:spPr>
          <a:xfrm>
            <a:off x="1328056" y="747385"/>
            <a:ext cx="8621487" cy="1077218"/>
          </a:xfrm>
          <a:prstGeom prst="rect">
            <a:avLst/>
          </a:prstGeom>
          <a:noFill/>
        </p:spPr>
        <p:txBody>
          <a:bodyPr wrap="square" rtlCol="0">
            <a:spAutoFit/>
          </a:bodyPr>
          <a:lstStyle/>
          <a:p>
            <a:pPr algn="ctr"/>
            <a:r>
              <a:rPr lang="es-ES" sz="3200" dirty="0"/>
              <a:t>Los controles para las contrataciones externas, las compras y los contratistas </a:t>
            </a:r>
            <a:endParaRPr lang="es-AR" sz="3200" dirty="0"/>
          </a:p>
        </p:txBody>
      </p:sp>
      <p:sp>
        <p:nvSpPr>
          <p:cNvPr id="3" name="CuadroTexto 2">
            <a:extLst>
              <a:ext uri="{FF2B5EF4-FFF2-40B4-BE49-F238E27FC236}">
                <a16:creationId xmlns:a16="http://schemas.microsoft.com/office/drawing/2014/main" id="{8F0FEC25-B9CF-76B1-4C20-78E1A8D267B4}"/>
              </a:ext>
            </a:extLst>
          </p:cNvPr>
          <p:cNvSpPr txBox="1"/>
          <p:nvPr/>
        </p:nvSpPr>
        <p:spPr>
          <a:xfrm>
            <a:off x="740229" y="1931950"/>
            <a:ext cx="11168743" cy="369332"/>
          </a:xfrm>
          <a:prstGeom prst="rect">
            <a:avLst/>
          </a:prstGeom>
          <a:noFill/>
        </p:spPr>
        <p:txBody>
          <a:bodyPr wrap="square" rtlCol="0">
            <a:spAutoFit/>
          </a:bodyPr>
          <a:lstStyle/>
          <a:p>
            <a:pPr marL="285750" indent="-285750">
              <a:buFont typeface="Arial" panose="020B0604020202020204" pitchFamily="34" charset="0"/>
              <a:buChar char="•"/>
            </a:pPr>
            <a:r>
              <a:rPr lang="es-ES" dirty="0"/>
              <a:t>Quinpe cuenta con un procedimiento de Compras y un procedimiento de “Evaluación de proveedores”:</a:t>
            </a:r>
            <a:endParaRPr lang="es-AR" dirty="0"/>
          </a:p>
        </p:txBody>
      </p:sp>
      <p:sp>
        <p:nvSpPr>
          <p:cNvPr id="9" name="CuadroTexto 8">
            <a:extLst>
              <a:ext uri="{FF2B5EF4-FFF2-40B4-BE49-F238E27FC236}">
                <a16:creationId xmlns:a16="http://schemas.microsoft.com/office/drawing/2014/main" id="{74F06D22-0887-C770-38B7-8B83AB907CBE}"/>
              </a:ext>
            </a:extLst>
          </p:cNvPr>
          <p:cNvSpPr txBox="1"/>
          <p:nvPr/>
        </p:nvSpPr>
        <p:spPr>
          <a:xfrm>
            <a:off x="2416628" y="2723355"/>
            <a:ext cx="7358743" cy="923330"/>
          </a:xfrm>
          <a:prstGeom prst="rect">
            <a:avLst/>
          </a:prstGeom>
          <a:noFill/>
        </p:spPr>
        <p:txBody>
          <a:bodyPr wrap="square" rtlCol="0">
            <a:spAutoFit/>
          </a:bodyPr>
          <a:lstStyle/>
          <a:p>
            <a:pPr marL="285750" indent="-285750">
              <a:buFont typeface="Arial" panose="020B0604020202020204" pitchFamily="34" charset="0"/>
              <a:buChar char="•"/>
            </a:pPr>
            <a:r>
              <a:rPr lang="es-ES" dirty="0"/>
              <a:t>En el procedimiento de Compras se establecen los controles y requisitos para los proveedores de productos y servicios. Estos pueden ser tanto requisitos legales como requisitos </a:t>
            </a:r>
            <a:r>
              <a:rPr lang="es-ES" dirty="0" err="1"/>
              <a:t>espec</a:t>
            </a:r>
            <a:r>
              <a:rPr lang="es-AR" dirty="0" err="1"/>
              <a:t>íficos</a:t>
            </a:r>
            <a:r>
              <a:rPr lang="es-AR" dirty="0"/>
              <a:t> de Quinpe.</a:t>
            </a:r>
          </a:p>
        </p:txBody>
      </p:sp>
      <p:sp>
        <p:nvSpPr>
          <p:cNvPr id="10" name="CuadroTexto 9">
            <a:extLst>
              <a:ext uri="{FF2B5EF4-FFF2-40B4-BE49-F238E27FC236}">
                <a16:creationId xmlns:a16="http://schemas.microsoft.com/office/drawing/2014/main" id="{13716F6C-968A-166E-F15E-B4830F9FFCA4}"/>
              </a:ext>
            </a:extLst>
          </p:cNvPr>
          <p:cNvSpPr txBox="1"/>
          <p:nvPr/>
        </p:nvSpPr>
        <p:spPr>
          <a:xfrm>
            <a:off x="2416628" y="4345426"/>
            <a:ext cx="7532915" cy="646331"/>
          </a:xfrm>
          <a:prstGeom prst="rect">
            <a:avLst/>
          </a:prstGeom>
          <a:noFill/>
        </p:spPr>
        <p:txBody>
          <a:bodyPr wrap="square" rtlCol="0">
            <a:spAutoFit/>
          </a:bodyPr>
          <a:lstStyle/>
          <a:p>
            <a:pPr marL="285750" indent="-285750">
              <a:buFont typeface="Arial" panose="020B0604020202020204" pitchFamily="34" charset="0"/>
              <a:buChar char="•"/>
            </a:pPr>
            <a:r>
              <a:rPr lang="es-AR" dirty="0"/>
              <a:t>Al menos una vez al año se evalúan los proveedores teniendo en cuenta los siguientes aspectos.</a:t>
            </a:r>
          </a:p>
        </p:txBody>
      </p:sp>
      <p:pic>
        <p:nvPicPr>
          <p:cNvPr id="3074" name="Picture 2" descr="Carrito de compras - Iconos gratis de comercio y compras">
            <a:extLst>
              <a:ext uri="{FF2B5EF4-FFF2-40B4-BE49-F238E27FC236}">
                <a16:creationId xmlns:a16="http://schemas.microsoft.com/office/drawing/2014/main" id="{DABDC2E7-90FA-DA1D-7C69-51F22B310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541" y="2625461"/>
            <a:ext cx="1145413" cy="11454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valuación - Iconos gratis de archivos y carpetas">
            <a:extLst>
              <a:ext uri="{FF2B5EF4-FFF2-40B4-BE49-F238E27FC236}">
                <a16:creationId xmlns:a16="http://schemas.microsoft.com/office/drawing/2014/main" id="{4E4A5CA5-CFFF-4DC3-9870-8AA511B8B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541" y="3887442"/>
            <a:ext cx="1338553" cy="1338553"/>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F25BCF3-9487-205B-ADDB-2994FC4432F6}"/>
              </a:ext>
            </a:extLst>
          </p:cNvPr>
          <p:cNvSpPr txBox="1"/>
          <p:nvPr/>
        </p:nvSpPr>
        <p:spPr>
          <a:xfrm>
            <a:off x="3047804" y="5126575"/>
            <a:ext cx="7532915" cy="923330"/>
          </a:xfrm>
          <a:prstGeom prst="rect">
            <a:avLst/>
          </a:prstGeom>
          <a:noFill/>
        </p:spPr>
        <p:txBody>
          <a:bodyPr wrap="square" rtlCol="0">
            <a:spAutoFit/>
          </a:bodyPr>
          <a:lstStyle/>
          <a:p>
            <a:r>
              <a:rPr lang="es-AR" dirty="0"/>
              <a:t>1- Calidad de los productos y servicios</a:t>
            </a:r>
          </a:p>
          <a:p>
            <a:r>
              <a:rPr lang="es-AR" dirty="0"/>
              <a:t>2- Confiabilidad</a:t>
            </a:r>
          </a:p>
          <a:p>
            <a:r>
              <a:rPr lang="es-AR" dirty="0"/>
              <a:t>3- Precio y financiación</a:t>
            </a:r>
          </a:p>
        </p:txBody>
      </p:sp>
    </p:spTree>
    <p:extLst>
      <p:ext uri="{BB962C8B-B14F-4D97-AF65-F5344CB8AC3E}">
        <p14:creationId xmlns:p14="http://schemas.microsoft.com/office/powerpoint/2010/main" val="75317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2" name="CuadroTexto 1">
            <a:extLst>
              <a:ext uri="{FF2B5EF4-FFF2-40B4-BE49-F238E27FC236}">
                <a16:creationId xmlns:a16="http://schemas.microsoft.com/office/drawing/2014/main" id="{5DE98538-B51C-C126-A574-4B720284E704}"/>
              </a:ext>
            </a:extLst>
          </p:cNvPr>
          <p:cNvSpPr txBox="1"/>
          <p:nvPr/>
        </p:nvSpPr>
        <p:spPr>
          <a:xfrm>
            <a:off x="522513" y="989002"/>
            <a:ext cx="10711544" cy="584775"/>
          </a:xfrm>
          <a:prstGeom prst="rect">
            <a:avLst/>
          </a:prstGeom>
          <a:noFill/>
        </p:spPr>
        <p:txBody>
          <a:bodyPr wrap="square" rtlCol="0">
            <a:spAutoFit/>
          </a:bodyPr>
          <a:lstStyle/>
          <a:p>
            <a:pPr algn="ctr"/>
            <a:r>
              <a:rPr lang="es-ES" sz="3200" b="1" u="sng" dirty="0"/>
              <a:t>Cuestiones que requieran seguimiento, medición y evaluación</a:t>
            </a:r>
            <a:endParaRPr lang="es-AR" sz="3200" b="1" u="sng" dirty="0"/>
          </a:p>
        </p:txBody>
      </p:sp>
      <p:sp>
        <p:nvSpPr>
          <p:cNvPr id="3" name="CuadroTexto 2">
            <a:extLst>
              <a:ext uri="{FF2B5EF4-FFF2-40B4-BE49-F238E27FC236}">
                <a16:creationId xmlns:a16="http://schemas.microsoft.com/office/drawing/2014/main" id="{8F0FEC25-B9CF-76B1-4C20-78E1A8D267B4}"/>
              </a:ext>
            </a:extLst>
          </p:cNvPr>
          <p:cNvSpPr txBox="1"/>
          <p:nvPr/>
        </p:nvSpPr>
        <p:spPr>
          <a:xfrm>
            <a:off x="740230" y="1679683"/>
            <a:ext cx="5802084" cy="461665"/>
          </a:xfrm>
          <a:prstGeom prst="rect">
            <a:avLst/>
          </a:prstGeom>
          <a:noFill/>
        </p:spPr>
        <p:txBody>
          <a:bodyPr wrap="square" rtlCol="0">
            <a:spAutoFit/>
          </a:bodyPr>
          <a:lstStyle/>
          <a:p>
            <a:pPr marL="285750" indent="-285750">
              <a:buFont typeface="Arial" panose="020B0604020202020204" pitchFamily="34" charset="0"/>
              <a:buChar char="•"/>
            </a:pPr>
            <a:r>
              <a:rPr lang="es-ES" sz="2400" dirty="0"/>
              <a:t>Anualmente se elaboran y actualizan:</a:t>
            </a:r>
            <a:endParaRPr lang="es-AR" sz="2400" dirty="0"/>
          </a:p>
        </p:txBody>
      </p:sp>
      <p:sp>
        <p:nvSpPr>
          <p:cNvPr id="11" name="CuadroTexto 10">
            <a:extLst>
              <a:ext uri="{FF2B5EF4-FFF2-40B4-BE49-F238E27FC236}">
                <a16:creationId xmlns:a16="http://schemas.microsoft.com/office/drawing/2014/main" id="{2F14C673-38A0-69EB-1A72-56B49EAB1C52}"/>
              </a:ext>
            </a:extLst>
          </p:cNvPr>
          <p:cNvSpPr txBox="1"/>
          <p:nvPr/>
        </p:nvSpPr>
        <p:spPr>
          <a:xfrm>
            <a:off x="740229" y="2257206"/>
            <a:ext cx="7402285" cy="615553"/>
          </a:xfrm>
          <a:prstGeom prst="rect">
            <a:avLst/>
          </a:prstGeom>
          <a:noFill/>
        </p:spPr>
        <p:txBody>
          <a:bodyPr wrap="square" rtlCol="0">
            <a:spAutoFit/>
          </a:bodyPr>
          <a:lstStyle/>
          <a:p>
            <a:pPr marL="285750" indent="-285750">
              <a:buFont typeface="Arial" panose="020B0604020202020204" pitchFamily="34" charset="0"/>
              <a:buChar char="•"/>
            </a:pPr>
            <a:r>
              <a:rPr lang="es-ES" b="1" u="sng" dirty="0"/>
              <a:t>MATRIZ FODA:</a:t>
            </a:r>
            <a:r>
              <a:rPr lang="es-ES" b="1" dirty="0"/>
              <a:t> </a:t>
            </a:r>
            <a:r>
              <a:rPr lang="es-ES" sz="1600" dirty="0"/>
              <a:t>Aquí se analizan Fortalezas, Oportunidades, Debilidades y Amenazas y se establecen objetivos estratégicos de la organización.  </a:t>
            </a:r>
            <a:endParaRPr lang="es-AR" dirty="0"/>
          </a:p>
        </p:txBody>
      </p:sp>
      <p:sp>
        <p:nvSpPr>
          <p:cNvPr id="12" name="CuadroTexto 11">
            <a:extLst>
              <a:ext uri="{FF2B5EF4-FFF2-40B4-BE49-F238E27FC236}">
                <a16:creationId xmlns:a16="http://schemas.microsoft.com/office/drawing/2014/main" id="{F9893EEF-26A8-346B-4145-E95921363E6F}"/>
              </a:ext>
            </a:extLst>
          </p:cNvPr>
          <p:cNvSpPr txBox="1"/>
          <p:nvPr/>
        </p:nvSpPr>
        <p:spPr>
          <a:xfrm>
            <a:off x="740228" y="3057148"/>
            <a:ext cx="6671225" cy="615553"/>
          </a:xfrm>
          <a:prstGeom prst="rect">
            <a:avLst/>
          </a:prstGeom>
          <a:noFill/>
        </p:spPr>
        <p:txBody>
          <a:bodyPr wrap="square" rtlCol="0">
            <a:spAutoFit/>
          </a:bodyPr>
          <a:lstStyle/>
          <a:p>
            <a:pPr marL="285750" indent="-285750">
              <a:buFont typeface="Arial" panose="020B0604020202020204" pitchFamily="34" charset="0"/>
              <a:buChar char="•"/>
            </a:pPr>
            <a:r>
              <a:rPr lang="es-ES" b="1" u="sng" dirty="0"/>
              <a:t>OBJETIVOS Y METAS:</a:t>
            </a:r>
            <a:r>
              <a:rPr lang="es-ES" b="1" dirty="0"/>
              <a:t> </a:t>
            </a:r>
            <a:r>
              <a:rPr lang="es-ES" sz="1600" dirty="0"/>
              <a:t>Documento donde se establecen Objetivos y </a:t>
            </a:r>
          </a:p>
          <a:p>
            <a:r>
              <a:rPr lang="es-ES" sz="1600" dirty="0"/>
              <a:t>     metas para cada sector. </a:t>
            </a:r>
            <a:endParaRPr lang="es-AR" dirty="0"/>
          </a:p>
        </p:txBody>
      </p:sp>
      <p:sp>
        <p:nvSpPr>
          <p:cNvPr id="14" name="CuadroTexto 13">
            <a:extLst>
              <a:ext uri="{FF2B5EF4-FFF2-40B4-BE49-F238E27FC236}">
                <a16:creationId xmlns:a16="http://schemas.microsoft.com/office/drawing/2014/main" id="{F74F6429-07AB-800E-8DFF-7EF24180E79C}"/>
              </a:ext>
            </a:extLst>
          </p:cNvPr>
          <p:cNvSpPr txBox="1"/>
          <p:nvPr/>
        </p:nvSpPr>
        <p:spPr>
          <a:xfrm>
            <a:off x="740229" y="3859338"/>
            <a:ext cx="7271658" cy="769441"/>
          </a:xfrm>
          <a:prstGeom prst="rect">
            <a:avLst/>
          </a:prstGeom>
          <a:noFill/>
        </p:spPr>
        <p:txBody>
          <a:bodyPr wrap="square" rtlCol="0">
            <a:spAutoFit/>
          </a:bodyPr>
          <a:lstStyle/>
          <a:p>
            <a:pPr marL="285750" indent="-285750">
              <a:buFont typeface="Arial" panose="020B0604020202020204" pitchFamily="34" charset="0"/>
              <a:buChar char="•"/>
            </a:pPr>
            <a:r>
              <a:rPr lang="es-ES" sz="1600" b="1" u="sng" dirty="0"/>
              <a:t>FICHA DE PROCESO:</a:t>
            </a:r>
            <a:r>
              <a:rPr lang="es-ES" sz="1600" b="1" dirty="0"/>
              <a:t> </a:t>
            </a:r>
            <a:r>
              <a:rPr lang="es-ES" sz="1400" dirty="0"/>
              <a:t>Cada proceso tiene una “ficha de proceso”. Esto es una ficha donde se realiza un análisis completo de cada proceso. Allí se establecen acciones para abordar los Riesgos y Oportunidades de cada proceso, cuya eficacia se evalúa de manera anual.</a:t>
            </a:r>
            <a:endParaRPr lang="es-AR" sz="1600" dirty="0"/>
          </a:p>
        </p:txBody>
      </p:sp>
      <p:sp>
        <p:nvSpPr>
          <p:cNvPr id="15" name="CuadroTexto 14">
            <a:extLst>
              <a:ext uri="{FF2B5EF4-FFF2-40B4-BE49-F238E27FC236}">
                <a16:creationId xmlns:a16="http://schemas.microsoft.com/office/drawing/2014/main" id="{04DDBF45-7D65-FEEE-0753-66B842B2ADCA}"/>
              </a:ext>
            </a:extLst>
          </p:cNvPr>
          <p:cNvSpPr txBox="1"/>
          <p:nvPr/>
        </p:nvSpPr>
        <p:spPr>
          <a:xfrm>
            <a:off x="740228" y="4807845"/>
            <a:ext cx="6858001" cy="553998"/>
          </a:xfrm>
          <a:prstGeom prst="rect">
            <a:avLst/>
          </a:prstGeom>
          <a:noFill/>
        </p:spPr>
        <p:txBody>
          <a:bodyPr wrap="square" rtlCol="0">
            <a:spAutoFit/>
          </a:bodyPr>
          <a:lstStyle/>
          <a:p>
            <a:pPr marL="285750" indent="-285750">
              <a:buFont typeface="Arial" panose="020B0604020202020204" pitchFamily="34" charset="0"/>
              <a:buChar char="•"/>
            </a:pPr>
            <a:r>
              <a:rPr lang="es-ES" sz="1600" b="1" u="sng" dirty="0"/>
              <a:t>EVALUACIÓN DE DESEMPEÑO DEL PERSONAL: </a:t>
            </a:r>
            <a:r>
              <a:rPr lang="es-ES" sz="1400" dirty="0"/>
              <a:t>Cada responsable de sector realiza una evaluación de desempeño del personal a su cargo. </a:t>
            </a:r>
            <a:endParaRPr lang="es-AR" sz="1400" dirty="0"/>
          </a:p>
        </p:txBody>
      </p:sp>
      <p:pic>
        <p:nvPicPr>
          <p:cNvPr id="4100" name="Picture 4" descr="Icono De La Blanco Objetivo Rojo, Flecha Negra Vector Stock de ilustración  - Ilustración de icono, centro: 143393342">
            <a:extLst>
              <a:ext uri="{FF2B5EF4-FFF2-40B4-BE49-F238E27FC236}">
                <a16:creationId xmlns:a16="http://schemas.microsoft.com/office/drawing/2014/main" id="{B1A6EB05-5B89-EED0-B9E6-360E0CCB9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6475" y="2973370"/>
            <a:ext cx="732322" cy="7323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AFO (o FODA) ¿para qué meterse en ese lío? | Escuela de Dinero">
            <a:extLst>
              <a:ext uri="{FF2B5EF4-FFF2-40B4-BE49-F238E27FC236}">
                <a16:creationId xmlns:a16="http://schemas.microsoft.com/office/drawing/2014/main" id="{6BBD4378-CE16-C4BE-A177-AE9CED7EC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9196" y="2156595"/>
            <a:ext cx="925381" cy="7161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roceso - Iconos gratis de negocio">
            <a:extLst>
              <a:ext uri="{FF2B5EF4-FFF2-40B4-BE49-F238E27FC236}">
                <a16:creationId xmlns:a16="http://schemas.microsoft.com/office/drawing/2014/main" id="{FE42419D-9BFA-F4D2-03F0-08F04BA9DC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3762" y="3877897"/>
            <a:ext cx="732322" cy="732322"/>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0D6BEA3C-82B5-6E5B-8B71-E2D21F0BF8DC}"/>
              </a:ext>
            </a:extLst>
          </p:cNvPr>
          <p:cNvPicPr>
            <a:picLocks noChangeAspect="1"/>
          </p:cNvPicPr>
          <p:nvPr/>
        </p:nvPicPr>
        <p:blipFill>
          <a:blip r:embed="rId6"/>
          <a:stretch>
            <a:fillRect/>
          </a:stretch>
        </p:blipFill>
        <p:spPr>
          <a:xfrm>
            <a:off x="7701280" y="4726903"/>
            <a:ext cx="780863" cy="732323"/>
          </a:xfrm>
          <a:prstGeom prst="rect">
            <a:avLst/>
          </a:prstGeom>
        </p:spPr>
      </p:pic>
      <p:sp>
        <p:nvSpPr>
          <p:cNvPr id="4" name="CuadroTexto 3">
            <a:extLst>
              <a:ext uri="{FF2B5EF4-FFF2-40B4-BE49-F238E27FC236}">
                <a16:creationId xmlns:a16="http://schemas.microsoft.com/office/drawing/2014/main" id="{B4EE97C7-A8EC-5546-54BD-727E0FD07B82}"/>
              </a:ext>
            </a:extLst>
          </p:cNvPr>
          <p:cNvSpPr txBox="1"/>
          <p:nvPr/>
        </p:nvSpPr>
        <p:spPr>
          <a:xfrm>
            <a:off x="740227" y="5486924"/>
            <a:ext cx="6858001" cy="861774"/>
          </a:xfrm>
          <a:prstGeom prst="rect">
            <a:avLst/>
          </a:prstGeom>
          <a:noFill/>
        </p:spPr>
        <p:txBody>
          <a:bodyPr wrap="square" rtlCol="0">
            <a:spAutoFit/>
          </a:bodyPr>
          <a:lstStyle/>
          <a:p>
            <a:pPr marL="285750" indent="-285750">
              <a:buFont typeface="Arial" panose="020B0604020202020204" pitchFamily="34" charset="0"/>
              <a:buChar char="•"/>
            </a:pPr>
            <a:r>
              <a:rPr lang="es-ES" sz="1400" b="1" u="sng" dirty="0"/>
              <a:t>OTROS INDICADORES: </a:t>
            </a:r>
            <a:r>
              <a:rPr lang="es-ES" sz="1200" dirty="0"/>
              <a:t> Quinpe realiza la gestión de todos los procesos mediante indicadores. Esto es la recolección de datos que permiten tomar decisiones de manera objetiva. La organización analiza indicadores como “cumplimiento de presupuesto de ventas”, “Ranking de choferes”, “Encuesta de clima laboral”, “desempeño ambiental”, etc.</a:t>
            </a:r>
            <a:endParaRPr lang="es-AR" sz="1200" dirty="0"/>
          </a:p>
        </p:txBody>
      </p:sp>
      <p:pic>
        <p:nvPicPr>
          <p:cNvPr id="1026" name="Picture 2" descr="Ilustración de Icono De Color Curva De Pareto Gráfico Y Gráfico De  Información Visualización De Reglas 8020 Presentación De Distribución De La  Riqueza Social Diagrama De Negocios Correlación Financiera Ilustración  Vectorial Aislada">
            <a:extLst>
              <a:ext uri="{FF2B5EF4-FFF2-40B4-BE49-F238E27FC236}">
                <a16:creationId xmlns:a16="http://schemas.microsoft.com/office/drawing/2014/main" id="{455BA1ED-D7C7-9345-E330-9D8AB89A83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6475" y="5492903"/>
            <a:ext cx="780863" cy="78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46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631369" y="1077002"/>
            <a:ext cx="10711544" cy="1077218"/>
          </a:xfrm>
          <a:prstGeom prst="rect">
            <a:avLst/>
          </a:prstGeom>
          <a:noFill/>
        </p:spPr>
        <p:txBody>
          <a:bodyPr wrap="square" rtlCol="0">
            <a:spAutoFit/>
          </a:bodyPr>
          <a:lstStyle/>
          <a:p>
            <a:pPr algn="ctr"/>
            <a:r>
              <a:rPr lang="es-ES" sz="3200" b="1" u="sng" dirty="0"/>
              <a:t>Planificación, establecimiento, implementación y mantenimiento de programas de auditoría</a:t>
            </a:r>
            <a:endParaRPr lang="es-AR" sz="3200" b="1" u="sng" dirty="0"/>
          </a:p>
        </p:txBody>
      </p:sp>
      <p:sp>
        <p:nvSpPr>
          <p:cNvPr id="18" name="CuadroTexto 17">
            <a:extLst>
              <a:ext uri="{FF2B5EF4-FFF2-40B4-BE49-F238E27FC236}">
                <a16:creationId xmlns:a16="http://schemas.microsoft.com/office/drawing/2014/main" id="{6EFD46E5-CC6C-C8ED-1614-DD2DBF6FF5EA}"/>
              </a:ext>
            </a:extLst>
          </p:cNvPr>
          <p:cNvSpPr txBox="1"/>
          <p:nvPr/>
        </p:nvSpPr>
        <p:spPr>
          <a:xfrm>
            <a:off x="206830" y="2260760"/>
            <a:ext cx="3712028" cy="3693319"/>
          </a:xfrm>
          <a:prstGeom prst="rect">
            <a:avLst/>
          </a:prstGeom>
          <a:noFill/>
        </p:spPr>
        <p:txBody>
          <a:bodyPr wrap="square" rtlCol="0">
            <a:spAutoFit/>
          </a:bodyPr>
          <a:lstStyle/>
          <a:p>
            <a:r>
              <a:rPr lang="es-ES" dirty="0"/>
              <a:t>Quinpe cuenta con un procedimiento de “Auditorías internas”. A partir de este se planifican auditorías internas que aseguren la implementación del SGI en los procesos más importantes de nuestra empresa.</a:t>
            </a:r>
          </a:p>
          <a:p>
            <a:r>
              <a:rPr lang="es-ES" dirty="0"/>
              <a:t>Durante las auditorías se registran los “Hallazgos”, también llamados “No Conformidades” y “Oportunidades de Mejora”. </a:t>
            </a:r>
          </a:p>
          <a:p>
            <a:r>
              <a:rPr lang="es-ES" dirty="0"/>
              <a:t>Mediante la resolución de los hallazgos contribuimos a la mejora continua.</a:t>
            </a:r>
            <a:endParaRPr lang="es-AR" dirty="0"/>
          </a:p>
        </p:txBody>
      </p:sp>
      <p:pic>
        <p:nvPicPr>
          <p:cNvPr id="7" name="Imagen 6">
            <a:extLst>
              <a:ext uri="{FF2B5EF4-FFF2-40B4-BE49-F238E27FC236}">
                <a16:creationId xmlns:a16="http://schemas.microsoft.com/office/drawing/2014/main" id="{130D3373-FCD4-E0AE-F9F1-ECB8843026FB}"/>
              </a:ext>
            </a:extLst>
          </p:cNvPr>
          <p:cNvPicPr>
            <a:picLocks noChangeAspect="1"/>
          </p:cNvPicPr>
          <p:nvPr/>
        </p:nvPicPr>
        <p:blipFill>
          <a:blip r:embed="rId3"/>
          <a:stretch>
            <a:fillRect/>
          </a:stretch>
        </p:blipFill>
        <p:spPr>
          <a:xfrm>
            <a:off x="3918858" y="2154220"/>
            <a:ext cx="8137566" cy="3179780"/>
          </a:xfrm>
          <a:prstGeom prst="rect">
            <a:avLst/>
          </a:prstGeom>
        </p:spPr>
      </p:pic>
    </p:spTree>
    <p:extLst>
      <p:ext uri="{BB962C8B-B14F-4D97-AF65-F5344CB8AC3E}">
        <p14:creationId xmlns:p14="http://schemas.microsoft.com/office/powerpoint/2010/main" val="124538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570897" y="730270"/>
            <a:ext cx="10711544" cy="584775"/>
          </a:xfrm>
          <a:prstGeom prst="rect">
            <a:avLst/>
          </a:prstGeom>
          <a:noFill/>
        </p:spPr>
        <p:txBody>
          <a:bodyPr wrap="square" rtlCol="0">
            <a:spAutoFit/>
          </a:bodyPr>
          <a:lstStyle/>
          <a:p>
            <a:pPr algn="ctr"/>
            <a:r>
              <a:rPr lang="es-ES" sz="3200" b="1" u="sng" dirty="0"/>
              <a:t>Aseguramiento de la mejora continua</a:t>
            </a:r>
            <a:endParaRPr lang="es-AR" sz="3200" b="1" u="sng" dirty="0"/>
          </a:p>
        </p:txBody>
      </p:sp>
      <p:sp>
        <p:nvSpPr>
          <p:cNvPr id="18" name="CuadroTexto 17">
            <a:extLst>
              <a:ext uri="{FF2B5EF4-FFF2-40B4-BE49-F238E27FC236}">
                <a16:creationId xmlns:a16="http://schemas.microsoft.com/office/drawing/2014/main" id="{6EFD46E5-CC6C-C8ED-1614-DD2DBF6FF5EA}"/>
              </a:ext>
            </a:extLst>
          </p:cNvPr>
          <p:cNvSpPr txBox="1"/>
          <p:nvPr/>
        </p:nvSpPr>
        <p:spPr>
          <a:xfrm>
            <a:off x="672500" y="1481827"/>
            <a:ext cx="4077303" cy="3693319"/>
          </a:xfrm>
          <a:prstGeom prst="rect">
            <a:avLst/>
          </a:prstGeom>
          <a:noFill/>
        </p:spPr>
        <p:txBody>
          <a:bodyPr wrap="square" rtlCol="0">
            <a:spAutoFit/>
          </a:bodyPr>
          <a:lstStyle/>
          <a:p>
            <a:r>
              <a:rPr lang="es-ES" dirty="0"/>
              <a:t>El ciclo PHVA (Planificar-Hacer-Verificar-Actuar), también llamado “Ciclo de Deming”, puede aplicarse a todos los procesos y al sistema de gestión de la calidad como un todo.</a:t>
            </a:r>
          </a:p>
          <a:p>
            <a:r>
              <a:rPr lang="es-ES" dirty="0"/>
              <a:t>Alguno de estos procesos son la implementación de procedimientos, tratamiento de “No Conformidades” y “Oportunidades de Mejora”, análisis de “Riesgos y Oportunidades”, “Revisión por la Dirección”, etc.</a:t>
            </a:r>
          </a:p>
          <a:p>
            <a:r>
              <a:rPr lang="es-ES" dirty="0"/>
              <a:t>Este método permite el aseguramiento de la “Mejora Continua”</a:t>
            </a:r>
          </a:p>
        </p:txBody>
      </p:sp>
      <p:pic>
        <p:nvPicPr>
          <p:cNvPr id="2052" name="Picture 4" descr="Ciclo de Deming - Víctor Delgado Consultores">
            <a:extLst>
              <a:ext uri="{FF2B5EF4-FFF2-40B4-BE49-F238E27FC236}">
                <a16:creationId xmlns:a16="http://schemas.microsoft.com/office/drawing/2014/main" id="{E93B1FEF-1564-CDD7-D52F-B7898C5E1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491" y="1885950"/>
            <a:ext cx="607695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01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570897" y="863921"/>
            <a:ext cx="10711544" cy="584775"/>
          </a:xfrm>
          <a:prstGeom prst="rect">
            <a:avLst/>
          </a:prstGeom>
          <a:noFill/>
        </p:spPr>
        <p:txBody>
          <a:bodyPr wrap="square" rtlCol="0">
            <a:spAutoFit/>
          </a:bodyPr>
          <a:lstStyle/>
          <a:p>
            <a:pPr algn="ctr"/>
            <a:r>
              <a:rPr lang="es-ES" sz="3200" b="1" u="sng" dirty="0"/>
              <a:t>Mecanismos para la consulta y participación del personal</a:t>
            </a:r>
            <a:endParaRPr lang="es-AR" sz="3200" b="1" u="sng" dirty="0"/>
          </a:p>
        </p:txBody>
      </p:sp>
      <p:pic>
        <p:nvPicPr>
          <p:cNvPr id="4" name="Imagen 3">
            <a:extLst>
              <a:ext uri="{FF2B5EF4-FFF2-40B4-BE49-F238E27FC236}">
                <a16:creationId xmlns:a16="http://schemas.microsoft.com/office/drawing/2014/main" id="{026AAE4A-34B4-2C7F-ECD4-E102A4432259}"/>
              </a:ext>
            </a:extLst>
          </p:cNvPr>
          <p:cNvPicPr>
            <a:picLocks noChangeAspect="1"/>
          </p:cNvPicPr>
          <p:nvPr/>
        </p:nvPicPr>
        <p:blipFill>
          <a:blip r:embed="rId3"/>
          <a:stretch>
            <a:fillRect/>
          </a:stretch>
        </p:blipFill>
        <p:spPr>
          <a:xfrm>
            <a:off x="1614180" y="2122402"/>
            <a:ext cx="1134130" cy="3669499"/>
          </a:xfrm>
          <a:prstGeom prst="rect">
            <a:avLst/>
          </a:prstGeom>
        </p:spPr>
      </p:pic>
      <p:sp>
        <p:nvSpPr>
          <p:cNvPr id="7" name="CuadroTexto 6">
            <a:extLst>
              <a:ext uri="{FF2B5EF4-FFF2-40B4-BE49-F238E27FC236}">
                <a16:creationId xmlns:a16="http://schemas.microsoft.com/office/drawing/2014/main" id="{260E137F-26FC-3E99-A498-7D11F0ABCE00}"/>
              </a:ext>
            </a:extLst>
          </p:cNvPr>
          <p:cNvSpPr txBox="1"/>
          <p:nvPr/>
        </p:nvSpPr>
        <p:spPr>
          <a:xfrm>
            <a:off x="4088798" y="3655685"/>
            <a:ext cx="5956900" cy="523220"/>
          </a:xfrm>
          <a:prstGeom prst="rect">
            <a:avLst/>
          </a:prstGeom>
          <a:noFill/>
        </p:spPr>
        <p:txBody>
          <a:bodyPr wrap="square" rtlCol="0">
            <a:spAutoFit/>
          </a:bodyPr>
          <a:lstStyle/>
          <a:p>
            <a:r>
              <a:rPr lang="es-ES" sz="2800" u="sng" dirty="0">
                <a:solidFill>
                  <a:srgbClr val="002060"/>
                </a:solidFill>
              </a:rPr>
              <a:t>participacionyconsulta@quinpe.com</a:t>
            </a:r>
          </a:p>
        </p:txBody>
      </p:sp>
      <p:sp>
        <p:nvSpPr>
          <p:cNvPr id="8" name="CuadroTexto 7">
            <a:extLst>
              <a:ext uri="{FF2B5EF4-FFF2-40B4-BE49-F238E27FC236}">
                <a16:creationId xmlns:a16="http://schemas.microsoft.com/office/drawing/2014/main" id="{36DD423F-3AF1-0431-1D41-A8E42E9D4A8D}"/>
              </a:ext>
            </a:extLst>
          </p:cNvPr>
          <p:cNvSpPr txBox="1"/>
          <p:nvPr/>
        </p:nvSpPr>
        <p:spPr>
          <a:xfrm>
            <a:off x="3460453" y="2122402"/>
            <a:ext cx="7582500" cy="1477328"/>
          </a:xfrm>
          <a:prstGeom prst="rect">
            <a:avLst/>
          </a:prstGeom>
          <a:noFill/>
        </p:spPr>
        <p:txBody>
          <a:bodyPr wrap="square" rtlCol="0">
            <a:spAutoFit/>
          </a:bodyPr>
          <a:lstStyle/>
          <a:p>
            <a:r>
              <a:rPr lang="es-ES" dirty="0"/>
              <a:t>El presente documento tiene como objetivo promover la consulta y participación de todos los colaboradores no directivos de la organización.</a:t>
            </a:r>
          </a:p>
          <a:p>
            <a:r>
              <a:rPr lang="es-ES" dirty="0"/>
              <a:t>Por cualquier duda respecto a estos temas y otros de cualquier tipo por favor comunicarse con Angélica Rodríguez, Gerente de RRHH; o escribir a la casilla de correo:</a:t>
            </a:r>
          </a:p>
        </p:txBody>
      </p:sp>
      <p:sp>
        <p:nvSpPr>
          <p:cNvPr id="9" name="CuadroTexto 8">
            <a:extLst>
              <a:ext uri="{FF2B5EF4-FFF2-40B4-BE49-F238E27FC236}">
                <a16:creationId xmlns:a16="http://schemas.microsoft.com/office/drawing/2014/main" id="{FAB5BAEE-6BE1-578B-457F-878263D12954}"/>
              </a:ext>
            </a:extLst>
          </p:cNvPr>
          <p:cNvSpPr txBox="1"/>
          <p:nvPr/>
        </p:nvSpPr>
        <p:spPr>
          <a:xfrm>
            <a:off x="3429000" y="4493211"/>
            <a:ext cx="7582500" cy="1200329"/>
          </a:xfrm>
          <a:prstGeom prst="rect">
            <a:avLst/>
          </a:prstGeom>
          <a:noFill/>
        </p:spPr>
        <p:txBody>
          <a:bodyPr wrap="square" rtlCol="0">
            <a:spAutoFit/>
          </a:bodyPr>
          <a:lstStyle/>
          <a:p>
            <a:r>
              <a:rPr lang="es-ES" dirty="0"/>
              <a:t>Otra herramienta para la consulta y participación son las “Tarjetas de Observación”. Las mismas pueden ser retiradas en la oficina de “Logística” en la Base de </a:t>
            </a:r>
            <a:r>
              <a:rPr lang="es-ES" dirty="0" err="1"/>
              <a:t>Fernandez</a:t>
            </a:r>
            <a:r>
              <a:rPr lang="es-ES" dirty="0"/>
              <a:t> Oro. Las observaciones realizadas por el personal serán tenidas en cuenta por los departamentos de Seguridad y Recursos Humanos</a:t>
            </a:r>
          </a:p>
        </p:txBody>
      </p:sp>
    </p:spTree>
    <p:extLst>
      <p:ext uri="{BB962C8B-B14F-4D97-AF65-F5344CB8AC3E}">
        <p14:creationId xmlns:p14="http://schemas.microsoft.com/office/powerpoint/2010/main" val="275492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570897" y="863921"/>
            <a:ext cx="10711544" cy="400110"/>
          </a:xfrm>
          <a:prstGeom prst="rect">
            <a:avLst/>
          </a:prstGeom>
          <a:noFill/>
        </p:spPr>
        <p:txBody>
          <a:bodyPr wrap="square" rtlCol="0">
            <a:spAutoFit/>
          </a:bodyPr>
          <a:lstStyle/>
          <a:p>
            <a:pPr algn="ctr"/>
            <a:r>
              <a:rPr lang="es-ES" sz="2000" b="1" u="sng" dirty="0"/>
              <a:t>Identificación de los Peligros y Evaluación de los Riesgos y Oportunidades</a:t>
            </a:r>
            <a:endParaRPr lang="es-AR" sz="2000" b="1" u="sng" dirty="0"/>
          </a:p>
        </p:txBody>
      </p:sp>
      <p:pic>
        <p:nvPicPr>
          <p:cNvPr id="14" name="Imagen 13">
            <a:extLst>
              <a:ext uri="{FF2B5EF4-FFF2-40B4-BE49-F238E27FC236}">
                <a16:creationId xmlns:a16="http://schemas.microsoft.com/office/drawing/2014/main" id="{E20A935A-F677-7A56-32BE-30FA88169441}"/>
              </a:ext>
            </a:extLst>
          </p:cNvPr>
          <p:cNvPicPr>
            <a:picLocks noChangeAspect="1"/>
          </p:cNvPicPr>
          <p:nvPr/>
        </p:nvPicPr>
        <p:blipFill>
          <a:blip r:embed="rId3"/>
          <a:stretch>
            <a:fillRect/>
          </a:stretch>
        </p:blipFill>
        <p:spPr>
          <a:xfrm>
            <a:off x="6221391" y="2657435"/>
            <a:ext cx="4832598" cy="1543129"/>
          </a:xfrm>
          <a:prstGeom prst="rect">
            <a:avLst/>
          </a:prstGeom>
        </p:spPr>
      </p:pic>
      <p:sp>
        <p:nvSpPr>
          <p:cNvPr id="15" name="CuadroTexto 14">
            <a:extLst>
              <a:ext uri="{FF2B5EF4-FFF2-40B4-BE49-F238E27FC236}">
                <a16:creationId xmlns:a16="http://schemas.microsoft.com/office/drawing/2014/main" id="{DCD88D91-C201-CE4C-7A4A-61B0506FDC17}"/>
              </a:ext>
            </a:extLst>
          </p:cNvPr>
          <p:cNvSpPr txBox="1"/>
          <p:nvPr/>
        </p:nvSpPr>
        <p:spPr>
          <a:xfrm>
            <a:off x="685801" y="2202782"/>
            <a:ext cx="5159828" cy="1323439"/>
          </a:xfrm>
          <a:prstGeom prst="rect">
            <a:avLst/>
          </a:prstGeom>
          <a:noFill/>
        </p:spPr>
        <p:txBody>
          <a:bodyPr wrap="square" rtlCol="0">
            <a:spAutoFit/>
          </a:bodyPr>
          <a:lstStyle/>
          <a:p>
            <a:pPr marL="285750" indent="-285750">
              <a:buFont typeface="Arial" panose="020B0604020202020204" pitchFamily="34" charset="0"/>
              <a:buChar char="•"/>
            </a:pPr>
            <a:r>
              <a:rPr lang="es-ES" sz="1600" dirty="0"/>
              <a:t>Quinpe analiza los </a:t>
            </a:r>
            <a:r>
              <a:rPr lang="es-ES" sz="1600" dirty="0" err="1"/>
              <a:t>Peligos</a:t>
            </a:r>
            <a:r>
              <a:rPr lang="es-ES" sz="1600" dirty="0"/>
              <a:t> y Riesgos relacionados con </a:t>
            </a:r>
            <a:r>
              <a:rPr lang="es-AR" sz="1600" dirty="0"/>
              <a:t>todas las tareas operativas. Es importante que todo el personal conozca los Riesgos asociados a sus tareas. Para más información consultar con el Sector de Seguridad e Higiene.</a:t>
            </a:r>
          </a:p>
        </p:txBody>
      </p:sp>
      <p:sp>
        <p:nvSpPr>
          <p:cNvPr id="16" name="CuadroTexto 15">
            <a:extLst>
              <a:ext uri="{FF2B5EF4-FFF2-40B4-BE49-F238E27FC236}">
                <a16:creationId xmlns:a16="http://schemas.microsoft.com/office/drawing/2014/main" id="{532C08CD-02B5-1BD5-FE47-BC93E86C6027}"/>
              </a:ext>
            </a:extLst>
          </p:cNvPr>
          <p:cNvSpPr txBox="1"/>
          <p:nvPr/>
        </p:nvSpPr>
        <p:spPr>
          <a:xfrm>
            <a:off x="685801" y="3747311"/>
            <a:ext cx="5159828" cy="830997"/>
          </a:xfrm>
          <a:prstGeom prst="rect">
            <a:avLst/>
          </a:prstGeom>
          <a:noFill/>
        </p:spPr>
        <p:txBody>
          <a:bodyPr wrap="square" rtlCol="0">
            <a:spAutoFit/>
          </a:bodyPr>
          <a:lstStyle/>
          <a:p>
            <a:pPr marL="285750" indent="-285750">
              <a:buFont typeface="Arial" panose="020B0604020202020204" pitchFamily="34" charset="0"/>
              <a:buChar char="•"/>
            </a:pPr>
            <a:r>
              <a:rPr lang="es-AR" sz="1600" dirty="0"/>
              <a:t>Además la empresa analiza los “Riesgos y Oportunidades” que pueden afectar a la Calidad de los procesos.</a:t>
            </a:r>
          </a:p>
        </p:txBody>
      </p:sp>
      <p:sp>
        <p:nvSpPr>
          <p:cNvPr id="18" name="CuadroTexto 17">
            <a:extLst>
              <a:ext uri="{FF2B5EF4-FFF2-40B4-BE49-F238E27FC236}">
                <a16:creationId xmlns:a16="http://schemas.microsoft.com/office/drawing/2014/main" id="{ABFD849F-18CA-BA6E-52F8-88CA681F608E}"/>
              </a:ext>
            </a:extLst>
          </p:cNvPr>
          <p:cNvSpPr txBox="1"/>
          <p:nvPr/>
        </p:nvSpPr>
        <p:spPr>
          <a:xfrm>
            <a:off x="1031788" y="4780484"/>
            <a:ext cx="10128423" cy="1200329"/>
          </a:xfrm>
          <a:prstGeom prst="rect">
            <a:avLst/>
          </a:prstGeom>
          <a:noFill/>
        </p:spPr>
        <p:txBody>
          <a:bodyPr wrap="square" rtlCol="0">
            <a:spAutoFit/>
          </a:bodyPr>
          <a:lstStyle/>
          <a:p>
            <a:r>
              <a:rPr lang="es-ES" dirty="0"/>
              <a:t>La identificación de los peligros y evaluación de los riesgos y oportunidades nos permiten adelantarnos a los problemas antes de que ocurran, estableciendo acciones preventivas que atenúen el impacto.</a:t>
            </a:r>
          </a:p>
          <a:p>
            <a:r>
              <a:rPr lang="es-ES" dirty="0"/>
              <a:t>El “pensamiento basado en riesgos” es esencial para lograr un sistema de gestión de Calidad, Seguridad y Ambiente eficaz.</a:t>
            </a:r>
          </a:p>
        </p:txBody>
      </p:sp>
      <p:sp>
        <p:nvSpPr>
          <p:cNvPr id="2" name="CuadroTexto 1">
            <a:extLst>
              <a:ext uri="{FF2B5EF4-FFF2-40B4-BE49-F238E27FC236}">
                <a16:creationId xmlns:a16="http://schemas.microsoft.com/office/drawing/2014/main" id="{A273721B-9524-446C-7493-E87E1D27F022}"/>
              </a:ext>
            </a:extLst>
          </p:cNvPr>
          <p:cNvSpPr txBox="1"/>
          <p:nvPr/>
        </p:nvSpPr>
        <p:spPr>
          <a:xfrm>
            <a:off x="570897" y="1489983"/>
            <a:ext cx="10711544" cy="400110"/>
          </a:xfrm>
          <a:prstGeom prst="rect">
            <a:avLst/>
          </a:prstGeom>
          <a:noFill/>
        </p:spPr>
        <p:txBody>
          <a:bodyPr wrap="square" rtlCol="0">
            <a:spAutoFit/>
          </a:bodyPr>
          <a:lstStyle/>
          <a:p>
            <a:pPr algn="ctr"/>
            <a:r>
              <a:rPr lang="es-ES" sz="2000" b="1" u="sng" dirty="0"/>
              <a:t>Acciones para eliminar los Peligros y Evaluar los Riesgos a la Seguridad y Salud del Personal</a:t>
            </a:r>
            <a:endParaRPr lang="es-AR" sz="2000" b="1" u="sng" dirty="0"/>
          </a:p>
        </p:txBody>
      </p:sp>
    </p:spTree>
    <p:extLst>
      <p:ext uri="{BB962C8B-B14F-4D97-AF65-F5344CB8AC3E}">
        <p14:creationId xmlns:p14="http://schemas.microsoft.com/office/powerpoint/2010/main" val="105296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570897" y="1059864"/>
            <a:ext cx="10711544" cy="1077218"/>
          </a:xfrm>
          <a:prstGeom prst="rect">
            <a:avLst/>
          </a:prstGeom>
          <a:noFill/>
        </p:spPr>
        <p:txBody>
          <a:bodyPr wrap="square" rtlCol="0">
            <a:spAutoFit/>
          </a:bodyPr>
          <a:lstStyle/>
          <a:p>
            <a:pPr algn="ctr"/>
            <a:r>
              <a:rPr lang="es-ES" sz="3200" b="1" u="sng" dirty="0"/>
              <a:t>Necesidades de Capacitación y Evaluación de las Capacitaciones</a:t>
            </a:r>
            <a:endParaRPr lang="es-AR" sz="3200" b="1" u="sng" dirty="0"/>
          </a:p>
        </p:txBody>
      </p:sp>
      <p:sp>
        <p:nvSpPr>
          <p:cNvPr id="19" name="CuadroTexto 18">
            <a:extLst>
              <a:ext uri="{FF2B5EF4-FFF2-40B4-BE49-F238E27FC236}">
                <a16:creationId xmlns:a16="http://schemas.microsoft.com/office/drawing/2014/main" id="{CB813F75-A147-A2BA-4788-E2B8B71CD38E}"/>
              </a:ext>
            </a:extLst>
          </p:cNvPr>
          <p:cNvSpPr txBox="1"/>
          <p:nvPr/>
        </p:nvSpPr>
        <p:spPr>
          <a:xfrm>
            <a:off x="3340710" y="2291546"/>
            <a:ext cx="7582500" cy="923330"/>
          </a:xfrm>
          <a:prstGeom prst="rect">
            <a:avLst/>
          </a:prstGeom>
          <a:noFill/>
        </p:spPr>
        <p:txBody>
          <a:bodyPr wrap="square" rtlCol="0">
            <a:spAutoFit/>
          </a:bodyPr>
          <a:lstStyle/>
          <a:p>
            <a:r>
              <a:rPr lang="es-ES" dirty="0"/>
              <a:t>Anualmente los puestos gerenciales y los “Mandos Medios” de la organización realizan “Evaluaciones de Desempeño” del personal a su cargo. Aquí se detectan “oportunidades de capacitación” de los puestos operativos.</a:t>
            </a:r>
          </a:p>
        </p:txBody>
      </p:sp>
      <p:sp>
        <p:nvSpPr>
          <p:cNvPr id="20" name="CuadroTexto 19">
            <a:extLst>
              <a:ext uri="{FF2B5EF4-FFF2-40B4-BE49-F238E27FC236}">
                <a16:creationId xmlns:a16="http://schemas.microsoft.com/office/drawing/2014/main" id="{6E237433-BA5C-1275-ACF4-9C77C5C1F775}"/>
              </a:ext>
            </a:extLst>
          </p:cNvPr>
          <p:cNvSpPr txBox="1"/>
          <p:nvPr/>
        </p:nvSpPr>
        <p:spPr>
          <a:xfrm>
            <a:off x="3340710" y="3743374"/>
            <a:ext cx="7582500" cy="923330"/>
          </a:xfrm>
          <a:prstGeom prst="rect">
            <a:avLst/>
          </a:prstGeom>
          <a:noFill/>
        </p:spPr>
        <p:txBody>
          <a:bodyPr wrap="square" rtlCol="0">
            <a:spAutoFit/>
          </a:bodyPr>
          <a:lstStyle/>
          <a:p>
            <a:r>
              <a:rPr lang="es-ES" dirty="0"/>
              <a:t>Además se detectan necesidades de capacitación mediante las herramientas de comunicación interna como Participación y Consulta, Análisis de Riesgos y Oportunidades, Registro de Incidentes y No Conformidades, etc.</a:t>
            </a:r>
          </a:p>
        </p:txBody>
      </p:sp>
      <p:sp>
        <p:nvSpPr>
          <p:cNvPr id="21" name="CuadroTexto 20">
            <a:extLst>
              <a:ext uri="{FF2B5EF4-FFF2-40B4-BE49-F238E27FC236}">
                <a16:creationId xmlns:a16="http://schemas.microsoft.com/office/drawing/2014/main" id="{5A9A7729-192B-93C4-142E-4B19E9504497}"/>
              </a:ext>
            </a:extLst>
          </p:cNvPr>
          <p:cNvSpPr txBox="1"/>
          <p:nvPr/>
        </p:nvSpPr>
        <p:spPr>
          <a:xfrm>
            <a:off x="3340710" y="5259887"/>
            <a:ext cx="7582500" cy="646331"/>
          </a:xfrm>
          <a:prstGeom prst="rect">
            <a:avLst/>
          </a:prstGeom>
          <a:noFill/>
        </p:spPr>
        <p:txBody>
          <a:bodyPr wrap="square" rtlCol="0">
            <a:spAutoFit/>
          </a:bodyPr>
          <a:lstStyle/>
          <a:p>
            <a:r>
              <a:rPr lang="es-ES" dirty="0"/>
              <a:t>A partir de las necesidades de capacitación se elabora un Programa de Capacitación, a partir del cual de organizan todas las capacitaciones del año.</a:t>
            </a:r>
          </a:p>
        </p:txBody>
      </p:sp>
      <p:pic>
        <p:nvPicPr>
          <p:cNvPr id="3074" name="Picture 2" descr="Importancia de una evaluación de desempeño constante para los empleados">
            <a:extLst>
              <a:ext uri="{FF2B5EF4-FFF2-40B4-BE49-F238E27FC236}">
                <a16:creationId xmlns:a16="http://schemas.microsoft.com/office/drawing/2014/main" id="{0A46F4BE-BEC9-D38F-B630-E72905BC6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847" y="2177175"/>
            <a:ext cx="1382486" cy="1152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uía sobre consulta y participación de los trabajadores de pyme y  microempresas | Prevencionar">
            <a:extLst>
              <a:ext uri="{FF2B5EF4-FFF2-40B4-BE49-F238E27FC236}">
                <a16:creationId xmlns:a16="http://schemas.microsoft.com/office/drawing/2014/main" id="{38BB19CE-98A7-96E6-A7A5-D29570A8A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470" y="3643125"/>
            <a:ext cx="1821240" cy="10557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lustración de Capacitación Programa Delgada Línea Icono Deporte Y  Organizador Signo Del Calendario Gráficos Vectoriales Un Patrón Linear  Sobre Un Fondo Blanco y más Vectores Libres de Derechos de Acontecimiento -  iStock">
            <a:extLst>
              <a:ext uri="{FF2B5EF4-FFF2-40B4-BE49-F238E27FC236}">
                <a16:creationId xmlns:a16="http://schemas.microsoft.com/office/drawing/2014/main" id="{8F1F84AC-A5F6-F4E3-320D-1BDDEBAFE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9475" y="4990934"/>
            <a:ext cx="1121229" cy="11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9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740228" y="1299784"/>
            <a:ext cx="10711544" cy="523220"/>
          </a:xfrm>
          <a:prstGeom prst="rect">
            <a:avLst/>
          </a:prstGeom>
          <a:noFill/>
        </p:spPr>
        <p:txBody>
          <a:bodyPr wrap="square" rtlCol="0">
            <a:spAutoFit/>
          </a:bodyPr>
          <a:lstStyle/>
          <a:p>
            <a:pPr algn="ctr"/>
            <a:r>
              <a:rPr lang="es-ES" sz="2800" b="1" u="sng" dirty="0"/>
              <a:t>La información que se necesita comunicar y la manera de hacerlo</a:t>
            </a:r>
            <a:endParaRPr lang="es-AR" sz="2800" b="1" u="sng" dirty="0"/>
          </a:p>
        </p:txBody>
      </p:sp>
      <p:sp>
        <p:nvSpPr>
          <p:cNvPr id="19" name="CuadroTexto 18">
            <a:extLst>
              <a:ext uri="{FF2B5EF4-FFF2-40B4-BE49-F238E27FC236}">
                <a16:creationId xmlns:a16="http://schemas.microsoft.com/office/drawing/2014/main" id="{CB813F75-A147-A2BA-4788-E2B8B71CD38E}"/>
              </a:ext>
            </a:extLst>
          </p:cNvPr>
          <p:cNvSpPr txBox="1"/>
          <p:nvPr/>
        </p:nvSpPr>
        <p:spPr>
          <a:xfrm>
            <a:off x="1207110" y="2609900"/>
            <a:ext cx="6478204" cy="830997"/>
          </a:xfrm>
          <a:prstGeom prst="rect">
            <a:avLst/>
          </a:prstGeom>
          <a:noFill/>
        </p:spPr>
        <p:txBody>
          <a:bodyPr wrap="square" rtlCol="0">
            <a:spAutoFit/>
          </a:bodyPr>
          <a:lstStyle/>
          <a:p>
            <a:pPr marL="285750" indent="-285750">
              <a:buFont typeface="Arial" panose="020B0604020202020204" pitchFamily="34" charset="0"/>
              <a:buChar char="•"/>
            </a:pPr>
            <a:r>
              <a:rPr lang="es-ES" sz="1600" dirty="0"/>
              <a:t>Quinpe realiza diversos tipo de comunicación interna y externa, tales como novedades para el personal, actualización de procedimientos, incidentes, planes de acción, convocatoria a capacitaciones, etc.</a:t>
            </a:r>
          </a:p>
        </p:txBody>
      </p:sp>
      <p:sp>
        <p:nvSpPr>
          <p:cNvPr id="3" name="CuadroTexto 2">
            <a:extLst>
              <a:ext uri="{FF2B5EF4-FFF2-40B4-BE49-F238E27FC236}">
                <a16:creationId xmlns:a16="http://schemas.microsoft.com/office/drawing/2014/main" id="{052D8E00-9F50-7626-B5FE-329BA5B1413D}"/>
              </a:ext>
            </a:extLst>
          </p:cNvPr>
          <p:cNvSpPr txBox="1"/>
          <p:nvPr/>
        </p:nvSpPr>
        <p:spPr>
          <a:xfrm>
            <a:off x="1207110" y="3716007"/>
            <a:ext cx="6391119" cy="1323439"/>
          </a:xfrm>
          <a:prstGeom prst="rect">
            <a:avLst/>
          </a:prstGeom>
          <a:noFill/>
        </p:spPr>
        <p:txBody>
          <a:bodyPr wrap="square" rtlCol="0">
            <a:spAutoFit/>
          </a:bodyPr>
          <a:lstStyle/>
          <a:p>
            <a:pPr marL="285750" indent="-285750">
              <a:buFont typeface="Arial" panose="020B0604020202020204" pitchFamily="34" charset="0"/>
              <a:buChar char="•"/>
            </a:pPr>
            <a:r>
              <a:rPr lang="es-ES" sz="1600" dirty="0"/>
              <a:t>Para las comunicaciones internas y externas utilizamos medios digitales como E-mail y WhatsApp; y medios físicos como papel y lapicera. De cualquier manera es importante dejar registro formal siempre que la comunicación en cuestión sea relevante. En todo caso debemos atenernos a los procedimientos correspondientes a cada proceso.</a:t>
            </a:r>
          </a:p>
        </p:txBody>
      </p:sp>
      <p:sp>
        <p:nvSpPr>
          <p:cNvPr id="4" name="CuadroTexto 3">
            <a:extLst>
              <a:ext uri="{FF2B5EF4-FFF2-40B4-BE49-F238E27FC236}">
                <a16:creationId xmlns:a16="http://schemas.microsoft.com/office/drawing/2014/main" id="{547B3A1F-CE3C-F25C-3196-A686F4495A30}"/>
              </a:ext>
            </a:extLst>
          </p:cNvPr>
          <p:cNvSpPr txBox="1"/>
          <p:nvPr/>
        </p:nvSpPr>
        <p:spPr>
          <a:xfrm>
            <a:off x="1207110" y="5294932"/>
            <a:ext cx="6391119" cy="830997"/>
          </a:xfrm>
          <a:prstGeom prst="rect">
            <a:avLst/>
          </a:prstGeom>
          <a:noFill/>
        </p:spPr>
        <p:txBody>
          <a:bodyPr wrap="square" rtlCol="0">
            <a:spAutoFit/>
          </a:bodyPr>
          <a:lstStyle/>
          <a:p>
            <a:pPr marL="285750" indent="-285750">
              <a:buFont typeface="Arial" panose="020B0604020202020204" pitchFamily="34" charset="0"/>
              <a:buChar char="•"/>
            </a:pPr>
            <a:r>
              <a:rPr lang="es-ES" sz="1600" dirty="0"/>
              <a:t>Es importante tener en cuenta que contamos con una Asesora en Comunicación, Silvia Renda. Ella nos asesora en “Comunicación Interna y Externa”.</a:t>
            </a:r>
          </a:p>
        </p:txBody>
      </p:sp>
      <p:pic>
        <p:nvPicPr>
          <p:cNvPr id="8" name="Imagen 7">
            <a:extLst>
              <a:ext uri="{FF2B5EF4-FFF2-40B4-BE49-F238E27FC236}">
                <a16:creationId xmlns:a16="http://schemas.microsoft.com/office/drawing/2014/main" id="{8CA37BA6-9704-CDD5-A8A5-B5B0FB110726}"/>
              </a:ext>
            </a:extLst>
          </p:cNvPr>
          <p:cNvPicPr>
            <a:picLocks noChangeAspect="1"/>
          </p:cNvPicPr>
          <p:nvPr/>
        </p:nvPicPr>
        <p:blipFill>
          <a:blip r:embed="rId3"/>
          <a:stretch>
            <a:fillRect/>
          </a:stretch>
        </p:blipFill>
        <p:spPr>
          <a:xfrm>
            <a:off x="8528249" y="2228951"/>
            <a:ext cx="2754192" cy="2728691"/>
          </a:xfrm>
          <a:prstGeom prst="rect">
            <a:avLst/>
          </a:prstGeom>
        </p:spPr>
      </p:pic>
      <p:sp>
        <p:nvSpPr>
          <p:cNvPr id="9" name="CuadroTexto 8">
            <a:extLst>
              <a:ext uri="{FF2B5EF4-FFF2-40B4-BE49-F238E27FC236}">
                <a16:creationId xmlns:a16="http://schemas.microsoft.com/office/drawing/2014/main" id="{32118301-07C4-ACC8-8120-4EA5643BB2D2}"/>
              </a:ext>
            </a:extLst>
          </p:cNvPr>
          <p:cNvSpPr txBox="1"/>
          <p:nvPr/>
        </p:nvSpPr>
        <p:spPr>
          <a:xfrm>
            <a:off x="8136617" y="4957642"/>
            <a:ext cx="3577816" cy="1046440"/>
          </a:xfrm>
          <a:prstGeom prst="rect">
            <a:avLst/>
          </a:prstGeom>
          <a:noFill/>
        </p:spPr>
        <p:txBody>
          <a:bodyPr wrap="square" rtlCol="0">
            <a:spAutoFit/>
          </a:bodyPr>
          <a:lstStyle/>
          <a:p>
            <a:pPr algn="ctr"/>
            <a:r>
              <a:rPr lang="es-ES" sz="2000" b="1" dirty="0"/>
              <a:t>Silvia Renda</a:t>
            </a:r>
          </a:p>
          <a:p>
            <a:pPr algn="ctr"/>
            <a:r>
              <a:rPr lang="es-ES" sz="1400" dirty="0"/>
              <a:t>Asesora en Comunicación Interna y Externa</a:t>
            </a:r>
          </a:p>
          <a:p>
            <a:pPr algn="ctr"/>
            <a:r>
              <a:rPr lang="es-ES" sz="1400" dirty="0"/>
              <a:t>Tel. 2995975088</a:t>
            </a:r>
          </a:p>
          <a:p>
            <a:pPr algn="ctr"/>
            <a:r>
              <a:rPr lang="es-ES" sz="1400" dirty="0"/>
              <a:t>silrenda@yahoo.com.ar</a:t>
            </a:r>
          </a:p>
        </p:txBody>
      </p:sp>
    </p:spTree>
    <p:extLst>
      <p:ext uri="{BB962C8B-B14F-4D97-AF65-F5344CB8AC3E}">
        <p14:creationId xmlns:p14="http://schemas.microsoft.com/office/powerpoint/2010/main" val="931298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740228" y="834835"/>
            <a:ext cx="10711544" cy="707886"/>
          </a:xfrm>
          <a:prstGeom prst="rect">
            <a:avLst/>
          </a:prstGeom>
          <a:noFill/>
        </p:spPr>
        <p:txBody>
          <a:bodyPr wrap="square" rtlCol="0">
            <a:spAutoFit/>
          </a:bodyPr>
          <a:lstStyle/>
          <a:p>
            <a:pPr algn="ctr"/>
            <a:r>
              <a:rPr lang="es-ES" sz="2000" b="1" u="sng" dirty="0"/>
              <a:t>El control de los procesos y su implementación y uso eficaces; incluyendo las situaciones en las que se producen cambios en la forma de trabajo y los "Roles de Emergencia"</a:t>
            </a:r>
            <a:endParaRPr lang="es-AR" sz="2000" b="1" u="sng" dirty="0"/>
          </a:p>
        </p:txBody>
      </p:sp>
      <p:sp>
        <p:nvSpPr>
          <p:cNvPr id="19" name="CuadroTexto 18">
            <a:extLst>
              <a:ext uri="{FF2B5EF4-FFF2-40B4-BE49-F238E27FC236}">
                <a16:creationId xmlns:a16="http://schemas.microsoft.com/office/drawing/2014/main" id="{CB813F75-A147-A2BA-4788-E2B8B71CD38E}"/>
              </a:ext>
            </a:extLst>
          </p:cNvPr>
          <p:cNvSpPr txBox="1"/>
          <p:nvPr/>
        </p:nvSpPr>
        <p:spPr>
          <a:xfrm>
            <a:off x="2481832" y="1584975"/>
            <a:ext cx="8408528" cy="338554"/>
          </a:xfrm>
          <a:prstGeom prst="rect">
            <a:avLst/>
          </a:prstGeom>
          <a:noFill/>
        </p:spPr>
        <p:txBody>
          <a:bodyPr wrap="square" rtlCol="0">
            <a:spAutoFit/>
          </a:bodyPr>
          <a:lstStyle/>
          <a:p>
            <a:pPr marL="285750" indent="-285750">
              <a:buFont typeface="Arial" panose="020B0604020202020204" pitchFamily="34" charset="0"/>
              <a:buChar char="•"/>
            </a:pPr>
            <a:r>
              <a:rPr lang="es-ES" sz="1600" dirty="0"/>
              <a:t>Quinpe identifica los siguientes procesos a través de su “Mapa de Procesos”</a:t>
            </a:r>
          </a:p>
        </p:txBody>
      </p:sp>
      <p:pic>
        <p:nvPicPr>
          <p:cNvPr id="7" name="Imagen 6" descr="Diagrama&#10;&#10;Descripción generada automáticamente">
            <a:extLst>
              <a:ext uri="{FF2B5EF4-FFF2-40B4-BE49-F238E27FC236}">
                <a16:creationId xmlns:a16="http://schemas.microsoft.com/office/drawing/2014/main" id="{BF9681D6-C56C-7FA5-AE30-B06C26F99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900" y="2029412"/>
            <a:ext cx="9108200" cy="4087013"/>
          </a:xfrm>
          <a:prstGeom prst="rect">
            <a:avLst/>
          </a:prstGeom>
        </p:spPr>
      </p:pic>
    </p:spTree>
    <p:extLst>
      <p:ext uri="{BB962C8B-B14F-4D97-AF65-F5344CB8AC3E}">
        <p14:creationId xmlns:p14="http://schemas.microsoft.com/office/powerpoint/2010/main" val="269977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1" name="CuadroTexto 10">
            <a:extLst>
              <a:ext uri="{FF2B5EF4-FFF2-40B4-BE49-F238E27FC236}">
                <a16:creationId xmlns:a16="http://schemas.microsoft.com/office/drawing/2014/main" id="{031A9AFD-F5A4-6705-0A99-0F44D154D9EF}"/>
              </a:ext>
            </a:extLst>
          </p:cNvPr>
          <p:cNvSpPr txBox="1"/>
          <p:nvPr/>
        </p:nvSpPr>
        <p:spPr>
          <a:xfrm>
            <a:off x="1736271" y="1400278"/>
            <a:ext cx="8719458" cy="1077218"/>
          </a:xfrm>
          <a:prstGeom prst="rect">
            <a:avLst/>
          </a:prstGeom>
          <a:noFill/>
        </p:spPr>
        <p:txBody>
          <a:bodyPr wrap="square" rtlCol="0">
            <a:spAutoFit/>
          </a:bodyPr>
          <a:lstStyle/>
          <a:p>
            <a:pPr algn="ctr"/>
            <a:r>
              <a:rPr lang="es-AR" sz="3200" b="1" dirty="0"/>
              <a:t>Quinpe está certificada con las Normas de Calidad, Seguridad y Ambiente: ISO 9001, 45001 y 14001</a:t>
            </a:r>
          </a:p>
        </p:txBody>
      </p:sp>
      <p:pic>
        <p:nvPicPr>
          <p:cNvPr id="13" name="Imagen 12">
            <a:extLst>
              <a:ext uri="{FF2B5EF4-FFF2-40B4-BE49-F238E27FC236}">
                <a16:creationId xmlns:a16="http://schemas.microsoft.com/office/drawing/2014/main" id="{0E5FC6DA-769A-82CD-DEAD-C38279640EAC}"/>
              </a:ext>
            </a:extLst>
          </p:cNvPr>
          <p:cNvPicPr>
            <a:picLocks noChangeAspect="1"/>
          </p:cNvPicPr>
          <p:nvPr/>
        </p:nvPicPr>
        <p:blipFill>
          <a:blip r:embed="rId3"/>
          <a:stretch>
            <a:fillRect/>
          </a:stretch>
        </p:blipFill>
        <p:spPr>
          <a:xfrm>
            <a:off x="2884771" y="2642975"/>
            <a:ext cx="6422457" cy="2340429"/>
          </a:xfrm>
          <a:prstGeom prst="rect">
            <a:avLst/>
          </a:prstGeom>
        </p:spPr>
      </p:pic>
      <p:sp>
        <p:nvSpPr>
          <p:cNvPr id="16" name="CuadroTexto 15">
            <a:extLst>
              <a:ext uri="{FF2B5EF4-FFF2-40B4-BE49-F238E27FC236}">
                <a16:creationId xmlns:a16="http://schemas.microsoft.com/office/drawing/2014/main" id="{DBD2680C-BCF9-A6C7-E13D-62C6FDBEAB9C}"/>
              </a:ext>
            </a:extLst>
          </p:cNvPr>
          <p:cNvSpPr txBox="1"/>
          <p:nvPr/>
        </p:nvSpPr>
        <p:spPr>
          <a:xfrm>
            <a:off x="1099456" y="5134078"/>
            <a:ext cx="9993085" cy="584775"/>
          </a:xfrm>
          <a:prstGeom prst="rect">
            <a:avLst/>
          </a:prstGeom>
          <a:noFill/>
        </p:spPr>
        <p:txBody>
          <a:bodyPr wrap="square" rtlCol="0">
            <a:spAutoFit/>
          </a:bodyPr>
          <a:lstStyle/>
          <a:p>
            <a:pPr algn="ctr"/>
            <a:r>
              <a:rPr lang="es-AR" sz="3200" b="1" dirty="0"/>
              <a:t>A esto le llamamos Sistema de Gestión Integrado (SGI)</a:t>
            </a:r>
          </a:p>
        </p:txBody>
      </p:sp>
    </p:spTree>
    <p:extLst>
      <p:ext uri="{BB962C8B-B14F-4D97-AF65-F5344CB8AC3E}">
        <p14:creationId xmlns:p14="http://schemas.microsoft.com/office/powerpoint/2010/main" val="118285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740228" y="834835"/>
            <a:ext cx="10711544" cy="707886"/>
          </a:xfrm>
          <a:prstGeom prst="rect">
            <a:avLst/>
          </a:prstGeom>
          <a:noFill/>
        </p:spPr>
        <p:txBody>
          <a:bodyPr wrap="square" rtlCol="0">
            <a:spAutoFit/>
          </a:bodyPr>
          <a:lstStyle/>
          <a:p>
            <a:pPr algn="ctr"/>
            <a:r>
              <a:rPr lang="es-ES" sz="2000" b="1" u="sng" dirty="0"/>
              <a:t>El control de los procesos y su implementación y uso eficaces; incluyendo las situaciones en las que se producen cambios en la forma de trabajo y los "Roles de Emergencia"</a:t>
            </a:r>
            <a:endParaRPr lang="es-AR" sz="2000" b="1" u="sng" dirty="0"/>
          </a:p>
        </p:txBody>
      </p:sp>
      <p:sp>
        <p:nvSpPr>
          <p:cNvPr id="19" name="CuadroTexto 18">
            <a:extLst>
              <a:ext uri="{FF2B5EF4-FFF2-40B4-BE49-F238E27FC236}">
                <a16:creationId xmlns:a16="http://schemas.microsoft.com/office/drawing/2014/main" id="{CB813F75-A147-A2BA-4788-E2B8B71CD38E}"/>
              </a:ext>
            </a:extLst>
          </p:cNvPr>
          <p:cNvSpPr txBox="1"/>
          <p:nvPr/>
        </p:nvSpPr>
        <p:spPr>
          <a:xfrm>
            <a:off x="1891736" y="1584975"/>
            <a:ext cx="8408528" cy="738664"/>
          </a:xfrm>
          <a:prstGeom prst="rect">
            <a:avLst/>
          </a:prstGeom>
          <a:noFill/>
        </p:spPr>
        <p:txBody>
          <a:bodyPr wrap="square" rtlCol="0">
            <a:spAutoFit/>
          </a:bodyPr>
          <a:lstStyle/>
          <a:p>
            <a:pPr marL="285750" indent="-285750">
              <a:buFont typeface="Arial" panose="020B0604020202020204" pitchFamily="34" charset="0"/>
              <a:buChar char="•"/>
            </a:pPr>
            <a:r>
              <a:rPr lang="es-ES" sz="1400" dirty="0"/>
              <a:t>Cada proceso posee una “Ficha de Proceso”, donde se identifican todas las tareas involucradas, entradas y salidas, procedimientos aplicables e indicadores asociados. Además cada proceso contiene un análisis de Riesgos y Oportunidades.</a:t>
            </a:r>
          </a:p>
        </p:txBody>
      </p:sp>
      <p:pic>
        <p:nvPicPr>
          <p:cNvPr id="3" name="Imagen 2">
            <a:extLst>
              <a:ext uri="{FF2B5EF4-FFF2-40B4-BE49-F238E27FC236}">
                <a16:creationId xmlns:a16="http://schemas.microsoft.com/office/drawing/2014/main" id="{4E63ABD4-7E19-C2AF-C4DF-5D366372CE61}"/>
              </a:ext>
            </a:extLst>
          </p:cNvPr>
          <p:cNvPicPr>
            <a:picLocks noChangeAspect="1"/>
          </p:cNvPicPr>
          <p:nvPr/>
        </p:nvPicPr>
        <p:blipFill>
          <a:blip r:embed="rId3"/>
          <a:stretch>
            <a:fillRect/>
          </a:stretch>
        </p:blipFill>
        <p:spPr>
          <a:xfrm>
            <a:off x="0" y="3011497"/>
            <a:ext cx="5842300" cy="3333921"/>
          </a:xfrm>
          <a:prstGeom prst="rect">
            <a:avLst/>
          </a:prstGeom>
        </p:spPr>
      </p:pic>
      <p:pic>
        <p:nvPicPr>
          <p:cNvPr id="8" name="Imagen 7">
            <a:extLst>
              <a:ext uri="{FF2B5EF4-FFF2-40B4-BE49-F238E27FC236}">
                <a16:creationId xmlns:a16="http://schemas.microsoft.com/office/drawing/2014/main" id="{85232C58-EF6B-CCD7-085D-C40C9BEF51FD}"/>
              </a:ext>
            </a:extLst>
          </p:cNvPr>
          <p:cNvPicPr>
            <a:picLocks noChangeAspect="1"/>
          </p:cNvPicPr>
          <p:nvPr/>
        </p:nvPicPr>
        <p:blipFill>
          <a:blip r:embed="rId4"/>
          <a:stretch>
            <a:fillRect/>
          </a:stretch>
        </p:blipFill>
        <p:spPr>
          <a:xfrm>
            <a:off x="5811849" y="3350753"/>
            <a:ext cx="6368658" cy="2867164"/>
          </a:xfrm>
          <a:prstGeom prst="rect">
            <a:avLst/>
          </a:prstGeom>
        </p:spPr>
      </p:pic>
      <p:sp>
        <p:nvSpPr>
          <p:cNvPr id="9" name="CuadroTexto 8">
            <a:extLst>
              <a:ext uri="{FF2B5EF4-FFF2-40B4-BE49-F238E27FC236}">
                <a16:creationId xmlns:a16="http://schemas.microsoft.com/office/drawing/2014/main" id="{2FFD619A-41A2-F7F0-AD9B-08BDA8F77B14}"/>
              </a:ext>
            </a:extLst>
          </p:cNvPr>
          <p:cNvSpPr txBox="1"/>
          <p:nvPr/>
        </p:nvSpPr>
        <p:spPr>
          <a:xfrm>
            <a:off x="2016864" y="2542470"/>
            <a:ext cx="2210230" cy="342529"/>
          </a:xfrm>
          <a:prstGeom prst="rect">
            <a:avLst/>
          </a:prstGeom>
          <a:noFill/>
        </p:spPr>
        <p:txBody>
          <a:bodyPr wrap="square" rtlCol="0">
            <a:spAutoFit/>
          </a:bodyPr>
          <a:lstStyle/>
          <a:p>
            <a:r>
              <a:rPr lang="es-ES" sz="1600" b="1" dirty="0"/>
              <a:t>FICHA DE PROCESO</a:t>
            </a:r>
          </a:p>
        </p:txBody>
      </p:sp>
      <p:sp>
        <p:nvSpPr>
          <p:cNvPr id="10" name="CuadroTexto 9">
            <a:extLst>
              <a:ext uri="{FF2B5EF4-FFF2-40B4-BE49-F238E27FC236}">
                <a16:creationId xmlns:a16="http://schemas.microsoft.com/office/drawing/2014/main" id="{47DB20EE-7934-030C-3011-205CE9341124}"/>
              </a:ext>
            </a:extLst>
          </p:cNvPr>
          <p:cNvSpPr txBox="1"/>
          <p:nvPr/>
        </p:nvSpPr>
        <p:spPr>
          <a:xfrm>
            <a:off x="7333830" y="2542208"/>
            <a:ext cx="3700913" cy="338554"/>
          </a:xfrm>
          <a:prstGeom prst="rect">
            <a:avLst/>
          </a:prstGeom>
          <a:noFill/>
        </p:spPr>
        <p:txBody>
          <a:bodyPr wrap="square" rtlCol="0">
            <a:spAutoFit/>
          </a:bodyPr>
          <a:lstStyle/>
          <a:p>
            <a:r>
              <a:rPr lang="es-ES" sz="1600" b="1" dirty="0"/>
              <a:t>MATRIZ DE RIESGOS Y OPORTUNIDADES</a:t>
            </a:r>
          </a:p>
        </p:txBody>
      </p:sp>
    </p:spTree>
    <p:extLst>
      <p:ext uri="{BB962C8B-B14F-4D97-AF65-F5344CB8AC3E}">
        <p14:creationId xmlns:p14="http://schemas.microsoft.com/office/powerpoint/2010/main" val="4089830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740228" y="834835"/>
            <a:ext cx="10711544" cy="707886"/>
          </a:xfrm>
          <a:prstGeom prst="rect">
            <a:avLst/>
          </a:prstGeom>
          <a:noFill/>
        </p:spPr>
        <p:txBody>
          <a:bodyPr wrap="square" rtlCol="0">
            <a:spAutoFit/>
          </a:bodyPr>
          <a:lstStyle/>
          <a:p>
            <a:pPr algn="ctr"/>
            <a:r>
              <a:rPr lang="es-ES" sz="2000" b="1" u="sng" dirty="0"/>
              <a:t>El control de los procesos y su implementación y uso eficaces; incluyendo las situaciones en las que se producen cambios en la forma de trabajo y los "Roles de Emergencia"</a:t>
            </a:r>
            <a:endParaRPr lang="es-AR" sz="2000" b="1" u="sng" dirty="0"/>
          </a:p>
        </p:txBody>
      </p:sp>
      <p:sp>
        <p:nvSpPr>
          <p:cNvPr id="19" name="CuadroTexto 18">
            <a:extLst>
              <a:ext uri="{FF2B5EF4-FFF2-40B4-BE49-F238E27FC236}">
                <a16:creationId xmlns:a16="http://schemas.microsoft.com/office/drawing/2014/main" id="{CB813F75-A147-A2BA-4788-E2B8B71CD38E}"/>
              </a:ext>
            </a:extLst>
          </p:cNvPr>
          <p:cNvSpPr txBox="1"/>
          <p:nvPr/>
        </p:nvSpPr>
        <p:spPr>
          <a:xfrm>
            <a:off x="4438922" y="2259449"/>
            <a:ext cx="6318613" cy="1169551"/>
          </a:xfrm>
          <a:prstGeom prst="rect">
            <a:avLst/>
          </a:prstGeom>
          <a:noFill/>
        </p:spPr>
        <p:txBody>
          <a:bodyPr wrap="square" rtlCol="0">
            <a:spAutoFit/>
          </a:bodyPr>
          <a:lstStyle/>
          <a:p>
            <a:pPr marL="285750" indent="-285750">
              <a:buFont typeface="Arial" panose="020B0604020202020204" pitchFamily="34" charset="0"/>
              <a:buChar char="•"/>
            </a:pPr>
            <a:r>
              <a:rPr lang="es-ES" sz="1400" dirty="0"/>
              <a:t>Cada vez que se producen cambios en la forma de trabajo es importante realizar la “Gestión de Cambio” mediante el procedimiento </a:t>
            </a:r>
            <a:r>
              <a:rPr lang="es-ES" sz="1400" b="1" dirty="0"/>
              <a:t>PG_16 GESTIÓN DE LOS CAMBIOS.</a:t>
            </a:r>
            <a:r>
              <a:rPr lang="es-ES" sz="1400" dirty="0"/>
              <a:t> Esto nos permite evaluar las consecuencias potenciales los cambios a realizar. Un buen momento para evaluar los cambios es durante las “Reuniones Operativas”.</a:t>
            </a:r>
          </a:p>
        </p:txBody>
      </p:sp>
      <p:pic>
        <p:nvPicPr>
          <p:cNvPr id="4" name="Imagen 3">
            <a:extLst>
              <a:ext uri="{FF2B5EF4-FFF2-40B4-BE49-F238E27FC236}">
                <a16:creationId xmlns:a16="http://schemas.microsoft.com/office/drawing/2014/main" id="{295C3C19-1026-DC34-7172-FE527ACD9006}"/>
              </a:ext>
            </a:extLst>
          </p:cNvPr>
          <p:cNvPicPr>
            <a:picLocks noChangeAspect="1"/>
          </p:cNvPicPr>
          <p:nvPr/>
        </p:nvPicPr>
        <p:blipFill>
          <a:blip r:embed="rId3"/>
          <a:stretch>
            <a:fillRect/>
          </a:stretch>
        </p:blipFill>
        <p:spPr>
          <a:xfrm>
            <a:off x="534961" y="1712170"/>
            <a:ext cx="3777157" cy="2264107"/>
          </a:xfrm>
          <a:prstGeom prst="rect">
            <a:avLst/>
          </a:prstGeom>
        </p:spPr>
      </p:pic>
      <p:pic>
        <p:nvPicPr>
          <p:cNvPr id="11" name="Imagen 10">
            <a:extLst>
              <a:ext uri="{FF2B5EF4-FFF2-40B4-BE49-F238E27FC236}">
                <a16:creationId xmlns:a16="http://schemas.microsoft.com/office/drawing/2014/main" id="{00466557-FC2A-1E6A-E95A-7C612104D43C}"/>
              </a:ext>
            </a:extLst>
          </p:cNvPr>
          <p:cNvPicPr>
            <a:picLocks noChangeAspect="1"/>
          </p:cNvPicPr>
          <p:nvPr/>
        </p:nvPicPr>
        <p:blipFill>
          <a:blip r:embed="rId4"/>
          <a:stretch>
            <a:fillRect/>
          </a:stretch>
        </p:blipFill>
        <p:spPr>
          <a:xfrm>
            <a:off x="533249" y="4060110"/>
            <a:ext cx="3778869" cy="2518010"/>
          </a:xfrm>
          <a:prstGeom prst="rect">
            <a:avLst/>
          </a:prstGeom>
        </p:spPr>
      </p:pic>
      <p:sp>
        <p:nvSpPr>
          <p:cNvPr id="12" name="CuadroTexto 11">
            <a:extLst>
              <a:ext uri="{FF2B5EF4-FFF2-40B4-BE49-F238E27FC236}">
                <a16:creationId xmlns:a16="http://schemas.microsoft.com/office/drawing/2014/main" id="{C03632A3-48B7-3BCD-CDF2-55A040F41A49}"/>
              </a:ext>
            </a:extLst>
          </p:cNvPr>
          <p:cNvSpPr txBox="1"/>
          <p:nvPr/>
        </p:nvSpPr>
        <p:spPr>
          <a:xfrm>
            <a:off x="4438922" y="4539032"/>
            <a:ext cx="6318613" cy="523220"/>
          </a:xfrm>
          <a:prstGeom prst="rect">
            <a:avLst/>
          </a:prstGeom>
          <a:noFill/>
        </p:spPr>
        <p:txBody>
          <a:bodyPr wrap="square" rtlCol="0">
            <a:spAutoFit/>
          </a:bodyPr>
          <a:lstStyle/>
          <a:p>
            <a:pPr marL="285750" indent="-285750">
              <a:buFont typeface="Arial" panose="020B0604020202020204" pitchFamily="34" charset="0"/>
              <a:buChar char="•"/>
            </a:pPr>
            <a:r>
              <a:rPr lang="es-ES" sz="1400" dirty="0"/>
              <a:t>Cada vez que se producen cambios en los “Roles de Emergencia” los mismos deben ser actualizados y comunicados a la brevedad.</a:t>
            </a:r>
          </a:p>
        </p:txBody>
      </p:sp>
    </p:spTree>
    <p:extLst>
      <p:ext uri="{BB962C8B-B14F-4D97-AF65-F5344CB8AC3E}">
        <p14:creationId xmlns:p14="http://schemas.microsoft.com/office/powerpoint/2010/main" val="3932173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740228" y="1312060"/>
            <a:ext cx="10711544" cy="400110"/>
          </a:xfrm>
          <a:prstGeom prst="rect">
            <a:avLst/>
          </a:prstGeom>
          <a:noFill/>
        </p:spPr>
        <p:txBody>
          <a:bodyPr wrap="square" rtlCol="0">
            <a:spAutoFit/>
          </a:bodyPr>
          <a:lstStyle/>
          <a:p>
            <a:pPr algn="ctr"/>
            <a:r>
              <a:rPr lang="es-ES" sz="2000" b="1" u="sng" dirty="0"/>
              <a:t>La investigación de los incidentes y no conformidades y la determinación de las acciones correctivas</a:t>
            </a:r>
            <a:endParaRPr lang="es-AR" sz="2000" b="1" u="sng" dirty="0"/>
          </a:p>
        </p:txBody>
      </p:sp>
      <p:pic>
        <p:nvPicPr>
          <p:cNvPr id="3" name="Imagen 2">
            <a:extLst>
              <a:ext uri="{FF2B5EF4-FFF2-40B4-BE49-F238E27FC236}">
                <a16:creationId xmlns:a16="http://schemas.microsoft.com/office/drawing/2014/main" id="{4C6F1883-3EDC-1D17-0BF1-43FDC3D855F3}"/>
              </a:ext>
            </a:extLst>
          </p:cNvPr>
          <p:cNvPicPr>
            <a:picLocks noChangeAspect="1"/>
          </p:cNvPicPr>
          <p:nvPr/>
        </p:nvPicPr>
        <p:blipFill>
          <a:blip r:embed="rId3"/>
          <a:stretch>
            <a:fillRect/>
          </a:stretch>
        </p:blipFill>
        <p:spPr>
          <a:xfrm>
            <a:off x="740228" y="1840536"/>
            <a:ext cx="5237060" cy="4044967"/>
          </a:xfrm>
          <a:prstGeom prst="rect">
            <a:avLst/>
          </a:prstGeom>
        </p:spPr>
      </p:pic>
      <p:sp>
        <p:nvSpPr>
          <p:cNvPr id="7" name="CuadroTexto 6">
            <a:extLst>
              <a:ext uri="{FF2B5EF4-FFF2-40B4-BE49-F238E27FC236}">
                <a16:creationId xmlns:a16="http://schemas.microsoft.com/office/drawing/2014/main" id="{CCE16B76-AFF6-77B1-7BB7-FDDE050B2571}"/>
              </a:ext>
            </a:extLst>
          </p:cNvPr>
          <p:cNvSpPr txBox="1"/>
          <p:nvPr/>
        </p:nvSpPr>
        <p:spPr>
          <a:xfrm>
            <a:off x="6301589" y="1993922"/>
            <a:ext cx="5150183" cy="954107"/>
          </a:xfrm>
          <a:prstGeom prst="rect">
            <a:avLst/>
          </a:prstGeom>
          <a:noFill/>
        </p:spPr>
        <p:txBody>
          <a:bodyPr wrap="square" rtlCol="0">
            <a:spAutoFit/>
          </a:bodyPr>
          <a:lstStyle/>
          <a:p>
            <a:pPr marL="285750" indent="-285750">
              <a:buFont typeface="Arial" panose="020B0604020202020204" pitchFamily="34" charset="0"/>
              <a:buChar char="•"/>
            </a:pPr>
            <a:r>
              <a:rPr lang="es-ES" sz="1400" dirty="0"/>
              <a:t>La investigación de incidentes y no conformidades se realizan con el objetivo de buscar la “Causa </a:t>
            </a:r>
            <a:r>
              <a:rPr lang="es-ES" sz="1400" dirty="0" err="1"/>
              <a:t>Raiz</a:t>
            </a:r>
            <a:r>
              <a:rPr lang="es-ES" sz="1400" dirty="0"/>
              <a:t>” de dichos hallazgos. Este trabajo debe hacerse en equipo, utilizando métodos como “los 5 porqués” o el “análisis de espina de pescado”. </a:t>
            </a:r>
          </a:p>
        </p:txBody>
      </p:sp>
      <p:sp>
        <p:nvSpPr>
          <p:cNvPr id="8" name="CuadroTexto 7">
            <a:extLst>
              <a:ext uri="{FF2B5EF4-FFF2-40B4-BE49-F238E27FC236}">
                <a16:creationId xmlns:a16="http://schemas.microsoft.com/office/drawing/2014/main" id="{6AF95DD3-55FC-9F89-9AFC-27DF1D6C403F}"/>
              </a:ext>
            </a:extLst>
          </p:cNvPr>
          <p:cNvSpPr txBox="1"/>
          <p:nvPr/>
        </p:nvSpPr>
        <p:spPr>
          <a:xfrm>
            <a:off x="6301589" y="2955865"/>
            <a:ext cx="5150183" cy="954107"/>
          </a:xfrm>
          <a:prstGeom prst="rect">
            <a:avLst/>
          </a:prstGeom>
          <a:noFill/>
        </p:spPr>
        <p:txBody>
          <a:bodyPr wrap="square" rtlCol="0">
            <a:spAutoFit/>
          </a:bodyPr>
          <a:lstStyle/>
          <a:p>
            <a:pPr marL="285750" indent="-285750">
              <a:buFont typeface="Arial" panose="020B0604020202020204" pitchFamily="34" charset="0"/>
              <a:buChar char="•"/>
            </a:pPr>
            <a:r>
              <a:rPr lang="es-ES" sz="1400" dirty="0"/>
              <a:t>Una vez que detectamos la “causa raíz” establecemos acciones correctivas. Estas son acciones que buscan solucionar los problemas que originaron el desvío, para que dicha situación no se repita.</a:t>
            </a:r>
          </a:p>
        </p:txBody>
      </p:sp>
      <p:pic>
        <p:nvPicPr>
          <p:cNvPr id="10" name="Imagen 9">
            <a:extLst>
              <a:ext uri="{FF2B5EF4-FFF2-40B4-BE49-F238E27FC236}">
                <a16:creationId xmlns:a16="http://schemas.microsoft.com/office/drawing/2014/main" id="{A02B94B7-E659-48EC-D7F1-81FB1AC25FA4}"/>
              </a:ext>
            </a:extLst>
          </p:cNvPr>
          <p:cNvPicPr>
            <a:picLocks noChangeAspect="1"/>
          </p:cNvPicPr>
          <p:nvPr/>
        </p:nvPicPr>
        <p:blipFill>
          <a:blip r:embed="rId4"/>
          <a:stretch>
            <a:fillRect/>
          </a:stretch>
        </p:blipFill>
        <p:spPr>
          <a:xfrm>
            <a:off x="6350715" y="4057162"/>
            <a:ext cx="3565264" cy="1828341"/>
          </a:xfrm>
          <a:prstGeom prst="rect">
            <a:avLst/>
          </a:prstGeom>
        </p:spPr>
      </p:pic>
      <p:sp>
        <p:nvSpPr>
          <p:cNvPr id="13" name="CuadroTexto 12">
            <a:extLst>
              <a:ext uri="{FF2B5EF4-FFF2-40B4-BE49-F238E27FC236}">
                <a16:creationId xmlns:a16="http://schemas.microsoft.com/office/drawing/2014/main" id="{BCD36129-7AE9-C35B-7FBE-C6CB7F37CD97}"/>
              </a:ext>
            </a:extLst>
          </p:cNvPr>
          <p:cNvSpPr txBox="1"/>
          <p:nvPr/>
        </p:nvSpPr>
        <p:spPr>
          <a:xfrm>
            <a:off x="9915979" y="4376389"/>
            <a:ext cx="1875972" cy="1169551"/>
          </a:xfrm>
          <a:prstGeom prst="rect">
            <a:avLst/>
          </a:prstGeom>
          <a:noFill/>
        </p:spPr>
        <p:txBody>
          <a:bodyPr wrap="square" rtlCol="0">
            <a:spAutoFit/>
          </a:bodyPr>
          <a:lstStyle/>
          <a:p>
            <a:r>
              <a:rPr lang="es-ES" sz="1400" dirty="0"/>
              <a:t>Análisis de Espina de Pescado, método utilizado por Quinpe para la investigación de “Causa </a:t>
            </a:r>
            <a:r>
              <a:rPr lang="es-ES" sz="1400" dirty="0" err="1"/>
              <a:t>Raiz</a:t>
            </a:r>
            <a:r>
              <a:rPr lang="es-ES" sz="1400" dirty="0"/>
              <a:t>”.</a:t>
            </a:r>
          </a:p>
        </p:txBody>
      </p:sp>
    </p:spTree>
    <p:extLst>
      <p:ext uri="{BB962C8B-B14F-4D97-AF65-F5344CB8AC3E}">
        <p14:creationId xmlns:p14="http://schemas.microsoft.com/office/powerpoint/2010/main" val="3704198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7" name="CuadroTexto 16">
            <a:extLst>
              <a:ext uri="{FF2B5EF4-FFF2-40B4-BE49-F238E27FC236}">
                <a16:creationId xmlns:a16="http://schemas.microsoft.com/office/drawing/2014/main" id="{7CE6E51D-7C67-455C-AE4E-CB5042D9BB54}"/>
              </a:ext>
            </a:extLst>
          </p:cNvPr>
          <p:cNvSpPr txBox="1"/>
          <p:nvPr/>
        </p:nvSpPr>
        <p:spPr>
          <a:xfrm>
            <a:off x="582384" y="2199014"/>
            <a:ext cx="11027229" cy="1446550"/>
          </a:xfrm>
          <a:prstGeom prst="rect">
            <a:avLst/>
          </a:prstGeom>
          <a:noFill/>
        </p:spPr>
        <p:txBody>
          <a:bodyPr wrap="square" rtlCol="0">
            <a:spAutoFit/>
          </a:bodyPr>
          <a:lstStyle/>
          <a:p>
            <a:pPr algn="ctr"/>
            <a:r>
              <a:rPr lang="es-ES" sz="8800" b="1" dirty="0"/>
              <a:t>¡MUCHAS GRACIAS!</a:t>
            </a:r>
            <a:endParaRPr lang="es-AR" sz="8800" b="1" dirty="0"/>
          </a:p>
        </p:txBody>
      </p:sp>
      <p:sp>
        <p:nvSpPr>
          <p:cNvPr id="2" name="CuadroTexto 1">
            <a:extLst>
              <a:ext uri="{FF2B5EF4-FFF2-40B4-BE49-F238E27FC236}">
                <a16:creationId xmlns:a16="http://schemas.microsoft.com/office/drawing/2014/main" id="{F0A45A63-820C-EC5C-ADC4-EC41962001F2}"/>
              </a:ext>
            </a:extLst>
          </p:cNvPr>
          <p:cNvSpPr txBox="1"/>
          <p:nvPr/>
        </p:nvSpPr>
        <p:spPr>
          <a:xfrm>
            <a:off x="4034059" y="3935711"/>
            <a:ext cx="4123880" cy="369332"/>
          </a:xfrm>
          <a:prstGeom prst="rect">
            <a:avLst/>
          </a:prstGeom>
          <a:noFill/>
        </p:spPr>
        <p:txBody>
          <a:bodyPr wrap="square" rtlCol="0">
            <a:spAutoFit/>
          </a:bodyPr>
          <a:lstStyle/>
          <a:p>
            <a:pPr algn="ctr"/>
            <a:r>
              <a:rPr lang="es-ES" dirty="0"/>
              <a:t>Para más información comunicarse con:</a:t>
            </a:r>
          </a:p>
        </p:txBody>
      </p:sp>
      <p:sp>
        <p:nvSpPr>
          <p:cNvPr id="4" name="CuadroTexto 3">
            <a:extLst>
              <a:ext uri="{FF2B5EF4-FFF2-40B4-BE49-F238E27FC236}">
                <a16:creationId xmlns:a16="http://schemas.microsoft.com/office/drawing/2014/main" id="{5D685A72-390E-65A9-0CD2-562A89C4BD92}"/>
              </a:ext>
            </a:extLst>
          </p:cNvPr>
          <p:cNvSpPr txBox="1"/>
          <p:nvPr/>
        </p:nvSpPr>
        <p:spPr>
          <a:xfrm>
            <a:off x="3117549" y="4400752"/>
            <a:ext cx="5956900" cy="523220"/>
          </a:xfrm>
          <a:prstGeom prst="rect">
            <a:avLst/>
          </a:prstGeom>
          <a:noFill/>
        </p:spPr>
        <p:txBody>
          <a:bodyPr wrap="square" rtlCol="0">
            <a:spAutoFit/>
          </a:bodyPr>
          <a:lstStyle/>
          <a:p>
            <a:pPr algn="ctr"/>
            <a:r>
              <a:rPr lang="es-ES" sz="2800" u="sng" dirty="0">
                <a:solidFill>
                  <a:srgbClr val="002060"/>
                </a:solidFill>
              </a:rPr>
              <a:t>participacionyconsulta@quinpe.com</a:t>
            </a:r>
          </a:p>
        </p:txBody>
      </p:sp>
      <p:sp>
        <p:nvSpPr>
          <p:cNvPr id="9" name="CuadroTexto 8">
            <a:extLst>
              <a:ext uri="{FF2B5EF4-FFF2-40B4-BE49-F238E27FC236}">
                <a16:creationId xmlns:a16="http://schemas.microsoft.com/office/drawing/2014/main" id="{EAEF47A9-634F-CDEE-935D-97FA8128A47D}"/>
              </a:ext>
            </a:extLst>
          </p:cNvPr>
          <p:cNvSpPr txBox="1"/>
          <p:nvPr/>
        </p:nvSpPr>
        <p:spPr>
          <a:xfrm>
            <a:off x="3117548" y="5213636"/>
            <a:ext cx="5956900" cy="523220"/>
          </a:xfrm>
          <a:prstGeom prst="rect">
            <a:avLst/>
          </a:prstGeom>
          <a:noFill/>
        </p:spPr>
        <p:txBody>
          <a:bodyPr wrap="square" rtlCol="0">
            <a:spAutoFit/>
          </a:bodyPr>
          <a:lstStyle/>
          <a:p>
            <a:pPr algn="ctr"/>
            <a:r>
              <a:rPr lang="es-ES" sz="2800" dirty="0"/>
              <a:t>Felix Aun, Líder de SGI: 2994574014</a:t>
            </a:r>
          </a:p>
        </p:txBody>
      </p:sp>
      <p:sp>
        <p:nvSpPr>
          <p:cNvPr id="11" name="CuadroTexto 10">
            <a:extLst>
              <a:ext uri="{FF2B5EF4-FFF2-40B4-BE49-F238E27FC236}">
                <a16:creationId xmlns:a16="http://schemas.microsoft.com/office/drawing/2014/main" id="{E2A7C3D8-DC09-2355-4E3B-AAC06D8FA92C}"/>
              </a:ext>
            </a:extLst>
          </p:cNvPr>
          <p:cNvSpPr txBox="1"/>
          <p:nvPr/>
        </p:nvSpPr>
        <p:spPr>
          <a:xfrm>
            <a:off x="1458683" y="5736856"/>
            <a:ext cx="9274629" cy="523220"/>
          </a:xfrm>
          <a:prstGeom prst="rect">
            <a:avLst/>
          </a:prstGeom>
          <a:noFill/>
        </p:spPr>
        <p:txBody>
          <a:bodyPr wrap="square" rtlCol="0">
            <a:spAutoFit/>
          </a:bodyPr>
          <a:lstStyle/>
          <a:p>
            <a:pPr algn="ctr"/>
            <a:r>
              <a:rPr lang="es-ES" sz="2800" dirty="0"/>
              <a:t>Angélica </a:t>
            </a:r>
            <a:r>
              <a:rPr lang="es-ES" sz="2800" dirty="0" err="1"/>
              <a:t>Rodriguez</a:t>
            </a:r>
            <a:r>
              <a:rPr lang="es-ES" sz="2800" dirty="0"/>
              <a:t>, Gerente de RRHH: 2996285585</a:t>
            </a:r>
          </a:p>
        </p:txBody>
      </p:sp>
    </p:spTree>
    <p:extLst>
      <p:ext uri="{BB962C8B-B14F-4D97-AF65-F5344CB8AC3E}">
        <p14:creationId xmlns:p14="http://schemas.microsoft.com/office/powerpoint/2010/main" val="121975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11" name="CuadroTexto 10">
            <a:extLst>
              <a:ext uri="{FF2B5EF4-FFF2-40B4-BE49-F238E27FC236}">
                <a16:creationId xmlns:a16="http://schemas.microsoft.com/office/drawing/2014/main" id="{031A9AFD-F5A4-6705-0A99-0F44D154D9EF}"/>
              </a:ext>
            </a:extLst>
          </p:cNvPr>
          <p:cNvSpPr txBox="1"/>
          <p:nvPr/>
        </p:nvSpPr>
        <p:spPr>
          <a:xfrm>
            <a:off x="731837" y="1223389"/>
            <a:ext cx="4754563" cy="1323439"/>
          </a:xfrm>
          <a:prstGeom prst="rect">
            <a:avLst/>
          </a:prstGeom>
          <a:noFill/>
        </p:spPr>
        <p:txBody>
          <a:bodyPr wrap="square" rtlCol="0">
            <a:spAutoFit/>
          </a:bodyPr>
          <a:lstStyle/>
          <a:p>
            <a:pPr marL="457200" indent="-457200">
              <a:buFont typeface="Arial" panose="020B0604020202020204" pitchFamily="34" charset="0"/>
              <a:buChar char="•"/>
            </a:pPr>
            <a:r>
              <a:rPr lang="es-AR" sz="2000" b="1" dirty="0"/>
              <a:t>Un requisito de las Normas es la “Consulta y participación de los trabajadores” respecto a temas específicos del SGI.</a:t>
            </a:r>
          </a:p>
        </p:txBody>
      </p:sp>
      <p:sp>
        <p:nvSpPr>
          <p:cNvPr id="7" name="CuadroTexto 6">
            <a:extLst>
              <a:ext uri="{FF2B5EF4-FFF2-40B4-BE49-F238E27FC236}">
                <a16:creationId xmlns:a16="http://schemas.microsoft.com/office/drawing/2014/main" id="{3C18F6FC-4D56-185C-AF55-CD70698BC3C9}"/>
              </a:ext>
            </a:extLst>
          </p:cNvPr>
          <p:cNvSpPr txBox="1"/>
          <p:nvPr/>
        </p:nvSpPr>
        <p:spPr>
          <a:xfrm>
            <a:off x="731838" y="2812702"/>
            <a:ext cx="4101420" cy="1631216"/>
          </a:xfrm>
          <a:prstGeom prst="rect">
            <a:avLst/>
          </a:prstGeom>
          <a:noFill/>
        </p:spPr>
        <p:txBody>
          <a:bodyPr wrap="square" rtlCol="0">
            <a:spAutoFit/>
          </a:bodyPr>
          <a:lstStyle/>
          <a:p>
            <a:pPr marL="457200" indent="-457200">
              <a:buFont typeface="Arial" panose="020B0604020202020204" pitchFamily="34" charset="0"/>
              <a:buChar char="•"/>
            </a:pPr>
            <a:r>
              <a:rPr lang="es-AR" sz="2000" b="1" dirty="0"/>
              <a:t>En Mayo de 2022 la Gerencia de Recursos Humanos envió un cuestionario invitando a la consulta y participación sobre estos temas.</a:t>
            </a:r>
          </a:p>
        </p:txBody>
      </p:sp>
      <p:pic>
        <p:nvPicPr>
          <p:cNvPr id="1028" name="Picture 4" descr="Gráfico de respuestas de formularios. Título de la pregunta: Por favor indique si tiene alguna consulta respecto a los siguientes temas:. Número de respuestas: 22 respuestas.">
            <a:extLst>
              <a:ext uri="{FF2B5EF4-FFF2-40B4-BE49-F238E27FC236}">
                <a16:creationId xmlns:a16="http://schemas.microsoft.com/office/drawing/2014/main" id="{2201386C-CFA6-8A49-BED3-752F4018D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762" y="863921"/>
            <a:ext cx="6248400" cy="29704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áfico de respuestas de formularios. Título de la pregunta: Por favor indique su opinión y propuestas respecto a los siguientes temas:. Número de respuestas: 27 respuestas.">
            <a:extLst>
              <a:ext uri="{FF2B5EF4-FFF2-40B4-BE49-F238E27FC236}">
                <a16:creationId xmlns:a16="http://schemas.microsoft.com/office/drawing/2014/main" id="{BA9C4CED-53FD-1F39-EC42-B4314D535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761" y="3737315"/>
            <a:ext cx="6248399" cy="297043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EBE4E5-DB72-015C-B7CA-ECEF0A1D8F81}"/>
              </a:ext>
            </a:extLst>
          </p:cNvPr>
          <p:cNvSpPr txBox="1"/>
          <p:nvPr/>
        </p:nvSpPr>
        <p:spPr>
          <a:xfrm>
            <a:off x="731836" y="4709792"/>
            <a:ext cx="4101420" cy="1323439"/>
          </a:xfrm>
          <a:prstGeom prst="rect">
            <a:avLst/>
          </a:prstGeom>
          <a:noFill/>
        </p:spPr>
        <p:txBody>
          <a:bodyPr wrap="square" rtlCol="0">
            <a:spAutoFit/>
          </a:bodyPr>
          <a:lstStyle/>
          <a:p>
            <a:pPr marL="457200" indent="-457200">
              <a:buFont typeface="Arial" panose="020B0604020202020204" pitchFamily="34" charset="0"/>
              <a:buChar char="•"/>
            </a:pPr>
            <a:r>
              <a:rPr lang="es-AR" sz="2000" b="1" dirty="0"/>
              <a:t>En base a la información obtenida en las siguientes páginas enviamos la información solicitada. </a:t>
            </a:r>
          </a:p>
        </p:txBody>
      </p:sp>
    </p:spTree>
    <p:extLst>
      <p:ext uri="{BB962C8B-B14F-4D97-AF65-F5344CB8AC3E}">
        <p14:creationId xmlns:p14="http://schemas.microsoft.com/office/powerpoint/2010/main" val="23019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pic>
        <p:nvPicPr>
          <p:cNvPr id="3" name="Imagen 2">
            <a:extLst>
              <a:ext uri="{FF2B5EF4-FFF2-40B4-BE49-F238E27FC236}">
                <a16:creationId xmlns:a16="http://schemas.microsoft.com/office/drawing/2014/main" id="{637C79E0-8B47-A1EA-9BF5-6917BEB91B87}"/>
              </a:ext>
            </a:extLst>
          </p:cNvPr>
          <p:cNvPicPr>
            <a:picLocks noChangeAspect="1"/>
          </p:cNvPicPr>
          <p:nvPr/>
        </p:nvPicPr>
        <p:blipFill>
          <a:blip r:embed="rId3"/>
          <a:stretch>
            <a:fillRect/>
          </a:stretch>
        </p:blipFill>
        <p:spPr>
          <a:xfrm>
            <a:off x="281623" y="2318433"/>
            <a:ext cx="11628753" cy="3868839"/>
          </a:xfrm>
          <a:prstGeom prst="rect">
            <a:avLst/>
          </a:prstGeom>
        </p:spPr>
      </p:pic>
      <p:sp>
        <p:nvSpPr>
          <p:cNvPr id="4" name="CuadroTexto 3">
            <a:extLst>
              <a:ext uri="{FF2B5EF4-FFF2-40B4-BE49-F238E27FC236}">
                <a16:creationId xmlns:a16="http://schemas.microsoft.com/office/drawing/2014/main" id="{F445BE77-EB0F-898E-7789-D2998363E2D2}"/>
              </a:ext>
            </a:extLst>
          </p:cNvPr>
          <p:cNvSpPr txBox="1"/>
          <p:nvPr/>
        </p:nvSpPr>
        <p:spPr>
          <a:xfrm>
            <a:off x="489154" y="1271003"/>
            <a:ext cx="11213690" cy="461665"/>
          </a:xfrm>
          <a:prstGeom prst="rect">
            <a:avLst/>
          </a:prstGeom>
          <a:noFill/>
        </p:spPr>
        <p:txBody>
          <a:bodyPr wrap="square" rtlCol="0">
            <a:spAutoFit/>
          </a:bodyPr>
          <a:lstStyle/>
          <a:p>
            <a:pPr marL="342900" indent="-342900">
              <a:buFont typeface="Arial" panose="020B0604020202020204" pitchFamily="34" charset="0"/>
              <a:buChar char="•"/>
            </a:pPr>
            <a:r>
              <a:rPr lang="es-AR" sz="2400" dirty="0"/>
              <a:t>Anualmente Quinpe analiza las necesidades y expectativas de las “partes interesadas”</a:t>
            </a:r>
          </a:p>
        </p:txBody>
      </p:sp>
    </p:spTree>
    <p:extLst>
      <p:ext uri="{BB962C8B-B14F-4D97-AF65-F5344CB8AC3E}">
        <p14:creationId xmlns:p14="http://schemas.microsoft.com/office/powerpoint/2010/main" val="255156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7" name="CuadroTexto 6">
            <a:extLst>
              <a:ext uri="{FF2B5EF4-FFF2-40B4-BE49-F238E27FC236}">
                <a16:creationId xmlns:a16="http://schemas.microsoft.com/office/drawing/2014/main" id="{61C9DA9F-B1AC-4340-880F-B50882067ECD}"/>
              </a:ext>
            </a:extLst>
          </p:cNvPr>
          <p:cNvSpPr txBox="1"/>
          <p:nvPr/>
        </p:nvSpPr>
        <p:spPr>
          <a:xfrm>
            <a:off x="1615440" y="1942288"/>
            <a:ext cx="8961120" cy="3600986"/>
          </a:xfrm>
          <a:prstGeom prst="rect">
            <a:avLst/>
          </a:prstGeom>
          <a:noFill/>
        </p:spPr>
        <p:txBody>
          <a:bodyPr wrap="square" rtlCol="0">
            <a:spAutoFit/>
          </a:bodyP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AR" sz="4000" b="1" dirty="0"/>
              <a:t>Política de Calidad, Seguridad, Salud Ocupacional y Medio Ambiente</a:t>
            </a:r>
          </a:p>
          <a:p>
            <a:pPr algn="ctr"/>
            <a:r>
              <a:rPr lang="es-AR" sz="2800" dirty="0"/>
              <a:t>La compañía asume el compromiso de realizar sus operaciones comprometiéndose con la calidad, preservando el medio ambiente, priorizando la salud y seguridad de nuestro personal, personal contratista y la comunidad.</a:t>
            </a:r>
          </a:p>
          <a:p>
            <a:endParaRPr lang="es-AR" dirty="0"/>
          </a:p>
          <a:p>
            <a:endParaRPr lang="es-AR" dirty="0"/>
          </a:p>
        </p:txBody>
      </p:sp>
      <p:pic>
        <p:nvPicPr>
          <p:cNvPr id="8" name="Imagen 7" descr="Texto, Carta&#10;&#10;Descripción generada automáticamente">
            <a:extLst>
              <a:ext uri="{FF2B5EF4-FFF2-40B4-BE49-F238E27FC236}">
                <a16:creationId xmlns:a16="http://schemas.microsoft.com/office/drawing/2014/main" id="{80315A6E-6866-5E66-FF5E-89B126D742E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rot="20110634">
            <a:off x="3496876" y="215505"/>
            <a:ext cx="4691853" cy="6731790"/>
          </a:xfrm>
          <a:prstGeom prst="rect">
            <a:avLst/>
          </a:prstGeom>
        </p:spPr>
      </p:pic>
    </p:spTree>
    <p:extLst>
      <p:ext uri="{BB962C8B-B14F-4D97-AF65-F5344CB8AC3E}">
        <p14:creationId xmlns:p14="http://schemas.microsoft.com/office/powerpoint/2010/main" val="60576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9" name="CuadroTexto 8">
            <a:extLst>
              <a:ext uri="{FF2B5EF4-FFF2-40B4-BE49-F238E27FC236}">
                <a16:creationId xmlns:a16="http://schemas.microsoft.com/office/drawing/2014/main" id="{A59E58C5-D89C-FB21-BF51-4E5D20AF71FD}"/>
              </a:ext>
            </a:extLst>
          </p:cNvPr>
          <p:cNvSpPr txBox="1"/>
          <p:nvPr/>
        </p:nvSpPr>
        <p:spPr>
          <a:xfrm>
            <a:off x="1488831" y="1006068"/>
            <a:ext cx="8961120" cy="1077218"/>
          </a:xfrm>
          <a:prstGeom prst="rect">
            <a:avLst/>
          </a:prstGeom>
          <a:noFill/>
        </p:spPr>
        <p:txBody>
          <a:bodyPr wrap="square" rtlCol="0">
            <a:spAutoFit/>
          </a:bodyPr>
          <a:lstStyle/>
          <a:p>
            <a:pPr algn="ctr"/>
            <a:r>
              <a:rPr lang="es-AR" sz="2800" dirty="0"/>
              <a:t>Para dar cumplimiento a esto, es compromiso de Quinpe: </a:t>
            </a:r>
            <a:endParaRPr lang="es-AR" dirty="0"/>
          </a:p>
          <a:p>
            <a:endParaRPr lang="es-AR" dirty="0"/>
          </a:p>
          <a:p>
            <a:endParaRPr lang="es-AR" dirty="0"/>
          </a:p>
        </p:txBody>
      </p:sp>
      <p:sp>
        <p:nvSpPr>
          <p:cNvPr id="10" name="CuadroTexto 9">
            <a:extLst>
              <a:ext uri="{FF2B5EF4-FFF2-40B4-BE49-F238E27FC236}">
                <a16:creationId xmlns:a16="http://schemas.microsoft.com/office/drawing/2014/main" id="{B119EB23-5406-6C7A-0458-C95376ADA90C}"/>
              </a:ext>
            </a:extLst>
          </p:cNvPr>
          <p:cNvSpPr txBox="1"/>
          <p:nvPr/>
        </p:nvSpPr>
        <p:spPr>
          <a:xfrm>
            <a:off x="870928" y="1544677"/>
            <a:ext cx="10450144" cy="4801314"/>
          </a:xfrm>
          <a:prstGeom prst="rect">
            <a:avLst/>
          </a:prstGeom>
          <a:noFill/>
        </p:spPr>
        <p:txBody>
          <a:bodyPr wrap="square" rtlCol="0">
            <a:spAutoFit/>
          </a:bodyPr>
          <a:lstStyle/>
          <a:p>
            <a:r>
              <a:rPr lang="es-ES" dirty="0"/>
              <a:t>• Implementar, mantener y mejorar continuamente la eficacia de un Sistema de Gestión Integrado en «Seguridad, Salud Ocupacional y Ambiente».</a:t>
            </a:r>
          </a:p>
          <a:p>
            <a:r>
              <a:rPr lang="es-ES" dirty="0"/>
              <a:t>• Tomar como marco de referencia esta Política, para la planificación de objetivos, metas y el desarrollo del programa de gestión.</a:t>
            </a:r>
          </a:p>
          <a:p>
            <a:r>
              <a:rPr lang="es-ES" dirty="0"/>
              <a:t>• Satisfacer a nuestros clientes en sus requerimientos de productos y/o servicios, y asegurar en forma permanente la calidad y confiabilidad, atendiendo rápida y eficazmente a sus reclamos.</a:t>
            </a:r>
          </a:p>
          <a:p>
            <a:r>
              <a:rPr lang="es-ES" dirty="0"/>
              <a:t>• Cumplir con la legislación aplicable, los compromisos, y otros requisitos a los que la organización suscriba.</a:t>
            </a:r>
          </a:p>
          <a:p>
            <a:r>
              <a:rPr lang="es-ES" dirty="0"/>
              <a:t>• Adoptar el principio de prevención en Seguridad, Salud Ocupacional y cuidado del Ambiente, mediante la planificación, identificación, evaluación y control de los riesgos de Seguridad e Impactos Ambientales.</a:t>
            </a:r>
          </a:p>
          <a:p>
            <a:r>
              <a:rPr lang="es-ES" dirty="0"/>
              <a:t>• Brindar un ambiente de trabajo adecuado que contribuya al alto desempeño, libre de riesgos para la Salud y Seguridad.</a:t>
            </a:r>
          </a:p>
          <a:p>
            <a:r>
              <a:rPr lang="es-ES" dirty="0"/>
              <a:t>• Capacitar y entrenar a los empleados de todos los niveles de la organización y promover su activa participación en la prevención de accidentes, enfermedades profesionales y contaminación ambiental.</a:t>
            </a:r>
          </a:p>
          <a:p>
            <a:r>
              <a:rPr lang="es-ES" dirty="0"/>
              <a:t>• Promover un clima laboral ameno facilitando las condiciones para la realización de reuniones, actividades y entrenamiento.</a:t>
            </a:r>
          </a:p>
          <a:p>
            <a:r>
              <a:rPr lang="es-ES" dirty="0"/>
              <a:t>• Difundir esta política a todo nuestro personal, clientes, contratistas y partes interesadas en donde desarrollamos nuestra actividad.</a:t>
            </a:r>
            <a:endParaRPr lang="es-AR" dirty="0"/>
          </a:p>
        </p:txBody>
      </p:sp>
    </p:spTree>
    <p:extLst>
      <p:ext uri="{BB962C8B-B14F-4D97-AF65-F5344CB8AC3E}">
        <p14:creationId xmlns:p14="http://schemas.microsoft.com/office/powerpoint/2010/main" val="113261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7" name="CuadroTexto 6">
            <a:extLst>
              <a:ext uri="{FF2B5EF4-FFF2-40B4-BE49-F238E27FC236}">
                <a16:creationId xmlns:a16="http://schemas.microsoft.com/office/drawing/2014/main" id="{F9D39CA9-81D3-CC1B-01A9-D91249618EC7}"/>
              </a:ext>
            </a:extLst>
          </p:cNvPr>
          <p:cNvSpPr txBox="1"/>
          <p:nvPr/>
        </p:nvSpPr>
        <p:spPr>
          <a:xfrm>
            <a:off x="168729" y="844736"/>
            <a:ext cx="11250385" cy="1200329"/>
          </a:xfrm>
          <a:prstGeom prst="rect">
            <a:avLst/>
          </a:prstGeom>
          <a:noFill/>
        </p:spPr>
        <p:txBody>
          <a:bodyPr wrap="square" rtlCol="0">
            <a:spAutoFit/>
          </a:bodyPr>
          <a:lstStyle/>
          <a:p>
            <a:pPr marL="457200" indent="-457200">
              <a:buFont typeface="Arial" panose="020B0604020202020204" pitchFamily="34" charset="0"/>
              <a:buChar char="•"/>
            </a:pPr>
            <a:r>
              <a:rPr lang="es-AR" sz="3200" dirty="0"/>
              <a:t>Los roles, responsabilidades y autoridades de la organización</a:t>
            </a:r>
            <a:r>
              <a:rPr lang="es-AR" sz="2800" dirty="0"/>
              <a:t>:</a:t>
            </a:r>
            <a:endParaRPr lang="es-AR" dirty="0"/>
          </a:p>
          <a:p>
            <a:endParaRPr lang="es-AR" sz="2000" dirty="0"/>
          </a:p>
          <a:p>
            <a:endParaRPr lang="es-AR" sz="2000" dirty="0"/>
          </a:p>
        </p:txBody>
      </p:sp>
      <p:sp>
        <p:nvSpPr>
          <p:cNvPr id="11" name="CuadroTexto 10">
            <a:extLst>
              <a:ext uri="{FF2B5EF4-FFF2-40B4-BE49-F238E27FC236}">
                <a16:creationId xmlns:a16="http://schemas.microsoft.com/office/drawing/2014/main" id="{4B133140-469D-799D-3DCD-34C2F0BA295C}"/>
              </a:ext>
            </a:extLst>
          </p:cNvPr>
          <p:cNvSpPr txBox="1"/>
          <p:nvPr/>
        </p:nvSpPr>
        <p:spPr>
          <a:xfrm>
            <a:off x="2980330" y="2045065"/>
            <a:ext cx="7756977" cy="1938992"/>
          </a:xfrm>
          <a:prstGeom prst="rect">
            <a:avLst/>
          </a:prstGeom>
          <a:noFill/>
        </p:spPr>
        <p:txBody>
          <a:bodyPr wrap="square" rtlCol="0">
            <a:spAutoFit/>
          </a:bodyPr>
          <a:lstStyle/>
          <a:p>
            <a:pPr marL="457200" indent="-457200">
              <a:buFont typeface="Arial" panose="020B0604020202020204" pitchFamily="34" charset="0"/>
              <a:buChar char="•"/>
            </a:pPr>
            <a:r>
              <a:rPr lang="es-AR" sz="2800" dirty="0"/>
              <a:t>Quinpe cuenta con un ORGANIGRAMA, en este se muestra todos los puestos de trabajo y la relación que hay entre ellos</a:t>
            </a:r>
            <a:endParaRPr lang="es-AR" sz="1600" dirty="0"/>
          </a:p>
          <a:p>
            <a:endParaRPr lang="es-AR" dirty="0"/>
          </a:p>
          <a:p>
            <a:endParaRPr lang="es-AR" dirty="0"/>
          </a:p>
        </p:txBody>
      </p:sp>
      <p:sp>
        <p:nvSpPr>
          <p:cNvPr id="12" name="CuadroTexto 11">
            <a:extLst>
              <a:ext uri="{FF2B5EF4-FFF2-40B4-BE49-F238E27FC236}">
                <a16:creationId xmlns:a16="http://schemas.microsoft.com/office/drawing/2014/main" id="{881F3504-A868-D093-A26C-0DD24976E6E7}"/>
              </a:ext>
            </a:extLst>
          </p:cNvPr>
          <p:cNvSpPr txBox="1"/>
          <p:nvPr/>
        </p:nvSpPr>
        <p:spPr>
          <a:xfrm>
            <a:off x="2980329" y="3797665"/>
            <a:ext cx="7756977" cy="1938992"/>
          </a:xfrm>
          <a:prstGeom prst="rect">
            <a:avLst/>
          </a:prstGeom>
          <a:noFill/>
        </p:spPr>
        <p:txBody>
          <a:bodyPr wrap="square" rtlCol="0">
            <a:spAutoFit/>
          </a:bodyPr>
          <a:lstStyle/>
          <a:p>
            <a:pPr marL="457200" indent="-457200">
              <a:buFont typeface="Arial" panose="020B0604020202020204" pitchFamily="34" charset="0"/>
              <a:buChar char="•"/>
            </a:pPr>
            <a:r>
              <a:rPr lang="es-AR" sz="2800" dirty="0"/>
              <a:t>Para cada puesto de trabajo se elabora un PERFIL DE PUESTO. Esto es la descripción de tareas y responsabilidades del puesto en cuestión.</a:t>
            </a:r>
            <a:endParaRPr lang="es-AR" sz="1600" dirty="0"/>
          </a:p>
          <a:p>
            <a:endParaRPr lang="es-AR" dirty="0"/>
          </a:p>
          <a:p>
            <a:endParaRPr lang="es-AR" dirty="0"/>
          </a:p>
        </p:txBody>
      </p:sp>
      <p:pic>
        <p:nvPicPr>
          <p:cNvPr id="2050" name="Picture 2" descr="Organigrama Del Proyecto PNG , Antecedentes, Diseño, Elemento PNG y Vector  para Descargar Gratis | Pngtree">
            <a:extLst>
              <a:ext uri="{FF2B5EF4-FFF2-40B4-BE49-F238E27FC236}">
                <a16:creationId xmlns:a16="http://schemas.microsoft.com/office/drawing/2014/main" id="{691CE62E-3EDF-7DD0-0DDD-2B8FA575F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14" y="1655607"/>
            <a:ext cx="2136500" cy="2136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r Importancia Al Perfil De Puesto, Puede Definir El Éxito">
            <a:extLst>
              <a:ext uri="{FF2B5EF4-FFF2-40B4-BE49-F238E27FC236}">
                <a16:creationId xmlns:a16="http://schemas.microsoft.com/office/drawing/2014/main" id="{4DB80A83-3C1F-BD55-92C0-C7E4BD7C64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444" y="3789949"/>
            <a:ext cx="2136884" cy="177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51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pic>
        <p:nvPicPr>
          <p:cNvPr id="3" name="Imagen 2" descr="Interfaz de usuario gráfica, Aplicación&#10;&#10;Descripción generada automáticamente">
            <a:extLst>
              <a:ext uri="{FF2B5EF4-FFF2-40B4-BE49-F238E27FC236}">
                <a16:creationId xmlns:a16="http://schemas.microsoft.com/office/drawing/2014/main" id="{6C81837F-1691-E876-8ECF-B06D2382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0" y="1172727"/>
            <a:ext cx="12045099" cy="5496972"/>
          </a:xfrm>
          <a:prstGeom prst="rect">
            <a:avLst/>
          </a:prstGeom>
        </p:spPr>
      </p:pic>
      <p:sp>
        <p:nvSpPr>
          <p:cNvPr id="2" name="CuadroTexto 1">
            <a:extLst>
              <a:ext uri="{FF2B5EF4-FFF2-40B4-BE49-F238E27FC236}">
                <a16:creationId xmlns:a16="http://schemas.microsoft.com/office/drawing/2014/main" id="{5DE98538-B51C-C126-A574-4B720284E704}"/>
              </a:ext>
            </a:extLst>
          </p:cNvPr>
          <p:cNvSpPr txBox="1"/>
          <p:nvPr/>
        </p:nvSpPr>
        <p:spPr>
          <a:xfrm>
            <a:off x="1186543" y="1556657"/>
            <a:ext cx="3712029" cy="523220"/>
          </a:xfrm>
          <a:prstGeom prst="rect">
            <a:avLst/>
          </a:prstGeom>
          <a:noFill/>
        </p:spPr>
        <p:txBody>
          <a:bodyPr wrap="square" rtlCol="0">
            <a:spAutoFit/>
          </a:bodyPr>
          <a:lstStyle/>
          <a:p>
            <a:r>
              <a:rPr lang="es-ES" sz="2800" dirty="0"/>
              <a:t>ORGANIGRAMA</a:t>
            </a:r>
            <a:endParaRPr lang="es-AR" sz="2800" dirty="0"/>
          </a:p>
        </p:txBody>
      </p:sp>
    </p:spTree>
    <p:extLst>
      <p:ext uri="{BB962C8B-B14F-4D97-AF65-F5344CB8AC3E}">
        <p14:creationId xmlns:p14="http://schemas.microsoft.com/office/powerpoint/2010/main" val="159942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eck List PNG Imágenes Transparentes - Pngtree">
            <a:extLst>
              <a:ext uri="{FF2B5EF4-FFF2-40B4-BE49-F238E27FC236}">
                <a16:creationId xmlns:a16="http://schemas.microsoft.com/office/drawing/2014/main" id="{64896709-64D9-FB6D-4C65-38617ADD5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570" y="1888672"/>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Logotipo, nombre de la empresa&#10;&#10;Descripción generada automáticamente">
            <a:extLst>
              <a:ext uri="{FF2B5EF4-FFF2-40B4-BE49-F238E27FC236}">
                <a16:creationId xmlns:a16="http://schemas.microsoft.com/office/drawing/2014/main" id="{5E69DDE5-443A-17BF-CB38-09C5C33DD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979" y="25011"/>
            <a:ext cx="2276021" cy="838910"/>
          </a:xfrm>
          <a:prstGeom prst="rect">
            <a:avLst/>
          </a:prstGeom>
        </p:spPr>
      </p:pic>
      <p:sp>
        <p:nvSpPr>
          <p:cNvPr id="6" name="CuadroTexto 5">
            <a:extLst>
              <a:ext uri="{FF2B5EF4-FFF2-40B4-BE49-F238E27FC236}">
                <a16:creationId xmlns:a16="http://schemas.microsoft.com/office/drawing/2014/main" id="{24368220-0D09-2A18-CD49-1E50D437D446}"/>
              </a:ext>
            </a:extLst>
          </p:cNvPr>
          <p:cNvSpPr txBox="1"/>
          <p:nvPr/>
        </p:nvSpPr>
        <p:spPr>
          <a:xfrm>
            <a:off x="0" y="0"/>
            <a:ext cx="7598229" cy="369332"/>
          </a:xfrm>
          <a:prstGeom prst="rect">
            <a:avLst/>
          </a:prstGeom>
          <a:noFill/>
        </p:spPr>
        <p:txBody>
          <a:bodyPr wrap="square" rtlCol="0">
            <a:spAutoFit/>
          </a:bodyPr>
          <a:lstStyle/>
          <a:p>
            <a:r>
              <a:rPr lang="es-AR" b="1" dirty="0">
                <a:solidFill>
                  <a:schemeClr val="bg1"/>
                </a:solidFill>
                <a:highlight>
                  <a:srgbClr val="FF0000"/>
                </a:highlight>
              </a:rPr>
              <a:t>CONSULTA Y PARTICIPACIÓN DE LOS TRABAJADORES</a:t>
            </a:r>
          </a:p>
        </p:txBody>
      </p:sp>
      <p:sp>
        <p:nvSpPr>
          <p:cNvPr id="2" name="CuadroTexto 1">
            <a:extLst>
              <a:ext uri="{FF2B5EF4-FFF2-40B4-BE49-F238E27FC236}">
                <a16:creationId xmlns:a16="http://schemas.microsoft.com/office/drawing/2014/main" id="{5DE98538-B51C-C126-A574-4B720284E704}"/>
              </a:ext>
            </a:extLst>
          </p:cNvPr>
          <p:cNvSpPr txBox="1"/>
          <p:nvPr/>
        </p:nvSpPr>
        <p:spPr>
          <a:xfrm>
            <a:off x="212271" y="1306286"/>
            <a:ext cx="9329057" cy="523220"/>
          </a:xfrm>
          <a:prstGeom prst="rect">
            <a:avLst/>
          </a:prstGeom>
          <a:noFill/>
        </p:spPr>
        <p:txBody>
          <a:bodyPr wrap="square" rtlCol="0">
            <a:spAutoFit/>
          </a:bodyPr>
          <a:lstStyle/>
          <a:p>
            <a:pPr algn="ctr"/>
            <a:r>
              <a:rPr lang="es-ES" sz="2800" dirty="0"/>
              <a:t>Cumplimiento de los requisitos legales y otros requisitos </a:t>
            </a:r>
            <a:endParaRPr lang="es-AR" sz="2800" dirty="0"/>
          </a:p>
        </p:txBody>
      </p:sp>
      <p:sp>
        <p:nvSpPr>
          <p:cNvPr id="4" name="CuadroTexto 3">
            <a:extLst>
              <a:ext uri="{FF2B5EF4-FFF2-40B4-BE49-F238E27FC236}">
                <a16:creationId xmlns:a16="http://schemas.microsoft.com/office/drawing/2014/main" id="{E4DAF211-839A-1BA1-1095-A49313DD0907}"/>
              </a:ext>
            </a:extLst>
          </p:cNvPr>
          <p:cNvSpPr txBox="1"/>
          <p:nvPr/>
        </p:nvSpPr>
        <p:spPr>
          <a:xfrm>
            <a:off x="816429" y="2163671"/>
            <a:ext cx="7380514" cy="1477328"/>
          </a:xfrm>
          <a:prstGeom prst="rect">
            <a:avLst/>
          </a:prstGeom>
          <a:noFill/>
        </p:spPr>
        <p:txBody>
          <a:bodyPr wrap="square" rtlCol="0">
            <a:spAutoFit/>
          </a:bodyPr>
          <a:lstStyle/>
          <a:p>
            <a:r>
              <a:rPr lang="es-ES" dirty="0"/>
              <a:t>La empresa cuenta con una matriz de requisitos legales y otros requisitos. Allí se encuentran las leyes, decretos y resoluciones que debe cumplir Quinpe de acuerdo a la actividad que desarrolla. Además se encuentran detallados los requisitos del cliente.</a:t>
            </a:r>
          </a:p>
          <a:p>
            <a:r>
              <a:rPr lang="es-ES" dirty="0"/>
              <a:t>Una vez cada 6 meses hacemos una evaluación del cumplimiento:</a:t>
            </a:r>
            <a:endParaRPr lang="es-AR" dirty="0"/>
          </a:p>
        </p:txBody>
      </p:sp>
      <p:sp>
        <p:nvSpPr>
          <p:cNvPr id="7" name="CuadroTexto 6">
            <a:extLst>
              <a:ext uri="{FF2B5EF4-FFF2-40B4-BE49-F238E27FC236}">
                <a16:creationId xmlns:a16="http://schemas.microsoft.com/office/drawing/2014/main" id="{1C8839E2-8758-5C7B-B467-347BBB47D5C7}"/>
              </a:ext>
            </a:extLst>
          </p:cNvPr>
          <p:cNvSpPr txBox="1"/>
          <p:nvPr/>
        </p:nvSpPr>
        <p:spPr>
          <a:xfrm>
            <a:off x="816430" y="3603172"/>
            <a:ext cx="4114799" cy="1200329"/>
          </a:xfrm>
          <a:prstGeom prst="rect">
            <a:avLst/>
          </a:prstGeom>
          <a:noFill/>
        </p:spPr>
        <p:txBody>
          <a:bodyPr wrap="square" rtlCol="0">
            <a:spAutoFit/>
          </a:bodyPr>
          <a:lstStyle/>
          <a:p>
            <a:pPr marL="285750" indent="-285750">
              <a:buFont typeface="Arial" panose="020B0604020202020204" pitchFamily="34" charset="0"/>
              <a:buChar char="•"/>
            </a:pPr>
            <a:r>
              <a:rPr lang="es-ES" sz="2400" dirty="0"/>
              <a:t>Actualmente el cumplimiento legal y de otros requisitos es:</a:t>
            </a:r>
            <a:endParaRPr lang="es-AR" sz="2400" dirty="0">
              <a:solidFill>
                <a:srgbClr val="00B050"/>
              </a:solidFill>
            </a:endParaRPr>
          </a:p>
        </p:txBody>
      </p:sp>
      <p:sp>
        <p:nvSpPr>
          <p:cNvPr id="9" name="CuadroTexto 8">
            <a:extLst>
              <a:ext uri="{FF2B5EF4-FFF2-40B4-BE49-F238E27FC236}">
                <a16:creationId xmlns:a16="http://schemas.microsoft.com/office/drawing/2014/main" id="{ABBEC99A-AAE9-D791-61F9-82FFD24D3A91}"/>
              </a:ext>
            </a:extLst>
          </p:cNvPr>
          <p:cNvSpPr txBox="1"/>
          <p:nvPr/>
        </p:nvSpPr>
        <p:spPr>
          <a:xfrm>
            <a:off x="4593772" y="3939847"/>
            <a:ext cx="2394857" cy="830997"/>
          </a:xfrm>
          <a:prstGeom prst="rect">
            <a:avLst/>
          </a:prstGeom>
          <a:noFill/>
        </p:spPr>
        <p:txBody>
          <a:bodyPr wrap="square" rtlCol="0">
            <a:spAutoFit/>
          </a:bodyPr>
          <a:lstStyle/>
          <a:p>
            <a:r>
              <a:rPr lang="es-ES" sz="4800" b="1" dirty="0">
                <a:solidFill>
                  <a:srgbClr val="00B050"/>
                </a:solidFill>
              </a:rPr>
              <a:t>100%</a:t>
            </a:r>
            <a:endParaRPr lang="es-AR" sz="4800" b="1" dirty="0"/>
          </a:p>
        </p:txBody>
      </p:sp>
      <p:sp>
        <p:nvSpPr>
          <p:cNvPr id="10" name="CuadroTexto 9">
            <a:extLst>
              <a:ext uri="{FF2B5EF4-FFF2-40B4-BE49-F238E27FC236}">
                <a16:creationId xmlns:a16="http://schemas.microsoft.com/office/drawing/2014/main" id="{D8B4278F-7D3E-4FC6-EAD3-7E9765778F15}"/>
              </a:ext>
            </a:extLst>
          </p:cNvPr>
          <p:cNvSpPr txBox="1"/>
          <p:nvPr/>
        </p:nvSpPr>
        <p:spPr>
          <a:xfrm>
            <a:off x="816430" y="5279571"/>
            <a:ext cx="7663542" cy="646331"/>
          </a:xfrm>
          <a:prstGeom prst="rect">
            <a:avLst/>
          </a:prstGeom>
          <a:noFill/>
        </p:spPr>
        <p:txBody>
          <a:bodyPr wrap="square" rtlCol="0">
            <a:spAutoFit/>
          </a:bodyPr>
          <a:lstStyle/>
          <a:p>
            <a:r>
              <a:rPr lang="es-ES" dirty="0"/>
              <a:t>Es importante mantenernos actualizados en cuanto a los requisitos del cliente ya que estos se van actualizando con el pasar del tiempo.</a:t>
            </a:r>
            <a:endParaRPr lang="es-AR" dirty="0"/>
          </a:p>
        </p:txBody>
      </p:sp>
    </p:spTree>
    <p:extLst>
      <p:ext uri="{BB962C8B-B14F-4D97-AF65-F5344CB8AC3E}">
        <p14:creationId xmlns:p14="http://schemas.microsoft.com/office/powerpoint/2010/main" val="40720975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13386</TotalTime>
  <Words>2386</Words>
  <Application>Microsoft Office PowerPoint</Application>
  <PresentationFormat>Panorámica</PresentationFormat>
  <Paragraphs>135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Felix Aun</dc:creator>
  <cp:lastModifiedBy>Felix Aun</cp:lastModifiedBy>
  <cp:revision>26</cp:revision>
  <dcterms:created xsi:type="dcterms:W3CDTF">2022-08-03T17:57:57Z</dcterms:created>
  <dcterms:modified xsi:type="dcterms:W3CDTF">2022-08-19T16:05:56Z</dcterms:modified>
</cp:coreProperties>
</file>