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7" r:id="rId16"/>
    <p:sldId id="269" r:id="rId17"/>
    <p:sldId id="270" r:id="rId18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BECC17-32DC-4353-A570-E9A9D465EC2B}" v="76" dt="2022-08-09T13:58:29.552"/>
    <p1510:client id="{E2B56A6F-80FE-4CA1-BC73-EE224EFD4955}" v="3700" dt="2022-08-01T06:12:53.565"/>
    <p1510:client id="{F157F3D9-565F-4B32-9B0B-10420AE65BE0}" v="16" dt="2022-08-01T06:19:54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3220DA-14F6-42B5-BA81-02A244A012D6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</dgm:pt>
    <dgm:pt modelId="{03145604-5F9C-44C2-B7DC-2477EEA0A216}">
      <dgm:prSet phldrT="[Texto]"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Establecer diagrama de proceso de Quinpe completo</a:t>
          </a:r>
          <a:endParaRPr lang="es-ES"/>
        </a:p>
      </dgm:t>
    </dgm:pt>
    <dgm:pt modelId="{FD902DBC-AFFA-46A6-A26A-178A238F7403}" type="parTrans" cxnId="{947EAEB6-2E41-4BC0-BC75-0DFAE82CA710}">
      <dgm:prSet/>
      <dgm:spPr/>
    </dgm:pt>
    <dgm:pt modelId="{6AB778A8-FDDA-4A47-898A-9806D595E817}" type="sibTrans" cxnId="{947EAEB6-2E41-4BC0-BC75-0DFAE82CA71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380D7D17-39A0-41ED-8A6C-9CEC839ECEA7}">
      <dgm:prSet phldrT="[Texto]"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Elegir </a:t>
          </a:r>
          <a:r>
            <a:rPr lang="es-ES" err="1">
              <a:latin typeface="Calibri Light" panose="020F0302020204030204"/>
            </a:rPr>
            <a:t>soft</a:t>
          </a:r>
          <a:r>
            <a:rPr lang="es-ES">
              <a:latin typeface="Calibri Light" panose="020F0302020204030204"/>
            </a:rPr>
            <a:t>/implementador</a:t>
          </a:r>
          <a:endParaRPr lang="es-ES"/>
        </a:p>
      </dgm:t>
    </dgm:pt>
    <dgm:pt modelId="{5415CCAC-6F2D-471F-8476-68B2E283378D}" type="parTrans" cxnId="{605BDB62-3169-414C-8A19-8D05A6AE59F9}">
      <dgm:prSet/>
      <dgm:spPr/>
    </dgm:pt>
    <dgm:pt modelId="{34170445-1B26-47F2-BED1-BD04FD0C3AFF}" type="sibTrans" cxnId="{605BDB62-3169-414C-8A19-8D05A6AE59F9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EFC7BC1B-75C1-499B-800C-E454CB780537}">
      <dgm:prSet phldrT="[Texto]"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Testear</a:t>
          </a:r>
          <a:endParaRPr lang="es-ES"/>
        </a:p>
      </dgm:t>
    </dgm:pt>
    <dgm:pt modelId="{2AA3C030-BD87-4475-A590-63970CFEB154}" type="parTrans" cxnId="{2C514FA0-811B-4754-91F6-1D4D4F5BCF93}">
      <dgm:prSet/>
      <dgm:spPr/>
    </dgm:pt>
    <dgm:pt modelId="{7842584C-9985-4D02-838B-49252146E23F}" type="sibTrans" cxnId="{2C514FA0-811B-4754-91F6-1D4D4F5BCF93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08EC714A-D929-4BD6-98C8-791C4DC0DD45}" type="pres">
      <dgm:prSet presAssocID="{913220DA-14F6-42B5-BA81-02A244A012D6}" presName="Name0" presStyleCnt="0">
        <dgm:presLayoutVars>
          <dgm:animLvl val="lvl"/>
          <dgm:resizeHandles val="exact"/>
        </dgm:presLayoutVars>
      </dgm:prSet>
      <dgm:spPr/>
    </dgm:pt>
    <dgm:pt modelId="{34920C4D-2EC1-43D8-9E8A-7E6B99B81B22}" type="pres">
      <dgm:prSet presAssocID="{03145604-5F9C-44C2-B7DC-2477EEA0A216}" presName="compositeNode" presStyleCnt="0">
        <dgm:presLayoutVars>
          <dgm:bulletEnabled val="1"/>
        </dgm:presLayoutVars>
      </dgm:prSet>
      <dgm:spPr/>
    </dgm:pt>
    <dgm:pt modelId="{CB146733-FB31-45C7-BDFE-05ED51ACE09C}" type="pres">
      <dgm:prSet presAssocID="{03145604-5F9C-44C2-B7DC-2477EEA0A216}" presName="bgRect" presStyleLbl="alignNode1" presStyleIdx="0" presStyleCnt="3"/>
      <dgm:spPr/>
    </dgm:pt>
    <dgm:pt modelId="{6F8FA548-43FA-4ADF-B1E6-3419694B4A38}" type="pres">
      <dgm:prSet presAssocID="{6AB778A8-FDDA-4A47-898A-9806D595E817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467C0FAE-4991-46DE-860B-94F108AC6532}" type="pres">
      <dgm:prSet presAssocID="{03145604-5F9C-44C2-B7DC-2477EEA0A216}" presName="nodeRect" presStyleLbl="alignNode1" presStyleIdx="0" presStyleCnt="3">
        <dgm:presLayoutVars>
          <dgm:bulletEnabled val="1"/>
        </dgm:presLayoutVars>
      </dgm:prSet>
      <dgm:spPr/>
    </dgm:pt>
    <dgm:pt modelId="{295BB2B2-A125-4611-8C6D-958906A92A89}" type="pres">
      <dgm:prSet presAssocID="{6AB778A8-FDDA-4A47-898A-9806D595E817}" presName="sibTrans" presStyleCnt="0"/>
      <dgm:spPr/>
    </dgm:pt>
    <dgm:pt modelId="{2B301A8E-6067-4B92-909D-AC54A41F9CC9}" type="pres">
      <dgm:prSet presAssocID="{380D7D17-39A0-41ED-8A6C-9CEC839ECEA7}" presName="compositeNode" presStyleCnt="0">
        <dgm:presLayoutVars>
          <dgm:bulletEnabled val="1"/>
        </dgm:presLayoutVars>
      </dgm:prSet>
      <dgm:spPr/>
    </dgm:pt>
    <dgm:pt modelId="{5DA87C45-22AF-4823-B467-8A10A9C4A6FC}" type="pres">
      <dgm:prSet presAssocID="{380D7D17-39A0-41ED-8A6C-9CEC839ECEA7}" presName="bgRect" presStyleLbl="alignNode1" presStyleIdx="1" presStyleCnt="3"/>
      <dgm:spPr/>
    </dgm:pt>
    <dgm:pt modelId="{EB3C754B-969E-402D-AA00-E87E5C7895AE}" type="pres">
      <dgm:prSet presAssocID="{34170445-1B26-47F2-BED1-BD04FD0C3AFF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0C27283F-3E35-4835-B559-D3E62901BF00}" type="pres">
      <dgm:prSet presAssocID="{380D7D17-39A0-41ED-8A6C-9CEC839ECEA7}" presName="nodeRect" presStyleLbl="alignNode1" presStyleIdx="1" presStyleCnt="3">
        <dgm:presLayoutVars>
          <dgm:bulletEnabled val="1"/>
        </dgm:presLayoutVars>
      </dgm:prSet>
      <dgm:spPr/>
    </dgm:pt>
    <dgm:pt modelId="{E8A62E7D-23A0-47D3-945D-CFD500B1E0E3}" type="pres">
      <dgm:prSet presAssocID="{34170445-1B26-47F2-BED1-BD04FD0C3AFF}" presName="sibTrans" presStyleCnt="0"/>
      <dgm:spPr/>
    </dgm:pt>
    <dgm:pt modelId="{0427C523-D951-476E-AF3D-3CC50E21AD4C}" type="pres">
      <dgm:prSet presAssocID="{EFC7BC1B-75C1-499B-800C-E454CB780537}" presName="compositeNode" presStyleCnt="0">
        <dgm:presLayoutVars>
          <dgm:bulletEnabled val="1"/>
        </dgm:presLayoutVars>
      </dgm:prSet>
      <dgm:spPr/>
    </dgm:pt>
    <dgm:pt modelId="{19BDC5A8-D088-464D-A9B4-51C4DF616D15}" type="pres">
      <dgm:prSet presAssocID="{EFC7BC1B-75C1-499B-800C-E454CB780537}" presName="bgRect" presStyleLbl="alignNode1" presStyleIdx="2" presStyleCnt="3"/>
      <dgm:spPr/>
    </dgm:pt>
    <dgm:pt modelId="{B42CC823-225C-4821-ADC4-095902F1DC1C}" type="pres">
      <dgm:prSet presAssocID="{7842584C-9985-4D02-838B-49252146E23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B1BD4660-70E2-42C9-86D0-1C2925FA5997}" type="pres">
      <dgm:prSet presAssocID="{EFC7BC1B-75C1-499B-800C-E454CB78053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2EA2AF04-BE8A-48C1-B1F7-9A1D7B184B36}" type="presOf" srcId="{7842584C-9985-4D02-838B-49252146E23F}" destId="{B42CC823-225C-4821-ADC4-095902F1DC1C}" srcOrd="0" destOrd="0" presId="urn:microsoft.com/office/officeart/2016/7/layout/LinearBlockProcessNumbered"/>
    <dgm:cxn modelId="{7FDE6122-9FB7-4B5B-A4F3-24302404E393}" type="presOf" srcId="{380D7D17-39A0-41ED-8A6C-9CEC839ECEA7}" destId="{0C27283F-3E35-4835-B559-D3E62901BF00}" srcOrd="1" destOrd="0" presId="urn:microsoft.com/office/officeart/2016/7/layout/LinearBlockProcessNumbered"/>
    <dgm:cxn modelId="{605BDB62-3169-414C-8A19-8D05A6AE59F9}" srcId="{913220DA-14F6-42B5-BA81-02A244A012D6}" destId="{380D7D17-39A0-41ED-8A6C-9CEC839ECEA7}" srcOrd="1" destOrd="0" parTransId="{5415CCAC-6F2D-471F-8476-68B2E283378D}" sibTransId="{34170445-1B26-47F2-BED1-BD04FD0C3AFF}"/>
    <dgm:cxn modelId="{C4B3E045-CFB6-40B1-B160-FB893ECA0972}" type="presOf" srcId="{03145604-5F9C-44C2-B7DC-2477EEA0A216}" destId="{467C0FAE-4991-46DE-860B-94F108AC6532}" srcOrd="1" destOrd="0" presId="urn:microsoft.com/office/officeart/2016/7/layout/LinearBlockProcessNumbered"/>
    <dgm:cxn modelId="{B9632B97-5C66-4954-A60F-136954AFB23C}" type="presOf" srcId="{380D7D17-39A0-41ED-8A6C-9CEC839ECEA7}" destId="{5DA87C45-22AF-4823-B467-8A10A9C4A6FC}" srcOrd="0" destOrd="0" presId="urn:microsoft.com/office/officeart/2016/7/layout/LinearBlockProcessNumbered"/>
    <dgm:cxn modelId="{2C514FA0-811B-4754-91F6-1D4D4F5BCF93}" srcId="{913220DA-14F6-42B5-BA81-02A244A012D6}" destId="{EFC7BC1B-75C1-499B-800C-E454CB780537}" srcOrd="2" destOrd="0" parTransId="{2AA3C030-BD87-4475-A590-63970CFEB154}" sibTransId="{7842584C-9985-4D02-838B-49252146E23F}"/>
    <dgm:cxn modelId="{614C59B4-22A3-46FD-9ABD-3FCA05D36E32}" type="presOf" srcId="{34170445-1B26-47F2-BED1-BD04FD0C3AFF}" destId="{EB3C754B-969E-402D-AA00-E87E5C7895AE}" srcOrd="0" destOrd="0" presId="urn:microsoft.com/office/officeart/2016/7/layout/LinearBlockProcessNumbered"/>
    <dgm:cxn modelId="{947EAEB6-2E41-4BC0-BC75-0DFAE82CA710}" srcId="{913220DA-14F6-42B5-BA81-02A244A012D6}" destId="{03145604-5F9C-44C2-B7DC-2477EEA0A216}" srcOrd="0" destOrd="0" parTransId="{FD902DBC-AFFA-46A6-A26A-178A238F7403}" sibTransId="{6AB778A8-FDDA-4A47-898A-9806D595E817}"/>
    <dgm:cxn modelId="{A2D0CAC2-27EA-4F5F-BCD2-0BE077692702}" type="presOf" srcId="{913220DA-14F6-42B5-BA81-02A244A012D6}" destId="{08EC714A-D929-4BD6-98C8-791C4DC0DD45}" srcOrd="0" destOrd="0" presId="urn:microsoft.com/office/officeart/2016/7/layout/LinearBlockProcessNumbered"/>
    <dgm:cxn modelId="{B02F58CE-79AE-49C2-98D0-B1F49357983E}" type="presOf" srcId="{EFC7BC1B-75C1-499B-800C-E454CB780537}" destId="{B1BD4660-70E2-42C9-86D0-1C2925FA5997}" srcOrd="1" destOrd="0" presId="urn:microsoft.com/office/officeart/2016/7/layout/LinearBlockProcessNumbered"/>
    <dgm:cxn modelId="{1FE669D9-5E26-429A-9AFC-E0872F1AED6A}" type="presOf" srcId="{03145604-5F9C-44C2-B7DC-2477EEA0A216}" destId="{CB146733-FB31-45C7-BDFE-05ED51ACE09C}" srcOrd="0" destOrd="0" presId="urn:microsoft.com/office/officeart/2016/7/layout/LinearBlockProcessNumbered"/>
    <dgm:cxn modelId="{1FFD6ADB-671F-4714-B4F9-3D1298573109}" type="presOf" srcId="{EFC7BC1B-75C1-499B-800C-E454CB780537}" destId="{19BDC5A8-D088-464D-A9B4-51C4DF616D15}" srcOrd="0" destOrd="0" presId="urn:microsoft.com/office/officeart/2016/7/layout/LinearBlockProcessNumbered"/>
    <dgm:cxn modelId="{349AE2E2-D236-4716-A223-6E76090D22E8}" type="presOf" srcId="{6AB778A8-FDDA-4A47-898A-9806D595E817}" destId="{6F8FA548-43FA-4ADF-B1E6-3419694B4A38}" srcOrd="0" destOrd="0" presId="urn:microsoft.com/office/officeart/2016/7/layout/LinearBlockProcessNumbered"/>
    <dgm:cxn modelId="{31BD3974-649F-459C-94A9-1A1ABB95F827}" type="presParOf" srcId="{08EC714A-D929-4BD6-98C8-791C4DC0DD45}" destId="{34920C4D-2EC1-43D8-9E8A-7E6B99B81B22}" srcOrd="0" destOrd="0" presId="urn:microsoft.com/office/officeart/2016/7/layout/LinearBlockProcessNumbered"/>
    <dgm:cxn modelId="{CDF9F6D7-C368-4347-B86F-3F57922B65F9}" type="presParOf" srcId="{34920C4D-2EC1-43D8-9E8A-7E6B99B81B22}" destId="{CB146733-FB31-45C7-BDFE-05ED51ACE09C}" srcOrd="0" destOrd="0" presId="urn:microsoft.com/office/officeart/2016/7/layout/LinearBlockProcessNumbered"/>
    <dgm:cxn modelId="{F4F49ED4-C90F-44CD-A7A4-89BDA8E7611E}" type="presParOf" srcId="{34920C4D-2EC1-43D8-9E8A-7E6B99B81B22}" destId="{6F8FA548-43FA-4ADF-B1E6-3419694B4A38}" srcOrd="1" destOrd="0" presId="urn:microsoft.com/office/officeart/2016/7/layout/LinearBlockProcessNumbered"/>
    <dgm:cxn modelId="{71FDF6AA-7ADB-4BF2-A127-0BF9B8041B74}" type="presParOf" srcId="{34920C4D-2EC1-43D8-9E8A-7E6B99B81B22}" destId="{467C0FAE-4991-46DE-860B-94F108AC6532}" srcOrd="2" destOrd="0" presId="urn:microsoft.com/office/officeart/2016/7/layout/LinearBlockProcessNumbered"/>
    <dgm:cxn modelId="{DF2DF713-E21C-4B27-8C6E-8E319A1F1DDE}" type="presParOf" srcId="{08EC714A-D929-4BD6-98C8-791C4DC0DD45}" destId="{295BB2B2-A125-4611-8C6D-958906A92A89}" srcOrd="1" destOrd="0" presId="urn:microsoft.com/office/officeart/2016/7/layout/LinearBlockProcessNumbered"/>
    <dgm:cxn modelId="{E22A1606-7C1B-4130-96BD-002B4AF6363D}" type="presParOf" srcId="{08EC714A-D929-4BD6-98C8-791C4DC0DD45}" destId="{2B301A8E-6067-4B92-909D-AC54A41F9CC9}" srcOrd="2" destOrd="0" presId="urn:microsoft.com/office/officeart/2016/7/layout/LinearBlockProcessNumbered"/>
    <dgm:cxn modelId="{E0413C7B-EE61-49AE-8A7F-FB522B580AF7}" type="presParOf" srcId="{2B301A8E-6067-4B92-909D-AC54A41F9CC9}" destId="{5DA87C45-22AF-4823-B467-8A10A9C4A6FC}" srcOrd="0" destOrd="0" presId="urn:microsoft.com/office/officeart/2016/7/layout/LinearBlockProcessNumbered"/>
    <dgm:cxn modelId="{4D11D2FB-03F2-43AD-BC47-225FF9395C67}" type="presParOf" srcId="{2B301A8E-6067-4B92-909D-AC54A41F9CC9}" destId="{EB3C754B-969E-402D-AA00-E87E5C7895AE}" srcOrd="1" destOrd="0" presId="urn:microsoft.com/office/officeart/2016/7/layout/LinearBlockProcessNumbered"/>
    <dgm:cxn modelId="{A96E4D4A-6DD9-4A48-9527-681A90E6FF98}" type="presParOf" srcId="{2B301A8E-6067-4B92-909D-AC54A41F9CC9}" destId="{0C27283F-3E35-4835-B559-D3E62901BF00}" srcOrd="2" destOrd="0" presId="urn:microsoft.com/office/officeart/2016/7/layout/LinearBlockProcessNumbered"/>
    <dgm:cxn modelId="{DA7C01D2-1147-47D0-9BFC-EC67FB37B393}" type="presParOf" srcId="{08EC714A-D929-4BD6-98C8-791C4DC0DD45}" destId="{E8A62E7D-23A0-47D3-945D-CFD500B1E0E3}" srcOrd="3" destOrd="0" presId="urn:microsoft.com/office/officeart/2016/7/layout/LinearBlockProcessNumbered"/>
    <dgm:cxn modelId="{BDCDBA22-80B2-4205-98C5-290A2511DAA7}" type="presParOf" srcId="{08EC714A-D929-4BD6-98C8-791C4DC0DD45}" destId="{0427C523-D951-476E-AF3D-3CC50E21AD4C}" srcOrd="4" destOrd="0" presId="urn:microsoft.com/office/officeart/2016/7/layout/LinearBlockProcessNumbered"/>
    <dgm:cxn modelId="{F329EB14-DD23-4DB8-BF9F-644F1CA0160B}" type="presParOf" srcId="{0427C523-D951-476E-AF3D-3CC50E21AD4C}" destId="{19BDC5A8-D088-464D-A9B4-51C4DF616D15}" srcOrd="0" destOrd="0" presId="urn:microsoft.com/office/officeart/2016/7/layout/LinearBlockProcessNumbered"/>
    <dgm:cxn modelId="{2CC6D4D6-2E78-4968-AFCA-1461685B04B1}" type="presParOf" srcId="{0427C523-D951-476E-AF3D-3CC50E21AD4C}" destId="{B42CC823-225C-4821-ADC4-095902F1DC1C}" srcOrd="1" destOrd="0" presId="urn:microsoft.com/office/officeart/2016/7/layout/LinearBlockProcessNumbered"/>
    <dgm:cxn modelId="{AD2B83A1-69CE-4DB5-9D47-626187BDEA8F}" type="presParOf" srcId="{0427C523-D951-476E-AF3D-3CC50E21AD4C}" destId="{B1BD4660-70E2-42C9-86D0-1C2925FA599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3220DA-14F6-42B5-BA81-02A244A012D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</dgm:pt>
    <dgm:pt modelId="{03145604-5F9C-44C2-B7DC-2477EEA0A216}">
      <dgm:prSet phldrT="[Texto]"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4. Capacitar</a:t>
          </a:r>
          <a:endParaRPr lang="es-ES"/>
        </a:p>
      </dgm:t>
    </dgm:pt>
    <dgm:pt modelId="{FD902DBC-AFFA-46A6-A26A-178A238F7403}" type="parTrans" cxnId="{947EAEB6-2E41-4BC0-BC75-0DFAE82CA710}">
      <dgm:prSet/>
      <dgm:spPr/>
    </dgm:pt>
    <dgm:pt modelId="{6AB778A8-FDDA-4A47-898A-9806D595E817}" type="sibTrans" cxnId="{947EAEB6-2E41-4BC0-BC75-0DFAE82CA710}">
      <dgm:prSet phldrT="01" phldr="0"/>
      <dgm:spPr/>
      <dgm:t>
        <a:bodyPr/>
        <a:lstStyle/>
        <a:p>
          <a:endParaRPr lang="en-US"/>
        </a:p>
      </dgm:t>
    </dgm:pt>
    <dgm:pt modelId="{380D7D17-39A0-41ED-8A6C-9CEC839ECEA7}">
      <dgm:prSet phldrT="[Texto]"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5. Utilizar</a:t>
          </a:r>
          <a:endParaRPr lang="es-ES"/>
        </a:p>
      </dgm:t>
    </dgm:pt>
    <dgm:pt modelId="{5415CCAC-6F2D-471F-8476-68B2E283378D}" type="parTrans" cxnId="{605BDB62-3169-414C-8A19-8D05A6AE59F9}">
      <dgm:prSet/>
      <dgm:spPr/>
    </dgm:pt>
    <dgm:pt modelId="{34170445-1B26-47F2-BED1-BD04FD0C3AFF}" type="sibTrans" cxnId="{605BDB62-3169-414C-8A19-8D05A6AE59F9}">
      <dgm:prSet phldrT="02" phldr="0"/>
      <dgm:spPr/>
      <dgm:t>
        <a:bodyPr/>
        <a:lstStyle/>
        <a:p>
          <a:endParaRPr lang="en-US"/>
        </a:p>
      </dgm:t>
    </dgm:pt>
    <dgm:pt modelId="{23B607C1-351D-4DDB-8DED-B44743B93B46}" type="pres">
      <dgm:prSet presAssocID="{913220DA-14F6-42B5-BA81-02A244A012D6}" presName="vert0" presStyleCnt="0">
        <dgm:presLayoutVars>
          <dgm:dir/>
          <dgm:animOne val="branch"/>
          <dgm:animLvl val="lvl"/>
        </dgm:presLayoutVars>
      </dgm:prSet>
      <dgm:spPr/>
    </dgm:pt>
    <dgm:pt modelId="{1EB003D4-43DD-4720-8EAA-9A9E03F4B0A9}" type="pres">
      <dgm:prSet presAssocID="{03145604-5F9C-44C2-B7DC-2477EEA0A216}" presName="thickLine" presStyleLbl="alignNode1" presStyleIdx="0" presStyleCnt="2"/>
      <dgm:spPr/>
    </dgm:pt>
    <dgm:pt modelId="{F9DD3E59-7730-4068-ADD6-34D4F9FD6394}" type="pres">
      <dgm:prSet presAssocID="{03145604-5F9C-44C2-B7DC-2477EEA0A216}" presName="horz1" presStyleCnt="0"/>
      <dgm:spPr/>
    </dgm:pt>
    <dgm:pt modelId="{8507F4EE-9525-40D5-8379-CE074AE75310}" type="pres">
      <dgm:prSet presAssocID="{03145604-5F9C-44C2-B7DC-2477EEA0A216}" presName="tx1" presStyleLbl="revTx" presStyleIdx="0" presStyleCnt="2"/>
      <dgm:spPr/>
    </dgm:pt>
    <dgm:pt modelId="{A5560602-7E3D-4D84-A7AE-477993D4E107}" type="pres">
      <dgm:prSet presAssocID="{03145604-5F9C-44C2-B7DC-2477EEA0A216}" presName="vert1" presStyleCnt="0"/>
      <dgm:spPr/>
    </dgm:pt>
    <dgm:pt modelId="{19F74467-E34E-486D-8807-9744980EDE95}" type="pres">
      <dgm:prSet presAssocID="{380D7D17-39A0-41ED-8A6C-9CEC839ECEA7}" presName="thickLine" presStyleLbl="alignNode1" presStyleIdx="1" presStyleCnt="2"/>
      <dgm:spPr/>
    </dgm:pt>
    <dgm:pt modelId="{069A6F22-6D1C-4055-8E47-79576FA83DF2}" type="pres">
      <dgm:prSet presAssocID="{380D7D17-39A0-41ED-8A6C-9CEC839ECEA7}" presName="horz1" presStyleCnt="0"/>
      <dgm:spPr/>
    </dgm:pt>
    <dgm:pt modelId="{D1856A25-BDC3-4C43-834A-2477F0FC8FF6}" type="pres">
      <dgm:prSet presAssocID="{380D7D17-39A0-41ED-8A6C-9CEC839ECEA7}" presName="tx1" presStyleLbl="revTx" presStyleIdx="1" presStyleCnt="2"/>
      <dgm:spPr/>
    </dgm:pt>
    <dgm:pt modelId="{7EB87318-0C30-464D-BECA-3ADBC945F674}" type="pres">
      <dgm:prSet presAssocID="{380D7D17-39A0-41ED-8A6C-9CEC839ECEA7}" presName="vert1" presStyleCnt="0"/>
      <dgm:spPr/>
    </dgm:pt>
  </dgm:ptLst>
  <dgm:cxnLst>
    <dgm:cxn modelId="{4D06F809-631F-497C-91FA-43B61C370ED7}" type="presOf" srcId="{913220DA-14F6-42B5-BA81-02A244A012D6}" destId="{23B607C1-351D-4DDB-8DED-B44743B93B46}" srcOrd="0" destOrd="0" presId="urn:microsoft.com/office/officeart/2008/layout/LinedList"/>
    <dgm:cxn modelId="{605BDB62-3169-414C-8A19-8D05A6AE59F9}" srcId="{913220DA-14F6-42B5-BA81-02A244A012D6}" destId="{380D7D17-39A0-41ED-8A6C-9CEC839ECEA7}" srcOrd="1" destOrd="0" parTransId="{5415CCAC-6F2D-471F-8476-68B2E283378D}" sibTransId="{34170445-1B26-47F2-BED1-BD04FD0C3AFF}"/>
    <dgm:cxn modelId="{75236247-2E04-4C36-A95D-51A56E13720D}" type="presOf" srcId="{380D7D17-39A0-41ED-8A6C-9CEC839ECEA7}" destId="{D1856A25-BDC3-4C43-834A-2477F0FC8FF6}" srcOrd="0" destOrd="0" presId="urn:microsoft.com/office/officeart/2008/layout/LinedList"/>
    <dgm:cxn modelId="{C7C54A52-2A27-43C2-B74F-F00B8A8CAA91}" type="presOf" srcId="{03145604-5F9C-44C2-B7DC-2477EEA0A216}" destId="{8507F4EE-9525-40D5-8379-CE074AE75310}" srcOrd="0" destOrd="0" presId="urn:microsoft.com/office/officeart/2008/layout/LinedList"/>
    <dgm:cxn modelId="{947EAEB6-2E41-4BC0-BC75-0DFAE82CA710}" srcId="{913220DA-14F6-42B5-BA81-02A244A012D6}" destId="{03145604-5F9C-44C2-B7DC-2477EEA0A216}" srcOrd="0" destOrd="0" parTransId="{FD902DBC-AFFA-46A6-A26A-178A238F7403}" sibTransId="{6AB778A8-FDDA-4A47-898A-9806D595E817}"/>
    <dgm:cxn modelId="{D9154268-1F3F-4F40-94F7-56AABCB98A67}" type="presParOf" srcId="{23B607C1-351D-4DDB-8DED-B44743B93B46}" destId="{1EB003D4-43DD-4720-8EAA-9A9E03F4B0A9}" srcOrd="0" destOrd="0" presId="urn:microsoft.com/office/officeart/2008/layout/LinedList"/>
    <dgm:cxn modelId="{AE485FCB-ED4C-48F7-8023-5BC4E9CF9399}" type="presParOf" srcId="{23B607C1-351D-4DDB-8DED-B44743B93B46}" destId="{F9DD3E59-7730-4068-ADD6-34D4F9FD6394}" srcOrd="1" destOrd="0" presId="urn:microsoft.com/office/officeart/2008/layout/LinedList"/>
    <dgm:cxn modelId="{3CAA78B4-23B5-4BDC-A3B8-C51089D27867}" type="presParOf" srcId="{F9DD3E59-7730-4068-ADD6-34D4F9FD6394}" destId="{8507F4EE-9525-40D5-8379-CE074AE75310}" srcOrd="0" destOrd="0" presId="urn:microsoft.com/office/officeart/2008/layout/LinedList"/>
    <dgm:cxn modelId="{11C8EA1D-6760-4B79-9083-68B32460B20B}" type="presParOf" srcId="{F9DD3E59-7730-4068-ADD6-34D4F9FD6394}" destId="{A5560602-7E3D-4D84-A7AE-477993D4E107}" srcOrd="1" destOrd="0" presId="urn:microsoft.com/office/officeart/2008/layout/LinedList"/>
    <dgm:cxn modelId="{7493D0FB-3D63-4349-9BDD-749F064D1CB7}" type="presParOf" srcId="{23B607C1-351D-4DDB-8DED-B44743B93B46}" destId="{19F74467-E34E-486D-8807-9744980EDE95}" srcOrd="2" destOrd="0" presId="urn:microsoft.com/office/officeart/2008/layout/LinedList"/>
    <dgm:cxn modelId="{29D360C1-CDFD-4532-84B0-E34DD4B61F77}" type="presParOf" srcId="{23B607C1-351D-4DDB-8DED-B44743B93B46}" destId="{069A6F22-6D1C-4055-8E47-79576FA83DF2}" srcOrd="3" destOrd="0" presId="urn:microsoft.com/office/officeart/2008/layout/LinedList"/>
    <dgm:cxn modelId="{331B6A07-0891-4779-9996-6D31ECCB7E53}" type="presParOf" srcId="{069A6F22-6D1C-4055-8E47-79576FA83DF2}" destId="{D1856A25-BDC3-4C43-834A-2477F0FC8FF6}" srcOrd="0" destOrd="0" presId="urn:microsoft.com/office/officeart/2008/layout/LinedList"/>
    <dgm:cxn modelId="{18F4AF6D-865A-4D2A-8BA5-2DB600D6C398}" type="presParOf" srcId="{069A6F22-6D1C-4055-8E47-79576FA83DF2}" destId="{7EB87318-0C30-464D-BECA-3ADBC945F67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46733-FB31-45C7-BDFE-05ED51ACE09C}">
      <dsp:nvSpPr>
        <dsp:cNvPr id="0" name=""/>
        <dsp:cNvSpPr/>
      </dsp:nvSpPr>
      <dsp:spPr>
        <a:xfrm>
          <a:off x="826" y="0"/>
          <a:ext cx="3347453" cy="304377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654" tIns="0" rIns="330654" bIns="33020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>
              <a:latin typeface="Calibri Light" panose="020F0302020204030204"/>
            </a:rPr>
            <a:t>Establecer diagrama de proceso de Quinpe completo</a:t>
          </a:r>
          <a:endParaRPr lang="es-ES" sz="2600" kern="1200"/>
        </a:p>
      </dsp:txBody>
      <dsp:txXfrm>
        <a:off x="826" y="1217509"/>
        <a:ext cx="3347453" cy="1826263"/>
      </dsp:txXfrm>
    </dsp:sp>
    <dsp:sp modelId="{6F8FA548-43FA-4ADF-B1E6-3419694B4A38}">
      <dsp:nvSpPr>
        <dsp:cNvPr id="0" name=""/>
        <dsp:cNvSpPr/>
      </dsp:nvSpPr>
      <dsp:spPr>
        <a:xfrm>
          <a:off x="826" y="0"/>
          <a:ext cx="3347453" cy="121750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654" tIns="165100" rIns="330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6" y="0"/>
        <a:ext cx="3347453" cy="1217509"/>
      </dsp:txXfrm>
    </dsp:sp>
    <dsp:sp modelId="{5DA87C45-22AF-4823-B467-8A10A9C4A6FC}">
      <dsp:nvSpPr>
        <dsp:cNvPr id="0" name=""/>
        <dsp:cNvSpPr/>
      </dsp:nvSpPr>
      <dsp:spPr>
        <a:xfrm>
          <a:off x="3616076" y="0"/>
          <a:ext cx="3347453" cy="3043773"/>
        </a:xfrm>
        <a:prstGeom prst="rect">
          <a:avLst/>
        </a:prstGeom>
        <a:solidFill>
          <a:schemeClr val="accent5">
            <a:hueOff val="2501440"/>
            <a:satOff val="1850"/>
            <a:lumOff val="5195"/>
            <a:alphaOff val="0"/>
          </a:schemeClr>
        </a:solidFill>
        <a:ln w="15875" cap="flat" cmpd="sng" algn="ctr">
          <a:solidFill>
            <a:schemeClr val="accent5">
              <a:hueOff val="2501440"/>
              <a:satOff val="1850"/>
              <a:lumOff val="5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654" tIns="0" rIns="330654" bIns="33020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>
              <a:latin typeface="Calibri Light" panose="020F0302020204030204"/>
            </a:rPr>
            <a:t>Elegir </a:t>
          </a:r>
          <a:r>
            <a:rPr lang="es-ES" sz="2600" kern="1200" err="1">
              <a:latin typeface="Calibri Light" panose="020F0302020204030204"/>
            </a:rPr>
            <a:t>soft</a:t>
          </a:r>
          <a:r>
            <a:rPr lang="es-ES" sz="2600" kern="1200">
              <a:latin typeface="Calibri Light" panose="020F0302020204030204"/>
            </a:rPr>
            <a:t>/implementador</a:t>
          </a:r>
          <a:endParaRPr lang="es-ES" sz="2600" kern="1200"/>
        </a:p>
      </dsp:txBody>
      <dsp:txXfrm>
        <a:off x="3616076" y="1217509"/>
        <a:ext cx="3347453" cy="1826263"/>
      </dsp:txXfrm>
    </dsp:sp>
    <dsp:sp modelId="{EB3C754B-969E-402D-AA00-E87E5C7895AE}">
      <dsp:nvSpPr>
        <dsp:cNvPr id="0" name=""/>
        <dsp:cNvSpPr/>
      </dsp:nvSpPr>
      <dsp:spPr>
        <a:xfrm>
          <a:off x="3616076" y="0"/>
          <a:ext cx="3347453" cy="121750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654" tIns="165100" rIns="330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616076" y="0"/>
        <a:ext cx="3347453" cy="1217509"/>
      </dsp:txXfrm>
    </dsp:sp>
    <dsp:sp modelId="{19BDC5A8-D088-464D-A9B4-51C4DF616D15}">
      <dsp:nvSpPr>
        <dsp:cNvPr id="0" name=""/>
        <dsp:cNvSpPr/>
      </dsp:nvSpPr>
      <dsp:spPr>
        <a:xfrm>
          <a:off x="7231326" y="0"/>
          <a:ext cx="3347453" cy="3043773"/>
        </a:xfrm>
        <a:prstGeom prst="rect">
          <a:avLst/>
        </a:prstGeom>
        <a:solidFill>
          <a:schemeClr val="accent5">
            <a:hueOff val="5002879"/>
            <a:satOff val="3700"/>
            <a:lumOff val="10391"/>
            <a:alphaOff val="0"/>
          </a:schemeClr>
        </a:solidFill>
        <a:ln w="15875" cap="flat" cmpd="sng" algn="ctr">
          <a:solidFill>
            <a:schemeClr val="accent5">
              <a:hueOff val="5002879"/>
              <a:satOff val="3700"/>
              <a:lumOff val="103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654" tIns="0" rIns="330654" bIns="33020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>
              <a:latin typeface="Calibri Light" panose="020F0302020204030204"/>
            </a:rPr>
            <a:t>Testear</a:t>
          </a:r>
          <a:endParaRPr lang="es-ES" sz="2600" kern="1200"/>
        </a:p>
      </dsp:txBody>
      <dsp:txXfrm>
        <a:off x="7231326" y="1217509"/>
        <a:ext cx="3347453" cy="1826263"/>
      </dsp:txXfrm>
    </dsp:sp>
    <dsp:sp modelId="{B42CC823-225C-4821-ADC4-095902F1DC1C}">
      <dsp:nvSpPr>
        <dsp:cNvPr id="0" name=""/>
        <dsp:cNvSpPr/>
      </dsp:nvSpPr>
      <dsp:spPr>
        <a:xfrm>
          <a:off x="7231326" y="0"/>
          <a:ext cx="3347453" cy="121750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654" tIns="165100" rIns="330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231326" y="0"/>
        <a:ext cx="3347453" cy="12175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B003D4-43DD-4720-8EAA-9A9E03F4B0A9}">
      <dsp:nvSpPr>
        <dsp:cNvPr id="0" name=""/>
        <dsp:cNvSpPr/>
      </dsp:nvSpPr>
      <dsp:spPr>
        <a:xfrm>
          <a:off x="0" y="0"/>
          <a:ext cx="56388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7F4EE-9525-40D5-8379-CE074AE75310}">
      <dsp:nvSpPr>
        <dsp:cNvPr id="0" name=""/>
        <dsp:cNvSpPr/>
      </dsp:nvSpPr>
      <dsp:spPr>
        <a:xfrm>
          <a:off x="0" y="0"/>
          <a:ext cx="5638800" cy="230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500" kern="1200">
              <a:latin typeface="Calibri Light" panose="020F0302020204030204"/>
            </a:rPr>
            <a:t>4. Capacitar</a:t>
          </a:r>
          <a:endParaRPr lang="es-ES" sz="6500" kern="1200"/>
        </a:p>
      </dsp:txBody>
      <dsp:txXfrm>
        <a:off x="0" y="0"/>
        <a:ext cx="5638800" cy="2301875"/>
      </dsp:txXfrm>
    </dsp:sp>
    <dsp:sp modelId="{19F74467-E34E-486D-8807-9744980EDE95}">
      <dsp:nvSpPr>
        <dsp:cNvPr id="0" name=""/>
        <dsp:cNvSpPr/>
      </dsp:nvSpPr>
      <dsp:spPr>
        <a:xfrm>
          <a:off x="0" y="2301875"/>
          <a:ext cx="56388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56A25-BDC3-4C43-834A-2477F0FC8FF6}">
      <dsp:nvSpPr>
        <dsp:cNvPr id="0" name=""/>
        <dsp:cNvSpPr/>
      </dsp:nvSpPr>
      <dsp:spPr>
        <a:xfrm>
          <a:off x="0" y="2301875"/>
          <a:ext cx="5638800" cy="230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500" kern="1200">
              <a:latin typeface="Calibri Light" panose="020F0302020204030204"/>
            </a:rPr>
            <a:t>5. Utilizar</a:t>
          </a:r>
          <a:endParaRPr lang="es-ES" sz="6500" kern="1200"/>
        </a:p>
      </dsp:txBody>
      <dsp:txXfrm>
        <a:off x="0" y="2301875"/>
        <a:ext cx="5638800" cy="2301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D53708-50CA-4BA7-A7C8-9D8336FAC807}" type="datetime1">
              <a:rPr lang="es-ES" smtClean="0"/>
              <a:t>09/08/2022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0D98A85-43CB-4CDC-8FF1-647F52B29F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1091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CA9AA67-3F62-40E5-A5AA-010960116835}" type="datetime1">
              <a:rPr lang="es-ES" noProof="0" smtClean="0"/>
              <a:t>09/08/2022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3B4569-3B6E-468D-B981-DA515F47BCE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382088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F3B4569-3B6E-468D-B981-DA515F47BCE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656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upo 88"/>
          <p:cNvGrpSpPr/>
          <p:nvPr/>
        </p:nvGrpSpPr>
        <p:grpSpPr>
          <a:xfrm>
            <a:off x="-329674" y="-59376"/>
            <a:ext cx="12515851" cy="6934071"/>
            <a:chOff x="-329674" y="-51881"/>
            <a:chExt cx="12515851" cy="6934071"/>
          </a:xfrm>
        </p:grpSpPr>
        <p:sp>
          <p:nvSpPr>
            <p:cNvPr id="90" name="Forma libre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bre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bre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bre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bre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bre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bre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a libre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a libre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a libre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orma libre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orma libre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orma libre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orma libre 18"/>
            <p:cNvSpPr/>
            <p:nvPr/>
          </p:nvSpPr>
          <p:spPr bwMode="auto">
            <a:xfrm>
              <a:off x="6463239" y="15853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orma libre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orma libre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orma libre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orma libre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orma libre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upo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ángulo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Triángulo isósceles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ángulo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rtlCol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pPr rtl="0"/>
            <a:fld id="{5692D049-2D87-4CFA-BD29-9440164EB1E3}" type="datetime1">
              <a:rPr lang="es-ES" noProof="0" smtClean="0"/>
              <a:t>09/08/2022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o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orma lib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orma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orma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orma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orma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orma lib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a lib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a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a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a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a lib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a lib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a lib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a lib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a lib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b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b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b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b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upo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ángulo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Triángulo isósceles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ángulo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9C2F6A-DEA7-4E19-94ED-1A59A1F05733}" type="datetime1">
              <a:rPr lang="es-ES" noProof="0" smtClean="0"/>
              <a:t>09/08/2022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o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orma lib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orma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orma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orma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orma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orma lib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a lib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a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a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a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a lib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a lib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a lib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a lib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a lib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b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b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b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b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upo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ángulo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Triángulo isósceles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ángulo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 rtlCol="0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F24220AD-FA31-4FB6-BA17-D1DC0C452999}" type="datetime1">
              <a:rPr lang="es-ES" noProof="0" smtClean="0"/>
              <a:t>09/08/2022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upo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orma lib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a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a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a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a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a lib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a lib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a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a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a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b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b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b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b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b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b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a lib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a lib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a lib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orma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orma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upo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ángulo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Triángulo isósceles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ángulo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C3AD73-C50E-4D07-9154-7685F3E0965A}" type="datetime1">
              <a:rPr lang="es-ES" noProof="0" smtClean="0"/>
              <a:t>09/08/2022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upo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orma libre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orma libre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orma libre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orma libre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a libre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a libre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a libre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a libre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a libre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a libre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a libre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a libre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a libre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bre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bre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bre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bre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bre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bre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upo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ángulo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Triángulo isósceles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ángulo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rtlCol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8C8B929B-0EA9-4AE0-8254-EEBB65D63B30}" type="datetime1">
              <a:rPr lang="es-ES" noProof="0" smtClean="0"/>
              <a:t>09/08/2022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orma lib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orma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orma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orma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orma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orma lib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orma lib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orma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orma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orma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orma lib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orma lib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orma lib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orma lib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orma lib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orma lib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orma lib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orma lib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orma lib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orma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orma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upo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ángulo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Triángulo isósceles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ángulo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DF21931E-1BC5-40A0-8014-8FA768A25834}" type="datetime1">
              <a:rPr lang="es-ES" noProof="0" smtClean="0"/>
              <a:t>09/08/2022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o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orma lib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orma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orma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orma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orma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orma lib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orma lib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orma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orma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orma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orma lib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orma lib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orma lib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orma lib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orma lib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orma lib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orma lib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orma lib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orma lib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orma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orma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upo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ángulo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Triángulo isósceles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ángulo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F8EAAC98-FCB1-4D3F-9C41-3A2A7CE3A37C}" type="datetime1">
              <a:rPr lang="es-ES" noProof="0" smtClean="0"/>
              <a:t>09/08/2022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upo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orma lib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orma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orma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orma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a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a lib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a lib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a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a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a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a lib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a lib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a lib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b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b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b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b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b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b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a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a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upo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ángulo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Triángulo isósceles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ángulo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A5D934-2C1D-429C-ADD1-0D504C7BD388}" type="datetime1">
              <a:rPr lang="es-ES" noProof="0" smtClean="0"/>
              <a:t>09/08/2022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8FC0CA16-E284-4F73-ABC7-F82EA0B2D8EE}" type="datetime1">
              <a:rPr lang="es-ES" noProof="0" smtClean="0"/>
              <a:t>09/08/2022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upo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orma lib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orma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orma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orma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orma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orma lib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orma lib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a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a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a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a lib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a lib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a lib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a lib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a lib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a lib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b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b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b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upo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ángulo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Triángulo isósceles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ángulo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rtlCol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 rtlCol="0"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2CF1DD-700C-482D-B50D-A8F4F75CF9D8}" type="datetime1">
              <a:rPr lang="es-ES" noProof="0" smtClean="0"/>
              <a:t>09/08/2022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upo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orma libre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a libre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a libre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a libre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a libre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a libre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a libre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a libre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a libre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a libre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bre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bre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bre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bre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bre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bre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a libre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a libre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a libre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upo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ángulo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Triángulo isósceles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ángulo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rtlCol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89DC3ADA-FCB2-4B68-8689-BC48DF9A07DC}" type="datetime1">
              <a:rPr lang="es-ES" noProof="0" smtClean="0"/>
              <a:t>09/08/2022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  <a:p>
            <a:pPr lvl="5" rtl="0"/>
            <a:r>
              <a:rPr lang="es-ES" noProof="0"/>
              <a:t>6</a:t>
            </a:r>
          </a:p>
          <a:p>
            <a:pPr lvl="6" rtl="0"/>
            <a:r>
              <a:rPr lang="es-ES" noProof="0"/>
              <a:t>7</a:t>
            </a:r>
          </a:p>
          <a:p>
            <a:pPr lvl="7" rtl="0"/>
            <a:r>
              <a:rPr lang="es-ES" noProof="0"/>
              <a:t>8</a:t>
            </a:r>
          </a:p>
          <a:p>
            <a:pPr lvl="8" rtl="0"/>
            <a:r>
              <a:rPr lang="es-ES" noProof="0"/>
              <a:t>9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CEFD621-B35E-4109-83EE-BF38A078E795}" type="datetime1">
              <a:rPr lang="es-ES" noProof="0" smtClean="0"/>
              <a:t>09/08/2022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s-ES">
                <a:cs typeface="Calibri Light"/>
              </a:rPr>
              <a:t>Sistema de Gestión Interna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0" rIns="91440" bIns="45720" rtlCol="0" anchor="t">
            <a:normAutofit/>
          </a:bodyPr>
          <a:lstStyle/>
          <a:p>
            <a:r>
              <a:rPr lang="es-ES" sz="2000"/>
              <a:t>Opciones de desarrollo de una Intranet para </a:t>
            </a:r>
            <a:r>
              <a:rPr lang="es-ES" sz="2000" err="1"/>
              <a:t>Quinpe</a:t>
            </a:r>
            <a:r>
              <a:rPr lang="es-ES" sz="2000"/>
              <a:t>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5E258C-8EB3-09D5-51EF-73665B352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5703" y="113072"/>
            <a:ext cx="6682031" cy="685800"/>
          </a:xfrm>
        </p:spPr>
        <p:txBody>
          <a:bodyPr/>
          <a:lstStyle/>
          <a:p>
            <a:r>
              <a:rPr lang="es-ES"/>
              <a:t>Ventajas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EA2E0D-A7FD-31C5-5A7C-595C9D45F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5872" y="798872"/>
            <a:ext cx="7040726" cy="35083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Sistema desarrollado por Microsoft, con respaldo garantizado por la firma</a:t>
            </a:r>
          </a:p>
          <a:p>
            <a:r>
              <a:rPr lang="es-ES" dirty="0"/>
              <a:t>Implementación asistida por el </a:t>
            </a:r>
            <a:r>
              <a:rPr lang="es-ES" dirty="0" err="1"/>
              <a:t>partner</a:t>
            </a:r>
            <a:endParaRPr lang="es-ES" dirty="0"/>
          </a:p>
          <a:p>
            <a:r>
              <a:rPr lang="es-ES" dirty="0"/>
              <a:t>Alojado en servidores de Microsoft en la nube</a:t>
            </a:r>
          </a:p>
          <a:p>
            <a:r>
              <a:rPr lang="es-ES" dirty="0"/>
              <a:t>Escalable, expandible </a:t>
            </a:r>
          </a:p>
          <a:p>
            <a:r>
              <a:rPr lang="es-ES" dirty="0"/>
              <a:t>Pertenece al ecosistema que ya conocemos Microsoft 365</a:t>
            </a:r>
          </a:p>
          <a:p>
            <a:r>
              <a:rPr lang="es-ES" dirty="0"/>
              <a:t>Gran cantidad de documentos para capacitar al usuario</a:t>
            </a:r>
          </a:p>
          <a:p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09AC3EB-C662-6B09-202B-65156E007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9219" y="4312869"/>
            <a:ext cx="6681357" cy="685800"/>
          </a:xfrm>
        </p:spPr>
        <p:txBody>
          <a:bodyPr/>
          <a:lstStyle/>
          <a:p>
            <a:r>
              <a:rPr lang="es-ES"/>
              <a:t>Desventajas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C7A2F17-87E5-BC0C-4C5C-889913281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9014" y="4998667"/>
            <a:ext cx="7041964" cy="154590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dirty="0"/>
              <a:t>Costo de suscripción mensual</a:t>
            </a:r>
          </a:p>
          <a:p>
            <a:r>
              <a:rPr lang="es-ES" dirty="0"/>
              <a:t>El sistema no es propiedad de </a:t>
            </a:r>
            <a:r>
              <a:rPr lang="es-ES" dirty="0" err="1"/>
              <a:t>Quinpe</a:t>
            </a:r>
            <a:endParaRPr lang="es-ES" dirty="0"/>
          </a:p>
          <a:p>
            <a:r>
              <a:rPr lang="es-ES" dirty="0">
                <a:ea typeface="+mn-lt"/>
                <a:cs typeface="+mn-lt"/>
              </a:rPr>
              <a:t>Puede haber limitaciones en cuanto a la posibilidad de personalizar las funciones de este sistema</a:t>
            </a:r>
            <a:endParaRPr lang="es-ES" dirty="0"/>
          </a:p>
          <a:p>
            <a:pPr marL="0" indent="0">
              <a:buNone/>
            </a:pPr>
            <a:endParaRPr lang="es-ES"/>
          </a:p>
          <a:p>
            <a:endParaRPr lang="es-ES"/>
          </a:p>
          <a:p>
            <a:endParaRPr lang="es-ES"/>
          </a:p>
          <a:p>
            <a:endParaRPr lang="es-ES"/>
          </a:p>
          <a:p>
            <a:endParaRPr lang="es-ES"/>
          </a:p>
          <a:p>
            <a:endParaRPr lang="es-ES"/>
          </a:p>
          <a:p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C9B7ECF-0534-FAE8-3235-41C5E4D0AB0F}"/>
              </a:ext>
            </a:extLst>
          </p:cNvPr>
          <p:cNvSpPr txBox="1"/>
          <p:nvPr/>
        </p:nvSpPr>
        <p:spPr>
          <a:xfrm>
            <a:off x="855285" y="1762396"/>
            <a:ext cx="3559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solidFill>
                  <a:schemeClr val="bg1"/>
                </a:solidFill>
              </a:rPr>
              <a:t>Dynamics 365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0206975-EBC4-AC72-5360-D0C5640CB2FB}"/>
              </a:ext>
            </a:extLst>
          </p:cNvPr>
          <p:cNvSpPr txBox="1"/>
          <p:nvPr/>
        </p:nvSpPr>
        <p:spPr>
          <a:xfrm>
            <a:off x="855284" y="2869452"/>
            <a:ext cx="35596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>
                <a:solidFill>
                  <a:schemeClr val="bg1"/>
                </a:solidFill>
              </a:rPr>
              <a:t>Contratación a través de un </a:t>
            </a:r>
            <a:r>
              <a:rPr lang="es-ES" err="1">
                <a:solidFill>
                  <a:schemeClr val="bg1"/>
                </a:solidFill>
              </a:rPr>
              <a:t>partner</a:t>
            </a:r>
            <a:r>
              <a:rPr lang="es-ES">
                <a:solidFill>
                  <a:schemeClr val="bg1"/>
                </a:solidFill>
              </a:rPr>
              <a:t> de Microsoft.</a:t>
            </a:r>
          </a:p>
        </p:txBody>
      </p:sp>
    </p:spTree>
    <p:extLst>
      <p:ext uri="{BB962C8B-B14F-4D97-AF65-F5344CB8AC3E}">
        <p14:creationId xmlns:p14="http://schemas.microsoft.com/office/powerpoint/2010/main" val="291215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EFAC8-6102-4052-C026-5C037CC98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>
                <a:cs typeface="Calibri Light"/>
              </a:rPr>
              <a:t>Resumen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E29080-F500-F430-FD44-0B94D783E7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0" rIns="91440" bIns="45720" rtlCol="0" anchor="t">
            <a:norm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88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5E258C-8EB3-09D5-51EF-73665B352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5703" y="113072"/>
            <a:ext cx="6682031" cy="685800"/>
          </a:xfrm>
        </p:spPr>
        <p:txBody>
          <a:bodyPr/>
          <a:lstStyle/>
          <a:p>
            <a:r>
              <a:rPr lang="es-ES"/>
              <a:t>Tomar una </a:t>
            </a:r>
            <a:r>
              <a:rPr lang="es-ES" err="1"/>
              <a:t>desición</a:t>
            </a:r>
            <a:r>
              <a:rPr lang="es-ES"/>
              <a:t> en base a: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EA2E0D-A7FD-31C5-5A7C-595C9D45F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5872" y="798872"/>
            <a:ext cx="7040726" cy="350839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ES"/>
              <a:t>La posibilidad de expandir las funcionalidades del sistema</a:t>
            </a:r>
          </a:p>
          <a:p>
            <a:r>
              <a:rPr lang="es-ES"/>
              <a:t>Evaluar la conveniencia técnico-económica dada la coyuntura</a:t>
            </a:r>
          </a:p>
          <a:p>
            <a:r>
              <a:rPr lang="es-ES"/>
              <a:t>Tener en cuenta que el software elegido será la plataforma de crecimiento sobre la cual </a:t>
            </a:r>
            <a:r>
              <a:rPr lang="es-ES" err="1"/>
              <a:t>Quinpe</a:t>
            </a:r>
            <a:r>
              <a:rPr lang="es-ES"/>
              <a:t> se debe apoyar en los próximos años</a:t>
            </a:r>
          </a:p>
          <a:p>
            <a:r>
              <a:rPr lang="es-ES"/>
              <a:t>Elegir un sistema que cubra en la mayor medida posible los requerimientos de operatividad y producción de reportes para la toma de decisiones.</a:t>
            </a:r>
          </a:p>
          <a:p>
            <a:r>
              <a:rPr lang="es-ES"/>
              <a:t>Priorizar la estabilidad del mismo</a:t>
            </a:r>
          </a:p>
          <a:p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09AC3EB-C662-6B09-202B-65156E007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9219" y="4312869"/>
            <a:ext cx="6681357" cy="685800"/>
          </a:xfrm>
        </p:spPr>
        <p:txBody>
          <a:bodyPr/>
          <a:lstStyle/>
          <a:p>
            <a:r>
              <a:rPr lang="es-ES"/>
              <a:t>Evitar pensar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C7A2F17-87E5-BC0C-4C5C-889913281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9014" y="4998667"/>
            <a:ext cx="7041964" cy="154590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El tiempo que demoraría una implementación</a:t>
            </a:r>
          </a:p>
          <a:p>
            <a:endParaRPr lang="es-ES"/>
          </a:p>
          <a:p>
            <a:endParaRPr lang="es-ES"/>
          </a:p>
          <a:p>
            <a:endParaRPr lang="es-ES"/>
          </a:p>
          <a:p>
            <a:pPr marL="0" indent="0">
              <a:buNone/>
            </a:pPr>
            <a:endParaRPr lang="es-ES"/>
          </a:p>
          <a:p>
            <a:endParaRPr lang="es-ES"/>
          </a:p>
          <a:p>
            <a:endParaRPr lang="es-ES"/>
          </a:p>
          <a:p>
            <a:endParaRPr lang="es-ES"/>
          </a:p>
          <a:p>
            <a:endParaRPr lang="es-ES"/>
          </a:p>
          <a:p>
            <a:endParaRPr lang="es-ES"/>
          </a:p>
          <a:p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C9B7ECF-0534-FAE8-3235-41C5E4D0AB0F}"/>
              </a:ext>
            </a:extLst>
          </p:cNvPr>
          <p:cNvSpPr txBox="1"/>
          <p:nvPr/>
        </p:nvSpPr>
        <p:spPr>
          <a:xfrm>
            <a:off x="855285" y="1762396"/>
            <a:ext cx="3559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solidFill>
                  <a:schemeClr val="bg1"/>
                </a:solidFill>
              </a:rPr>
              <a:t>Sistema Gestión Interna - </a:t>
            </a:r>
            <a:r>
              <a:rPr lang="es-ES" err="1">
                <a:solidFill>
                  <a:schemeClr val="bg1"/>
                </a:solidFill>
              </a:rPr>
              <a:t>Facts</a:t>
            </a:r>
            <a:endParaRPr lang="es-ES" err="1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0206975-EBC4-AC72-5360-D0C5640CB2FB}"/>
              </a:ext>
            </a:extLst>
          </p:cNvPr>
          <p:cNvSpPr txBox="1"/>
          <p:nvPr/>
        </p:nvSpPr>
        <p:spPr>
          <a:xfrm>
            <a:off x="855284" y="2323112"/>
            <a:ext cx="3559654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>
                <a:solidFill>
                  <a:schemeClr val="bg1"/>
                </a:solidFill>
              </a:rPr>
              <a:t>Puede o no ser propiedad de la empresa</a:t>
            </a:r>
          </a:p>
          <a:p>
            <a:pPr marL="285750" indent="-285750">
              <a:buFont typeface="Arial"/>
              <a:buChar char="•"/>
            </a:pPr>
            <a:r>
              <a:rPr lang="es-ES">
                <a:solidFill>
                  <a:schemeClr val="bg1"/>
                </a:solidFill>
              </a:rPr>
              <a:t>Conviene elegir un sistema escalable</a:t>
            </a:r>
          </a:p>
          <a:p>
            <a:pPr marL="285750" indent="-285750">
              <a:buFont typeface="Arial"/>
              <a:buChar char="•"/>
            </a:pPr>
            <a:r>
              <a:rPr lang="es-ES">
                <a:solidFill>
                  <a:schemeClr val="bg1"/>
                </a:solidFill>
              </a:rPr>
              <a:t>Debemos apoyarnos en el </a:t>
            </a:r>
            <a:r>
              <a:rPr lang="es-ES" err="1">
                <a:solidFill>
                  <a:schemeClr val="bg1"/>
                </a:solidFill>
              </a:rPr>
              <a:t>expertise</a:t>
            </a:r>
            <a:r>
              <a:rPr lang="es-ES">
                <a:solidFill>
                  <a:schemeClr val="bg1"/>
                </a:solidFill>
              </a:rPr>
              <a:t> de desarrolladores</a:t>
            </a:r>
          </a:p>
          <a:p>
            <a:pPr marL="285750" indent="-285750">
              <a:buFont typeface="Arial"/>
              <a:buChar char="•"/>
            </a:pPr>
            <a:r>
              <a:rPr lang="es-ES">
                <a:solidFill>
                  <a:schemeClr val="bg1"/>
                </a:solidFill>
              </a:rPr>
              <a:t>Habrá que dedicar una cantidad de tiempo prudencial</a:t>
            </a:r>
          </a:p>
        </p:txBody>
      </p:sp>
    </p:spTree>
    <p:extLst>
      <p:ext uri="{BB962C8B-B14F-4D97-AF65-F5344CB8AC3E}">
        <p14:creationId xmlns:p14="http://schemas.microsoft.com/office/powerpoint/2010/main" val="423424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69">
            <a:extLst>
              <a:ext uri="{FF2B5EF4-FFF2-40B4-BE49-F238E27FC236}">
                <a16:creationId xmlns:a16="http://schemas.microsoft.com/office/drawing/2014/main" id="{5B5504F5-A44D-4727-B62D-D306EE4C0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42E83A18-C907-44D5-83DF-CFB181254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E845C857-E334-431F-9264-4BEF01228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426C9BD9-ECC0-4C60-87C1-D07F8F075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7FBDFA8E-61C4-4F76-819E-308A16DEE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61F1C21-70B1-4D4E-831C-75DB8E7EA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FD6B914E-6122-42BE-91C5-72FA400D0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25950DE0-F9E4-4487-93B8-F6FDB00B2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319D2307-45E1-4592-8192-9C9102D4E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1A93A333-9537-4DEC-A527-7733E1096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76DEF779-F072-40FD-A3BF-84E3B8C6D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6861570E-EBF4-48B8-AB90-2A40B5228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68EF8EC2-E3C0-4C22-B1B8-6E30AC244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AC3BE00B-705F-42C6-94CE-E89B1FA4E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F23249F0-6642-4CDD-B89B-7EC0C254A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9E5173CD-2C19-40D0-B444-CF38FF220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C46A9203-B0FB-426A-9F90-6953A96AE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F0B66C88-C270-4AE6-B12C-71CFC5F1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9113790B-9AB2-45C0-85DD-4E7303894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36488705-890C-4BDD-AC3C-9807F6A6E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CCF65277-1D63-4A4A-957E-9F12111D9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AD6DFDD0-50F6-498B-A4E6-DC6D9A795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32" name="Group 92">
            <a:extLst>
              <a:ext uri="{FF2B5EF4-FFF2-40B4-BE49-F238E27FC236}">
                <a16:creationId xmlns:a16="http://schemas.microsoft.com/office/drawing/2014/main" id="{02A5D777-C3C4-4D83-B4A3-0C83DBE1C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80A9110-3349-42C1-8186-CB70C1FD4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Isosceles Triangle 22">
              <a:extLst>
                <a:ext uri="{FF2B5EF4-FFF2-40B4-BE49-F238E27FC236}">
                  <a16:creationId xmlns:a16="http://schemas.microsoft.com/office/drawing/2014/main" id="{4F5EDCDF-C218-4482-A13E-8CFB87D0D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EB8EB4B-9F73-4DB2-B849-B88E0435D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33" name="Rectangle 97">
            <a:extLst>
              <a:ext uri="{FF2B5EF4-FFF2-40B4-BE49-F238E27FC236}">
                <a16:creationId xmlns:a16="http://schemas.microsoft.com/office/drawing/2014/main" id="{6815C548-7118-485C-9F94-632AA13D3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99">
            <a:extLst>
              <a:ext uri="{FF2B5EF4-FFF2-40B4-BE49-F238E27FC236}">
                <a16:creationId xmlns:a16="http://schemas.microsoft.com/office/drawing/2014/main" id="{9CD7F906-9BCC-447D-B901-20F63333D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1" name="Freeform 5">
              <a:extLst>
                <a:ext uri="{FF2B5EF4-FFF2-40B4-BE49-F238E27FC236}">
                  <a16:creationId xmlns:a16="http://schemas.microsoft.com/office/drawing/2014/main" id="{68E5C8D8-ED34-4A4C-92C6-1C387297A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6">
              <a:extLst>
                <a:ext uri="{FF2B5EF4-FFF2-40B4-BE49-F238E27FC236}">
                  <a16:creationId xmlns:a16="http://schemas.microsoft.com/office/drawing/2014/main" id="{072FF48C-81B2-4637-8E97-B8C3E33D7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7">
              <a:extLst>
                <a:ext uri="{FF2B5EF4-FFF2-40B4-BE49-F238E27FC236}">
                  <a16:creationId xmlns:a16="http://schemas.microsoft.com/office/drawing/2014/main" id="{EB5E5BD8-66D5-43B5-82B8-10BDA1D835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8">
              <a:extLst>
                <a:ext uri="{FF2B5EF4-FFF2-40B4-BE49-F238E27FC236}">
                  <a16:creationId xmlns:a16="http://schemas.microsoft.com/office/drawing/2014/main" id="{9FD01F9F-9A03-4A89-8BCE-20A888F66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">
              <a:extLst>
                <a:ext uri="{FF2B5EF4-FFF2-40B4-BE49-F238E27FC236}">
                  <a16:creationId xmlns:a16="http://schemas.microsoft.com/office/drawing/2014/main" id="{508EB1BF-1491-4E65-9C35-008934D5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3C7E1841-BA80-466A-AA20-DB02F939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1">
              <a:extLst>
                <a:ext uri="{FF2B5EF4-FFF2-40B4-BE49-F238E27FC236}">
                  <a16:creationId xmlns:a16="http://schemas.microsoft.com/office/drawing/2014/main" id="{2806A9BD-9B6D-4D87-AE1F-6AF1EA95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2">
              <a:extLst>
                <a:ext uri="{FF2B5EF4-FFF2-40B4-BE49-F238E27FC236}">
                  <a16:creationId xmlns:a16="http://schemas.microsoft.com/office/drawing/2014/main" id="{C8D7BB10-F13B-4F61-895E-20F15676E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3">
              <a:extLst>
                <a:ext uri="{FF2B5EF4-FFF2-40B4-BE49-F238E27FC236}">
                  <a16:creationId xmlns:a16="http://schemas.microsoft.com/office/drawing/2014/main" id="{2AEAC03C-03A6-4619-A1F4-2C2AB1038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4">
              <a:extLst>
                <a:ext uri="{FF2B5EF4-FFF2-40B4-BE49-F238E27FC236}">
                  <a16:creationId xmlns:a16="http://schemas.microsoft.com/office/drawing/2014/main" id="{1F12D195-3755-4A5F-80D0-F2610E00C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5">
              <a:extLst>
                <a:ext uri="{FF2B5EF4-FFF2-40B4-BE49-F238E27FC236}">
                  <a16:creationId xmlns:a16="http://schemas.microsoft.com/office/drawing/2014/main" id="{9DF8AF1B-9850-45E0-91D7-7C144736C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6">
              <a:extLst>
                <a:ext uri="{FF2B5EF4-FFF2-40B4-BE49-F238E27FC236}">
                  <a16:creationId xmlns:a16="http://schemas.microsoft.com/office/drawing/2014/main" id="{9A69AB78-1FF4-4FD6-99AB-D37FDD06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7">
              <a:extLst>
                <a:ext uri="{FF2B5EF4-FFF2-40B4-BE49-F238E27FC236}">
                  <a16:creationId xmlns:a16="http://schemas.microsoft.com/office/drawing/2014/main" id="{F4CD039C-77A9-4589-8AD7-53C445B439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8">
              <a:extLst>
                <a:ext uri="{FF2B5EF4-FFF2-40B4-BE49-F238E27FC236}">
                  <a16:creationId xmlns:a16="http://schemas.microsoft.com/office/drawing/2014/main" id="{9BBE1729-AA67-4290-A6B6-76C54B73A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9">
              <a:extLst>
                <a:ext uri="{FF2B5EF4-FFF2-40B4-BE49-F238E27FC236}">
                  <a16:creationId xmlns:a16="http://schemas.microsoft.com/office/drawing/2014/main" id="{C7989282-C9A6-4905-9EE7-BAD79F996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0">
              <a:extLst>
                <a:ext uri="{FF2B5EF4-FFF2-40B4-BE49-F238E27FC236}">
                  <a16:creationId xmlns:a16="http://schemas.microsoft.com/office/drawing/2014/main" id="{EFFD14C3-BBFF-48F2-AB6C-C2EE0263F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1">
              <a:extLst>
                <a:ext uri="{FF2B5EF4-FFF2-40B4-BE49-F238E27FC236}">
                  <a16:creationId xmlns:a16="http://schemas.microsoft.com/office/drawing/2014/main" id="{35EF92FD-4E70-41BC-A2C3-E19279188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2">
              <a:extLst>
                <a:ext uri="{FF2B5EF4-FFF2-40B4-BE49-F238E27FC236}">
                  <a16:creationId xmlns:a16="http://schemas.microsoft.com/office/drawing/2014/main" id="{13C9D14D-C1BC-47A4-810F-2B2378286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3">
              <a:extLst>
                <a:ext uri="{FF2B5EF4-FFF2-40B4-BE49-F238E27FC236}">
                  <a16:creationId xmlns:a16="http://schemas.microsoft.com/office/drawing/2014/main" id="{7BB78E9D-8FB2-4188-AA76-B076EC91E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4">
              <a:extLst>
                <a:ext uri="{FF2B5EF4-FFF2-40B4-BE49-F238E27FC236}">
                  <a16:creationId xmlns:a16="http://schemas.microsoft.com/office/drawing/2014/main" id="{086F636F-8908-4A84-9DE8-38A1D3B9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5">
              <a:extLst>
                <a:ext uri="{FF2B5EF4-FFF2-40B4-BE49-F238E27FC236}">
                  <a16:creationId xmlns:a16="http://schemas.microsoft.com/office/drawing/2014/main" id="{BCDAB8B2-1267-4ABD-A817-3078AEC29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5" name="Group 122">
            <a:extLst>
              <a:ext uri="{FF2B5EF4-FFF2-40B4-BE49-F238E27FC236}">
                <a16:creationId xmlns:a16="http://schemas.microsoft.com/office/drawing/2014/main" id="{905D9A16-BB91-4097-BD0B-3B994C03A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4672" y="4281677"/>
            <a:ext cx="10579607" cy="1771275"/>
            <a:chOff x="804672" y="3893141"/>
            <a:chExt cx="10579607" cy="1771275"/>
          </a:xfrm>
          <a:solidFill>
            <a:schemeClr val="tx2"/>
          </a:solidFill>
        </p:grpSpPr>
        <p:sp>
          <p:nvSpPr>
            <p:cNvPr id="136" name="Isosceles Triangle 39">
              <a:extLst>
                <a:ext uri="{FF2B5EF4-FFF2-40B4-BE49-F238E27FC236}">
                  <a16:creationId xmlns:a16="http://schemas.microsoft.com/office/drawing/2014/main" id="{E4EAE09B-33C0-47CA-8856-8A266114D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865A29A-C0EC-40AE-951A-1C7AFEFB0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672" y="3893141"/>
              <a:ext cx="10579607" cy="1420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BBEFAC8-6102-4052-C026-5C037CC986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86968" y="4354396"/>
            <a:ext cx="10417231" cy="1250384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b="0" i="0" kern="1200" cap="none" spc="-15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roadmap</a:t>
            </a:r>
          </a:p>
        </p:txBody>
      </p:sp>
      <p:graphicFrame>
        <p:nvGraphicFramePr>
          <p:cNvPr id="9" name="Diagrama 4">
            <a:extLst>
              <a:ext uri="{FF2B5EF4-FFF2-40B4-BE49-F238E27FC236}">
                <a16:creationId xmlns:a16="http://schemas.microsoft.com/office/drawing/2014/main" id="{A400872C-2D63-68DA-5D59-A23A72B980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1102120"/>
              </p:ext>
            </p:extLst>
          </p:nvPr>
        </p:nvGraphicFramePr>
        <p:xfrm>
          <a:off x="804672" y="803186"/>
          <a:ext cx="10579607" cy="3043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4925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B5504F5-A44D-4727-B62D-D306EE4C0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2" name="Freeform 5">
              <a:extLst>
                <a:ext uri="{FF2B5EF4-FFF2-40B4-BE49-F238E27FC236}">
                  <a16:creationId xmlns:a16="http://schemas.microsoft.com/office/drawing/2014/main" id="{42E83A18-C907-44D5-83DF-CFB181254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6">
              <a:extLst>
                <a:ext uri="{FF2B5EF4-FFF2-40B4-BE49-F238E27FC236}">
                  <a16:creationId xmlns:a16="http://schemas.microsoft.com/office/drawing/2014/main" id="{E845C857-E334-431F-9264-4BEF01228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7">
              <a:extLst>
                <a:ext uri="{FF2B5EF4-FFF2-40B4-BE49-F238E27FC236}">
                  <a16:creationId xmlns:a16="http://schemas.microsoft.com/office/drawing/2014/main" id="{426C9BD9-ECC0-4C60-87C1-D07F8F075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8">
              <a:extLst>
                <a:ext uri="{FF2B5EF4-FFF2-40B4-BE49-F238E27FC236}">
                  <a16:creationId xmlns:a16="http://schemas.microsoft.com/office/drawing/2014/main" id="{7FBDFA8E-61C4-4F76-819E-308A16DEE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9">
              <a:extLst>
                <a:ext uri="{FF2B5EF4-FFF2-40B4-BE49-F238E27FC236}">
                  <a16:creationId xmlns:a16="http://schemas.microsoft.com/office/drawing/2014/main" id="{761F1C21-70B1-4D4E-831C-75DB8E7EA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10">
              <a:extLst>
                <a:ext uri="{FF2B5EF4-FFF2-40B4-BE49-F238E27FC236}">
                  <a16:creationId xmlns:a16="http://schemas.microsoft.com/office/drawing/2014/main" id="{FD6B914E-6122-42BE-91C5-72FA400D0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11">
              <a:extLst>
                <a:ext uri="{FF2B5EF4-FFF2-40B4-BE49-F238E27FC236}">
                  <a16:creationId xmlns:a16="http://schemas.microsoft.com/office/drawing/2014/main" id="{25950DE0-F9E4-4487-93B8-F6FDB00B2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12">
              <a:extLst>
                <a:ext uri="{FF2B5EF4-FFF2-40B4-BE49-F238E27FC236}">
                  <a16:creationId xmlns:a16="http://schemas.microsoft.com/office/drawing/2014/main" id="{319D2307-45E1-4592-8192-9C9102D4E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13">
              <a:extLst>
                <a:ext uri="{FF2B5EF4-FFF2-40B4-BE49-F238E27FC236}">
                  <a16:creationId xmlns:a16="http://schemas.microsoft.com/office/drawing/2014/main" id="{1A93A333-9537-4DEC-A527-7733E1096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14">
              <a:extLst>
                <a:ext uri="{FF2B5EF4-FFF2-40B4-BE49-F238E27FC236}">
                  <a16:creationId xmlns:a16="http://schemas.microsoft.com/office/drawing/2014/main" id="{76DEF779-F072-40FD-A3BF-84E3B8C6D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15">
              <a:extLst>
                <a:ext uri="{FF2B5EF4-FFF2-40B4-BE49-F238E27FC236}">
                  <a16:creationId xmlns:a16="http://schemas.microsoft.com/office/drawing/2014/main" id="{6861570E-EBF4-48B8-AB90-2A40B5228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16">
              <a:extLst>
                <a:ext uri="{FF2B5EF4-FFF2-40B4-BE49-F238E27FC236}">
                  <a16:creationId xmlns:a16="http://schemas.microsoft.com/office/drawing/2014/main" id="{68EF8EC2-E3C0-4C22-B1B8-6E30AC244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17">
              <a:extLst>
                <a:ext uri="{FF2B5EF4-FFF2-40B4-BE49-F238E27FC236}">
                  <a16:creationId xmlns:a16="http://schemas.microsoft.com/office/drawing/2014/main" id="{AC3BE00B-705F-42C6-94CE-E89B1FA4E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18">
              <a:extLst>
                <a:ext uri="{FF2B5EF4-FFF2-40B4-BE49-F238E27FC236}">
                  <a16:creationId xmlns:a16="http://schemas.microsoft.com/office/drawing/2014/main" id="{F23249F0-6642-4CDD-B89B-7EC0C254A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19">
              <a:extLst>
                <a:ext uri="{FF2B5EF4-FFF2-40B4-BE49-F238E27FC236}">
                  <a16:creationId xmlns:a16="http://schemas.microsoft.com/office/drawing/2014/main" id="{9E5173CD-2C19-40D0-B444-CF38FF220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20">
              <a:extLst>
                <a:ext uri="{FF2B5EF4-FFF2-40B4-BE49-F238E27FC236}">
                  <a16:creationId xmlns:a16="http://schemas.microsoft.com/office/drawing/2014/main" id="{C46A9203-B0FB-426A-9F90-6953A96AE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21">
              <a:extLst>
                <a:ext uri="{FF2B5EF4-FFF2-40B4-BE49-F238E27FC236}">
                  <a16:creationId xmlns:a16="http://schemas.microsoft.com/office/drawing/2014/main" id="{F0B66C88-C270-4AE6-B12C-71CFC5F1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9" name="Freeform 22">
              <a:extLst>
                <a:ext uri="{FF2B5EF4-FFF2-40B4-BE49-F238E27FC236}">
                  <a16:creationId xmlns:a16="http://schemas.microsoft.com/office/drawing/2014/main" id="{9113790B-9AB2-45C0-85DD-4E7303894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0" name="Freeform 23">
              <a:extLst>
                <a:ext uri="{FF2B5EF4-FFF2-40B4-BE49-F238E27FC236}">
                  <a16:creationId xmlns:a16="http://schemas.microsoft.com/office/drawing/2014/main" id="{36488705-890C-4BDD-AC3C-9807F6A6E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1" name="Freeform 24">
              <a:extLst>
                <a:ext uri="{FF2B5EF4-FFF2-40B4-BE49-F238E27FC236}">
                  <a16:creationId xmlns:a16="http://schemas.microsoft.com/office/drawing/2014/main" id="{CCF65277-1D63-4A4A-957E-9F12111D9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2" name="Freeform 25">
              <a:extLst>
                <a:ext uri="{FF2B5EF4-FFF2-40B4-BE49-F238E27FC236}">
                  <a16:creationId xmlns:a16="http://schemas.microsoft.com/office/drawing/2014/main" id="{AD6DFDD0-50F6-498B-A4E6-DC6D9A795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2A5D777-C3C4-4D83-B4A3-0C83DBE1C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580A9110-3349-42C1-8186-CB70C1FD4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6" name="Isosceles Triangle 22">
              <a:extLst>
                <a:ext uri="{FF2B5EF4-FFF2-40B4-BE49-F238E27FC236}">
                  <a16:creationId xmlns:a16="http://schemas.microsoft.com/office/drawing/2014/main" id="{4F5EDCDF-C218-4482-A13E-8CFB87D0D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3EB8EB4B-9F73-4DB2-B849-B88E0435D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BBEFAC8-6102-4052-C026-5C037CC986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88631" y="2349925"/>
            <a:ext cx="3498979" cy="2456442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rPr>
              <a:t>roadmap</a:t>
            </a:r>
          </a:p>
        </p:txBody>
      </p:sp>
      <p:graphicFrame>
        <p:nvGraphicFramePr>
          <p:cNvPr id="9" name="Diagrama 4">
            <a:extLst>
              <a:ext uri="{FF2B5EF4-FFF2-40B4-BE49-F238E27FC236}">
                <a16:creationId xmlns:a16="http://schemas.microsoft.com/office/drawing/2014/main" id="{A400872C-2D63-68DA-5D59-A23A72B980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8141732"/>
              </p:ext>
            </p:extLst>
          </p:nvPr>
        </p:nvGraphicFramePr>
        <p:xfrm>
          <a:off x="5440363" y="1125538"/>
          <a:ext cx="5638800" cy="4603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291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C816F-BE37-BF7E-AFD7-992BEDD43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cs typeface="Calibri Light"/>
              </a:rPr>
              <a:t>Se evalúan 3 opciones</a:t>
            </a:r>
            <a:endParaRPr lang="es-ES"/>
          </a:p>
        </p:txBody>
      </p:sp>
      <p:sp>
        <p:nvSpPr>
          <p:cNvPr id="4" name="Abrir llave 3">
            <a:extLst>
              <a:ext uri="{FF2B5EF4-FFF2-40B4-BE49-F238E27FC236}">
                <a16:creationId xmlns:a16="http://schemas.microsoft.com/office/drawing/2014/main" id="{78F4EC9F-A8A2-E6D3-3581-DFEF40347B29}"/>
              </a:ext>
            </a:extLst>
          </p:cNvPr>
          <p:cNvSpPr/>
          <p:nvPr/>
        </p:nvSpPr>
        <p:spPr>
          <a:xfrm>
            <a:off x="4566163" y="1605952"/>
            <a:ext cx="402565" cy="365184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E0E3F8D-3C70-F050-71A6-84F507FF1AAC}"/>
              </a:ext>
            </a:extLst>
          </p:cNvPr>
          <p:cNvSpPr txBox="1"/>
          <p:nvPr/>
        </p:nvSpPr>
        <p:spPr>
          <a:xfrm>
            <a:off x="5106357" y="1994259"/>
            <a:ext cx="6683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s-ES"/>
              <a:t>Continuación de la intranet actual 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87159E4-15E7-4475-DDA0-A232E64CBDED}"/>
              </a:ext>
            </a:extLst>
          </p:cNvPr>
          <p:cNvSpPr txBox="1"/>
          <p:nvPr/>
        </p:nvSpPr>
        <p:spPr>
          <a:xfrm>
            <a:off x="5106356" y="3072560"/>
            <a:ext cx="66833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s-ES"/>
              <a:t>Implementación de un sistema open </a:t>
            </a:r>
            <a:r>
              <a:rPr lang="es-ES" err="1"/>
              <a:t>source</a:t>
            </a:r>
            <a:r>
              <a:rPr lang="es-ES"/>
              <a:t> a medida</a:t>
            </a:r>
          </a:p>
          <a:p>
            <a:r>
              <a:rPr lang="es-ES"/>
              <a:t>     (desde cero)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6C3BFAE-5664-067A-93F2-383C9A5E22A8}"/>
              </a:ext>
            </a:extLst>
          </p:cNvPr>
          <p:cNvSpPr txBox="1"/>
          <p:nvPr/>
        </p:nvSpPr>
        <p:spPr>
          <a:xfrm>
            <a:off x="5149489" y="4222749"/>
            <a:ext cx="6683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s-ES"/>
              <a:t>Implementación de Microsoft Dynamics 365</a:t>
            </a:r>
          </a:p>
        </p:txBody>
      </p:sp>
    </p:spTree>
    <p:extLst>
      <p:ext uri="{BB962C8B-B14F-4D97-AF65-F5344CB8AC3E}">
        <p14:creationId xmlns:p14="http://schemas.microsoft.com/office/powerpoint/2010/main" val="186674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F685C-7CCF-4692-32CF-C929E7AD9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cs typeface="Calibri Light"/>
              </a:rPr>
              <a:t>Examen preliminar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DEC53D-3861-F528-5EB6-6215215AD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24495" y="774430"/>
            <a:ext cx="6265088" cy="685800"/>
          </a:xfrm>
        </p:spPr>
        <p:txBody>
          <a:bodyPr/>
          <a:lstStyle/>
          <a:p>
            <a:r>
              <a:rPr lang="es-ES"/>
              <a:t>Opción 1: (continuar la intranet)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AA3779-7AC0-B07A-9DF3-7C7839303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4664" y="1460230"/>
            <a:ext cx="6810689" cy="16968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Requiere de contratar un desarrollador / empresa de desarrollo</a:t>
            </a:r>
          </a:p>
          <a:p>
            <a:r>
              <a:rPr lang="es-ES"/>
              <a:t>Implica analizar la estructura de código actual "tiempo muerto" </a:t>
            </a:r>
          </a:p>
          <a:p>
            <a:endParaRPr lang="es-ES"/>
          </a:p>
        </p:txBody>
      </p:sp>
      <p:sp>
        <p:nvSpPr>
          <p:cNvPr id="7" name="Abrir llave 6">
            <a:extLst>
              <a:ext uri="{FF2B5EF4-FFF2-40B4-BE49-F238E27FC236}">
                <a16:creationId xmlns:a16="http://schemas.microsoft.com/office/drawing/2014/main" id="{5D7A1D80-8EFD-65C3-656C-1B22E6464222}"/>
              </a:ext>
            </a:extLst>
          </p:cNvPr>
          <p:cNvSpPr/>
          <p:nvPr/>
        </p:nvSpPr>
        <p:spPr>
          <a:xfrm>
            <a:off x="4551786" y="772065"/>
            <a:ext cx="316300" cy="57509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A5C5B178-4A1B-1E0C-E914-AF57E125D5A1}"/>
              </a:ext>
            </a:extLst>
          </p:cNvPr>
          <p:cNvSpPr txBox="1">
            <a:spLocks/>
          </p:cNvSpPr>
          <p:nvPr/>
        </p:nvSpPr>
        <p:spPr>
          <a:xfrm>
            <a:off x="5018744" y="3155321"/>
            <a:ext cx="6265088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Opción 2: Implementar algo nuevo </a:t>
            </a:r>
          </a:p>
        </p:txBody>
      </p:sp>
      <p:sp>
        <p:nvSpPr>
          <p:cNvPr id="16" name="Marcador de contenido 3">
            <a:extLst>
              <a:ext uri="{FF2B5EF4-FFF2-40B4-BE49-F238E27FC236}">
                <a16:creationId xmlns:a16="http://schemas.microsoft.com/office/drawing/2014/main" id="{12A929AC-65C1-7388-8141-4EA347C8B45A}"/>
              </a:ext>
            </a:extLst>
          </p:cNvPr>
          <p:cNvSpPr txBox="1">
            <a:spLocks/>
          </p:cNvSpPr>
          <p:nvPr/>
        </p:nvSpPr>
        <p:spPr>
          <a:xfrm>
            <a:off x="5018913" y="3841121"/>
            <a:ext cx="6810689" cy="267451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Posiblemente no se puedan migrar los datos que actualmente </a:t>
            </a:r>
            <a:r>
              <a:rPr lang="es-ES" err="1"/>
              <a:t>estan</a:t>
            </a:r>
            <a:r>
              <a:rPr lang="es-ES"/>
              <a:t> en Intranet</a:t>
            </a:r>
          </a:p>
          <a:p>
            <a:r>
              <a:rPr lang="es-ES"/>
              <a:t>Se consiguen módulos y funcionalidades mucho más maduras, con mejor visualización y mejores reportes.</a:t>
            </a:r>
          </a:p>
          <a:p>
            <a:r>
              <a:rPr lang="es-ES"/>
              <a:t>Implica capacitar al personal</a:t>
            </a:r>
          </a:p>
          <a:p>
            <a:r>
              <a:rPr lang="es-ES"/>
              <a:t>Puede implicar un costo similar pero no mayor a continuar la Intranet actual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880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allAtOnce"/>
      <p:bldP spid="7" grpId="0" animBg="1"/>
      <p:bldP spid="14" grpId="0" build="allAtOnce"/>
      <p:bldP spid="1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EFAC8-6102-4052-C026-5C037CC98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>
                <a:cs typeface="Calibri Light"/>
              </a:rPr>
              <a:t>Continuar con el desarrollo de Intranet actual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E29080-F500-F430-FD44-0B94D783E7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0" rIns="91440" bIns="45720" rtlCol="0" anchor="t">
            <a:normAutofit/>
          </a:bodyPr>
          <a:lstStyle/>
          <a:p>
            <a:r>
              <a:rPr lang="es-ES"/>
              <a:t>Ventajas y desventajas</a:t>
            </a:r>
          </a:p>
        </p:txBody>
      </p:sp>
    </p:spTree>
    <p:extLst>
      <p:ext uri="{BB962C8B-B14F-4D97-AF65-F5344CB8AC3E}">
        <p14:creationId xmlns:p14="http://schemas.microsoft.com/office/powerpoint/2010/main" val="5630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5E258C-8EB3-09D5-51EF-73665B352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5137" y="184959"/>
            <a:ext cx="6265088" cy="685800"/>
          </a:xfrm>
        </p:spPr>
        <p:txBody>
          <a:bodyPr/>
          <a:lstStyle/>
          <a:p>
            <a:r>
              <a:rPr lang="es-ES"/>
              <a:t>Ventajas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EA2E0D-A7FD-31C5-5A7C-595C9D45F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5305" y="798872"/>
            <a:ext cx="6566274" cy="307707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s-ES"/>
              <a:t>Es un entorno ya conocido por el empleado de </a:t>
            </a:r>
            <a:r>
              <a:rPr lang="es-ES" err="1"/>
              <a:t>Quinpe</a:t>
            </a:r>
            <a:r>
              <a:rPr lang="es-ES"/>
              <a:t>.</a:t>
            </a:r>
          </a:p>
          <a:p>
            <a:r>
              <a:rPr lang="es-ES"/>
              <a:t>Es "mejorable" en su estado actual y nuevas funciones se pueden implementar progresivamente.</a:t>
            </a:r>
          </a:p>
          <a:p>
            <a:r>
              <a:rPr lang="es-ES"/>
              <a:t>Gran cantidad de datos ya cargados</a:t>
            </a:r>
          </a:p>
          <a:p>
            <a:r>
              <a:rPr lang="es-ES"/>
              <a:t>Ya hay puntualizados elementos a trabajar como prioridad</a:t>
            </a:r>
          </a:p>
          <a:p>
            <a:r>
              <a:rPr lang="es-ES">
                <a:ea typeface="+mn-lt"/>
                <a:cs typeface="+mn-lt"/>
              </a:rPr>
              <a:t>Podemos "</a:t>
            </a:r>
            <a:r>
              <a:rPr lang="es-ES" err="1">
                <a:ea typeface="+mn-lt"/>
                <a:cs typeface="+mn-lt"/>
              </a:rPr>
              <a:t>emprolijar</a:t>
            </a:r>
            <a:r>
              <a:rPr lang="es-ES">
                <a:ea typeface="+mn-lt"/>
                <a:cs typeface="+mn-lt"/>
              </a:rPr>
              <a:t>" algunos módulos y hacer foco en "Operaciones"</a:t>
            </a:r>
          </a:p>
          <a:p>
            <a:endParaRPr lang="es-ES"/>
          </a:p>
          <a:p>
            <a:endParaRPr lang="es-ES"/>
          </a:p>
          <a:p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09AC3EB-C662-6B09-202B-65156E007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18653" y="3594000"/>
            <a:ext cx="6264414" cy="685800"/>
          </a:xfrm>
        </p:spPr>
        <p:txBody>
          <a:bodyPr/>
          <a:lstStyle/>
          <a:p>
            <a:r>
              <a:rPr lang="es-ES"/>
              <a:t>Desventajas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C7A2F17-87E5-BC0C-4C5C-889913281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18447" y="4466705"/>
            <a:ext cx="6567512" cy="222164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s-ES"/>
              <a:t>La estructura de código que tenemos es pobre a mala.</a:t>
            </a:r>
          </a:p>
          <a:p>
            <a:r>
              <a:rPr lang="es-ES">
                <a:ea typeface="+mn-lt"/>
                <a:cs typeface="+mn-lt"/>
              </a:rPr>
              <a:t>Para trabajarla, implicará 20 días aprox. de analizar su código y contenido (y habrá que pagar por ello).</a:t>
            </a:r>
            <a:endParaRPr lang="es-ES"/>
          </a:p>
          <a:p>
            <a:r>
              <a:rPr lang="es-ES"/>
              <a:t>El desarrollo se hará al ritmo pactado con una empresa/desarrollador</a:t>
            </a:r>
          </a:p>
          <a:p>
            <a:r>
              <a:rPr lang="es-ES">
                <a:ea typeface="+mn-lt"/>
                <a:cs typeface="+mn-lt"/>
              </a:rPr>
              <a:t>Es escalable, pero a un costo caro</a:t>
            </a:r>
            <a:endParaRPr lang="en-US">
              <a:ea typeface="+mn-lt"/>
              <a:cs typeface="+mn-lt"/>
            </a:endParaRPr>
          </a:p>
          <a:p>
            <a:endParaRPr lang="es-ES"/>
          </a:p>
          <a:p>
            <a:endParaRPr lang="es-ES"/>
          </a:p>
          <a:p>
            <a:endParaRPr lang="es-ES"/>
          </a:p>
          <a:p>
            <a:endParaRPr lang="es-ES"/>
          </a:p>
          <a:p>
            <a:endParaRPr lang="es-ES"/>
          </a:p>
          <a:p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C9B7ECF-0534-FAE8-3235-41C5E4D0AB0F}"/>
              </a:ext>
            </a:extLst>
          </p:cNvPr>
          <p:cNvSpPr txBox="1"/>
          <p:nvPr/>
        </p:nvSpPr>
        <p:spPr>
          <a:xfrm>
            <a:off x="855285" y="1762396"/>
            <a:ext cx="3559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solidFill>
                  <a:schemeClr val="bg1"/>
                </a:solidFill>
              </a:rPr>
              <a:t>Intranet actual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0206975-EBC4-AC72-5360-D0C5640CB2FB}"/>
              </a:ext>
            </a:extLst>
          </p:cNvPr>
          <p:cNvSpPr txBox="1"/>
          <p:nvPr/>
        </p:nvSpPr>
        <p:spPr>
          <a:xfrm>
            <a:off x="855284" y="2725678"/>
            <a:ext cx="355965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>
                <a:solidFill>
                  <a:schemeClr val="bg1"/>
                </a:solidFill>
              </a:rPr>
              <a:t>Desarrollador  </a:t>
            </a:r>
            <a:r>
              <a:rPr lang="es-ES" err="1">
                <a:solidFill>
                  <a:schemeClr val="bg1"/>
                </a:solidFill>
              </a:rPr>
              <a:t>Jr</a:t>
            </a:r>
            <a:r>
              <a:rPr lang="es-ES">
                <a:solidFill>
                  <a:schemeClr val="bg1"/>
                </a:solidFill>
              </a:rPr>
              <a:t>/semi señor PHP/Java.</a:t>
            </a:r>
          </a:p>
          <a:p>
            <a:pPr marL="285750" indent="-285750">
              <a:buFont typeface="Arial"/>
              <a:buChar char="•"/>
            </a:pPr>
            <a:endParaRPr lang="es-E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s-ES">
                <a:solidFill>
                  <a:schemeClr val="bg1"/>
                </a:solidFill>
              </a:rPr>
              <a:t>Empresa de desarrollo</a:t>
            </a:r>
          </a:p>
          <a:p>
            <a:r>
              <a:rPr lang="es-ES">
                <a:solidFill>
                  <a:schemeClr val="bg1"/>
                </a:solidFill>
              </a:rPr>
              <a:t>     [</a:t>
            </a:r>
            <a:r>
              <a:rPr lang="es-ES" err="1">
                <a:solidFill>
                  <a:schemeClr val="bg1"/>
                </a:solidFill>
              </a:rPr>
              <a:t>PuntoGap</a:t>
            </a:r>
            <a:r>
              <a:rPr lang="es-ES">
                <a:solidFill>
                  <a:schemeClr val="bg1"/>
                </a:solidFill>
              </a:rPr>
              <a:t>, </a:t>
            </a:r>
            <a:r>
              <a:rPr lang="es-ES" err="1">
                <a:solidFill>
                  <a:schemeClr val="bg1"/>
                </a:solidFill>
              </a:rPr>
              <a:t>DiTyc</a:t>
            </a:r>
            <a:r>
              <a:rPr lang="es-ES">
                <a:solidFill>
                  <a:schemeClr val="bg1"/>
                </a:solidFill>
              </a:rPr>
              <a:t>, </a:t>
            </a:r>
            <a:r>
              <a:rPr lang="es-ES" err="1">
                <a:solidFill>
                  <a:schemeClr val="bg1"/>
                </a:solidFill>
              </a:rPr>
              <a:t>Broobe</a:t>
            </a:r>
            <a:r>
              <a:rPr lang="es-ES">
                <a:solidFill>
                  <a:schemeClr val="bg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51655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EFAC8-6102-4052-C026-5C037CC98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>
                <a:cs typeface="Calibri Light"/>
              </a:rPr>
              <a:t>Implementar un desarrollo open-</a:t>
            </a:r>
            <a:r>
              <a:rPr lang="es-ES" err="1">
                <a:cs typeface="Calibri Light"/>
              </a:rPr>
              <a:t>source</a:t>
            </a:r>
            <a:endParaRPr lang="es-ES" err="1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E29080-F500-F430-FD44-0B94D783E7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0" rIns="91440" bIns="45720" rtlCol="0" anchor="t">
            <a:normAutofit/>
          </a:bodyPr>
          <a:lstStyle/>
          <a:p>
            <a:r>
              <a:rPr lang="es-ES"/>
              <a:t>Ventajas y desventajas</a:t>
            </a:r>
          </a:p>
        </p:txBody>
      </p:sp>
    </p:spTree>
    <p:extLst>
      <p:ext uri="{BB962C8B-B14F-4D97-AF65-F5344CB8AC3E}">
        <p14:creationId xmlns:p14="http://schemas.microsoft.com/office/powerpoint/2010/main" val="3826135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5E258C-8EB3-09D5-51EF-73665B352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5703" y="113072"/>
            <a:ext cx="6682031" cy="685800"/>
          </a:xfrm>
        </p:spPr>
        <p:txBody>
          <a:bodyPr/>
          <a:lstStyle/>
          <a:p>
            <a:r>
              <a:rPr lang="es-ES"/>
              <a:t>Ventajas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EA2E0D-A7FD-31C5-5A7C-595C9D45F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5872" y="798872"/>
            <a:ext cx="7040726" cy="350839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s-ES"/>
              <a:t>Recibiríamos sistemas con una estructura interna robusta y más estable</a:t>
            </a:r>
          </a:p>
          <a:p>
            <a:r>
              <a:rPr lang="es-ES"/>
              <a:t>Módulos de Ventas, Compras y gestión de Stock y almacenes ya están maduros</a:t>
            </a:r>
          </a:p>
          <a:p>
            <a:r>
              <a:rPr lang="es-ES"/>
              <a:t>Se hace una verticalización de los módulos existentes a la medida de </a:t>
            </a:r>
            <a:r>
              <a:rPr lang="es-ES" err="1"/>
              <a:t>Quinpe</a:t>
            </a:r>
            <a:endParaRPr lang="es-ES"/>
          </a:p>
          <a:p>
            <a:r>
              <a:rPr lang="es-ES"/>
              <a:t>Se desarrollaría un módulo de operaciones a medida</a:t>
            </a:r>
          </a:p>
          <a:p>
            <a:r>
              <a:rPr lang="es-ES"/>
              <a:t>El software es propiedad de </a:t>
            </a:r>
            <a:r>
              <a:rPr lang="es-ES" err="1"/>
              <a:t>Quinpe</a:t>
            </a:r>
          </a:p>
          <a:p>
            <a:r>
              <a:rPr lang="es-ES"/>
              <a:t>Contaríamos con soporte a largo plazo</a:t>
            </a:r>
          </a:p>
          <a:p>
            <a:r>
              <a:rPr lang="es-ES"/>
              <a:t>A futuro, pueden incluir contabilidad</a:t>
            </a:r>
          </a:p>
          <a:p>
            <a:endParaRPr lang="es-ES"/>
          </a:p>
          <a:p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09AC3EB-C662-6B09-202B-65156E007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9219" y="4312869"/>
            <a:ext cx="6681357" cy="685800"/>
          </a:xfrm>
        </p:spPr>
        <p:txBody>
          <a:bodyPr/>
          <a:lstStyle/>
          <a:p>
            <a:r>
              <a:rPr lang="es-ES"/>
              <a:t>Desventajas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C7A2F17-87E5-BC0C-4C5C-889913281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9014" y="4998667"/>
            <a:ext cx="7041964" cy="154590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Puede llevar algunos meses de desarrollo/carga de datos</a:t>
            </a:r>
          </a:p>
          <a:p>
            <a:r>
              <a:rPr lang="es-ES">
                <a:ea typeface="+mn-lt"/>
                <a:cs typeface="+mn-lt"/>
              </a:rPr>
              <a:t>Hay costos para realizar la implementación</a:t>
            </a:r>
          </a:p>
          <a:p>
            <a:r>
              <a:rPr lang="es-ES">
                <a:ea typeface="+mn-lt"/>
                <a:cs typeface="+mn-lt"/>
              </a:rPr>
              <a:t>Hay que capacitar al personal / evaluar recepción</a:t>
            </a:r>
          </a:p>
          <a:p>
            <a:pPr marL="0" indent="0">
              <a:buNone/>
            </a:pPr>
            <a:endParaRPr lang="es-ES"/>
          </a:p>
          <a:p>
            <a:endParaRPr lang="es-ES"/>
          </a:p>
          <a:p>
            <a:endParaRPr lang="es-ES"/>
          </a:p>
          <a:p>
            <a:endParaRPr lang="es-ES"/>
          </a:p>
          <a:p>
            <a:endParaRPr lang="es-ES"/>
          </a:p>
          <a:p>
            <a:endParaRPr lang="es-ES"/>
          </a:p>
          <a:p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C9B7ECF-0534-FAE8-3235-41C5E4D0AB0F}"/>
              </a:ext>
            </a:extLst>
          </p:cNvPr>
          <p:cNvSpPr txBox="1"/>
          <p:nvPr/>
        </p:nvSpPr>
        <p:spPr>
          <a:xfrm>
            <a:off x="855285" y="1762396"/>
            <a:ext cx="3559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solidFill>
                  <a:schemeClr val="bg1"/>
                </a:solidFill>
              </a:rPr>
              <a:t>Desarrollos open-</a:t>
            </a:r>
            <a:r>
              <a:rPr lang="es-ES" err="1">
                <a:solidFill>
                  <a:schemeClr val="bg1"/>
                </a:solidFill>
              </a:rPr>
              <a:t>source</a:t>
            </a:r>
            <a:endParaRPr lang="es-ES" err="1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0206975-EBC4-AC72-5360-D0C5640CB2FB}"/>
              </a:ext>
            </a:extLst>
          </p:cNvPr>
          <p:cNvSpPr txBox="1"/>
          <p:nvPr/>
        </p:nvSpPr>
        <p:spPr>
          <a:xfrm>
            <a:off x="855284" y="2869452"/>
            <a:ext cx="355965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err="1">
                <a:solidFill>
                  <a:schemeClr val="bg1"/>
                </a:solidFill>
              </a:rPr>
              <a:t>Oddo</a:t>
            </a:r>
            <a:r>
              <a:rPr lang="es-ES">
                <a:solidFill>
                  <a:schemeClr val="bg1"/>
                </a:solidFill>
              </a:rPr>
              <a:t> ("parametriza" </a:t>
            </a:r>
            <a:r>
              <a:rPr lang="es-ES" err="1">
                <a:solidFill>
                  <a:schemeClr val="bg1"/>
                </a:solidFill>
              </a:rPr>
              <a:t>AdHoc</a:t>
            </a:r>
            <a:r>
              <a:rPr lang="es-ES" dirty="0">
                <a:solidFill>
                  <a:schemeClr val="bg1"/>
                </a:solidFill>
              </a:rPr>
              <a:t> SA)</a:t>
            </a:r>
          </a:p>
          <a:p>
            <a:pPr marL="285750" indent="-285750">
              <a:buFont typeface="Arial"/>
              <a:buChar char="•"/>
            </a:pPr>
            <a:endParaRPr lang="es-E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s-ES" dirty="0" err="1">
                <a:solidFill>
                  <a:schemeClr val="bg1"/>
                </a:solidFill>
              </a:rPr>
              <a:t>AdEmpiere</a:t>
            </a:r>
            <a:r>
              <a:rPr lang="es-ES" dirty="0">
                <a:solidFill>
                  <a:schemeClr val="bg1"/>
                </a:solidFill>
              </a:rPr>
              <a:t> (Implementa COMIT SRL)</a:t>
            </a:r>
          </a:p>
        </p:txBody>
      </p:sp>
    </p:spTree>
    <p:extLst>
      <p:ext uri="{BB962C8B-B14F-4D97-AF65-F5344CB8AC3E}">
        <p14:creationId xmlns:p14="http://schemas.microsoft.com/office/powerpoint/2010/main" val="204012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7D2D6-ED6F-ED02-3186-3BF0FF9D6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cs typeface="Calibri Light"/>
              </a:rPr>
              <a:t>Implementadoras</a:t>
            </a:r>
            <a:br>
              <a:rPr lang="es-ES">
                <a:cs typeface="Calibri Light"/>
              </a:rPr>
            </a:br>
            <a:r>
              <a:rPr lang="es-ES">
                <a:cs typeface="Calibri Light"/>
              </a:rPr>
              <a:t>de verticalización a medida 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0CFC9A-CAC4-DE12-22B1-EA9B2182FC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ADHOC S.A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AE3E72-A312-816B-45F1-793A876346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Implementadora exclusiva de ODOO</a:t>
            </a:r>
          </a:p>
          <a:p>
            <a:r>
              <a:rPr lang="es-ES" dirty="0"/>
              <a:t>La implementación consiste en parametrizar los </a:t>
            </a:r>
            <a:r>
              <a:rPr lang="es-ES" dirty="0" err="1"/>
              <a:t>modulos</a:t>
            </a:r>
            <a:r>
              <a:rPr lang="es-ES" dirty="0"/>
              <a:t> que ya existen para este sistema no se puede desarrollar nada nuevo.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17C642C-D601-01F6-7234-E491F22D6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/>
              <a:t>COMIT SRL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51FC184-5720-01AC-A6A7-9808D979114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Implementadora exclusiva de </a:t>
            </a:r>
            <a:r>
              <a:rPr lang="es-ES" err="1"/>
              <a:t>adEmpiere</a:t>
            </a:r>
            <a:endParaRPr lang="es-ES"/>
          </a:p>
          <a:p>
            <a:r>
              <a:rPr lang="es-ES"/>
              <a:t>Sede ppal. en Roca y Neuquén</a:t>
            </a:r>
          </a:p>
          <a:p>
            <a:r>
              <a:rPr lang="es-ES"/>
              <a:t>Contacto bastante directo</a:t>
            </a:r>
          </a:p>
          <a:p>
            <a:pPr marL="0" indent="0">
              <a:buNone/>
            </a:pPr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B17C222-99A8-26CA-3D41-C1EF7B9BD66D}"/>
              </a:ext>
            </a:extLst>
          </p:cNvPr>
          <p:cNvSpPr txBox="1"/>
          <p:nvPr/>
        </p:nvSpPr>
        <p:spPr>
          <a:xfrm>
            <a:off x="881332" y="1772009"/>
            <a:ext cx="3505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solidFill>
                  <a:schemeClr val="bg1"/>
                </a:solidFill>
              </a:rPr>
              <a:t>Solución open </a:t>
            </a:r>
            <a:r>
              <a:rPr lang="es-ES" err="1">
                <a:solidFill>
                  <a:schemeClr val="bg1"/>
                </a:solidFill>
              </a:rPr>
              <a:t>source</a:t>
            </a:r>
            <a:endParaRPr lang="es-E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453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EFAC8-6102-4052-C026-5C037CC98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>
                <a:cs typeface="Calibri Light"/>
              </a:rPr>
              <a:t>Implementar Microsoft Dynamics 365</a:t>
            </a:r>
            <a:endParaRPr lang="es-ES" err="1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E29080-F500-F430-FD44-0B94D783E7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0" rIns="91440" bIns="45720" rtlCol="0" anchor="t">
            <a:normAutofit/>
          </a:bodyPr>
          <a:lstStyle/>
          <a:p>
            <a:r>
              <a:rPr lang="es-ES"/>
              <a:t>Ventajas y desventajas</a:t>
            </a:r>
          </a:p>
        </p:txBody>
      </p:sp>
    </p:spTree>
    <p:extLst>
      <p:ext uri="{BB962C8B-B14F-4D97-AF65-F5344CB8AC3E}">
        <p14:creationId xmlns:p14="http://schemas.microsoft.com/office/powerpoint/2010/main" val="189968250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480F86-A978-4060-BF60-56AAB322FDAA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C239BB0-53B8-40A5-8BB9-15D2ED1AEBC9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Application>Microsoft Office PowerPoint</Application>
  <PresentationFormat>Panorámica</PresentationFormat>
  <Slides>14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Atlas</vt:lpstr>
      <vt:lpstr>Sistema de Gestión Interna</vt:lpstr>
      <vt:lpstr>Se evalúan 3 opciones</vt:lpstr>
      <vt:lpstr>Examen preliminar</vt:lpstr>
      <vt:lpstr>Continuar con el desarrollo de Intranet actual</vt:lpstr>
      <vt:lpstr>Presentación de PowerPoint</vt:lpstr>
      <vt:lpstr>Implementar un desarrollo open-source</vt:lpstr>
      <vt:lpstr>Presentación de PowerPoint</vt:lpstr>
      <vt:lpstr>Implementadoras de verticalización a medida </vt:lpstr>
      <vt:lpstr>Implementar Microsoft Dynamics 365</vt:lpstr>
      <vt:lpstr>Presentación de PowerPoint</vt:lpstr>
      <vt:lpstr>Resumen</vt:lpstr>
      <vt:lpstr>Presentación de PowerPoint</vt:lpstr>
      <vt:lpstr>roadmap</vt:lpstr>
      <vt:lpstr>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19</cp:revision>
  <dcterms:created xsi:type="dcterms:W3CDTF">2022-08-01T01:48:39Z</dcterms:created>
  <dcterms:modified xsi:type="dcterms:W3CDTF">2022-08-09T13:58:32Z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