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8" r:id="rId5"/>
    <p:sldId id="266" r:id="rId6"/>
    <p:sldId id="267" r:id="rId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8A06147-EB96-4C79-8260-61DC2932B266}">
          <p14:sldIdLst>
            <p14:sldId id="256"/>
            <p14:sldId id="264"/>
          </p14:sldIdLst>
        </p14:section>
        <p14:section name="Sección sin título" id="{7C0F83C9-C568-4FF2-A1BA-D71AEF61CBEF}">
          <p14:sldIdLst>
            <p14:sldId id="265"/>
            <p14:sldId id="268"/>
            <p14:sldId id="266"/>
            <p14:sldId id="267"/>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33CC"/>
    <a:srgbClr val="00CC00"/>
    <a:srgbClr val="E2DD05"/>
    <a:srgbClr val="0373FB"/>
    <a:srgbClr val="0122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73" autoAdjust="0"/>
    <p:restoredTop sz="94660"/>
  </p:normalViewPr>
  <p:slideViewPr>
    <p:cSldViewPr snapToGrid="0">
      <p:cViewPr>
        <p:scale>
          <a:sx n="106" d="100"/>
          <a:sy n="106" d="100"/>
        </p:scale>
        <p:origin x="-72" y="95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AR"/>
          </a:p>
        </p:txBody>
      </p:sp>
      <p:sp>
        <p:nvSpPr>
          <p:cNvPr id="4" name="Marcador de fecha 3"/>
          <p:cNvSpPr>
            <a:spLocks noGrp="1"/>
          </p:cNvSpPr>
          <p:nvPr>
            <p:ph type="dt" sz="half" idx="10"/>
          </p:nvPr>
        </p:nvSpPr>
        <p:spPr/>
        <p:txBody>
          <a:bodyPr/>
          <a:lstStyle/>
          <a:p>
            <a:fld id="{3A78A98E-DA47-46BE-A6EF-8687BB360B80}" type="datetimeFigureOut">
              <a:rPr lang="es-AR" smtClean="0"/>
              <a:pPr/>
              <a:t>18/02/2020</a:t>
            </a:fld>
            <a:endParaRPr lang="es-AR" dirty="0"/>
          </a:p>
        </p:txBody>
      </p:sp>
      <p:sp>
        <p:nvSpPr>
          <p:cNvPr id="5" name="Marcador de pie de página 4"/>
          <p:cNvSpPr>
            <a:spLocks noGrp="1"/>
          </p:cNvSpPr>
          <p:nvPr>
            <p:ph type="ftr" sz="quarter" idx="11"/>
          </p:nvPr>
        </p:nvSpPr>
        <p:spPr/>
        <p:txBody>
          <a:bodyPr/>
          <a:lstStyle/>
          <a:p>
            <a:endParaRPr lang="es-AR" dirty="0"/>
          </a:p>
        </p:txBody>
      </p:sp>
      <p:sp>
        <p:nvSpPr>
          <p:cNvPr id="6" name="Marcador de número de diapositiva 5"/>
          <p:cNvSpPr>
            <a:spLocks noGrp="1"/>
          </p:cNvSpPr>
          <p:nvPr>
            <p:ph type="sldNum" sz="quarter" idx="12"/>
          </p:nvPr>
        </p:nvSpPr>
        <p:spPr/>
        <p:txBody>
          <a:bodyPr/>
          <a:lstStyle/>
          <a:p>
            <a:fld id="{300D69B9-BA6D-4BFB-A863-728A21026821}" type="slidenum">
              <a:rPr lang="es-AR" smtClean="0"/>
              <a:pPr/>
              <a:t>‹Nº›</a:t>
            </a:fld>
            <a:endParaRPr lang="es-AR" dirty="0"/>
          </a:p>
        </p:txBody>
      </p:sp>
    </p:spTree>
    <p:extLst>
      <p:ext uri="{BB962C8B-B14F-4D97-AF65-F5344CB8AC3E}">
        <p14:creationId xmlns:p14="http://schemas.microsoft.com/office/powerpoint/2010/main" val="440312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3A78A98E-DA47-46BE-A6EF-8687BB360B80}" type="datetimeFigureOut">
              <a:rPr lang="es-AR" smtClean="0"/>
              <a:pPr/>
              <a:t>18/02/2020</a:t>
            </a:fld>
            <a:endParaRPr lang="es-AR" dirty="0"/>
          </a:p>
        </p:txBody>
      </p:sp>
      <p:sp>
        <p:nvSpPr>
          <p:cNvPr id="5" name="Marcador de pie de página 4"/>
          <p:cNvSpPr>
            <a:spLocks noGrp="1"/>
          </p:cNvSpPr>
          <p:nvPr>
            <p:ph type="ftr" sz="quarter" idx="11"/>
          </p:nvPr>
        </p:nvSpPr>
        <p:spPr/>
        <p:txBody>
          <a:bodyPr/>
          <a:lstStyle/>
          <a:p>
            <a:endParaRPr lang="es-AR" dirty="0"/>
          </a:p>
        </p:txBody>
      </p:sp>
      <p:sp>
        <p:nvSpPr>
          <p:cNvPr id="6" name="Marcador de número de diapositiva 5"/>
          <p:cNvSpPr>
            <a:spLocks noGrp="1"/>
          </p:cNvSpPr>
          <p:nvPr>
            <p:ph type="sldNum" sz="quarter" idx="12"/>
          </p:nvPr>
        </p:nvSpPr>
        <p:spPr/>
        <p:txBody>
          <a:bodyPr/>
          <a:lstStyle/>
          <a:p>
            <a:fld id="{300D69B9-BA6D-4BFB-A863-728A21026821}" type="slidenum">
              <a:rPr lang="es-AR" smtClean="0"/>
              <a:pPr/>
              <a:t>‹Nº›</a:t>
            </a:fld>
            <a:endParaRPr lang="es-AR" dirty="0"/>
          </a:p>
        </p:txBody>
      </p:sp>
    </p:spTree>
    <p:extLst>
      <p:ext uri="{BB962C8B-B14F-4D97-AF65-F5344CB8AC3E}">
        <p14:creationId xmlns:p14="http://schemas.microsoft.com/office/powerpoint/2010/main" val="3791757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3A78A98E-DA47-46BE-A6EF-8687BB360B80}" type="datetimeFigureOut">
              <a:rPr lang="es-AR" smtClean="0"/>
              <a:pPr/>
              <a:t>18/02/2020</a:t>
            </a:fld>
            <a:endParaRPr lang="es-AR" dirty="0"/>
          </a:p>
        </p:txBody>
      </p:sp>
      <p:sp>
        <p:nvSpPr>
          <p:cNvPr id="5" name="Marcador de pie de página 4"/>
          <p:cNvSpPr>
            <a:spLocks noGrp="1"/>
          </p:cNvSpPr>
          <p:nvPr>
            <p:ph type="ftr" sz="quarter" idx="11"/>
          </p:nvPr>
        </p:nvSpPr>
        <p:spPr/>
        <p:txBody>
          <a:bodyPr/>
          <a:lstStyle/>
          <a:p>
            <a:endParaRPr lang="es-AR" dirty="0"/>
          </a:p>
        </p:txBody>
      </p:sp>
      <p:sp>
        <p:nvSpPr>
          <p:cNvPr id="6" name="Marcador de número de diapositiva 5"/>
          <p:cNvSpPr>
            <a:spLocks noGrp="1"/>
          </p:cNvSpPr>
          <p:nvPr>
            <p:ph type="sldNum" sz="quarter" idx="12"/>
          </p:nvPr>
        </p:nvSpPr>
        <p:spPr/>
        <p:txBody>
          <a:bodyPr/>
          <a:lstStyle/>
          <a:p>
            <a:fld id="{300D69B9-BA6D-4BFB-A863-728A21026821}" type="slidenum">
              <a:rPr lang="es-AR" smtClean="0"/>
              <a:pPr/>
              <a:t>‹Nº›</a:t>
            </a:fld>
            <a:endParaRPr lang="es-AR" dirty="0"/>
          </a:p>
        </p:txBody>
      </p:sp>
    </p:spTree>
    <p:extLst>
      <p:ext uri="{BB962C8B-B14F-4D97-AF65-F5344CB8AC3E}">
        <p14:creationId xmlns:p14="http://schemas.microsoft.com/office/powerpoint/2010/main" val="1347905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3A78A98E-DA47-46BE-A6EF-8687BB360B80}" type="datetimeFigureOut">
              <a:rPr lang="es-AR" smtClean="0"/>
              <a:pPr/>
              <a:t>18/02/2020</a:t>
            </a:fld>
            <a:endParaRPr lang="es-AR" dirty="0"/>
          </a:p>
        </p:txBody>
      </p:sp>
      <p:sp>
        <p:nvSpPr>
          <p:cNvPr id="5" name="Marcador de pie de página 4"/>
          <p:cNvSpPr>
            <a:spLocks noGrp="1"/>
          </p:cNvSpPr>
          <p:nvPr>
            <p:ph type="ftr" sz="quarter" idx="11"/>
          </p:nvPr>
        </p:nvSpPr>
        <p:spPr/>
        <p:txBody>
          <a:bodyPr/>
          <a:lstStyle/>
          <a:p>
            <a:endParaRPr lang="es-AR" dirty="0"/>
          </a:p>
        </p:txBody>
      </p:sp>
      <p:sp>
        <p:nvSpPr>
          <p:cNvPr id="6" name="Marcador de número de diapositiva 5"/>
          <p:cNvSpPr>
            <a:spLocks noGrp="1"/>
          </p:cNvSpPr>
          <p:nvPr>
            <p:ph type="sldNum" sz="quarter" idx="12"/>
          </p:nvPr>
        </p:nvSpPr>
        <p:spPr/>
        <p:txBody>
          <a:bodyPr/>
          <a:lstStyle/>
          <a:p>
            <a:fld id="{300D69B9-BA6D-4BFB-A863-728A21026821}" type="slidenum">
              <a:rPr lang="es-AR" smtClean="0"/>
              <a:pPr/>
              <a:t>‹Nº›</a:t>
            </a:fld>
            <a:endParaRPr lang="es-AR" dirty="0"/>
          </a:p>
        </p:txBody>
      </p:sp>
    </p:spTree>
    <p:extLst>
      <p:ext uri="{BB962C8B-B14F-4D97-AF65-F5344CB8AC3E}">
        <p14:creationId xmlns:p14="http://schemas.microsoft.com/office/powerpoint/2010/main" val="21052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3A78A98E-DA47-46BE-A6EF-8687BB360B80}" type="datetimeFigureOut">
              <a:rPr lang="es-AR" smtClean="0"/>
              <a:pPr/>
              <a:t>18/02/2020</a:t>
            </a:fld>
            <a:endParaRPr lang="es-AR" dirty="0"/>
          </a:p>
        </p:txBody>
      </p:sp>
      <p:sp>
        <p:nvSpPr>
          <p:cNvPr id="5" name="Marcador de pie de página 4"/>
          <p:cNvSpPr>
            <a:spLocks noGrp="1"/>
          </p:cNvSpPr>
          <p:nvPr>
            <p:ph type="ftr" sz="quarter" idx="11"/>
          </p:nvPr>
        </p:nvSpPr>
        <p:spPr/>
        <p:txBody>
          <a:bodyPr/>
          <a:lstStyle/>
          <a:p>
            <a:endParaRPr lang="es-AR" dirty="0"/>
          </a:p>
        </p:txBody>
      </p:sp>
      <p:sp>
        <p:nvSpPr>
          <p:cNvPr id="6" name="Marcador de número de diapositiva 5"/>
          <p:cNvSpPr>
            <a:spLocks noGrp="1"/>
          </p:cNvSpPr>
          <p:nvPr>
            <p:ph type="sldNum" sz="quarter" idx="12"/>
          </p:nvPr>
        </p:nvSpPr>
        <p:spPr/>
        <p:txBody>
          <a:bodyPr/>
          <a:lstStyle/>
          <a:p>
            <a:fld id="{300D69B9-BA6D-4BFB-A863-728A21026821}" type="slidenum">
              <a:rPr lang="es-AR" smtClean="0"/>
              <a:pPr/>
              <a:t>‹Nº›</a:t>
            </a:fld>
            <a:endParaRPr lang="es-AR" dirty="0"/>
          </a:p>
        </p:txBody>
      </p:sp>
    </p:spTree>
    <p:extLst>
      <p:ext uri="{BB962C8B-B14F-4D97-AF65-F5344CB8AC3E}">
        <p14:creationId xmlns:p14="http://schemas.microsoft.com/office/powerpoint/2010/main" val="256175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3A78A98E-DA47-46BE-A6EF-8687BB360B80}" type="datetimeFigureOut">
              <a:rPr lang="es-AR" smtClean="0"/>
              <a:pPr/>
              <a:t>18/02/2020</a:t>
            </a:fld>
            <a:endParaRPr lang="es-AR" dirty="0"/>
          </a:p>
        </p:txBody>
      </p:sp>
      <p:sp>
        <p:nvSpPr>
          <p:cNvPr id="6" name="Marcador de pie de página 5"/>
          <p:cNvSpPr>
            <a:spLocks noGrp="1"/>
          </p:cNvSpPr>
          <p:nvPr>
            <p:ph type="ftr" sz="quarter" idx="11"/>
          </p:nvPr>
        </p:nvSpPr>
        <p:spPr/>
        <p:txBody>
          <a:bodyPr/>
          <a:lstStyle/>
          <a:p>
            <a:endParaRPr lang="es-AR" dirty="0"/>
          </a:p>
        </p:txBody>
      </p:sp>
      <p:sp>
        <p:nvSpPr>
          <p:cNvPr id="7" name="Marcador de número de diapositiva 6"/>
          <p:cNvSpPr>
            <a:spLocks noGrp="1"/>
          </p:cNvSpPr>
          <p:nvPr>
            <p:ph type="sldNum" sz="quarter" idx="12"/>
          </p:nvPr>
        </p:nvSpPr>
        <p:spPr/>
        <p:txBody>
          <a:bodyPr/>
          <a:lstStyle/>
          <a:p>
            <a:fld id="{300D69B9-BA6D-4BFB-A863-728A21026821}" type="slidenum">
              <a:rPr lang="es-AR" smtClean="0"/>
              <a:pPr/>
              <a:t>‹Nº›</a:t>
            </a:fld>
            <a:endParaRPr lang="es-AR" dirty="0"/>
          </a:p>
        </p:txBody>
      </p:sp>
    </p:spTree>
    <p:extLst>
      <p:ext uri="{BB962C8B-B14F-4D97-AF65-F5344CB8AC3E}">
        <p14:creationId xmlns:p14="http://schemas.microsoft.com/office/powerpoint/2010/main" val="7640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3A78A98E-DA47-46BE-A6EF-8687BB360B80}" type="datetimeFigureOut">
              <a:rPr lang="es-AR" smtClean="0"/>
              <a:pPr/>
              <a:t>18/02/2020</a:t>
            </a:fld>
            <a:endParaRPr lang="es-AR" dirty="0"/>
          </a:p>
        </p:txBody>
      </p:sp>
      <p:sp>
        <p:nvSpPr>
          <p:cNvPr id="8" name="Marcador de pie de página 7"/>
          <p:cNvSpPr>
            <a:spLocks noGrp="1"/>
          </p:cNvSpPr>
          <p:nvPr>
            <p:ph type="ftr" sz="quarter" idx="11"/>
          </p:nvPr>
        </p:nvSpPr>
        <p:spPr/>
        <p:txBody>
          <a:bodyPr/>
          <a:lstStyle/>
          <a:p>
            <a:endParaRPr lang="es-AR" dirty="0"/>
          </a:p>
        </p:txBody>
      </p:sp>
      <p:sp>
        <p:nvSpPr>
          <p:cNvPr id="9" name="Marcador de número de diapositiva 8"/>
          <p:cNvSpPr>
            <a:spLocks noGrp="1"/>
          </p:cNvSpPr>
          <p:nvPr>
            <p:ph type="sldNum" sz="quarter" idx="12"/>
          </p:nvPr>
        </p:nvSpPr>
        <p:spPr/>
        <p:txBody>
          <a:bodyPr/>
          <a:lstStyle/>
          <a:p>
            <a:fld id="{300D69B9-BA6D-4BFB-A863-728A21026821}" type="slidenum">
              <a:rPr lang="es-AR" smtClean="0"/>
              <a:pPr/>
              <a:t>‹Nº›</a:t>
            </a:fld>
            <a:endParaRPr lang="es-AR" dirty="0"/>
          </a:p>
        </p:txBody>
      </p:sp>
    </p:spTree>
    <p:extLst>
      <p:ext uri="{BB962C8B-B14F-4D97-AF65-F5344CB8AC3E}">
        <p14:creationId xmlns:p14="http://schemas.microsoft.com/office/powerpoint/2010/main" val="859733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3A78A98E-DA47-46BE-A6EF-8687BB360B80}" type="datetimeFigureOut">
              <a:rPr lang="es-AR" smtClean="0"/>
              <a:pPr/>
              <a:t>18/02/2020</a:t>
            </a:fld>
            <a:endParaRPr lang="es-AR" dirty="0"/>
          </a:p>
        </p:txBody>
      </p:sp>
      <p:sp>
        <p:nvSpPr>
          <p:cNvPr id="4" name="Marcador de pie de página 3"/>
          <p:cNvSpPr>
            <a:spLocks noGrp="1"/>
          </p:cNvSpPr>
          <p:nvPr>
            <p:ph type="ftr" sz="quarter" idx="11"/>
          </p:nvPr>
        </p:nvSpPr>
        <p:spPr/>
        <p:txBody>
          <a:bodyPr/>
          <a:lstStyle/>
          <a:p>
            <a:endParaRPr lang="es-AR" dirty="0"/>
          </a:p>
        </p:txBody>
      </p:sp>
      <p:sp>
        <p:nvSpPr>
          <p:cNvPr id="5" name="Marcador de número de diapositiva 4"/>
          <p:cNvSpPr>
            <a:spLocks noGrp="1"/>
          </p:cNvSpPr>
          <p:nvPr>
            <p:ph type="sldNum" sz="quarter" idx="12"/>
          </p:nvPr>
        </p:nvSpPr>
        <p:spPr/>
        <p:txBody>
          <a:bodyPr/>
          <a:lstStyle/>
          <a:p>
            <a:fld id="{300D69B9-BA6D-4BFB-A863-728A21026821}" type="slidenum">
              <a:rPr lang="es-AR" smtClean="0"/>
              <a:pPr/>
              <a:t>‹Nº›</a:t>
            </a:fld>
            <a:endParaRPr lang="es-AR" dirty="0"/>
          </a:p>
        </p:txBody>
      </p:sp>
    </p:spTree>
    <p:extLst>
      <p:ext uri="{BB962C8B-B14F-4D97-AF65-F5344CB8AC3E}">
        <p14:creationId xmlns:p14="http://schemas.microsoft.com/office/powerpoint/2010/main" val="3396802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A78A98E-DA47-46BE-A6EF-8687BB360B80}" type="datetimeFigureOut">
              <a:rPr lang="es-AR" smtClean="0"/>
              <a:pPr/>
              <a:t>18/02/2020</a:t>
            </a:fld>
            <a:endParaRPr lang="es-AR" dirty="0"/>
          </a:p>
        </p:txBody>
      </p:sp>
      <p:sp>
        <p:nvSpPr>
          <p:cNvPr id="3" name="Marcador de pie de página 2"/>
          <p:cNvSpPr>
            <a:spLocks noGrp="1"/>
          </p:cNvSpPr>
          <p:nvPr>
            <p:ph type="ftr" sz="quarter" idx="11"/>
          </p:nvPr>
        </p:nvSpPr>
        <p:spPr/>
        <p:txBody>
          <a:bodyPr/>
          <a:lstStyle/>
          <a:p>
            <a:endParaRPr lang="es-AR" dirty="0"/>
          </a:p>
        </p:txBody>
      </p:sp>
      <p:sp>
        <p:nvSpPr>
          <p:cNvPr id="4" name="Marcador de número de diapositiva 3"/>
          <p:cNvSpPr>
            <a:spLocks noGrp="1"/>
          </p:cNvSpPr>
          <p:nvPr>
            <p:ph type="sldNum" sz="quarter" idx="12"/>
          </p:nvPr>
        </p:nvSpPr>
        <p:spPr/>
        <p:txBody>
          <a:bodyPr/>
          <a:lstStyle/>
          <a:p>
            <a:fld id="{300D69B9-BA6D-4BFB-A863-728A21026821}" type="slidenum">
              <a:rPr lang="es-AR" smtClean="0"/>
              <a:pPr/>
              <a:t>‹Nº›</a:t>
            </a:fld>
            <a:endParaRPr lang="es-AR" dirty="0"/>
          </a:p>
        </p:txBody>
      </p:sp>
    </p:spTree>
    <p:extLst>
      <p:ext uri="{BB962C8B-B14F-4D97-AF65-F5344CB8AC3E}">
        <p14:creationId xmlns:p14="http://schemas.microsoft.com/office/powerpoint/2010/main" val="126859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A78A98E-DA47-46BE-A6EF-8687BB360B80}" type="datetimeFigureOut">
              <a:rPr lang="es-AR" smtClean="0"/>
              <a:pPr/>
              <a:t>18/02/2020</a:t>
            </a:fld>
            <a:endParaRPr lang="es-AR" dirty="0"/>
          </a:p>
        </p:txBody>
      </p:sp>
      <p:sp>
        <p:nvSpPr>
          <p:cNvPr id="6" name="Marcador de pie de página 5"/>
          <p:cNvSpPr>
            <a:spLocks noGrp="1"/>
          </p:cNvSpPr>
          <p:nvPr>
            <p:ph type="ftr" sz="quarter" idx="11"/>
          </p:nvPr>
        </p:nvSpPr>
        <p:spPr/>
        <p:txBody>
          <a:bodyPr/>
          <a:lstStyle/>
          <a:p>
            <a:endParaRPr lang="es-AR" dirty="0"/>
          </a:p>
        </p:txBody>
      </p:sp>
      <p:sp>
        <p:nvSpPr>
          <p:cNvPr id="7" name="Marcador de número de diapositiva 6"/>
          <p:cNvSpPr>
            <a:spLocks noGrp="1"/>
          </p:cNvSpPr>
          <p:nvPr>
            <p:ph type="sldNum" sz="quarter" idx="12"/>
          </p:nvPr>
        </p:nvSpPr>
        <p:spPr/>
        <p:txBody>
          <a:bodyPr/>
          <a:lstStyle/>
          <a:p>
            <a:fld id="{300D69B9-BA6D-4BFB-A863-728A21026821}" type="slidenum">
              <a:rPr lang="es-AR" smtClean="0"/>
              <a:pPr/>
              <a:t>‹Nº›</a:t>
            </a:fld>
            <a:endParaRPr lang="es-AR" dirty="0"/>
          </a:p>
        </p:txBody>
      </p:sp>
    </p:spTree>
    <p:extLst>
      <p:ext uri="{BB962C8B-B14F-4D97-AF65-F5344CB8AC3E}">
        <p14:creationId xmlns:p14="http://schemas.microsoft.com/office/powerpoint/2010/main" val="2327470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A78A98E-DA47-46BE-A6EF-8687BB360B80}" type="datetimeFigureOut">
              <a:rPr lang="es-AR" smtClean="0"/>
              <a:pPr/>
              <a:t>18/02/2020</a:t>
            </a:fld>
            <a:endParaRPr lang="es-AR" dirty="0"/>
          </a:p>
        </p:txBody>
      </p:sp>
      <p:sp>
        <p:nvSpPr>
          <p:cNvPr id="6" name="Marcador de pie de página 5"/>
          <p:cNvSpPr>
            <a:spLocks noGrp="1"/>
          </p:cNvSpPr>
          <p:nvPr>
            <p:ph type="ftr" sz="quarter" idx="11"/>
          </p:nvPr>
        </p:nvSpPr>
        <p:spPr/>
        <p:txBody>
          <a:bodyPr/>
          <a:lstStyle/>
          <a:p>
            <a:endParaRPr lang="es-AR" dirty="0"/>
          </a:p>
        </p:txBody>
      </p:sp>
      <p:sp>
        <p:nvSpPr>
          <p:cNvPr id="7" name="Marcador de número de diapositiva 6"/>
          <p:cNvSpPr>
            <a:spLocks noGrp="1"/>
          </p:cNvSpPr>
          <p:nvPr>
            <p:ph type="sldNum" sz="quarter" idx="12"/>
          </p:nvPr>
        </p:nvSpPr>
        <p:spPr/>
        <p:txBody>
          <a:bodyPr/>
          <a:lstStyle/>
          <a:p>
            <a:fld id="{300D69B9-BA6D-4BFB-A863-728A21026821}" type="slidenum">
              <a:rPr lang="es-AR" smtClean="0"/>
              <a:pPr/>
              <a:t>‹Nº›</a:t>
            </a:fld>
            <a:endParaRPr lang="es-AR" dirty="0"/>
          </a:p>
        </p:txBody>
      </p:sp>
    </p:spTree>
    <p:extLst>
      <p:ext uri="{BB962C8B-B14F-4D97-AF65-F5344CB8AC3E}">
        <p14:creationId xmlns:p14="http://schemas.microsoft.com/office/powerpoint/2010/main" val="262804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8A98E-DA47-46BE-A6EF-8687BB360B80}" type="datetimeFigureOut">
              <a:rPr lang="es-AR" smtClean="0"/>
              <a:pPr/>
              <a:t>18/02/2020</a:t>
            </a:fld>
            <a:endParaRPr lang="es-AR"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D69B9-BA6D-4BFB-A863-728A21026821}" type="slidenum">
              <a:rPr lang="es-AR" smtClean="0"/>
              <a:pPr/>
              <a:t>‹Nº›</a:t>
            </a:fld>
            <a:endParaRPr lang="es-AR" dirty="0"/>
          </a:p>
        </p:txBody>
      </p:sp>
    </p:spTree>
    <p:extLst>
      <p:ext uri="{BB962C8B-B14F-4D97-AF65-F5344CB8AC3E}">
        <p14:creationId xmlns:p14="http://schemas.microsoft.com/office/powerpoint/2010/main" val="192414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Documento_de_Microsoft_Word2.docx"/><Relationship Id="rId5" Type="http://schemas.openxmlformats.org/officeDocument/2006/relationships/image" Target="../media/image3.emf"/><Relationship Id="rId4" Type="http://schemas.openxmlformats.org/officeDocument/2006/relationships/package" Target="../embeddings/Documento_de_Microsoft_Word1.docx"/></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7"/>
          <p:cNvGraphicFramePr>
            <a:graphicFrameLocks noGrp="1"/>
          </p:cNvGraphicFramePr>
          <p:nvPr>
            <p:extLst>
              <p:ext uri="{D42A27DB-BD31-4B8C-83A1-F6EECF244321}">
                <p14:modId xmlns:p14="http://schemas.microsoft.com/office/powerpoint/2010/main" val="4052745446"/>
              </p:ext>
            </p:extLst>
          </p:nvPr>
        </p:nvGraphicFramePr>
        <p:xfrm>
          <a:off x="386279" y="754573"/>
          <a:ext cx="4055665" cy="3086017"/>
        </p:xfrm>
        <a:graphic>
          <a:graphicData uri="http://schemas.openxmlformats.org/drawingml/2006/table">
            <a:tbl>
              <a:tblPr firstRow="1" bandRow="1">
                <a:tableStyleId>{69012ECD-51FC-41F1-AA8D-1B2483CD663E}</a:tableStyleId>
              </a:tblPr>
              <a:tblGrid>
                <a:gridCol w="4055665">
                  <a:extLst>
                    <a:ext uri="{9D8B030D-6E8A-4147-A177-3AD203B41FA5}">
                      <a16:colId xmlns:a16="http://schemas.microsoft.com/office/drawing/2014/main" xmlns="" val="1157492327"/>
                    </a:ext>
                  </a:extLst>
                </a:gridCol>
              </a:tblGrid>
              <a:tr h="251377">
                <a:tc>
                  <a:txBody>
                    <a:bodyPr/>
                    <a:lstStyle/>
                    <a:p>
                      <a:pPr algn="ctr"/>
                      <a:r>
                        <a:rPr lang="es-AR" sz="1000" dirty="0">
                          <a:latin typeface="Arial" panose="020B0604020202020204" pitchFamily="34" charset="0"/>
                          <a:cs typeface="Arial" panose="020B0604020202020204" pitchFamily="34" charset="0"/>
                        </a:rPr>
                        <a:t>AFECTAN AL CONTEXTO EXTERNO</a:t>
                      </a:r>
                    </a:p>
                  </a:txBody>
                  <a:tcPr/>
                </a:tc>
                <a:extLst>
                  <a:ext uri="{0D108BD9-81ED-4DB2-BD59-A6C34878D82A}">
                    <a16:rowId xmlns:a16="http://schemas.microsoft.com/office/drawing/2014/main" xmlns="" val="3181190746"/>
                  </a:ext>
                </a:extLst>
              </a:tr>
              <a:tr h="2078738">
                <a:tc>
                  <a:txBody>
                    <a:bodyPr/>
                    <a:lstStyle/>
                    <a:p>
                      <a:pPr>
                        <a:spcBef>
                          <a:spcPts val="0"/>
                        </a:spcBef>
                        <a:buFontTx/>
                        <a:buBlip>
                          <a:blip r:embed="rId2"/>
                        </a:buBlip>
                      </a:pPr>
                      <a:r>
                        <a:rPr lang="es-ES" sz="900" b="1" u="sng" dirty="0">
                          <a:latin typeface="Arial" panose="020B0604020202020204" pitchFamily="34" charset="0"/>
                          <a:cs typeface="Arial" panose="020B0604020202020204" pitchFamily="34" charset="0"/>
                        </a:rPr>
                        <a:t>Político</a:t>
                      </a:r>
                      <a:r>
                        <a:rPr lang="es-ES" sz="900" dirty="0">
                          <a:latin typeface="Arial" panose="020B0604020202020204" pitchFamily="34" charset="0"/>
                          <a:cs typeface="Arial" panose="020B0604020202020204" pitchFamily="34" charset="0"/>
                        </a:rPr>
                        <a:t>:</a:t>
                      </a:r>
                      <a:r>
                        <a:rPr lang="es-ES" sz="900" baseline="0" dirty="0">
                          <a:latin typeface="Arial" panose="020B0604020202020204" pitchFamily="34" charset="0"/>
                          <a:cs typeface="Arial" panose="020B0604020202020204" pitchFamily="34" charset="0"/>
                        </a:rPr>
                        <a:t> El control de ciertos productos por parte del gobierno que son precursores Químicos influye en nuestra tarea de compras ya que hay que hacer presentaciones trimestrales de «Trazabilidad». Posibles restricciones al dólar y a las importaciones puede provocar desabastecimiento en ciertos artículos.</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lang="es-ES" sz="900" baseline="0" dirty="0">
                          <a:latin typeface="Arial" panose="020B0604020202020204" pitchFamily="34" charset="0"/>
                          <a:cs typeface="Arial" panose="020B0604020202020204" pitchFamily="34" charset="0"/>
                        </a:rPr>
                        <a:t> </a:t>
                      </a:r>
                      <a:r>
                        <a:rPr lang="es-ES" sz="900" b="1" u="sng" baseline="0" dirty="0">
                          <a:latin typeface="Arial" panose="020B0604020202020204" pitchFamily="34" charset="0"/>
                          <a:cs typeface="Arial" panose="020B0604020202020204" pitchFamily="34" charset="0"/>
                        </a:rPr>
                        <a:t>Económico</a:t>
                      </a:r>
                      <a:r>
                        <a:rPr lang="es-ES" sz="900" baseline="0" dirty="0">
                          <a:latin typeface="Arial" panose="020B0604020202020204" pitchFamily="34" charset="0"/>
                          <a:cs typeface="Arial" panose="020B0604020202020204" pitchFamily="34" charset="0"/>
                        </a:rPr>
                        <a:t>: Posibles crisis económicas pueden afectar la compra de algunos productos. Por variaciones en los precios puede haber desabastecimiento de ciertos productos.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900" baseline="0" dirty="0">
                          <a:latin typeface="Arial" panose="020B0604020202020204" pitchFamily="34" charset="0"/>
                          <a:cs typeface="Arial" panose="020B0604020202020204" pitchFamily="34" charset="0"/>
                        </a:rPr>
                        <a:t>Los </a:t>
                      </a:r>
                      <a:r>
                        <a:rPr lang="en-US" sz="900" dirty="0" err="1">
                          <a:latin typeface="Arial" panose="020B0604020202020204" pitchFamily="34" charset="0"/>
                          <a:cs typeface="Arial" panose="020B0604020202020204" pitchFamily="34" charset="0"/>
                        </a:rPr>
                        <a:t>proveedores</a:t>
                      </a:r>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pueden</a:t>
                      </a:r>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elevar</a:t>
                      </a:r>
                      <a:r>
                        <a:rPr lang="en-US" sz="900" dirty="0">
                          <a:latin typeface="Arial" panose="020B0604020202020204" pitchFamily="34" charset="0"/>
                          <a:cs typeface="Arial" panose="020B0604020202020204" pitchFamily="34" charset="0"/>
                        </a:rPr>
                        <a:t> sus </a:t>
                      </a:r>
                      <a:r>
                        <a:rPr lang="en-US" sz="900" dirty="0" err="1">
                          <a:latin typeface="Arial" panose="020B0604020202020204" pitchFamily="34" charset="0"/>
                          <a:cs typeface="Arial" panose="020B0604020202020204" pitchFamily="34" charset="0"/>
                        </a:rPr>
                        <a:t>precios</a:t>
                      </a:r>
                      <a:r>
                        <a:rPr lang="en-US" sz="900" dirty="0">
                          <a:latin typeface="Arial" panose="020B0604020202020204" pitchFamily="34" charset="0"/>
                          <a:cs typeface="Arial" panose="020B0604020202020204" pitchFamily="34" charset="0"/>
                        </a:rPr>
                        <a:t> por </a:t>
                      </a:r>
                      <a:r>
                        <a:rPr lang="en-US" sz="900" dirty="0" err="1">
                          <a:latin typeface="Arial" panose="020B0604020202020204" pitchFamily="34" charset="0"/>
                          <a:cs typeface="Arial" panose="020B0604020202020204" pitchFamily="34" charset="0"/>
                        </a:rPr>
                        <a:t>especulaciones</a:t>
                      </a:r>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inflacionarias</a:t>
                      </a:r>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determinando</a:t>
                      </a:r>
                      <a:r>
                        <a:rPr lang="en-US" sz="900" dirty="0">
                          <a:latin typeface="Arial" panose="020B0604020202020204" pitchFamily="34" charset="0"/>
                          <a:cs typeface="Arial" panose="020B0604020202020204" pitchFamily="34" charset="0"/>
                        </a:rPr>
                        <a:t> la </a:t>
                      </a:r>
                      <a:r>
                        <a:rPr lang="en-US" sz="900" dirty="0" err="1">
                          <a:latin typeface="Arial" panose="020B0604020202020204" pitchFamily="34" charset="0"/>
                          <a:cs typeface="Arial" panose="020B0604020202020204" pitchFamily="34" charset="0"/>
                        </a:rPr>
                        <a:t>necesidad</a:t>
                      </a:r>
                      <a:r>
                        <a:rPr lang="en-US" sz="900" dirty="0">
                          <a:latin typeface="Arial" panose="020B0604020202020204" pitchFamily="34" charset="0"/>
                          <a:cs typeface="Arial" panose="020B0604020202020204" pitchFamily="34" charset="0"/>
                        </a:rPr>
                        <a:t> de </a:t>
                      </a:r>
                      <a:r>
                        <a:rPr lang="en-US" sz="900" dirty="0" err="1">
                          <a:latin typeface="Arial" panose="020B0604020202020204" pitchFamily="34" charset="0"/>
                          <a:cs typeface="Arial" panose="020B0604020202020204" pitchFamily="34" charset="0"/>
                        </a:rPr>
                        <a:t>comparativas</a:t>
                      </a:r>
                      <a:r>
                        <a:rPr lang="en-US" sz="900" dirty="0">
                          <a:latin typeface="Arial" panose="020B0604020202020204" pitchFamily="34" charset="0"/>
                          <a:cs typeface="Arial" panose="020B0604020202020204" pitchFamily="34" charset="0"/>
                        </a:rPr>
                        <a:t> ante </a:t>
                      </a:r>
                      <a:r>
                        <a:rPr lang="en-US" sz="900" dirty="0" err="1">
                          <a:latin typeface="Arial" panose="020B0604020202020204" pitchFamily="34" charset="0"/>
                          <a:cs typeface="Arial" panose="020B0604020202020204" pitchFamily="34" charset="0"/>
                        </a:rPr>
                        <a:t>cada</a:t>
                      </a:r>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pedido</a:t>
                      </a:r>
                      <a:r>
                        <a:rPr lang="en-US" sz="900" dirty="0">
                          <a:latin typeface="Arial" panose="020B0604020202020204" pitchFamily="34" charset="0"/>
                          <a:cs typeface="Arial" panose="020B0604020202020204" pitchFamily="34" charset="0"/>
                        </a:rPr>
                        <a:t> de </a:t>
                      </a:r>
                      <a:r>
                        <a:rPr lang="en-US" sz="900" dirty="0" err="1">
                          <a:latin typeface="Arial" panose="020B0604020202020204" pitchFamily="34" charset="0"/>
                          <a:cs typeface="Arial" panose="020B0604020202020204" pitchFamily="34" charset="0"/>
                        </a:rPr>
                        <a:t>cotización</a:t>
                      </a:r>
                      <a:r>
                        <a:rPr lang="en-US" sz="900" dirty="0">
                          <a:latin typeface="Arial" panose="020B0604020202020204" pitchFamily="34" charset="0"/>
                          <a:cs typeface="Arial" panose="020B0604020202020204" pitchFamily="34" charset="0"/>
                        </a:rPr>
                        <a:t>. </a:t>
                      </a:r>
                      <a:endParaRPr lang="es-ES" sz="900" baseline="0" dirty="0">
                        <a:latin typeface="Arial" panose="020B0604020202020204" pitchFamily="34" charset="0"/>
                        <a:cs typeface="Arial" panose="020B0604020202020204" pitchFamily="34" charset="0"/>
                      </a:endParaRPr>
                    </a:p>
                    <a:p>
                      <a:pPr>
                        <a:spcBef>
                          <a:spcPts val="0"/>
                        </a:spcBef>
                        <a:buFontTx/>
                        <a:buBlip>
                          <a:blip r:embed="rId2"/>
                        </a:buBlip>
                      </a:pPr>
                      <a:r>
                        <a:rPr lang="es-ES" sz="900" b="1" u="sng" baseline="0" dirty="0">
                          <a:latin typeface="Arial" panose="020B0604020202020204" pitchFamily="34" charset="0"/>
                          <a:cs typeface="Arial" panose="020B0604020202020204" pitchFamily="34" charset="0"/>
                        </a:rPr>
                        <a:t>Tecnológico</a:t>
                      </a:r>
                      <a:r>
                        <a:rPr lang="es-ES" sz="900" baseline="0" dirty="0">
                          <a:latin typeface="Arial" panose="020B0604020202020204" pitchFamily="34" charset="0"/>
                          <a:cs typeface="Arial" panose="020B0604020202020204" pitchFamily="34" charset="0"/>
                        </a:rPr>
                        <a:t>: Las demandas de la industria y de los clientes pueden suponer la necesidad de compra  e implementación de nuevas tecnologías. Ej. Pararrayos, cámaras de seguridad, etc.</a:t>
                      </a:r>
                    </a:p>
                    <a:p>
                      <a:pPr>
                        <a:spcBef>
                          <a:spcPts val="0"/>
                        </a:spcBef>
                        <a:buFontTx/>
                        <a:buBlip>
                          <a:blip r:embed="rId2"/>
                        </a:buBlip>
                      </a:pPr>
                      <a:r>
                        <a:rPr lang="es-ES" sz="900" b="1" u="sng" baseline="0" dirty="0">
                          <a:latin typeface="Arial" panose="020B0604020202020204" pitchFamily="34" charset="0"/>
                          <a:cs typeface="Arial" panose="020B0604020202020204" pitchFamily="34" charset="0"/>
                        </a:rPr>
                        <a:t>Social</a:t>
                      </a:r>
                      <a:r>
                        <a:rPr lang="es-ES" sz="900" baseline="0" dirty="0">
                          <a:latin typeface="Arial" panose="020B0604020202020204" pitchFamily="34" charset="0"/>
                          <a:cs typeface="Arial" panose="020B0604020202020204" pitchFamily="34" charset="0"/>
                        </a:rPr>
                        <a:t>: Crisis sociales a gran escala o conflictos familiares pueden afectar el desempeño de nuestro personal. </a:t>
                      </a:r>
                    </a:p>
                    <a:p>
                      <a:pPr>
                        <a:spcBef>
                          <a:spcPts val="0"/>
                        </a:spcBef>
                        <a:buFontTx/>
                        <a:buBlip>
                          <a:blip r:embed="rId2"/>
                        </a:buBlip>
                      </a:pPr>
                      <a:r>
                        <a:rPr lang="es-ES" sz="900" b="1" u="sng" baseline="0" dirty="0">
                          <a:latin typeface="Arial" panose="020B0604020202020204" pitchFamily="34" charset="0"/>
                          <a:cs typeface="Arial" panose="020B0604020202020204" pitchFamily="34" charset="0"/>
                        </a:rPr>
                        <a:t>Ambiental</a:t>
                      </a:r>
                      <a:r>
                        <a:rPr lang="es-ES" sz="900" baseline="0" dirty="0">
                          <a:latin typeface="Arial" panose="020B0604020202020204" pitchFamily="34" charset="0"/>
                          <a:cs typeface="Arial" panose="020B0604020202020204" pitchFamily="34" charset="0"/>
                        </a:rPr>
                        <a:t>: El cumplimiento de normativas ambientales para las operaciones de la compañía puede representar costos onerosos.</a:t>
                      </a:r>
                    </a:p>
                    <a:p>
                      <a:pPr>
                        <a:spcBef>
                          <a:spcPts val="0"/>
                        </a:spcBef>
                        <a:buFontTx/>
                        <a:buBlip>
                          <a:blip r:embed="rId2"/>
                        </a:buBlip>
                      </a:pPr>
                      <a:r>
                        <a:rPr lang="es-ES" sz="900" b="1" u="sng" baseline="0" dirty="0">
                          <a:latin typeface="Arial" panose="020B0604020202020204" pitchFamily="34" charset="0"/>
                          <a:cs typeface="Arial" panose="020B0604020202020204" pitchFamily="34" charset="0"/>
                        </a:rPr>
                        <a:t>Legal</a:t>
                      </a:r>
                      <a:r>
                        <a:rPr lang="es-ES" sz="900" baseline="0" dirty="0">
                          <a:latin typeface="Arial" panose="020B0604020202020204" pitchFamily="34" charset="0"/>
                          <a:cs typeface="Arial" panose="020B0604020202020204" pitchFamily="34" charset="0"/>
                        </a:rPr>
                        <a:t>: Cumplir con los requisitos legales para las operaciones de la compañía puede representar costos onerosos.</a:t>
                      </a:r>
                      <a:endParaRPr lang="es-ES" sz="900" dirty="0">
                        <a:latin typeface="Arial" panose="020B0604020202020204" pitchFamily="34" charset="0"/>
                        <a:cs typeface="Arial" panose="020B0604020202020204" pitchFamily="34" charset="0"/>
                      </a:endParaRPr>
                    </a:p>
                  </a:txBody>
                  <a:tcPr>
                    <a:solidFill>
                      <a:schemeClr val="bg2">
                        <a:lumMod val="90000"/>
                      </a:schemeClr>
                    </a:solidFill>
                  </a:tcPr>
                </a:tc>
                <a:extLst>
                  <a:ext uri="{0D108BD9-81ED-4DB2-BD59-A6C34878D82A}">
                    <a16:rowId xmlns:a16="http://schemas.microsoft.com/office/drawing/2014/main" xmlns="" val="2278747012"/>
                  </a:ext>
                </a:extLst>
              </a:tr>
            </a:tbl>
          </a:graphicData>
        </a:graphic>
      </p:graphicFrame>
      <p:graphicFrame>
        <p:nvGraphicFramePr>
          <p:cNvPr id="12" name="Tabla 11"/>
          <p:cNvGraphicFramePr>
            <a:graphicFrameLocks noGrp="1"/>
          </p:cNvGraphicFramePr>
          <p:nvPr>
            <p:extLst>
              <p:ext uri="{D42A27DB-BD31-4B8C-83A1-F6EECF244321}">
                <p14:modId xmlns:p14="http://schemas.microsoft.com/office/powerpoint/2010/main" val="3888064358"/>
              </p:ext>
            </p:extLst>
          </p:nvPr>
        </p:nvGraphicFramePr>
        <p:xfrm>
          <a:off x="471376" y="3916330"/>
          <a:ext cx="4071887" cy="2831240"/>
        </p:xfrm>
        <a:graphic>
          <a:graphicData uri="http://schemas.openxmlformats.org/drawingml/2006/table">
            <a:tbl>
              <a:tblPr firstRow="1" bandRow="1">
                <a:tableStyleId>{69012ECD-51FC-41F1-AA8D-1B2483CD663E}</a:tableStyleId>
              </a:tblPr>
              <a:tblGrid>
                <a:gridCol w="4071887">
                  <a:extLst>
                    <a:ext uri="{9D8B030D-6E8A-4147-A177-3AD203B41FA5}">
                      <a16:colId xmlns:a16="http://schemas.microsoft.com/office/drawing/2014/main" xmlns="" val="1157492327"/>
                    </a:ext>
                  </a:extLst>
                </a:gridCol>
              </a:tblGrid>
              <a:tr h="239513">
                <a:tc>
                  <a:txBody>
                    <a:bodyPr/>
                    <a:lstStyle/>
                    <a:p>
                      <a:pPr algn="ctr"/>
                      <a:r>
                        <a:rPr lang="es-AR" sz="1000" dirty="0">
                          <a:latin typeface="Arial" panose="020B0604020202020204" pitchFamily="34" charset="0"/>
                          <a:cs typeface="Arial" panose="020B0604020202020204" pitchFamily="34" charset="0"/>
                        </a:rPr>
                        <a:t>AFECTAN AL CONTEXTO INTERNO</a:t>
                      </a:r>
                    </a:p>
                  </a:txBody>
                  <a:tcPr/>
                </a:tc>
                <a:extLst>
                  <a:ext uri="{0D108BD9-81ED-4DB2-BD59-A6C34878D82A}">
                    <a16:rowId xmlns:a16="http://schemas.microsoft.com/office/drawing/2014/main" xmlns="" val="3181190746"/>
                  </a:ext>
                </a:extLst>
              </a:tr>
              <a:tr h="2587400">
                <a:tc>
                  <a:txBody>
                    <a:bodyPr/>
                    <a:lstStyle/>
                    <a:p>
                      <a:pPr marL="171450" indent="-171450">
                        <a:spcBef>
                          <a:spcPts val="0"/>
                        </a:spcBef>
                        <a:buFont typeface="Arial" pitchFamily="34" charset="0"/>
                        <a:buChar char="•"/>
                      </a:pPr>
                      <a:r>
                        <a:rPr lang="es-ES" sz="900" b="1" u="sng" dirty="0">
                          <a:latin typeface="Arial" panose="020B0604020202020204" pitchFamily="34" charset="0"/>
                          <a:cs typeface="Arial" panose="020B0604020202020204" pitchFamily="34" charset="0"/>
                        </a:rPr>
                        <a:t>Político</a:t>
                      </a:r>
                      <a:r>
                        <a:rPr lang="es-ES" sz="900" dirty="0">
                          <a:latin typeface="Arial" panose="020B0604020202020204" pitchFamily="34" charset="0"/>
                          <a:cs typeface="Arial" panose="020B0604020202020204" pitchFamily="34" charset="0"/>
                        </a:rPr>
                        <a:t>:</a:t>
                      </a:r>
                      <a:r>
                        <a:rPr lang="es-ES" sz="900" baseline="0" dirty="0">
                          <a:latin typeface="Arial" panose="020B0604020202020204" pitchFamily="34" charset="0"/>
                          <a:cs typeface="Arial" panose="020B0604020202020204" pitchFamily="34" charset="0"/>
                        </a:rPr>
                        <a:t> El compromiso de atender rápida y eficazmente a las solicitudes del cliente nos compromete a adelantarnos a los requerimientos de compra para superar el inconveniente de los plazos de entrega de los proveedores sobre algunos artículos.</a:t>
                      </a:r>
                    </a:p>
                    <a:p>
                      <a:pPr marL="171450" indent="-171450">
                        <a:spcBef>
                          <a:spcPts val="0"/>
                        </a:spcBef>
                        <a:buFont typeface="Arial" pitchFamily="34" charset="0"/>
                        <a:buChar char="•"/>
                      </a:pPr>
                      <a:r>
                        <a:rPr lang="es-ES" sz="900" b="1" u="sng" baseline="0" dirty="0">
                          <a:latin typeface="Arial" panose="020B0604020202020204" pitchFamily="34" charset="0"/>
                          <a:cs typeface="Arial" panose="020B0604020202020204" pitchFamily="34" charset="0"/>
                        </a:rPr>
                        <a:t>Económico</a:t>
                      </a:r>
                      <a:r>
                        <a:rPr lang="es-ES" sz="900" baseline="0" dirty="0">
                          <a:latin typeface="Arial" panose="020B0604020202020204" pitchFamily="34" charset="0"/>
                          <a:cs typeface="Arial" panose="020B0604020202020204" pitchFamily="34" charset="0"/>
                        </a:rPr>
                        <a:t>: Dificultades económicas y/o financieras pueden afectar nuestra capacidad de compra.</a:t>
                      </a:r>
                    </a:p>
                    <a:p>
                      <a:pPr marL="171450" indent="-171450">
                        <a:spcBef>
                          <a:spcPts val="0"/>
                        </a:spcBef>
                        <a:buFont typeface="Arial" pitchFamily="34" charset="0"/>
                        <a:buChar char="•"/>
                      </a:pPr>
                      <a:r>
                        <a:rPr lang="es-ES" sz="900" b="1" u="sng" baseline="0" dirty="0">
                          <a:latin typeface="Arial" panose="020B0604020202020204" pitchFamily="34" charset="0"/>
                          <a:cs typeface="Arial" panose="020B0604020202020204" pitchFamily="34" charset="0"/>
                        </a:rPr>
                        <a:t>Tecnológico</a:t>
                      </a:r>
                      <a:r>
                        <a:rPr lang="es-ES" sz="900" baseline="0" dirty="0">
                          <a:latin typeface="Arial" panose="020B0604020202020204" pitchFamily="34" charset="0"/>
                          <a:cs typeface="Arial" panose="020B0604020202020204" pitchFamily="34" charset="0"/>
                        </a:rPr>
                        <a:t>:  La incorporación de nuevos sistemas informáticos para la tarea de compras, ingreso y egreso de mercadería puede mejorar significativamente nuestra gestión de compras</a:t>
                      </a:r>
                      <a:r>
                        <a:rPr lang="es-ES" sz="900" baseline="0" dirty="0">
                          <a:solidFill>
                            <a:schemeClr val="tx1"/>
                          </a:solidFill>
                          <a:latin typeface="Arial" panose="020B0604020202020204" pitchFamily="34" charset="0"/>
                          <a:cs typeface="Arial" panose="020B0604020202020204" pitchFamily="34" charset="0"/>
                        </a:rPr>
                        <a:t>.  </a:t>
                      </a:r>
                    </a:p>
                    <a:p>
                      <a:pPr marL="171450" indent="-171450">
                        <a:spcBef>
                          <a:spcPts val="0"/>
                        </a:spcBef>
                        <a:buFont typeface="Arial" pitchFamily="34" charset="0"/>
                        <a:buChar char="•"/>
                      </a:pPr>
                      <a:r>
                        <a:rPr lang="es-ES" sz="900" b="1" u="sng" baseline="0" dirty="0">
                          <a:solidFill>
                            <a:schemeClr val="tx1"/>
                          </a:solidFill>
                          <a:latin typeface="Arial" panose="020B0604020202020204" pitchFamily="34" charset="0"/>
                          <a:cs typeface="Arial" panose="020B0604020202020204" pitchFamily="34" charset="0"/>
                        </a:rPr>
                        <a:t>Social</a:t>
                      </a:r>
                      <a:r>
                        <a:rPr lang="es-ES" sz="900" baseline="0" dirty="0">
                          <a:solidFill>
                            <a:schemeClr val="tx1"/>
                          </a:solidFill>
                          <a:latin typeface="Arial" panose="020B0604020202020204" pitchFamily="34" charset="0"/>
                          <a:cs typeface="Arial" panose="020B0604020202020204" pitchFamily="34" charset="0"/>
                        </a:rPr>
                        <a:t>: Diferencias en las escaladas salariales  en las diferentes áreas provocan malestar general. Personal adulto cerca de la edad de jubilación puede presentar dificultad para ajustarse a nuevas políticas.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s-ES" sz="900" b="1" u="sng" baseline="0" dirty="0">
                          <a:solidFill>
                            <a:schemeClr val="tx1"/>
                          </a:solidFill>
                          <a:latin typeface="Arial" panose="020B0604020202020204" pitchFamily="34" charset="0"/>
                          <a:cs typeface="Arial" panose="020B0604020202020204" pitchFamily="34" charset="0"/>
                        </a:rPr>
                        <a:t>Ambiental</a:t>
                      </a:r>
                      <a:r>
                        <a:rPr lang="es-ES" sz="900" baseline="0" dirty="0">
                          <a:solidFill>
                            <a:schemeClr val="tx1"/>
                          </a:solidFill>
                          <a:latin typeface="Arial" panose="020B0604020202020204" pitchFamily="34" charset="0"/>
                          <a:cs typeface="Arial" panose="020B0604020202020204" pitchFamily="34" charset="0"/>
                        </a:rPr>
                        <a:t>: Las condiciones extremas de temperatura pueden afectar la vida útil de algunos productos.</a:t>
                      </a:r>
                    </a:p>
                    <a:p>
                      <a:pPr marL="171450" indent="-171450">
                        <a:spcBef>
                          <a:spcPts val="0"/>
                        </a:spcBef>
                        <a:buFont typeface="Arial" pitchFamily="34" charset="0"/>
                        <a:buChar char="•"/>
                      </a:pPr>
                      <a:r>
                        <a:rPr lang="es-ES" sz="900" b="1" u="sng" baseline="0" dirty="0">
                          <a:solidFill>
                            <a:schemeClr val="tx1"/>
                          </a:solidFill>
                          <a:latin typeface="Arial" panose="020B0604020202020204" pitchFamily="34" charset="0"/>
                          <a:cs typeface="Arial" panose="020B0604020202020204" pitchFamily="34" charset="0"/>
                        </a:rPr>
                        <a:t>Legal</a:t>
                      </a:r>
                      <a:r>
                        <a:rPr lang="es-ES" sz="900" baseline="0" dirty="0">
                          <a:solidFill>
                            <a:schemeClr val="tx1"/>
                          </a:solidFill>
                          <a:latin typeface="Arial" panose="020B0604020202020204" pitchFamily="34" charset="0"/>
                          <a:cs typeface="Arial" panose="020B0604020202020204" pitchFamily="34" charset="0"/>
                        </a:rPr>
                        <a:t>: Algunos requisitos legales requieren la compra de algunos artículos para contar con una correcta infraestructura. </a:t>
                      </a:r>
                      <a:endParaRPr lang="es-AR" sz="900" baseline="0" dirty="0">
                        <a:solidFill>
                          <a:schemeClr val="tx1"/>
                        </a:solidFill>
                        <a:latin typeface="Arial" panose="020B0604020202020204" pitchFamily="34" charset="0"/>
                        <a:cs typeface="Arial" panose="020B0604020202020204" pitchFamily="34" charset="0"/>
                      </a:endParaRPr>
                    </a:p>
                  </a:txBody>
                  <a:tcPr>
                    <a:solidFill>
                      <a:schemeClr val="bg2">
                        <a:lumMod val="90000"/>
                      </a:schemeClr>
                    </a:solidFill>
                  </a:tcPr>
                </a:tc>
                <a:extLst>
                  <a:ext uri="{0D108BD9-81ED-4DB2-BD59-A6C34878D82A}">
                    <a16:rowId xmlns:a16="http://schemas.microsoft.com/office/drawing/2014/main" xmlns="" val="2278747012"/>
                  </a:ext>
                </a:extLst>
              </a:tr>
            </a:tbl>
          </a:graphicData>
        </a:graphic>
      </p:graphicFrame>
      <p:graphicFrame>
        <p:nvGraphicFramePr>
          <p:cNvPr id="15" name="Tabla 14"/>
          <p:cNvGraphicFramePr>
            <a:graphicFrameLocks noGrp="1"/>
          </p:cNvGraphicFramePr>
          <p:nvPr>
            <p:extLst>
              <p:ext uri="{D42A27DB-BD31-4B8C-83A1-F6EECF244321}">
                <p14:modId xmlns:p14="http://schemas.microsoft.com/office/powerpoint/2010/main" val="961469541"/>
              </p:ext>
            </p:extLst>
          </p:nvPr>
        </p:nvGraphicFramePr>
        <p:xfrm>
          <a:off x="7409983" y="811649"/>
          <a:ext cx="4295992" cy="3028941"/>
        </p:xfrm>
        <a:graphic>
          <a:graphicData uri="http://schemas.openxmlformats.org/drawingml/2006/table">
            <a:tbl>
              <a:tblPr firstRow="1" bandRow="1">
                <a:tableStyleId>{69012ECD-51FC-41F1-AA8D-1B2483CD663E}</a:tableStyleId>
              </a:tblPr>
              <a:tblGrid>
                <a:gridCol w="4295992">
                  <a:extLst>
                    <a:ext uri="{9D8B030D-6E8A-4147-A177-3AD203B41FA5}">
                      <a16:colId xmlns:a16="http://schemas.microsoft.com/office/drawing/2014/main" xmlns="" val="1157492327"/>
                    </a:ext>
                  </a:extLst>
                </a:gridCol>
              </a:tblGrid>
              <a:tr h="264405">
                <a:tc>
                  <a:txBody>
                    <a:bodyPr/>
                    <a:lstStyle/>
                    <a:p>
                      <a:pPr algn="ctr"/>
                      <a:r>
                        <a:rPr lang="es-AR" sz="1000" dirty="0">
                          <a:latin typeface="Arial" panose="020B0604020202020204" pitchFamily="34" charset="0"/>
                          <a:cs typeface="Arial" panose="020B0604020202020204" pitchFamily="34" charset="0"/>
                        </a:rPr>
                        <a:t>PARTES INTERESADAS EXTERNAS (Requerimientos)</a:t>
                      </a:r>
                    </a:p>
                  </a:txBody>
                  <a:tcPr/>
                </a:tc>
                <a:extLst>
                  <a:ext uri="{0D108BD9-81ED-4DB2-BD59-A6C34878D82A}">
                    <a16:rowId xmlns:a16="http://schemas.microsoft.com/office/drawing/2014/main" xmlns="" val="3181190746"/>
                  </a:ext>
                </a:extLst>
              </a:tr>
              <a:tr h="2178401">
                <a:tc>
                  <a:txBody>
                    <a:bodyPr/>
                    <a:lstStyle/>
                    <a:p>
                      <a:pPr>
                        <a:spcBef>
                          <a:spcPct val="20000"/>
                        </a:spcBef>
                        <a:buFontTx/>
                        <a:buBlip>
                          <a:blip r:embed="rId2"/>
                        </a:buBlip>
                      </a:pPr>
                      <a:r>
                        <a:rPr lang="es-ES" sz="900" dirty="0">
                          <a:solidFill>
                            <a:schemeClr val="tx1"/>
                          </a:solidFill>
                          <a:latin typeface="Tahoma" pitchFamily="34" charset="0"/>
                        </a:rPr>
                        <a:t> </a:t>
                      </a:r>
                      <a:r>
                        <a:rPr lang="es-ES" sz="800" b="1" u="sng" dirty="0">
                          <a:solidFill>
                            <a:schemeClr val="tx1"/>
                          </a:solidFill>
                          <a:latin typeface="Tahoma" pitchFamily="34" charset="0"/>
                        </a:rPr>
                        <a:t>Cliente:</a:t>
                      </a:r>
                      <a:r>
                        <a:rPr lang="es-ES" sz="800" b="1" u="none" baseline="0" dirty="0">
                          <a:solidFill>
                            <a:schemeClr val="tx1"/>
                          </a:solidFill>
                          <a:latin typeface="Tahoma" pitchFamily="34" charset="0"/>
                        </a:rPr>
                        <a:t> Necesidad: </a:t>
                      </a:r>
                      <a:r>
                        <a:rPr lang="es-ES" sz="800" b="0" u="none" baseline="0" dirty="0">
                          <a:solidFill>
                            <a:schemeClr val="tx1"/>
                          </a:solidFill>
                          <a:latin typeface="Tahoma" pitchFamily="34" charset="0"/>
                        </a:rPr>
                        <a:t>Que Quinpe realice una buena gestión de compras para no comprometer la calidad y eficacia del servicio. </a:t>
                      </a:r>
                      <a:r>
                        <a:rPr lang="es-ES" sz="800" b="1" u="none" baseline="0" dirty="0">
                          <a:solidFill>
                            <a:schemeClr val="tx1"/>
                          </a:solidFill>
                          <a:latin typeface="Tahoma" pitchFamily="34" charset="0"/>
                        </a:rPr>
                        <a:t>Expectativas: </a:t>
                      </a:r>
                      <a:r>
                        <a:rPr lang="es-ES" sz="800" b="0" u="none" baseline="0" dirty="0">
                          <a:solidFill>
                            <a:schemeClr val="tx1"/>
                          </a:solidFill>
                          <a:latin typeface="Tahoma" pitchFamily="34" charset="0"/>
                        </a:rPr>
                        <a:t>No tener reclamos, recibir la remuneración acordada en el plazo que corresponde.</a:t>
                      </a:r>
                      <a:endParaRPr lang="es-ES" sz="800" b="0" u="sng" baseline="0" dirty="0">
                        <a:solidFill>
                          <a:schemeClr val="tx1"/>
                        </a:solidFill>
                        <a:latin typeface="Tahoma" pitchFamily="34" charset="0"/>
                      </a:endParaRPr>
                    </a:p>
                    <a:p>
                      <a:pPr marL="0" marR="0" lvl="0" indent="0" algn="l" defTabSz="914400" rtl="0" eaLnBrk="1" fontAlgn="auto" latinLnBrk="0" hangingPunct="1">
                        <a:lnSpc>
                          <a:spcPct val="100000"/>
                        </a:lnSpc>
                        <a:spcBef>
                          <a:spcPct val="20000"/>
                        </a:spcBef>
                        <a:spcAft>
                          <a:spcPts val="0"/>
                        </a:spcAft>
                        <a:buClrTx/>
                        <a:buSzTx/>
                        <a:buFontTx/>
                        <a:buBlip>
                          <a:blip r:embed="rId2"/>
                        </a:buBlip>
                        <a:tabLst/>
                        <a:defRPr/>
                      </a:pPr>
                      <a:r>
                        <a:rPr lang="es-ES" sz="800" b="1" u="sng" baseline="0" dirty="0">
                          <a:solidFill>
                            <a:schemeClr val="tx1"/>
                          </a:solidFill>
                          <a:latin typeface="Tahoma" pitchFamily="34" charset="0"/>
                        </a:rPr>
                        <a:t>Proveedores </a:t>
                      </a:r>
                      <a:r>
                        <a:rPr lang="es-ES" sz="800" b="1" u="none" baseline="0" dirty="0">
                          <a:solidFill>
                            <a:schemeClr val="tx1"/>
                          </a:solidFill>
                          <a:latin typeface="Tahoma" pitchFamily="34" charset="0"/>
                        </a:rPr>
                        <a:t>Necesidad: </a:t>
                      </a:r>
                      <a:r>
                        <a:rPr lang="es-ES" sz="800" b="0" u="none" baseline="0" dirty="0">
                          <a:solidFill>
                            <a:schemeClr val="tx1"/>
                          </a:solidFill>
                          <a:latin typeface="Tahoma" pitchFamily="34" charset="0"/>
                        </a:rPr>
                        <a:t>Cumplir con los plazos de pago acordados. </a:t>
                      </a:r>
                      <a:r>
                        <a:rPr lang="es-ES" sz="800" dirty="0">
                          <a:solidFill>
                            <a:schemeClr val="tx1"/>
                          </a:solidFill>
                          <a:latin typeface="Tahoma" pitchFamily="34" charset="0"/>
                        </a:rPr>
                        <a:t>Brindar información clara y completa respecto insumos/ servicios.</a:t>
                      </a:r>
                      <a:r>
                        <a:rPr lang="es-ES" sz="800" b="0" u="none" baseline="0" dirty="0">
                          <a:solidFill>
                            <a:schemeClr val="tx1"/>
                          </a:solidFill>
                          <a:latin typeface="Tahoma" pitchFamily="34" charset="0"/>
                        </a:rPr>
                        <a:t> </a:t>
                      </a:r>
                      <a:r>
                        <a:rPr lang="es-ES" sz="800" b="1" u="none" baseline="0" dirty="0">
                          <a:solidFill>
                            <a:schemeClr val="tx1"/>
                          </a:solidFill>
                          <a:latin typeface="Tahoma" pitchFamily="34" charset="0"/>
                        </a:rPr>
                        <a:t>Expectativas:</a:t>
                      </a:r>
                      <a:r>
                        <a:rPr lang="es-ES" sz="800" b="0" u="none" baseline="0" dirty="0">
                          <a:solidFill>
                            <a:schemeClr val="tx1"/>
                          </a:solidFill>
                          <a:latin typeface="Tahoma" pitchFamily="34" charset="0"/>
                        </a:rPr>
                        <a:t> Contar con productos de buena calidad a un precio justo. Contar con plazos razonables de entrega. </a:t>
                      </a:r>
                    </a:p>
                    <a:p>
                      <a:pPr marL="0" marR="0" lvl="0" indent="0" algn="l" defTabSz="914400" rtl="0" eaLnBrk="1" fontAlgn="auto" latinLnBrk="0" hangingPunct="1">
                        <a:lnSpc>
                          <a:spcPct val="100000"/>
                        </a:lnSpc>
                        <a:spcBef>
                          <a:spcPct val="20000"/>
                        </a:spcBef>
                        <a:spcAft>
                          <a:spcPts val="0"/>
                        </a:spcAft>
                        <a:buClrTx/>
                        <a:buSzTx/>
                        <a:buFontTx/>
                        <a:buBlip>
                          <a:blip r:embed="rId2"/>
                        </a:buBlip>
                        <a:tabLst/>
                        <a:defRPr/>
                      </a:pPr>
                      <a:r>
                        <a:rPr lang="es-ES" sz="800" b="1" u="sng" baseline="0" dirty="0">
                          <a:solidFill>
                            <a:schemeClr val="tx1"/>
                          </a:solidFill>
                          <a:latin typeface="Tahoma" pitchFamily="34" charset="0"/>
                        </a:rPr>
                        <a:t>Autoridades Municipales, Provinciales y Nacionales</a:t>
                      </a:r>
                      <a:r>
                        <a:rPr lang="es-ES" sz="800" b="1" u="none" baseline="0" dirty="0">
                          <a:solidFill>
                            <a:schemeClr val="tx1"/>
                          </a:solidFill>
                          <a:latin typeface="Tahoma" pitchFamily="34" charset="0"/>
                        </a:rPr>
                        <a:t>  Necesidad: </a:t>
                      </a:r>
                      <a:r>
                        <a:rPr lang="es-ES" sz="800" b="0" u="none" baseline="0" dirty="0">
                          <a:solidFill>
                            <a:schemeClr val="tx1"/>
                          </a:solidFill>
                          <a:latin typeface="Tahoma" pitchFamily="34" charset="0"/>
                        </a:rPr>
                        <a:t>Cumplir con los requisitos de las instalaciones y los equipos utilizados en las operaciones. </a:t>
                      </a:r>
                      <a:r>
                        <a:rPr lang="es-ES" sz="800" b="1" u="none" baseline="0" dirty="0">
                          <a:solidFill>
                            <a:schemeClr val="tx1"/>
                          </a:solidFill>
                          <a:latin typeface="Tahoma" pitchFamily="34" charset="0"/>
                        </a:rPr>
                        <a:t>Expectativas:</a:t>
                      </a:r>
                      <a:r>
                        <a:rPr lang="es-ES" sz="800" b="0" u="none" baseline="0" dirty="0">
                          <a:solidFill>
                            <a:schemeClr val="tx1"/>
                          </a:solidFill>
                          <a:latin typeface="Tahoma" pitchFamily="34" charset="0"/>
                        </a:rPr>
                        <a:t> Evitar multas y clausuras.</a:t>
                      </a:r>
                    </a:p>
                    <a:p>
                      <a:pPr marL="0" marR="0" lvl="0" indent="0" algn="l" defTabSz="914400" rtl="0" eaLnBrk="1" fontAlgn="auto" latinLnBrk="0" hangingPunct="1">
                        <a:lnSpc>
                          <a:spcPct val="100000"/>
                        </a:lnSpc>
                        <a:spcBef>
                          <a:spcPct val="20000"/>
                        </a:spcBef>
                        <a:spcAft>
                          <a:spcPts val="0"/>
                        </a:spcAft>
                        <a:buClrTx/>
                        <a:buSzTx/>
                        <a:buFontTx/>
                        <a:buBlip>
                          <a:blip r:embed="rId2"/>
                        </a:buBlip>
                        <a:tabLst/>
                        <a:defRPr/>
                      </a:pPr>
                      <a:r>
                        <a:rPr lang="es-ES" sz="800" b="1" u="sng" baseline="0" dirty="0">
                          <a:solidFill>
                            <a:schemeClr val="tx1"/>
                          </a:solidFill>
                          <a:latin typeface="Tahoma" pitchFamily="34" charset="0"/>
                        </a:rPr>
                        <a:t>Sociedad: </a:t>
                      </a:r>
                      <a:r>
                        <a:rPr lang="es-ES" sz="800" b="1" u="none" baseline="0" dirty="0">
                          <a:solidFill>
                            <a:schemeClr val="tx1"/>
                          </a:solidFill>
                          <a:latin typeface="Tahoma" pitchFamily="34" charset="0"/>
                        </a:rPr>
                        <a:t>Necesidad: </a:t>
                      </a:r>
                      <a:r>
                        <a:rPr lang="es-ES" sz="800" b="0" u="none" baseline="0" dirty="0">
                          <a:solidFill>
                            <a:schemeClr val="tx1"/>
                          </a:solidFill>
                          <a:latin typeface="Tahoma" pitchFamily="34" charset="0"/>
                        </a:rPr>
                        <a:t>Desarrollar las actividades de la empresa de manera segura para los trabajadores, dando empleo y generando el menor impacto al ambiente.</a:t>
                      </a:r>
                      <a:r>
                        <a:rPr lang="es-ES" sz="800" b="1" u="none" baseline="0" dirty="0">
                          <a:solidFill>
                            <a:schemeClr val="tx1"/>
                          </a:solidFill>
                          <a:latin typeface="Tahoma" pitchFamily="34" charset="0"/>
                        </a:rPr>
                        <a:t> Expectativa: </a:t>
                      </a:r>
                      <a:r>
                        <a:rPr lang="es-ES" sz="800" b="0" u="none" baseline="0" dirty="0">
                          <a:solidFill>
                            <a:schemeClr val="tx1"/>
                          </a:solidFill>
                          <a:latin typeface="Tahoma" pitchFamily="34" charset="0"/>
                        </a:rPr>
                        <a:t>Tener una buena imagen ante los vecinos y contar con el apoyo de los mismos. Contar con ingresantes a nuestra empresa con buena preparación y buenos valores.</a:t>
                      </a:r>
                      <a:r>
                        <a:rPr lang="es-ES" sz="800" b="1" u="none" baseline="0" dirty="0">
                          <a:solidFill>
                            <a:schemeClr val="tx1"/>
                          </a:solidFill>
                          <a:latin typeface="Tahoma" pitchFamily="34" charset="0"/>
                        </a:rPr>
                        <a:t>  </a:t>
                      </a:r>
                      <a:r>
                        <a:rPr lang="es-ES" sz="800" b="0" u="none" baseline="0" dirty="0">
                          <a:solidFill>
                            <a:schemeClr val="tx1"/>
                          </a:solidFill>
                          <a:latin typeface="Tahoma" pitchFamily="34" charset="0"/>
                        </a:rPr>
                        <a:t>Poner a disposición de diferentes entidades las instalaciones y recursos de la empresa para llevar a cabo proyectos de inclusión social. (pasantías).</a:t>
                      </a:r>
                    </a:p>
                    <a:p>
                      <a:pPr>
                        <a:spcBef>
                          <a:spcPct val="20000"/>
                        </a:spcBef>
                        <a:buFontTx/>
                        <a:buBlip>
                          <a:blip r:embed="rId2"/>
                        </a:buBlip>
                      </a:pPr>
                      <a:r>
                        <a:rPr lang="es-ES" sz="800" b="1" u="sng" baseline="0" dirty="0">
                          <a:solidFill>
                            <a:schemeClr val="tx1"/>
                          </a:solidFill>
                          <a:latin typeface="Tahoma" pitchFamily="34" charset="0"/>
                        </a:rPr>
                        <a:t>Organizaciones con productos y servicios complementarios (socios estrategicos): </a:t>
                      </a:r>
                      <a:r>
                        <a:rPr lang="es-ES" sz="800" b="1" u="none" baseline="0" dirty="0">
                          <a:solidFill>
                            <a:schemeClr val="tx1"/>
                          </a:solidFill>
                          <a:latin typeface="Tahoma" pitchFamily="34" charset="0"/>
                        </a:rPr>
                        <a:t>Necesidad: </a:t>
                      </a:r>
                      <a:r>
                        <a:rPr lang="es-ES" sz="800" b="0" u="none" baseline="0" dirty="0">
                          <a:solidFill>
                            <a:schemeClr val="tx1"/>
                          </a:solidFill>
                          <a:latin typeface="Tahoma" pitchFamily="34" charset="0"/>
                        </a:rPr>
                        <a:t>Cuidado y buenas costumbres con los productos y herramientas de su propiedad. Aprovechamiento de nuestras instalaciones y nuestros contactos. </a:t>
                      </a:r>
                      <a:r>
                        <a:rPr lang="es-ES" sz="800" b="1" u="none" baseline="0" dirty="0">
                          <a:solidFill>
                            <a:schemeClr val="tx1"/>
                          </a:solidFill>
                          <a:latin typeface="Tahoma" pitchFamily="34" charset="0"/>
                        </a:rPr>
                        <a:t>Expectativa: </a:t>
                      </a:r>
                      <a:r>
                        <a:rPr lang="es-ES" sz="800" b="0" u="none" baseline="0" dirty="0">
                          <a:solidFill>
                            <a:schemeClr val="tx1"/>
                          </a:solidFill>
                          <a:latin typeface="Tahoma" pitchFamily="34" charset="0"/>
                        </a:rPr>
                        <a:t>Generar un vendedor implícito a través de las actividades de nuestro «socio». Beneficiarse de la experiencia del personal externo que ingresa a nuestra base.</a:t>
                      </a:r>
                    </a:p>
                  </a:txBody>
                  <a:tcPr>
                    <a:solidFill>
                      <a:schemeClr val="bg2">
                        <a:lumMod val="90000"/>
                      </a:schemeClr>
                    </a:solidFill>
                  </a:tcPr>
                </a:tc>
                <a:extLst>
                  <a:ext uri="{0D108BD9-81ED-4DB2-BD59-A6C34878D82A}">
                    <a16:rowId xmlns:a16="http://schemas.microsoft.com/office/drawing/2014/main" xmlns="" val="2278747012"/>
                  </a:ext>
                </a:extLst>
              </a:tr>
            </a:tbl>
          </a:graphicData>
        </a:graphic>
      </p:graphicFrame>
      <p:sp>
        <p:nvSpPr>
          <p:cNvPr id="17" name="Text Box 4"/>
          <p:cNvSpPr txBox="1">
            <a:spLocks noChangeArrowheads="1"/>
          </p:cNvSpPr>
          <p:nvPr/>
        </p:nvSpPr>
        <p:spPr bwMode="auto">
          <a:xfrm>
            <a:off x="4808519" y="2661033"/>
            <a:ext cx="2413344" cy="1686616"/>
          </a:xfrm>
          <a:prstGeom prst="rect">
            <a:avLst/>
          </a:prstGeom>
          <a:solidFill>
            <a:schemeClr val="bg2">
              <a:lumMod val="90000"/>
            </a:schemeClr>
          </a:solidFill>
          <a:ln w="38100" cmpd="dbl">
            <a:solidFill>
              <a:schemeClr val="accent1"/>
            </a:solidFill>
            <a:miter lim="800000"/>
            <a:headEnd/>
            <a:tailEnd/>
          </a:ln>
          <a:effectLst/>
        </p:spPr>
        <p:txBody>
          <a:bodyPr wrap="square">
            <a:spAutoFit/>
          </a:bodyPr>
          <a:lstStyle/>
          <a:p>
            <a:pPr algn="ctr">
              <a:spcBef>
                <a:spcPct val="60000"/>
              </a:spcBef>
            </a:pPr>
            <a:r>
              <a:rPr lang="es-ES" b="1" u="sng" dirty="0">
                <a:solidFill>
                  <a:schemeClr val="hlink"/>
                </a:solidFill>
                <a:effectLst>
                  <a:outerShdw blurRad="38100" dist="38100" dir="2700000" algn="tl">
                    <a:srgbClr val="C0C0C0"/>
                  </a:outerShdw>
                </a:effectLst>
                <a:latin typeface="Arial" panose="020B0604020202020204" pitchFamily="34" charset="0"/>
                <a:cs typeface="Arial" panose="020B0604020202020204" pitchFamily="34" charset="0"/>
              </a:rPr>
              <a:t>Proceso de ALMACENAMIENTO </a:t>
            </a:r>
          </a:p>
          <a:p>
            <a:pPr algn="ctr">
              <a:spcBef>
                <a:spcPct val="60000"/>
              </a:spcBef>
            </a:pPr>
            <a:r>
              <a:rPr lang="es-ES" b="1" u="sng" dirty="0">
                <a:effectLst>
                  <a:outerShdw blurRad="38100" dist="38100" dir="2700000" algn="tl">
                    <a:srgbClr val="C0C0C0"/>
                  </a:outerShdw>
                </a:effectLst>
                <a:latin typeface="Arial" panose="020B0604020202020204" pitchFamily="34" charset="0"/>
                <a:cs typeface="Arial" panose="020B0604020202020204" pitchFamily="34" charset="0"/>
              </a:rPr>
              <a:t>Responsable: </a:t>
            </a:r>
          </a:p>
          <a:p>
            <a:pPr algn="ctr">
              <a:spcBef>
                <a:spcPct val="60000"/>
              </a:spcBef>
            </a:pPr>
            <a:r>
              <a:rPr lang="es-ES" b="1" u="sng" dirty="0">
                <a:effectLst>
                  <a:outerShdw blurRad="38100" dist="38100" dir="2700000" algn="tl">
                    <a:srgbClr val="C0C0C0"/>
                  </a:outerShdw>
                </a:effectLst>
                <a:latin typeface="Arial" panose="020B0604020202020204" pitchFamily="34" charset="0"/>
                <a:cs typeface="Arial" panose="020B0604020202020204" pitchFamily="34" charset="0"/>
              </a:rPr>
              <a:t>Felix Aun</a:t>
            </a:r>
            <a:endParaRPr lang="es-ES" sz="1000" b="1" u="sng" dirty="0">
              <a:solidFill>
                <a:srgbClr val="7030A0"/>
              </a:solidFill>
              <a:effectLst>
                <a:outerShdw blurRad="38100" dist="38100" dir="2700000" algn="tl">
                  <a:srgbClr val="C0C0C0"/>
                </a:outerShdw>
              </a:effectLst>
            </a:endParaRPr>
          </a:p>
          <a:p>
            <a:pPr>
              <a:spcBef>
                <a:spcPts val="0"/>
              </a:spcBef>
            </a:pPr>
            <a:endParaRPr lang="es-ES" sz="1000" dirty="0">
              <a:solidFill>
                <a:srgbClr val="FF0000"/>
              </a:solidFill>
              <a:latin typeface="Tahoma" pitchFamily="34" charset="0"/>
            </a:endParaRPr>
          </a:p>
        </p:txBody>
      </p:sp>
      <p:sp>
        <p:nvSpPr>
          <p:cNvPr id="21" name="Flecha: a la derecha 20"/>
          <p:cNvSpPr/>
          <p:nvPr/>
        </p:nvSpPr>
        <p:spPr>
          <a:xfrm rot="7872245">
            <a:off x="6413070" y="1901200"/>
            <a:ext cx="791994" cy="397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graphicFrame>
        <p:nvGraphicFramePr>
          <p:cNvPr id="20" name="Tabla 19"/>
          <p:cNvGraphicFramePr>
            <a:graphicFrameLocks noGrp="1"/>
          </p:cNvGraphicFramePr>
          <p:nvPr>
            <p:extLst>
              <p:ext uri="{D42A27DB-BD31-4B8C-83A1-F6EECF244321}">
                <p14:modId xmlns:p14="http://schemas.microsoft.com/office/powerpoint/2010/main" val="1633628027"/>
              </p:ext>
            </p:extLst>
          </p:nvPr>
        </p:nvGraphicFramePr>
        <p:xfrm>
          <a:off x="7410449" y="3872342"/>
          <a:ext cx="4295776" cy="2749296"/>
        </p:xfrm>
        <a:graphic>
          <a:graphicData uri="http://schemas.openxmlformats.org/drawingml/2006/table">
            <a:tbl>
              <a:tblPr firstRow="1" bandRow="1">
                <a:tableStyleId>{69012ECD-51FC-41F1-AA8D-1B2483CD663E}</a:tableStyleId>
              </a:tblPr>
              <a:tblGrid>
                <a:gridCol w="4295776">
                  <a:extLst>
                    <a:ext uri="{9D8B030D-6E8A-4147-A177-3AD203B41FA5}">
                      <a16:colId xmlns:a16="http://schemas.microsoft.com/office/drawing/2014/main" xmlns="" val="1157492327"/>
                    </a:ext>
                  </a:extLst>
                </a:gridCol>
              </a:tblGrid>
              <a:tr h="202908">
                <a:tc>
                  <a:txBody>
                    <a:bodyPr/>
                    <a:lstStyle/>
                    <a:p>
                      <a:pPr algn="ctr"/>
                      <a:r>
                        <a:rPr lang="es-AR" sz="1000" dirty="0">
                          <a:latin typeface="Arial" panose="020B0604020202020204" pitchFamily="34" charset="0"/>
                          <a:cs typeface="Arial" panose="020B0604020202020204" pitchFamily="34" charset="0"/>
                        </a:rPr>
                        <a:t>PARTES INTERESADAS INTERNAS (Requerimientos) </a:t>
                      </a:r>
                    </a:p>
                  </a:txBody>
                  <a:tcPr>
                    <a:lnB w="6350" cap="flat" cmpd="sng" algn="ctr">
                      <a:noFill/>
                      <a:prstDash val="solid"/>
                      <a:miter lim="800000"/>
                    </a:lnB>
                  </a:tcPr>
                </a:tc>
                <a:extLst>
                  <a:ext uri="{0D108BD9-81ED-4DB2-BD59-A6C34878D82A}">
                    <a16:rowId xmlns:a16="http://schemas.microsoft.com/office/drawing/2014/main" xmlns="" val="3181190746"/>
                  </a:ext>
                </a:extLst>
              </a:tr>
              <a:tr h="2222005">
                <a:tc>
                  <a:txBody>
                    <a:bodyPr/>
                    <a:lstStyle/>
                    <a:p>
                      <a:pPr marL="0" marR="0" indent="0" algn="l" defTabSz="914400" rtl="0" eaLnBrk="1" fontAlgn="auto" latinLnBrk="0" hangingPunct="1">
                        <a:lnSpc>
                          <a:spcPct val="100000"/>
                        </a:lnSpc>
                        <a:spcBef>
                          <a:spcPct val="20000"/>
                        </a:spcBef>
                        <a:spcAft>
                          <a:spcPts val="0"/>
                        </a:spcAft>
                        <a:buClrTx/>
                        <a:buSzTx/>
                        <a:buFontTx/>
                        <a:buBlip>
                          <a:blip r:embed="rId2"/>
                        </a:buBlip>
                        <a:tabLst/>
                        <a:defRPr/>
                      </a:pPr>
                      <a:r>
                        <a:rPr lang="es-ES" sz="900" b="1" u="sng" dirty="0">
                          <a:solidFill>
                            <a:schemeClr val="tx1"/>
                          </a:solidFill>
                          <a:effectLst/>
                          <a:latin typeface="Tahoma" pitchFamily="34" charset="0"/>
                        </a:rPr>
                        <a:t>Gerencia general: </a:t>
                      </a:r>
                      <a:r>
                        <a:rPr lang="es-ES" sz="900" b="1" u="none" dirty="0">
                          <a:solidFill>
                            <a:schemeClr val="tx1"/>
                          </a:solidFill>
                          <a:effectLst/>
                          <a:latin typeface="Tahoma" pitchFamily="34" charset="0"/>
                        </a:rPr>
                        <a:t>Necesidad: </a:t>
                      </a:r>
                      <a:r>
                        <a:rPr lang="es-ES" sz="900" b="0" u="none" dirty="0">
                          <a:solidFill>
                            <a:schemeClr val="tx1"/>
                          </a:solidFill>
                          <a:effectLst/>
                          <a:latin typeface="Tahoma" pitchFamily="34" charset="0"/>
                        </a:rPr>
                        <a:t>Organización,</a:t>
                      </a:r>
                      <a:r>
                        <a:rPr lang="es-ES" sz="900" b="0" u="none" baseline="0" dirty="0">
                          <a:solidFill>
                            <a:schemeClr val="tx1"/>
                          </a:solidFill>
                          <a:effectLst/>
                          <a:latin typeface="Tahoma" pitchFamily="34" charset="0"/>
                        </a:rPr>
                        <a:t> orden y limpieza en los depósitos. Correcto uso de los vehículos y herramientas para evitar roturas prematuras en los mismos. </a:t>
                      </a:r>
                      <a:r>
                        <a:rPr lang="es-ES" sz="900" b="1" u="none" baseline="0" dirty="0">
                          <a:solidFill>
                            <a:schemeClr val="tx1"/>
                          </a:solidFill>
                          <a:effectLst/>
                          <a:latin typeface="Tahoma" pitchFamily="34" charset="0"/>
                        </a:rPr>
                        <a:t>Expectativa: </a:t>
                      </a:r>
                      <a:r>
                        <a:rPr lang="es-ES" sz="900" b="0" u="none" baseline="0" dirty="0">
                          <a:solidFill>
                            <a:schemeClr val="tx1"/>
                          </a:solidFill>
                          <a:effectLst/>
                          <a:latin typeface="Tahoma" pitchFamily="34" charset="0"/>
                        </a:rPr>
                        <a:t>Apoyo económico para poder desarrollar las tareas de compras y almacenamiento con calidad y cuidado por el ambiente. Instrucciones claras de trabajo, liderazgo y buena comunicación.</a:t>
                      </a:r>
                    </a:p>
                    <a:p>
                      <a:pPr marL="0" marR="0" indent="0" algn="l" defTabSz="914400" rtl="0" eaLnBrk="1" fontAlgn="auto" latinLnBrk="0" hangingPunct="1">
                        <a:lnSpc>
                          <a:spcPct val="100000"/>
                        </a:lnSpc>
                        <a:spcBef>
                          <a:spcPct val="20000"/>
                        </a:spcBef>
                        <a:spcAft>
                          <a:spcPts val="0"/>
                        </a:spcAft>
                        <a:buClrTx/>
                        <a:buSzTx/>
                        <a:buFontTx/>
                        <a:buBlip>
                          <a:blip r:embed="rId2"/>
                        </a:buBlip>
                        <a:tabLst/>
                        <a:defRPr/>
                      </a:pPr>
                      <a:r>
                        <a:rPr lang="es-ES" sz="900" b="1" u="sng" baseline="0" dirty="0">
                          <a:solidFill>
                            <a:schemeClr val="tx1"/>
                          </a:solidFill>
                          <a:effectLst/>
                          <a:latin typeface="Tahoma" pitchFamily="34" charset="0"/>
                        </a:rPr>
                        <a:t>Otros sectores internos de la organización: </a:t>
                      </a:r>
                      <a:r>
                        <a:rPr lang="es-ES" sz="900" b="1" u="none" baseline="0" dirty="0">
                          <a:solidFill>
                            <a:schemeClr val="tx1"/>
                          </a:solidFill>
                          <a:effectLst/>
                          <a:latin typeface="Tahoma" pitchFamily="34" charset="0"/>
                        </a:rPr>
                        <a:t>Necesidad: </a:t>
                      </a:r>
                      <a:r>
                        <a:rPr lang="es-ES" sz="900" b="0" u="none" baseline="0" dirty="0">
                          <a:solidFill>
                            <a:schemeClr val="tx1"/>
                          </a:solidFill>
                          <a:effectLst/>
                          <a:latin typeface="Tahoma" pitchFamily="34" charset="0"/>
                        </a:rPr>
                        <a:t>Requerimientos de compra con tiempo y comunicaciones claras para una buena gestión de compras. </a:t>
                      </a:r>
                      <a:r>
                        <a:rPr lang="es-ES" sz="900" b="1" u="none" baseline="0" dirty="0">
                          <a:solidFill>
                            <a:schemeClr val="tx1"/>
                          </a:solidFill>
                          <a:effectLst/>
                          <a:latin typeface="Tahoma" pitchFamily="34" charset="0"/>
                        </a:rPr>
                        <a:t>Expectativa: </a:t>
                      </a:r>
                      <a:r>
                        <a:rPr lang="es-ES" sz="900" b="0" u="none" baseline="0" dirty="0">
                          <a:solidFill>
                            <a:schemeClr val="tx1"/>
                          </a:solidFill>
                          <a:effectLst/>
                          <a:latin typeface="Tahoma" pitchFamily="34" charset="0"/>
                        </a:rPr>
                        <a:t>Cuidado de los elementos de trabajo para no romperlos o perderlos prematuramente.</a:t>
                      </a:r>
                    </a:p>
                    <a:p>
                      <a:pPr marL="0" marR="0" indent="0" algn="l" defTabSz="914400" rtl="0" eaLnBrk="1" fontAlgn="auto" latinLnBrk="0" hangingPunct="1">
                        <a:lnSpc>
                          <a:spcPct val="100000"/>
                        </a:lnSpc>
                        <a:spcBef>
                          <a:spcPct val="20000"/>
                        </a:spcBef>
                        <a:spcAft>
                          <a:spcPts val="0"/>
                        </a:spcAft>
                        <a:buClrTx/>
                        <a:buSzTx/>
                        <a:buFontTx/>
                        <a:buBlip>
                          <a:blip r:embed="rId2"/>
                        </a:buBlip>
                        <a:tabLst/>
                        <a:defRPr/>
                      </a:pPr>
                      <a:r>
                        <a:rPr lang="es-ES" sz="900" b="1" u="sng" baseline="0" dirty="0">
                          <a:solidFill>
                            <a:schemeClr val="tx1"/>
                          </a:solidFill>
                          <a:effectLst/>
                          <a:latin typeface="Tahoma" pitchFamily="34" charset="0"/>
                        </a:rPr>
                        <a:t>Administración y pago a proveedores: Necesidad: </a:t>
                      </a:r>
                      <a:r>
                        <a:rPr lang="es-ES" sz="900" b="0" u="none" baseline="0" dirty="0">
                          <a:solidFill>
                            <a:schemeClr val="tx1"/>
                          </a:solidFill>
                          <a:effectLst/>
                          <a:latin typeface="Tahoma" pitchFamily="34" charset="0"/>
                        </a:rPr>
                        <a:t>Cumplimiento de los plazos de pago acordados con los proveedores. Mínima liquidez disponible para compras urgentes y en efectivo. </a:t>
                      </a:r>
                      <a:r>
                        <a:rPr lang="es-ES" sz="900" b="1" u="sng" baseline="0" dirty="0">
                          <a:solidFill>
                            <a:schemeClr val="tx1"/>
                          </a:solidFill>
                          <a:effectLst/>
                          <a:latin typeface="Tahoma" pitchFamily="34" charset="0"/>
                        </a:rPr>
                        <a:t>Expectativa: </a:t>
                      </a:r>
                      <a:r>
                        <a:rPr lang="es-ES" sz="900" b="0" u="none" baseline="0" dirty="0">
                          <a:solidFill>
                            <a:schemeClr val="tx1"/>
                          </a:solidFill>
                          <a:effectLst/>
                          <a:latin typeface="Tahoma" pitchFamily="34" charset="0"/>
                        </a:rPr>
                        <a:t>Gestión de compras efectiva para conseguir buenos precios y plazos de pago.</a:t>
                      </a:r>
                    </a:p>
                    <a:p>
                      <a:pPr>
                        <a:spcBef>
                          <a:spcPct val="20000"/>
                        </a:spcBef>
                        <a:buFontTx/>
                        <a:buBlip>
                          <a:blip r:embed="rId2"/>
                        </a:buBlip>
                      </a:pPr>
                      <a:r>
                        <a:rPr lang="es-ES" sz="900" b="1" u="sng" baseline="0" dirty="0">
                          <a:solidFill>
                            <a:schemeClr val="tx1"/>
                          </a:solidFill>
                          <a:effectLst/>
                          <a:latin typeface="Tahoma" pitchFamily="34" charset="0"/>
                        </a:rPr>
                        <a:t>Organizaciones con productos y servicios complementarios (socios estratégicos): </a:t>
                      </a:r>
                      <a:r>
                        <a:rPr lang="es-ES" sz="900" b="1" u="none" baseline="0" dirty="0">
                          <a:solidFill>
                            <a:schemeClr val="tx1"/>
                          </a:solidFill>
                          <a:effectLst/>
                          <a:latin typeface="Tahoma" pitchFamily="34" charset="0"/>
                        </a:rPr>
                        <a:t>Necesidad: </a:t>
                      </a:r>
                      <a:r>
                        <a:rPr lang="es-ES" sz="900" b="0" u="none" baseline="0" dirty="0">
                          <a:solidFill>
                            <a:schemeClr val="tx1"/>
                          </a:solidFill>
                          <a:effectLst/>
                          <a:latin typeface="Tahoma" pitchFamily="34" charset="0"/>
                        </a:rPr>
                        <a:t>Buena comunicación para las tareas en conjunto. </a:t>
                      </a:r>
                      <a:r>
                        <a:rPr lang="es-ES" sz="900" b="1" u="none" baseline="0" dirty="0">
                          <a:solidFill>
                            <a:schemeClr val="tx1"/>
                          </a:solidFill>
                          <a:effectLst/>
                          <a:latin typeface="Tahoma" pitchFamily="34" charset="0"/>
                        </a:rPr>
                        <a:t>Expectativa: </a:t>
                      </a:r>
                      <a:r>
                        <a:rPr lang="es-ES" sz="900" b="0" u="none" baseline="0" dirty="0">
                          <a:solidFill>
                            <a:schemeClr val="tx1"/>
                          </a:solidFill>
                          <a:effectLst/>
                          <a:latin typeface="Tahoma" pitchFamily="34" charset="0"/>
                        </a:rPr>
                        <a:t>Generar mas trabajo a través de la relación con la organización externa. Aprovechar la experiencia a través de las operaciones en conjunto.</a:t>
                      </a:r>
                      <a:endParaRPr lang="es-ES" sz="900" b="0" u="none" dirty="0">
                        <a:solidFill>
                          <a:schemeClr val="tx1"/>
                        </a:solidFill>
                        <a:effectLst/>
                        <a:latin typeface="Tahoma" pitchFamily="34" charset="0"/>
                      </a:endParaRP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xmlns="" val="2278747012"/>
                  </a:ext>
                </a:extLst>
              </a:tr>
            </a:tbl>
          </a:graphicData>
        </a:graphic>
      </p:graphicFrame>
      <p:sp>
        <p:nvSpPr>
          <p:cNvPr id="23" name="Flecha: a la derecha 22"/>
          <p:cNvSpPr/>
          <p:nvPr/>
        </p:nvSpPr>
        <p:spPr>
          <a:xfrm rot="2677896">
            <a:off x="4712114" y="1912534"/>
            <a:ext cx="791994" cy="397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4" name="Flecha: a la derecha 23"/>
          <p:cNvSpPr/>
          <p:nvPr/>
        </p:nvSpPr>
        <p:spPr>
          <a:xfrm rot="18455603">
            <a:off x="4734488" y="4527703"/>
            <a:ext cx="791994" cy="397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5" name="Flecha: a la derecha 24"/>
          <p:cNvSpPr/>
          <p:nvPr/>
        </p:nvSpPr>
        <p:spPr>
          <a:xfrm rot="13680554">
            <a:off x="6432970" y="4565044"/>
            <a:ext cx="791994" cy="397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6699" y="105523"/>
            <a:ext cx="4397850" cy="751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915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7"/>
          <p:cNvGraphicFramePr>
            <a:graphicFrameLocks noGrp="1"/>
          </p:cNvGraphicFramePr>
          <p:nvPr>
            <p:extLst>
              <p:ext uri="{D42A27DB-BD31-4B8C-83A1-F6EECF244321}">
                <p14:modId xmlns:p14="http://schemas.microsoft.com/office/powerpoint/2010/main" val="3819477469"/>
              </p:ext>
            </p:extLst>
          </p:nvPr>
        </p:nvGraphicFramePr>
        <p:xfrm>
          <a:off x="362149" y="196803"/>
          <a:ext cx="2880450" cy="2011680"/>
        </p:xfrm>
        <a:graphic>
          <a:graphicData uri="http://schemas.openxmlformats.org/drawingml/2006/table">
            <a:tbl>
              <a:tblPr firstRow="1" bandRow="1">
                <a:tableStyleId>{69012ECD-51FC-41F1-AA8D-1B2483CD663E}</a:tableStyleId>
              </a:tblPr>
              <a:tblGrid>
                <a:gridCol w="2880450">
                  <a:extLst>
                    <a:ext uri="{9D8B030D-6E8A-4147-A177-3AD203B41FA5}">
                      <a16:colId xmlns:a16="http://schemas.microsoft.com/office/drawing/2014/main" xmlns="" val="1157492327"/>
                    </a:ext>
                  </a:extLst>
                </a:gridCol>
              </a:tblGrid>
              <a:tr h="225605">
                <a:tc>
                  <a:txBody>
                    <a:bodyPr/>
                    <a:lstStyle/>
                    <a:p>
                      <a:pPr algn="ctr"/>
                      <a:r>
                        <a:rPr lang="es-AR" sz="1000" dirty="0">
                          <a:latin typeface="Arial" panose="020B0604020202020204" pitchFamily="34" charset="0"/>
                          <a:cs typeface="Arial" panose="020B0604020202020204" pitchFamily="34" charset="0"/>
                        </a:rPr>
                        <a:t>¿CON QUÉ?</a:t>
                      </a:r>
                    </a:p>
                  </a:txBody>
                  <a:tcPr/>
                </a:tc>
                <a:extLst>
                  <a:ext uri="{0D108BD9-81ED-4DB2-BD59-A6C34878D82A}">
                    <a16:rowId xmlns:a16="http://schemas.microsoft.com/office/drawing/2014/main" xmlns="" val="3181190746"/>
                  </a:ext>
                </a:extLst>
              </a:tr>
              <a:tr h="1010184">
                <a:tc>
                  <a:txBody>
                    <a:bodyPr/>
                    <a:lstStyle/>
                    <a:p>
                      <a:pPr>
                        <a:spcBef>
                          <a:spcPct val="50000"/>
                        </a:spcBef>
                        <a:buFontTx/>
                        <a:buBlip>
                          <a:blip r:embed="rId2"/>
                        </a:buBlip>
                      </a:pPr>
                      <a:r>
                        <a:rPr lang="es-ES" sz="1000" dirty="0">
                          <a:latin typeface="Arial" panose="020B0604020202020204" pitchFamily="34" charset="0"/>
                          <a:cs typeface="Arial" panose="020B0604020202020204" pitchFamily="34" charset="0"/>
                        </a:rPr>
                        <a:t>Teléfono</a:t>
                      </a:r>
                      <a:r>
                        <a:rPr lang="es-ES" sz="1000" baseline="0" dirty="0">
                          <a:latin typeface="Arial" panose="020B0604020202020204" pitchFamily="34" charset="0"/>
                          <a:cs typeface="Arial" panose="020B0604020202020204" pitchFamily="34" charset="0"/>
                        </a:rPr>
                        <a:t> celular con cámara fotográfica. </a:t>
                      </a:r>
                      <a:endParaRPr lang="es-ES" sz="1000" dirty="0">
                        <a:latin typeface="Arial" panose="020B0604020202020204" pitchFamily="34" charset="0"/>
                        <a:cs typeface="Arial" panose="020B0604020202020204" pitchFamily="34" charset="0"/>
                      </a:endParaRPr>
                    </a:p>
                    <a:p>
                      <a:pPr>
                        <a:spcBef>
                          <a:spcPct val="50000"/>
                        </a:spcBef>
                        <a:buFontTx/>
                        <a:buBlip>
                          <a:blip r:embed="rId2"/>
                        </a:buBlip>
                      </a:pPr>
                      <a:r>
                        <a:rPr lang="es-ES" sz="1000" dirty="0">
                          <a:latin typeface="Arial" panose="020B0604020202020204" pitchFamily="34" charset="0"/>
                          <a:cs typeface="Arial" panose="020B0604020202020204" pitchFamily="34" charset="0"/>
                        </a:rPr>
                        <a:t>PC</a:t>
                      </a:r>
                    </a:p>
                    <a:p>
                      <a:pPr>
                        <a:spcBef>
                          <a:spcPct val="50000"/>
                        </a:spcBef>
                        <a:buFontTx/>
                        <a:buBlip>
                          <a:blip r:embed="rId2"/>
                        </a:buBlip>
                      </a:pPr>
                      <a:r>
                        <a:rPr lang="es-ES" sz="1000" dirty="0">
                          <a:latin typeface="Arial" panose="020B0604020202020204" pitchFamily="34" charset="0"/>
                          <a:cs typeface="Arial" panose="020B0604020202020204" pitchFamily="34" charset="0"/>
                        </a:rPr>
                        <a:t>Software contable y de gestión (NEXION, CUMBRE). </a:t>
                      </a:r>
                    </a:p>
                    <a:p>
                      <a:pPr>
                        <a:spcBef>
                          <a:spcPct val="50000"/>
                        </a:spcBef>
                        <a:buFontTx/>
                        <a:buBlip>
                          <a:blip r:embed="rId2"/>
                        </a:buBlip>
                      </a:pPr>
                      <a:r>
                        <a:rPr lang="es-ES" sz="1000" dirty="0">
                          <a:latin typeface="Arial" panose="020B0604020202020204" pitchFamily="34" charset="0"/>
                          <a:cs typeface="Arial" panose="020B0604020202020204" pitchFamily="34" charset="0"/>
                        </a:rPr>
                        <a:t>Procedimientos</a:t>
                      </a:r>
                      <a:r>
                        <a:rPr lang="es-ES" sz="1000" baseline="0" dirty="0">
                          <a:latin typeface="Arial" panose="020B0604020202020204" pitchFamily="34" charset="0"/>
                          <a:cs typeface="Arial" panose="020B0604020202020204" pitchFamily="34" charset="0"/>
                        </a:rPr>
                        <a:t> y registros.</a:t>
                      </a:r>
                    </a:p>
                    <a:p>
                      <a:pPr>
                        <a:spcBef>
                          <a:spcPct val="50000"/>
                        </a:spcBef>
                        <a:buFontTx/>
                        <a:buBlip>
                          <a:blip r:embed="rId2"/>
                        </a:buBlip>
                      </a:pPr>
                      <a:r>
                        <a:rPr lang="es-ES" sz="1000" baseline="0" dirty="0">
                          <a:latin typeface="Arial" panose="020B0604020202020204" pitchFamily="34" charset="0"/>
                          <a:cs typeface="Arial" panose="020B0604020202020204" pitchFamily="34" charset="0"/>
                        </a:rPr>
                        <a:t>Vehículos livianos y pesados</a:t>
                      </a:r>
                    </a:p>
                    <a:p>
                      <a:pPr>
                        <a:spcBef>
                          <a:spcPct val="50000"/>
                        </a:spcBef>
                        <a:buFontTx/>
                        <a:buBlip>
                          <a:blip r:embed="rId2"/>
                        </a:buBlip>
                      </a:pPr>
                      <a:r>
                        <a:rPr lang="es-ES" sz="1000" baseline="0" dirty="0">
                          <a:latin typeface="Arial" panose="020B0604020202020204" pitchFamily="34" charset="0"/>
                          <a:cs typeface="Arial" panose="020B0604020202020204" pitchFamily="34" charset="0"/>
                        </a:rPr>
                        <a:t>Autoelevadores y grúas.</a:t>
                      </a:r>
                    </a:p>
                    <a:p>
                      <a:pPr>
                        <a:spcBef>
                          <a:spcPct val="50000"/>
                        </a:spcBef>
                        <a:buFontTx/>
                        <a:buBlip>
                          <a:blip r:embed="rId2"/>
                        </a:buBlip>
                      </a:pPr>
                      <a:r>
                        <a:rPr lang="es-ES" sz="1000" baseline="0" dirty="0">
                          <a:latin typeface="Arial" panose="020B0604020202020204" pitchFamily="34" charset="0"/>
                          <a:cs typeface="Arial" panose="020B0604020202020204" pitchFamily="34" charset="0"/>
                        </a:rPr>
                        <a:t>Personal</a:t>
                      </a:r>
                      <a:endParaRPr lang="es-ES" sz="1000" dirty="0">
                        <a:latin typeface="Arial" panose="020B0604020202020204" pitchFamily="34" charset="0"/>
                        <a:cs typeface="Arial" panose="020B0604020202020204" pitchFamily="34" charset="0"/>
                      </a:endParaRPr>
                    </a:p>
                  </a:txBody>
                  <a:tcPr>
                    <a:solidFill>
                      <a:schemeClr val="bg2">
                        <a:lumMod val="90000"/>
                      </a:schemeClr>
                    </a:solidFill>
                  </a:tcPr>
                </a:tc>
                <a:extLst>
                  <a:ext uri="{0D108BD9-81ED-4DB2-BD59-A6C34878D82A}">
                    <a16:rowId xmlns:a16="http://schemas.microsoft.com/office/drawing/2014/main" xmlns="" val="2278747012"/>
                  </a:ext>
                </a:extLst>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3749415736"/>
              </p:ext>
            </p:extLst>
          </p:nvPr>
        </p:nvGraphicFramePr>
        <p:xfrm>
          <a:off x="344814" y="2253188"/>
          <a:ext cx="2915120" cy="1935480"/>
        </p:xfrm>
        <a:graphic>
          <a:graphicData uri="http://schemas.openxmlformats.org/drawingml/2006/table">
            <a:tbl>
              <a:tblPr firstRow="1" bandRow="1">
                <a:tableStyleId>{69012ECD-51FC-41F1-AA8D-1B2483CD663E}</a:tableStyleId>
              </a:tblPr>
              <a:tblGrid>
                <a:gridCol w="2915120">
                  <a:extLst>
                    <a:ext uri="{9D8B030D-6E8A-4147-A177-3AD203B41FA5}">
                      <a16:colId xmlns:a16="http://schemas.microsoft.com/office/drawing/2014/main" xmlns="" val="1157492327"/>
                    </a:ext>
                  </a:extLst>
                </a:gridCol>
              </a:tblGrid>
              <a:tr h="0">
                <a:tc>
                  <a:txBody>
                    <a:bodyPr/>
                    <a:lstStyle/>
                    <a:p>
                      <a:pPr algn="ctr"/>
                      <a:r>
                        <a:rPr lang="es-AR" sz="1000" dirty="0">
                          <a:latin typeface="Arial" panose="020B0604020202020204" pitchFamily="34" charset="0"/>
                          <a:cs typeface="Arial" panose="020B0604020202020204" pitchFamily="34" charset="0"/>
                        </a:rPr>
                        <a:t>ENTRADAS</a:t>
                      </a:r>
                    </a:p>
                  </a:txBody>
                  <a:tcPr/>
                </a:tc>
                <a:extLst>
                  <a:ext uri="{0D108BD9-81ED-4DB2-BD59-A6C34878D82A}">
                    <a16:rowId xmlns:a16="http://schemas.microsoft.com/office/drawing/2014/main" xmlns="" val="3181190746"/>
                  </a:ext>
                </a:extLst>
              </a:tr>
              <a:tr h="1311488">
                <a:tc>
                  <a:txBody>
                    <a:bodyPr/>
                    <a:lstStyle/>
                    <a:p>
                      <a:pPr>
                        <a:lnSpc>
                          <a:spcPct val="120000"/>
                        </a:lnSpc>
                        <a:spcBef>
                          <a:spcPct val="35000"/>
                        </a:spcBef>
                        <a:buFontTx/>
                        <a:buBlip>
                          <a:blip r:embed="rId2"/>
                        </a:buBlip>
                      </a:pPr>
                      <a:r>
                        <a:rPr lang="es-ES" sz="1000" dirty="0">
                          <a:latin typeface="Arial" panose="020B0604020202020204" pitchFamily="34" charset="0"/>
                          <a:cs typeface="Arial" panose="020B0604020202020204" pitchFamily="34" charset="0"/>
                        </a:rPr>
                        <a:t>PO_ADM_01 Compras</a:t>
                      </a:r>
                    </a:p>
                    <a:p>
                      <a:pPr>
                        <a:lnSpc>
                          <a:spcPct val="120000"/>
                        </a:lnSpc>
                        <a:spcBef>
                          <a:spcPct val="35000"/>
                        </a:spcBef>
                        <a:buFontTx/>
                        <a:buBlip>
                          <a:blip r:embed="rId2"/>
                        </a:buBlip>
                      </a:pPr>
                      <a:r>
                        <a:rPr lang="es-ES" sz="1000" dirty="0">
                          <a:latin typeface="Arial" panose="020B0604020202020204" pitchFamily="34" charset="0"/>
                          <a:cs typeface="Arial" panose="020B0604020202020204" pitchFamily="34" charset="0"/>
                        </a:rPr>
                        <a:t>PG_14 </a:t>
                      </a:r>
                      <a:r>
                        <a:rPr lang="es-ES" sz="1000" dirty="0" err="1">
                          <a:latin typeface="Arial" panose="020B0604020202020204" pitchFamily="34" charset="0"/>
                          <a:cs typeface="Arial" panose="020B0604020202020204" pitchFamily="34" charset="0"/>
                        </a:rPr>
                        <a:t>Evaluacion</a:t>
                      </a:r>
                      <a:r>
                        <a:rPr lang="es-ES" sz="1000" dirty="0">
                          <a:latin typeface="Arial" panose="020B0604020202020204" pitchFamily="34" charset="0"/>
                          <a:cs typeface="Arial" panose="020B0604020202020204" pitchFamily="34" charset="0"/>
                        </a:rPr>
                        <a:t> de Proveedores</a:t>
                      </a:r>
                    </a:p>
                    <a:p>
                      <a:pPr>
                        <a:lnSpc>
                          <a:spcPct val="120000"/>
                        </a:lnSpc>
                        <a:spcBef>
                          <a:spcPct val="35000"/>
                        </a:spcBef>
                        <a:buFontTx/>
                        <a:buBlip>
                          <a:blip r:embed="rId2"/>
                        </a:buBlip>
                      </a:pPr>
                      <a:r>
                        <a:rPr lang="es-ES" sz="1000" baseline="0" dirty="0">
                          <a:latin typeface="Arial" panose="020B0604020202020204" pitchFamily="34" charset="0"/>
                          <a:cs typeface="Arial" panose="020B0604020202020204" pitchFamily="34" charset="0"/>
                        </a:rPr>
                        <a:t>Correos electrónicos </a:t>
                      </a:r>
                    </a:p>
                    <a:p>
                      <a:pPr>
                        <a:lnSpc>
                          <a:spcPct val="120000"/>
                        </a:lnSpc>
                        <a:spcBef>
                          <a:spcPct val="35000"/>
                        </a:spcBef>
                        <a:buFontTx/>
                        <a:buBlip>
                          <a:blip r:embed="rId2"/>
                        </a:buBlip>
                      </a:pPr>
                      <a:r>
                        <a:rPr lang="es-ES" sz="1000" baseline="0" dirty="0">
                          <a:latin typeface="Arial" panose="020B0604020202020204" pitchFamily="34" charset="0"/>
                          <a:cs typeface="Arial" panose="020B0604020202020204" pitchFamily="34" charset="0"/>
                        </a:rPr>
                        <a:t>Requerimientos internos de compra.</a:t>
                      </a:r>
                    </a:p>
                    <a:p>
                      <a:pPr>
                        <a:lnSpc>
                          <a:spcPct val="120000"/>
                        </a:lnSpc>
                        <a:spcBef>
                          <a:spcPct val="35000"/>
                        </a:spcBef>
                        <a:buFontTx/>
                        <a:buBlip>
                          <a:blip r:embed="rId2"/>
                        </a:buBlip>
                      </a:pPr>
                      <a:r>
                        <a:rPr lang="es-ES" sz="1000" baseline="0" dirty="0">
                          <a:latin typeface="Arial" panose="020B0604020202020204" pitchFamily="34" charset="0"/>
                          <a:cs typeface="Arial" panose="020B0604020202020204" pitchFamily="34" charset="0"/>
                        </a:rPr>
                        <a:t>Contratos</a:t>
                      </a:r>
                    </a:p>
                    <a:p>
                      <a:pPr>
                        <a:lnSpc>
                          <a:spcPct val="120000"/>
                        </a:lnSpc>
                        <a:spcBef>
                          <a:spcPct val="35000"/>
                        </a:spcBef>
                        <a:buFontTx/>
                        <a:buBlip>
                          <a:blip r:embed="rId2"/>
                        </a:buBlip>
                      </a:pPr>
                      <a:r>
                        <a:rPr lang="es-ES" sz="1000" baseline="0" dirty="0" err="1">
                          <a:latin typeface="Arial" panose="020B0604020202020204" pitchFamily="34" charset="0"/>
                          <a:cs typeface="Arial" panose="020B0604020202020204" pitchFamily="34" charset="0"/>
                        </a:rPr>
                        <a:t>PDAs</a:t>
                      </a:r>
                      <a:endParaRPr lang="es-ES" sz="1000" baseline="0" dirty="0">
                        <a:latin typeface="Arial" panose="020B0604020202020204" pitchFamily="34" charset="0"/>
                        <a:cs typeface="Arial" panose="020B0604020202020204" pitchFamily="34" charset="0"/>
                      </a:endParaRPr>
                    </a:p>
                    <a:p>
                      <a:pPr>
                        <a:lnSpc>
                          <a:spcPct val="120000"/>
                        </a:lnSpc>
                        <a:spcBef>
                          <a:spcPct val="35000"/>
                        </a:spcBef>
                        <a:buFontTx/>
                        <a:buBlip>
                          <a:blip r:embed="rId2"/>
                        </a:buBlip>
                      </a:pPr>
                      <a:r>
                        <a:rPr lang="es-ES" sz="1000" baseline="0" dirty="0">
                          <a:latin typeface="Arial" panose="020B0604020202020204" pitchFamily="34" charset="0"/>
                          <a:cs typeface="Arial" panose="020B0604020202020204" pitchFamily="34" charset="0"/>
                        </a:rPr>
                        <a:t>Reportes de novedades</a:t>
                      </a:r>
                    </a:p>
                  </a:txBody>
                  <a:tcPr>
                    <a:solidFill>
                      <a:schemeClr val="bg2">
                        <a:lumMod val="90000"/>
                      </a:schemeClr>
                    </a:solidFill>
                  </a:tcPr>
                </a:tc>
                <a:extLst>
                  <a:ext uri="{0D108BD9-81ED-4DB2-BD59-A6C34878D82A}">
                    <a16:rowId xmlns:a16="http://schemas.microsoft.com/office/drawing/2014/main" xmlns="" val="2278747012"/>
                  </a:ext>
                </a:extLst>
              </a:tr>
            </a:tbl>
          </a:graphicData>
        </a:graphic>
      </p:graphicFrame>
      <p:graphicFrame>
        <p:nvGraphicFramePr>
          <p:cNvPr id="12" name="Tabla 11"/>
          <p:cNvGraphicFramePr>
            <a:graphicFrameLocks noGrp="1"/>
          </p:cNvGraphicFramePr>
          <p:nvPr>
            <p:extLst>
              <p:ext uri="{D42A27DB-BD31-4B8C-83A1-F6EECF244321}">
                <p14:modId xmlns:p14="http://schemas.microsoft.com/office/powerpoint/2010/main" val="1979146621"/>
              </p:ext>
            </p:extLst>
          </p:nvPr>
        </p:nvGraphicFramePr>
        <p:xfrm>
          <a:off x="344814" y="4392794"/>
          <a:ext cx="2915120" cy="1447800"/>
        </p:xfrm>
        <a:graphic>
          <a:graphicData uri="http://schemas.openxmlformats.org/drawingml/2006/table">
            <a:tbl>
              <a:tblPr firstRow="1" bandRow="1">
                <a:tableStyleId>{69012ECD-51FC-41F1-AA8D-1B2483CD663E}</a:tableStyleId>
              </a:tblPr>
              <a:tblGrid>
                <a:gridCol w="2915120">
                  <a:extLst>
                    <a:ext uri="{9D8B030D-6E8A-4147-A177-3AD203B41FA5}">
                      <a16:colId xmlns:a16="http://schemas.microsoft.com/office/drawing/2014/main" xmlns="" val="1157492327"/>
                    </a:ext>
                  </a:extLst>
                </a:gridCol>
              </a:tblGrid>
              <a:tr h="0">
                <a:tc>
                  <a:txBody>
                    <a:bodyPr/>
                    <a:lstStyle/>
                    <a:p>
                      <a:pPr algn="ctr"/>
                      <a:r>
                        <a:rPr lang="es-AR" dirty="0"/>
                        <a:t>¿</a:t>
                      </a:r>
                      <a:r>
                        <a:rPr lang="es-AR" sz="1000" dirty="0">
                          <a:latin typeface="Arial" panose="020B0604020202020204" pitchFamily="34" charset="0"/>
                          <a:cs typeface="Arial" panose="020B0604020202020204" pitchFamily="34" charset="0"/>
                        </a:rPr>
                        <a:t>CÓMO</a:t>
                      </a:r>
                      <a:r>
                        <a:rPr lang="es-AR" dirty="0"/>
                        <a:t>?</a:t>
                      </a:r>
                    </a:p>
                  </a:txBody>
                  <a:tcPr/>
                </a:tc>
                <a:extLst>
                  <a:ext uri="{0D108BD9-81ED-4DB2-BD59-A6C34878D82A}">
                    <a16:rowId xmlns:a16="http://schemas.microsoft.com/office/drawing/2014/main" xmlns="" val="3181190746"/>
                  </a:ext>
                </a:extLst>
              </a:tr>
              <a:tr h="1054191">
                <a:tc>
                  <a:txBody>
                    <a:bodyPr/>
                    <a:lstStyle/>
                    <a:p>
                      <a:pPr marL="0" marR="0" lvl="0" indent="0" algn="l" defTabSz="914400" rtl="0" eaLnBrk="1" fontAlgn="auto" latinLnBrk="0" hangingPunct="1">
                        <a:lnSpc>
                          <a:spcPct val="100000"/>
                        </a:lnSpc>
                        <a:spcBef>
                          <a:spcPct val="50000"/>
                        </a:spcBef>
                        <a:spcAft>
                          <a:spcPts val="0"/>
                        </a:spcAft>
                        <a:buClrTx/>
                        <a:buSzTx/>
                        <a:buFontTx/>
                        <a:buBlip>
                          <a:blip r:embed="rId2"/>
                        </a:buBlip>
                        <a:tabLst/>
                        <a:defRPr/>
                      </a:pPr>
                      <a:r>
                        <a:rPr lang="es-ES" sz="1000" dirty="0">
                          <a:latin typeface="Arial" panose="020B0604020202020204" pitchFamily="34" charset="0"/>
                          <a:cs typeface="Arial" panose="020B0604020202020204" pitchFamily="34" charset="0"/>
                        </a:rPr>
                        <a:t>Utilizando</a:t>
                      </a:r>
                      <a:r>
                        <a:rPr lang="es-ES" sz="1000" baseline="0" dirty="0">
                          <a:latin typeface="Arial" panose="020B0604020202020204" pitchFamily="34" charset="0"/>
                          <a:cs typeface="Arial" panose="020B0604020202020204" pitchFamily="34" charset="0"/>
                        </a:rPr>
                        <a:t> procedimientos del sistema de gestión tales como </a:t>
                      </a:r>
                      <a:r>
                        <a:rPr lang="es-ES" sz="1000" b="1" dirty="0">
                          <a:latin typeface="Arial" panose="020B0604020202020204" pitchFamily="34" charset="0"/>
                          <a:cs typeface="Arial" panose="020B0604020202020204" pitchFamily="34" charset="0"/>
                        </a:rPr>
                        <a:t>PO_ADM_01 Compras </a:t>
                      </a:r>
                      <a:r>
                        <a:rPr lang="es-ES" sz="1000" b="0" dirty="0">
                          <a:latin typeface="Arial" panose="020B0604020202020204" pitchFamily="34" charset="0"/>
                          <a:cs typeface="Arial" panose="020B0604020202020204" pitchFamily="34" charset="0"/>
                        </a:rPr>
                        <a:t>e</a:t>
                      </a:r>
                      <a:r>
                        <a:rPr lang="es-ES" sz="1000" b="0" baseline="0" dirty="0">
                          <a:latin typeface="Arial" panose="020B0604020202020204" pitchFamily="34" charset="0"/>
                          <a:cs typeface="Arial" panose="020B0604020202020204" pitchFamily="34" charset="0"/>
                        </a:rPr>
                        <a:t> </a:t>
                      </a:r>
                      <a:r>
                        <a:rPr lang="es-ES" sz="1000" b="1" dirty="0">
                          <a:latin typeface="Arial" panose="020B0604020202020204" pitchFamily="34" charset="0"/>
                          <a:cs typeface="Arial" panose="020B0604020202020204" pitchFamily="34" charset="0"/>
                        </a:rPr>
                        <a:t>PG_14 Evaluación de Proveedores.</a:t>
                      </a:r>
                    </a:p>
                    <a:p>
                      <a:pPr marL="0" marR="0" indent="0" algn="l" defTabSz="914400" rtl="0" eaLnBrk="1" fontAlgn="auto" latinLnBrk="0" hangingPunct="1">
                        <a:lnSpc>
                          <a:spcPct val="100000"/>
                        </a:lnSpc>
                        <a:spcBef>
                          <a:spcPct val="50000"/>
                        </a:spcBef>
                        <a:spcAft>
                          <a:spcPts val="0"/>
                        </a:spcAft>
                        <a:buClrTx/>
                        <a:buSzTx/>
                        <a:buFontTx/>
                        <a:buBlip>
                          <a:blip r:embed="rId2"/>
                        </a:buBlip>
                        <a:tabLst/>
                        <a:defRPr/>
                      </a:pPr>
                      <a:r>
                        <a:rPr lang="es-ES" sz="1000" b="0" baseline="0" dirty="0">
                          <a:latin typeface="Arial" panose="020B0604020202020204" pitchFamily="34" charset="0"/>
                          <a:cs typeface="Arial" panose="020B0604020202020204" pitchFamily="34" charset="0"/>
                        </a:rPr>
                        <a:t>Utilizando recursos técnicos como teléfonos y computadoras, software, vehículos livianos y pesados, </a:t>
                      </a:r>
                      <a:r>
                        <a:rPr lang="es-ES" sz="1000" b="0" baseline="0" dirty="0" err="1">
                          <a:latin typeface="Arial" panose="020B0604020202020204" pitchFamily="34" charset="0"/>
                          <a:cs typeface="Arial" panose="020B0604020202020204" pitchFamily="34" charset="0"/>
                        </a:rPr>
                        <a:t>autoelevadores</a:t>
                      </a:r>
                      <a:r>
                        <a:rPr lang="es-ES" sz="1000" b="0" baseline="0" dirty="0">
                          <a:latin typeface="Arial" panose="020B0604020202020204" pitchFamily="34" charset="0"/>
                          <a:cs typeface="Arial" panose="020B0604020202020204" pitchFamily="34" charset="0"/>
                        </a:rPr>
                        <a:t>, etc.</a:t>
                      </a:r>
                      <a:endParaRPr lang="es-AR" sz="1000" dirty="0">
                        <a:latin typeface="Arial" panose="020B0604020202020204" pitchFamily="34" charset="0"/>
                        <a:cs typeface="Arial" panose="020B0604020202020204" pitchFamily="34" charset="0"/>
                      </a:endParaRPr>
                    </a:p>
                  </a:txBody>
                  <a:tcPr>
                    <a:solidFill>
                      <a:schemeClr val="bg2">
                        <a:lumMod val="90000"/>
                      </a:schemeClr>
                    </a:solidFill>
                  </a:tcPr>
                </a:tc>
                <a:extLst>
                  <a:ext uri="{0D108BD9-81ED-4DB2-BD59-A6C34878D82A}">
                    <a16:rowId xmlns:a16="http://schemas.microsoft.com/office/drawing/2014/main" xmlns="" val="2278747012"/>
                  </a:ext>
                </a:extLst>
              </a:tr>
            </a:tbl>
          </a:graphicData>
        </a:graphic>
      </p:graphicFrame>
      <p:graphicFrame>
        <p:nvGraphicFramePr>
          <p:cNvPr id="13" name="Tabla 12"/>
          <p:cNvGraphicFramePr>
            <a:graphicFrameLocks noGrp="1"/>
          </p:cNvGraphicFramePr>
          <p:nvPr>
            <p:extLst>
              <p:ext uri="{D42A27DB-BD31-4B8C-83A1-F6EECF244321}">
                <p14:modId xmlns:p14="http://schemas.microsoft.com/office/powerpoint/2010/main" val="1131511943"/>
              </p:ext>
            </p:extLst>
          </p:nvPr>
        </p:nvGraphicFramePr>
        <p:xfrm>
          <a:off x="8833163" y="5500413"/>
          <a:ext cx="2981737" cy="1329940"/>
        </p:xfrm>
        <a:graphic>
          <a:graphicData uri="http://schemas.openxmlformats.org/drawingml/2006/table">
            <a:tbl>
              <a:tblPr firstRow="1" bandRow="1">
                <a:tableStyleId>{69012ECD-51FC-41F1-AA8D-1B2483CD663E}</a:tableStyleId>
              </a:tblPr>
              <a:tblGrid>
                <a:gridCol w="2981737">
                  <a:extLst>
                    <a:ext uri="{9D8B030D-6E8A-4147-A177-3AD203B41FA5}">
                      <a16:colId xmlns:a16="http://schemas.microsoft.com/office/drawing/2014/main" xmlns="" val="1157492327"/>
                    </a:ext>
                  </a:extLst>
                </a:gridCol>
              </a:tblGrid>
              <a:tr h="259500">
                <a:tc>
                  <a:txBody>
                    <a:bodyPr/>
                    <a:lstStyle/>
                    <a:p>
                      <a:pPr algn="ctr"/>
                      <a:r>
                        <a:rPr lang="es-AR" sz="1000" dirty="0">
                          <a:latin typeface="Arial" panose="020B0604020202020204" pitchFamily="34" charset="0"/>
                          <a:cs typeface="Arial" panose="020B0604020202020204" pitchFamily="34" charset="0"/>
                        </a:rPr>
                        <a:t>INDICADORES</a:t>
                      </a:r>
                    </a:p>
                  </a:txBody>
                  <a:tcPr/>
                </a:tc>
                <a:extLst>
                  <a:ext uri="{0D108BD9-81ED-4DB2-BD59-A6C34878D82A}">
                    <a16:rowId xmlns:a16="http://schemas.microsoft.com/office/drawing/2014/main" xmlns="" val="3181190746"/>
                  </a:ext>
                </a:extLst>
              </a:tr>
              <a:tr h="1070440">
                <a:tc>
                  <a:txBody>
                    <a:bodyPr/>
                    <a:lstStyle/>
                    <a:p>
                      <a:pPr>
                        <a:spcBef>
                          <a:spcPts val="0"/>
                        </a:spcBef>
                        <a:buFontTx/>
                        <a:buBlip>
                          <a:blip r:embed="rId2"/>
                        </a:buBlip>
                      </a:pPr>
                      <a:r>
                        <a:rPr lang="es-AR" sz="1000" dirty="0">
                          <a:latin typeface="Tahoma" pitchFamily="34" charset="0"/>
                        </a:rPr>
                        <a:t>Registros e informes</a:t>
                      </a:r>
                      <a:r>
                        <a:rPr lang="es-AR" sz="1000" baseline="0" dirty="0">
                          <a:latin typeface="Tahoma" pitchFamily="34" charset="0"/>
                        </a:rPr>
                        <a:t> de Stock</a:t>
                      </a:r>
                    </a:p>
                    <a:p>
                      <a:pPr>
                        <a:spcBef>
                          <a:spcPts val="0"/>
                        </a:spcBef>
                        <a:buFontTx/>
                        <a:buBlip>
                          <a:blip r:embed="rId2"/>
                        </a:buBlip>
                      </a:pPr>
                      <a:r>
                        <a:rPr lang="es-AR" sz="1000" baseline="0" dirty="0">
                          <a:latin typeface="Tahoma" pitchFamily="34" charset="0"/>
                        </a:rPr>
                        <a:t>Remitos de entrada de productos y artículos</a:t>
                      </a:r>
                    </a:p>
                    <a:p>
                      <a:pPr>
                        <a:spcBef>
                          <a:spcPts val="0"/>
                        </a:spcBef>
                        <a:buFontTx/>
                        <a:buBlip>
                          <a:blip r:embed="rId2"/>
                        </a:buBlip>
                      </a:pPr>
                      <a:r>
                        <a:rPr lang="es-AR" sz="1000" baseline="0" dirty="0">
                          <a:latin typeface="Tahoma" pitchFamily="34" charset="0"/>
                        </a:rPr>
                        <a:t>Remitos de salida de productos y artículos</a:t>
                      </a:r>
                    </a:p>
                    <a:p>
                      <a:pPr>
                        <a:spcBef>
                          <a:spcPts val="0"/>
                        </a:spcBef>
                        <a:buFontTx/>
                        <a:buBlip>
                          <a:blip r:embed="rId2"/>
                        </a:buBlip>
                      </a:pPr>
                      <a:r>
                        <a:rPr lang="es-AR" sz="1000" baseline="0" dirty="0">
                          <a:latin typeface="Tahoma" pitchFamily="34" charset="0"/>
                        </a:rPr>
                        <a:t>Ficha de indicadores</a:t>
                      </a:r>
                    </a:p>
                    <a:p>
                      <a:pPr>
                        <a:spcBef>
                          <a:spcPts val="0"/>
                        </a:spcBef>
                        <a:buFontTx/>
                        <a:buBlip>
                          <a:blip r:embed="rId2"/>
                        </a:buBlip>
                      </a:pPr>
                      <a:r>
                        <a:rPr lang="es-AR" sz="1000" baseline="0" dirty="0">
                          <a:latin typeface="Tahoma" pitchFamily="34" charset="0"/>
                        </a:rPr>
                        <a:t>Resultados de auditoría internas y externas.</a:t>
                      </a:r>
                    </a:p>
                  </a:txBody>
                  <a:tcPr>
                    <a:solidFill>
                      <a:schemeClr val="bg2">
                        <a:lumMod val="90000"/>
                      </a:schemeClr>
                    </a:solidFill>
                  </a:tcPr>
                </a:tc>
                <a:extLst>
                  <a:ext uri="{0D108BD9-81ED-4DB2-BD59-A6C34878D82A}">
                    <a16:rowId xmlns:a16="http://schemas.microsoft.com/office/drawing/2014/main" xmlns="" val="2278747012"/>
                  </a:ext>
                </a:extLst>
              </a:tr>
            </a:tbl>
          </a:graphicData>
        </a:graphic>
      </p:graphicFrame>
      <p:graphicFrame>
        <p:nvGraphicFramePr>
          <p:cNvPr id="14" name="Tabla 13"/>
          <p:cNvGraphicFramePr>
            <a:graphicFrameLocks noGrp="1"/>
          </p:cNvGraphicFramePr>
          <p:nvPr>
            <p:extLst>
              <p:ext uri="{D42A27DB-BD31-4B8C-83A1-F6EECF244321}">
                <p14:modId xmlns:p14="http://schemas.microsoft.com/office/powerpoint/2010/main" val="2066712887"/>
              </p:ext>
            </p:extLst>
          </p:nvPr>
        </p:nvGraphicFramePr>
        <p:xfrm>
          <a:off x="8837420" y="2571614"/>
          <a:ext cx="2981737" cy="2887980"/>
        </p:xfrm>
        <a:graphic>
          <a:graphicData uri="http://schemas.openxmlformats.org/drawingml/2006/table">
            <a:tbl>
              <a:tblPr firstRow="1" bandRow="1">
                <a:tableStyleId>{69012ECD-51FC-41F1-AA8D-1B2483CD663E}</a:tableStyleId>
              </a:tblPr>
              <a:tblGrid>
                <a:gridCol w="2981737">
                  <a:extLst>
                    <a:ext uri="{9D8B030D-6E8A-4147-A177-3AD203B41FA5}">
                      <a16:colId xmlns:a16="http://schemas.microsoft.com/office/drawing/2014/main" xmlns="" val="1157492327"/>
                    </a:ext>
                  </a:extLst>
                </a:gridCol>
              </a:tblGrid>
              <a:tr h="211190">
                <a:tc>
                  <a:txBody>
                    <a:bodyPr/>
                    <a:lstStyle/>
                    <a:p>
                      <a:pPr algn="ctr"/>
                      <a:r>
                        <a:rPr lang="es-AR" sz="1000" dirty="0">
                          <a:latin typeface="Arial" panose="020B0604020202020204" pitchFamily="34" charset="0"/>
                          <a:cs typeface="Arial" panose="020B0604020202020204" pitchFamily="34" charset="0"/>
                        </a:rPr>
                        <a:t>SALIDAS</a:t>
                      </a:r>
                    </a:p>
                  </a:txBody>
                  <a:tcPr/>
                </a:tc>
                <a:extLst>
                  <a:ext uri="{0D108BD9-81ED-4DB2-BD59-A6C34878D82A}">
                    <a16:rowId xmlns:a16="http://schemas.microsoft.com/office/drawing/2014/main" xmlns="" val="3181190746"/>
                  </a:ext>
                </a:extLst>
              </a:tr>
              <a:tr h="1658370">
                <a:tc>
                  <a:txBody>
                    <a:bodyPr/>
                    <a:lstStyle/>
                    <a:p>
                      <a:pPr>
                        <a:lnSpc>
                          <a:spcPct val="95000"/>
                        </a:lnSpc>
                        <a:spcBef>
                          <a:spcPct val="40000"/>
                        </a:spcBef>
                        <a:buFontTx/>
                        <a:buBlip>
                          <a:blip r:embed="rId2"/>
                        </a:buBlip>
                      </a:pPr>
                      <a:r>
                        <a:rPr lang="es-ES" sz="1000" dirty="0">
                          <a:latin typeface="Arial" panose="020B0604020202020204" pitchFamily="34" charset="0"/>
                          <a:cs typeface="Arial" panose="020B0604020202020204" pitchFamily="34" charset="0"/>
                        </a:rPr>
                        <a:t> Presupuestos</a:t>
                      </a:r>
                    </a:p>
                    <a:p>
                      <a:pPr>
                        <a:lnSpc>
                          <a:spcPct val="95000"/>
                        </a:lnSpc>
                        <a:spcBef>
                          <a:spcPct val="40000"/>
                        </a:spcBef>
                        <a:buFontTx/>
                        <a:buBlip>
                          <a:blip r:embed="rId2"/>
                        </a:buBlip>
                      </a:pPr>
                      <a:r>
                        <a:rPr lang="es-ES" sz="1000" dirty="0">
                          <a:latin typeface="Arial" panose="020B0604020202020204" pitchFamily="34" charset="0"/>
                          <a:cs typeface="Arial" panose="020B0604020202020204" pitchFamily="34" charset="0"/>
                        </a:rPr>
                        <a:t> Comparativas</a:t>
                      </a:r>
                    </a:p>
                    <a:p>
                      <a:pPr>
                        <a:lnSpc>
                          <a:spcPct val="95000"/>
                        </a:lnSpc>
                        <a:spcBef>
                          <a:spcPct val="40000"/>
                        </a:spcBef>
                        <a:buFontTx/>
                        <a:buBlip>
                          <a:blip r:embed="rId2"/>
                        </a:buBlip>
                      </a:pPr>
                      <a:r>
                        <a:rPr lang="es-ES" sz="1000" dirty="0">
                          <a:latin typeface="Arial" panose="020B0604020202020204" pitchFamily="34" charset="0"/>
                          <a:cs typeface="Arial" panose="020B0604020202020204" pitchFamily="34" charset="0"/>
                        </a:rPr>
                        <a:t> Ordenes de Compras</a:t>
                      </a:r>
                    </a:p>
                    <a:p>
                      <a:pPr>
                        <a:lnSpc>
                          <a:spcPct val="95000"/>
                        </a:lnSpc>
                        <a:spcBef>
                          <a:spcPct val="40000"/>
                        </a:spcBef>
                        <a:buFontTx/>
                        <a:buBlip>
                          <a:blip r:embed="rId2"/>
                        </a:buBlip>
                      </a:pPr>
                      <a:r>
                        <a:rPr lang="es-ES" sz="1000" dirty="0">
                          <a:latin typeface="Arial" panose="020B0604020202020204" pitchFamily="34" charset="0"/>
                          <a:cs typeface="Arial" panose="020B0604020202020204" pitchFamily="34" charset="0"/>
                        </a:rPr>
                        <a:t> Informe de Tango</a:t>
                      </a:r>
                    </a:p>
                    <a:p>
                      <a:pPr>
                        <a:lnSpc>
                          <a:spcPct val="95000"/>
                        </a:lnSpc>
                        <a:spcBef>
                          <a:spcPct val="40000"/>
                        </a:spcBef>
                        <a:buFontTx/>
                        <a:buBlip>
                          <a:blip r:embed="rId2"/>
                        </a:buBlip>
                      </a:pPr>
                      <a:r>
                        <a:rPr lang="es-ES" sz="1000" dirty="0">
                          <a:latin typeface="Arial" panose="020B0604020202020204" pitchFamily="34" charset="0"/>
                          <a:cs typeface="Arial" panose="020B0604020202020204" pitchFamily="34" charset="0"/>
                        </a:rPr>
                        <a:t> Informe de pagos</a:t>
                      </a:r>
                    </a:p>
                    <a:p>
                      <a:pPr>
                        <a:lnSpc>
                          <a:spcPct val="95000"/>
                        </a:lnSpc>
                        <a:spcBef>
                          <a:spcPct val="40000"/>
                        </a:spcBef>
                        <a:buFontTx/>
                        <a:buBlip>
                          <a:blip r:embed="rId2"/>
                        </a:buBlip>
                      </a:pPr>
                      <a:r>
                        <a:rPr lang="es-ES" sz="1000" dirty="0">
                          <a:latin typeface="Arial" panose="020B0604020202020204" pitchFamily="34" charset="0"/>
                          <a:cs typeface="Arial" panose="020B0604020202020204" pitchFamily="34" charset="0"/>
                        </a:rPr>
                        <a:t> Orden de Pago</a:t>
                      </a:r>
                    </a:p>
                    <a:p>
                      <a:pPr>
                        <a:lnSpc>
                          <a:spcPct val="95000"/>
                        </a:lnSpc>
                        <a:spcBef>
                          <a:spcPct val="40000"/>
                        </a:spcBef>
                        <a:buFontTx/>
                        <a:buBlip>
                          <a:blip r:embed="rId2"/>
                        </a:buBlip>
                      </a:pPr>
                      <a:r>
                        <a:rPr lang="es-ES" sz="1000" baseline="0" dirty="0">
                          <a:latin typeface="Arial" panose="020B0604020202020204" pitchFamily="34" charset="0"/>
                          <a:cs typeface="Arial" panose="020B0604020202020204" pitchFamily="34" charset="0"/>
                        </a:rPr>
                        <a:t> </a:t>
                      </a:r>
                      <a:r>
                        <a:rPr lang="es-ES" sz="1000" dirty="0">
                          <a:latin typeface="Arial" panose="020B0604020202020204" pitchFamily="34" charset="0"/>
                          <a:cs typeface="Arial" panose="020B0604020202020204" pitchFamily="34" charset="0"/>
                        </a:rPr>
                        <a:t>Cuadro de marcha</a:t>
                      </a:r>
                    </a:p>
                    <a:p>
                      <a:pPr>
                        <a:lnSpc>
                          <a:spcPct val="95000"/>
                        </a:lnSpc>
                        <a:spcBef>
                          <a:spcPct val="40000"/>
                        </a:spcBef>
                        <a:buFontTx/>
                        <a:buBlip>
                          <a:blip r:embed="rId2"/>
                        </a:buBlip>
                      </a:pPr>
                      <a:r>
                        <a:rPr lang="es-ES" sz="1000" dirty="0">
                          <a:latin typeface="Arial" panose="020B0604020202020204" pitchFamily="34" charset="0"/>
                          <a:cs typeface="Arial" panose="020B0604020202020204" pitchFamily="34" charset="0"/>
                        </a:rPr>
                        <a:t> Libre de deuda sindicatos</a:t>
                      </a:r>
                    </a:p>
                    <a:p>
                      <a:pPr>
                        <a:lnSpc>
                          <a:spcPct val="95000"/>
                        </a:lnSpc>
                        <a:spcBef>
                          <a:spcPct val="40000"/>
                        </a:spcBef>
                        <a:buFontTx/>
                        <a:buBlip>
                          <a:blip r:embed="rId2"/>
                        </a:buBlip>
                      </a:pPr>
                      <a:r>
                        <a:rPr lang="es-ES" sz="1000" dirty="0">
                          <a:latin typeface="Arial" panose="020B0604020202020204" pitchFamily="34" charset="0"/>
                          <a:cs typeface="Arial" panose="020B0604020202020204" pitchFamily="34" charset="0"/>
                        </a:rPr>
                        <a:t> Mail a </a:t>
                      </a:r>
                      <a:r>
                        <a:rPr lang="es-ES" sz="1000" dirty="0" err="1">
                          <a:latin typeface="Arial" panose="020B0604020202020204" pitchFamily="34" charset="0"/>
                          <a:cs typeface="Arial" panose="020B0604020202020204" pitchFamily="34" charset="0"/>
                        </a:rPr>
                        <a:t>Resp</a:t>
                      </a:r>
                      <a:r>
                        <a:rPr lang="es-ES" sz="1000" dirty="0">
                          <a:latin typeface="Arial" panose="020B0604020202020204" pitchFamily="34" charset="0"/>
                          <a:cs typeface="Arial" panose="020B0604020202020204" pitchFamily="34" charset="0"/>
                        </a:rPr>
                        <a:t>. de facturación – ventas.</a:t>
                      </a:r>
                    </a:p>
                    <a:p>
                      <a:pPr>
                        <a:lnSpc>
                          <a:spcPct val="95000"/>
                        </a:lnSpc>
                        <a:spcBef>
                          <a:spcPct val="40000"/>
                        </a:spcBef>
                        <a:buFontTx/>
                        <a:buBlip>
                          <a:blip r:embed="rId2"/>
                        </a:buBlip>
                      </a:pPr>
                      <a:r>
                        <a:rPr lang="es-ES" sz="1000" baseline="0" dirty="0">
                          <a:latin typeface="Arial" panose="020B0604020202020204" pitchFamily="34" charset="0"/>
                          <a:cs typeface="Arial" panose="020B0604020202020204" pitchFamily="34" charset="0"/>
                        </a:rPr>
                        <a:t> </a:t>
                      </a:r>
                      <a:r>
                        <a:rPr lang="es-ES" sz="1000" dirty="0">
                          <a:latin typeface="Arial" panose="020B0604020202020204" pitchFamily="34" charset="0"/>
                          <a:cs typeface="Arial" panose="020B0604020202020204" pitchFamily="34" charset="0"/>
                        </a:rPr>
                        <a:t>Documentación vehículos (patente, formulario 08, F12, </a:t>
                      </a:r>
                      <a:r>
                        <a:rPr lang="es-ES" sz="1000" dirty="0" err="1">
                          <a:latin typeface="Arial" panose="020B0604020202020204" pitchFamily="34" charset="0"/>
                          <a:cs typeface="Arial" panose="020B0604020202020204" pitchFamily="34" charset="0"/>
                        </a:rPr>
                        <a:t>etc</a:t>
                      </a:r>
                      <a:r>
                        <a:rPr lang="es-ES" sz="1000" dirty="0">
                          <a:latin typeface="Arial" panose="020B0604020202020204" pitchFamily="34" charset="0"/>
                          <a:cs typeface="Arial" panose="020B0604020202020204" pitchFamily="34" charset="0"/>
                        </a:rPr>
                        <a:t>)</a:t>
                      </a:r>
                    </a:p>
                    <a:p>
                      <a:pPr>
                        <a:lnSpc>
                          <a:spcPct val="95000"/>
                        </a:lnSpc>
                        <a:spcBef>
                          <a:spcPct val="40000"/>
                        </a:spcBef>
                        <a:buFontTx/>
                        <a:buBlip>
                          <a:blip r:embed="rId2"/>
                        </a:buBlip>
                      </a:pPr>
                      <a:r>
                        <a:rPr lang="es-ES" sz="1000" dirty="0">
                          <a:latin typeface="Arial" panose="020B0604020202020204" pitchFamily="34" charset="0"/>
                          <a:cs typeface="Arial" panose="020B0604020202020204" pitchFamily="34" charset="0"/>
                        </a:rPr>
                        <a:t> Evaluación de proveedores</a:t>
                      </a:r>
                    </a:p>
                    <a:p>
                      <a:pPr>
                        <a:lnSpc>
                          <a:spcPct val="95000"/>
                        </a:lnSpc>
                        <a:spcBef>
                          <a:spcPct val="40000"/>
                        </a:spcBef>
                        <a:buFontTx/>
                        <a:buBlip>
                          <a:blip r:embed="rId2"/>
                        </a:buBlip>
                      </a:pPr>
                      <a:r>
                        <a:rPr lang="es-ES" sz="1000" dirty="0">
                          <a:latin typeface="Arial" panose="020B0604020202020204" pitchFamily="34" charset="0"/>
                          <a:cs typeface="Arial" panose="020B0604020202020204" pitchFamily="34" charset="0"/>
                        </a:rPr>
                        <a:t> Minutas de reunión.</a:t>
                      </a:r>
                    </a:p>
                  </a:txBody>
                  <a:tcPr>
                    <a:solidFill>
                      <a:schemeClr val="bg2">
                        <a:lumMod val="90000"/>
                      </a:schemeClr>
                    </a:solidFill>
                  </a:tcPr>
                </a:tc>
                <a:extLst>
                  <a:ext uri="{0D108BD9-81ED-4DB2-BD59-A6C34878D82A}">
                    <a16:rowId xmlns:a16="http://schemas.microsoft.com/office/drawing/2014/main" xmlns="" val="2278747012"/>
                  </a:ext>
                </a:extLst>
              </a:tr>
            </a:tbl>
          </a:graphicData>
        </a:graphic>
      </p:graphicFrame>
      <p:graphicFrame>
        <p:nvGraphicFramePr>
          <p:cNvPr id="15" name="Tabla 14"/>
          <p:cNvGraphicFramePr>
            <a:graphicFrameLocks noGrp="1"/>
          </p:cNvGraphicFramePr>
          <p:nvPr>
            <p:extLst>
              <p:ext uri="{D42A27DB-BD31-4B8C-83A1-F6EECF244321}">
                <p14:modId xmlns:p14="http://schemas.microsoft.com/office/powerpoint/2010/main" val="481326231"/>
              </p:ext>
            </p:extLst>
          </p:nvPr>
        </p:nvGraphicFramePr>
        <p:xfrm>
          <a:off x="8833163" y="434336"/>
          <a:ext cx="2981737" cy="1992581"/>
        </p:xfrm>
        <a:graphic>
          <a:graphicData uri="http://schemas.openxmlformats.org/drawingml/2006/table">
            <a:tbl>
              <a:tblPr firstRow="1" bandRow="1">
                <a:tableStyleId>{69012ECD-51FC-41F1-AA8D-1B2483CD663E}</a:tableStyleId>
              </a:tblPr>
              <a:tblGrid>
                <a:gridCol w="2981737">
                  <a:extLst>
                    <a:ext uri="{9D8B030D-6E8A-4147-A177-3AD203B41FA5}">
                      <a16:colId xmlns:a16="http://schemas.microsoft.com/office/drawing/2014/main" xmlns="" val="1157492327"/>
                    </a:ext>
                  </a:extLst>
                </a:gridCol>
              </a:tblGrid>
              <a:tr h="285701">
                <a:tc>
                  <a:txBody>
                    <a:bodyPr/>
                    <a:lstStyle/>
                    <a:p>
                      <a:pPr algn="ctr"/>
                      <a:r>
                        <a:rPr lang="es-AR" sz="1000" dirty="0">
                          <a:latin typeface="Arial" panose="020B0604020202020204" pitchFamily="34" charset="0"/>
                          <a:cs typeface="Arial" panose="020B0604020202020204" pitchFamily="34" charset="0"/>
                        </a:rPr>
                        <a:t>¿CON QUIÉN? PARTES INTERESADAS</a:t>
                      </a:r>
                    </a:p>
                  </a:txBody>
                  <a:tcPr/>
                </a:tc>
                <a:extLst>
                  <a:ext uri="{0D108BD9-81ED-4DB2-BD59-A6C34878D82A}">
                    <a16:rowId xmlns:a16="http://schemas.microsoft.com/office/drawing/2014/main" xmlns="" val="3181190746"/>
                  </a:ext>
                </a:extLst>
              </a:tr>
              <a:tr h="1142691">
                <a:tc>
                  <a:txBody>
                    <a:bodyPr/>
                    <a:lstStyle/>
                    <a:p>
                      <a:pPr marL="171450" indent="-171450">
                        <a:spcBef>
                          <a:spcPct val="20000"/>
                        </a:spcBef>
                        <a:buFont typeface="Arial" pitchFamily="34" charset="0"/>
                        <a:buChar char="•"/>
                      </a:pPr>
                      <a:r>
                        <a:rPr lang="es-ES" sz="1000" dirty="0">
                          <a:solidFill>
                            <a:schemeClr val="tx1"/>
                          </a:solidFill>
                          <a:effectLst/>
                          <a:latin typeface="Tahoma" pitchFamily="34" charset="0"/>
                        </a:rPr>
                        <a:t>Gerencia General</a:t>
                      </a:r>
                    </a:p>
                    <a:p>
                      <a:pPr marL="171450" indent="-171450">
                        <a:spcBef>
                          <a:spcPct val="20000"/>
                        </a:spcBef>
                        <a:buFont typeface="Arial" pitchFamily="34" charset="0"/>
                        <a:buChar char="•"/>
                      </a:pPr>
                      <a:r>
                        <a:rPr lang="es-ES" sz="1000" baseline="0" dirty="0">
                          <a:solidFill>
                            <a:schemeClr val="tx1"/>
                          </a:solidFill>
                          <a:effectLst/>
                          <a:latin typeface="Tahoma" pitchFamily="34" charset="0"/>
                        </a:rPr>
                        <a:t>Gerencia Operativa.</a:t>
                      </a:r>
                    </a:p>
                    <a:p>
                      <a:pPr marL="171450" indent="-171450">
                        <a:spcBef>
                          <a:spcPct val="20000"/>
                        </a:spcBef>
                        <a:buFont typeface="Arial" pitchFamily="34" charset="0"/>
                        <a:buChar char="•"/>
                      </a:pPr>
                      <a:r>
                        <a:rPr lang="es-ES" sz="1000" baseline="0" dirty="0">
                          <a:solidFill>
                            <a:schemeClr val="tx1"/>
                          </a:solidFill>
                          <a:effectLst/>
                          <a:latin typeface="Tahoma" pitchFamily="34" charset="0"/>
                        </a:rPr>
                        <a:t>Administración y pago a proveedores.</a:t>
                      </a:r>
                    </a:p>
                    <a:p>
                      <a:pPr marL="171450" indent="-171450">
                        <a:spcBef>
                          <a:spcPct val="20000"/>
                        </a:spcBef>
                        <a:buFont typeface="Arial" pitchFamily="34" charset="0"/>
                        <a:buChar char="•"/>
                      </a:pPr>
                      <a:r>
                        <a:rPr lang="es-ES" sz="1000" baseline="0" dirty="0">
                          <a:solidFill>
                            <a:schemeClr val="tx1"/>
                          </a:solidFill>
                          <a:effectLst/>
                          <a:latin typeface="Tahoma" pitchFamily="34" charset="0"/>
                        </a:rPr>
                        <a:t>CSMA</a:t>
                      </a:r>
                    </a:p>
                    <a:p>
                      <a:pPr marL="171450" indent="-171450">
                        <a:spcBef>
                          <a:spcPct val="20000"/>
                        </a:spcBef>
                        <a:buFont typeface="Arial" pitchFamily="34" charset="0"/>
                        <a:buChar char="•"/>
                      </a:pPr>
                      <a:r>
                        <a:rPr lang="es-ES" sz="1000" baseline="0" dirty="0">
                          <a:solidFill>
                            <a:schemeClr val="tx1"/>
                          </a:solidFill>
                          <a:effectLst/>
                          <a:latin typeface="Tahoma" pitchFamily="34" charset="0"/>
                        </a:rPr>
                        <a:t>Logística </a:t>
                      </a:r>
                    </a:p>
                    <a:p>
                      <a:pPr marL="171450" indent="-171450">
                        <a:spcBef>
                          <a:spcPct val="20000"/>
                        </a:spcBef>
                        <a:buFont typeface="Arial" pitchFamily="34" charset="0"/>
                        <a:buChar char="•"/>
                      </a:pPr>
                      <a:r>
                        <a:rPr lang="es-ES" sz="1000" baseline="0" dirty="0">
                          <a:solidFill>
                            <a:schemeClr val="tx1"/>
                          </a:solidFill>
                          <a:effectLst/>
                          <a:latin typeface="Tahoma" pitchFamily="34" charset="0"/>
                        </a:rPr>
                        <a:t>Mantenimiento</a:t>
                      </a:r>
                    </a:p>
                    <a:p>
                      <a:pPr marL="171450" indent="-171450">
                        <a:spcBef>
                          <a:spcPct val="20000"/>
                        </a:spcBef>
                        <a:buFont typeface="Arial" pitchFamily="34" charset="0"/>
                        <a:buChar char="•"/>
                      </a:pPr>
                      <a:r>
                        <a:rPr lang="es-ES" sz="1000" baseline="0" dirty="0">
                          <a:solidFill>
                            <a:schemeClr val="tx1"/>
                          </a:solidFill>
                          <a:effectLst/>
                          <a:latin typeface="Tahoma" pitchFamily="34" charset="0"/>
                        </a:rPr>
                        <a:t>Planta Quinpe</a:t>
                      </a:r>
                    </a:p>
                    <a:p>
                      <a:pPr marL="171450" indent="-171450">
                        <a:spcBef>
                          <a:spcPct val="20000"/>
                        </a:spcBef>
                        <a:buFont typeface="Arial" pitchFamily="34" charset="0"/>
                        <a:buChar char="•"/>
                      </a:pPr>
                      <a:r>
                        <a:rPr lang="es-ES" sz="1000" baseline="0" dirty="0">
                          <a:solidFill>
                            <a:schemeClr val="tx1"/>
                          </a:solidFill>
                          <a:effectLst/>
                          <a:latin typeface="Tahoma" pitchFamily="34" charset="0"/>
                        </a:rPr>
                        <a:t>Proveedores/ vendedores</a:t>
                      </a:r>
                    </a:p>
                    <a:p>
                      <a:pPr marL="171450" indent="-171450">
                        <a:spcBef>
                          <a:spcPct val="20000"/>
                        </a:spcBef>
                        <a:buFont typeface="Arial" pitchFamily="34" charset="0"/>
                        <a:buChar char="•"/>
                      </a:pPr>
                      <a:endParaRPr lang="es-ES" sz="1000" baseline="0" dirty="0">
                        <a:solidFill>
                          <a:schemeClr val="tx1"/>
                        </a:solidFill>
                        <a:effectLst/>
                        <a:latin typeface="Tahoma" pitchFamily="34" charset="0"/>
                      </a:endParaRPr>
                    </a:p>
                  </a:txBody>
                  <a:tcPr>
                    <a:solidFill>
                      <a:schemeClr val="bg2">
                        <a:lumMod val="90000"/>
                      </a:schemeClr>
                    </a:solidFill>
                  </a:tcPr>
                </a:tc>
                <a:extLst>
                  <a:ext uri="{0D108BD9-81ED-4DB2-BD59-A6C34878D82A}">
                    <a16:rowId xmlns:a16="http://schemas.microsoft.com/office/drawing/2014/main" xmlns="" val="2278747012"/>
                  </a:ext>
                </a:extLst>
              </a:tr>
            </a:tbl>
          </a:graphicData>
        </a:graphic>
      </p:graphicFrame>
      <p:graphicFrame>
        <p:nvGraphicFramePr>
          <p:cNvPr id="16" name="Tabla 15"/>
          <p:cNvGraphicFramePr>
            <a:graphicFrameLocks noGrp="1"/>
          </p:cNvGraphicFramePr>
          <p:nvPr>
            <p:extLst>
              <p:ext uri="{D42A27DB-BD31-4B8C-83A1-F6EECF244321}">
                <p14:modId xmlns:p14="http://schemas.microsoft.com/office/powerpoint/2010/main" val="4156819022"/>
              </p:ext>
            </p:extLst>
          </p:nvPr>
        </p:nvGraphicFramePr>
        <p:xfrm>
          <a:off x="4308027" y="5831785"/>
          <a:ext cx="3604702" cy="880549"/>
        </p:xfrm>
        <a:graphic>
          <a:graphicData uri="http://schemas.openxmlformats.org/drawingml/2006/table">
            <a:tbl>
              <a:tblPr firstRow="1" bandRow="1">
                <a:tableStyleId>{69012ECD-51FC-41F1-AA8D-1B2483CD663E}</a:tableStyleId>
              </a:tblPr>
              <a:tblGrid>
                <a:gridCol w="3604702">
                  <a:extLst>
                    <a:ext uri="{9D8B030D-6E8A-4147-A177-3AD203B41FA5}">
                      <a16:colId xmlns:a16="http://schemas.microsoft.com/office/drawing/2014/main" xmlns="" val="1157492327"/>
                    </a:ext>
                  </a:extLst>
                </a:gridCol>
              </a:tblGrid>
              <a:tr h="240030">
                <a:tc>
                  <a:txBody>
                    <a:bodyPr/>
                    <a:lstStyle/>
                    <a:p>
                      <a:pPr algn="ctr"/>
                      <a:r>
                        <a:rPr lang="es-AR" sz="1000" dirty="0">
                          <a:latin typeface="Arial" panose="020B0604020202020204" pitchFamily="34" charset="0"/>
                          <a:cs typeface="Arial" panose="020B0604020202020204" pitchFamily="34" charset="0"/>
                        </a:rPr>
                        <a:t>SOPORTE</a:t>
                      </a:r>
                    </a:p>
                  </a:txBody>
                  <a:tcPr/>
                </a:tc>
                <a:extLst>
                  <a:ext uri="{0D108BD9-81ED-4DB2-BD59-A6C34878D82A}">
                    <a16:rowId xmlns:a16="http://schemas.microsoft.com/office/drawing/2014/main" xmlns="" val="3181190746"/>
                  </a:ext>
                </a:extLst>
              </a:tr>
              <a:tr h="636709">
                <a:tc>
                  <a:txBody>
                    <a:bodyPr/>
                    <a:lstStyle/>
                    <a:p>
                      <a:pPr marL="457200" lvl="1" indent="0" algn="l">
                        <a:spcBef>
                          <a:spcPts val="0"/>
                        </a:spcBef>
                        <a:buFont typeface="Arial" pitchFamily="34" charset="0"/>
                        <a:buNone/>
                      </a:pPr>
                      <a:r>
                        <a:rPr lang="es-ES" sz="1100" dirty="0">
                          <a:latin typeface="Arial" panose="020B0604020202020204" pitchFamily="34" charset="0"/>
                          <a:cs typeface="Arial" panose="020B0604020202020204" pitchFamily="34" charset="0"/>
                        </a:rPr>
                        <a:t>Proceso de Administración y pago a proveedores.</a:t>
                      </a:r>
                    </a:p>
                    <a:p>
                      <a:pPr marL="457200" lvl="1" indent="0" algn="l">
                        <a:spcBef>
                          <a:spcPts val="0"/>
                        </a:spcBef>
                        <a:buFont typeface="Arial" pitchFamily="34" charset="0"/>
                        <a:buNone/>
                      </a:pPr>
                      <a:r>
                        <a:rPr lang="es-ES" sz="1100" baseline="0" dirty="0">
                          <a:solidFill>
                            <a:schemeClr val="tx1"/>
                          </a:solidFill>
                          <a:latin typeface="Arial" panose="020B0604020202020204" pitchFamily="34" charset="0"/>
                          <a:cs typeface="Arial" panose="020B0604020202020204" pitchFamily="34" charset="0"/>
                        </a:rPr>
                        <a:t>Procesos Operativos (Planta, Mantenimiento, Logística, Tareas en Campo).</a:t>
                      </a:r>
                    </a:p>
                  </a:txBody>
                  <a:tcPr marL="0" marR="0" marT="0" marB="0">
                    <a:solidFill>
                      <a:schemeClr val="bg2">
                        <a:lumMod val="90000"/>
                      </a:schemeClr>
                    </a:solidFill>
                  </a:tcPr>
                </a:tc>
                <a:extLst>
                  <a:ext uri="{0D108BD9-81ED-4DB2-BD59-A6C34878D82A}">
                    <a16:rowId xmlns:a16="http://schemas.microsoft.com/office/drawing/2014/main" xmlns="" val="2278747012"/>
                  </a:ext>
                </a:extLst>
              </a:tr>
            </a:tbl>
          </a:graphicData>
        </a:graphic>
      </p:graphicFrame>
      <p:sp>
        <p:nvSpPr>
          <p:cNvPr id="17" name="Text Box 4"/>
          <p:cNvSpPr txBox="1">
            <a:spLocks noChangeArrowheads="1"/>
          </p:cNvSpPr>
          <p:nvPr/>
        </p:nvSpPr>
        <p:spPr bwMode="auto">
          <a:xfrm>
            <a:off x="3698183" y="144609"/>
            <a:ext cx="4494700" cy="5496889"/>
          </a:xfrm>
          <a:prstGeom prst="rect">
            <a:avLst/>
          </a:prstGeom>
          <a:solidFill>
            <a:schemeClr val="bg2">
              <a:lumMod val="90000"/>
            </a:schemeClr>
          </a:solidFill>
          <a:ln w="38100" cmpd="dbl">
            <a:solidFill>
              <a:schemeClr val="accent1"/>
            </a:solidFill>
            <a:miter lim="800000"/>
            <a:headEnd/>
            <a:tailEnd/>
          </a:ln>
          <a:effectLst/>
        </p:spPr>
        <p:txBody>
          <a:bodyPr wrap="square">
            <a:spAutoFit/>
          </a:bodyPr>
          <a:lstStyle/>
          <a:p>
            <a:pPr algn="ctr">
              <a:spcBef>
                <a:spcPct val="60000"/>
              </a:spcBef>
            </a:pPr>
            <a:r>
              <a:rPr lang="es-ES" sz="1600" b="1" u="sng" dirty="0">
                <a:solidFill>
                  <a:schemeClr val="hlink"/>
                </a:solidFill>
                <a:effectLst>
                  <a:outerShdw blurRad="38100" dist="38100" dir="2700000" algn="tl">
                    <a:srgbClr val="C0C0C0"/>
                  </a:outerShdw>
                </a:effectLst>
              </a:rPr>
              <a:t>Proceso de COMPRAS</a:t>
            </a:r>
          </a:p>
          <a:p>
            <a:pPr algn="ctr">
              <a:spcBef>
                <a:spcPct val="60000"/>
              </a:spcBef>
            </a:pPr>
            <a:r>
              <a:rPr lang="es-ES" sz="1400" b="1" u="sng" dirty="0">
                <a:effectLst>
                  <a:outerShdw blurRad="38100" dist="38100" dir="2700000" algn="tl">
                    <a:srgbClr val="C0C0C0"/>
                  </a:outerShdw>
                </a:effectLst>
              </a:rPr>
              <a:t>Responsable: Felix Aun</a:t>
            </a:r>
          </a:p>
          <a:p>
            <a:pPr>
              <a:spcBef>
                <a:spcPct val="60000"/>
              </a:spcBef>
            </a:pPr>
            <a:endParaRPr lang="es-ES" sz="800" b="1" u="sng" dirty="0">
              <a:effectLst>
                <a:outerShdw blurRad="38100" dist="38100" dir="2700000" algn="tl">
                  <a:srgbClr val="C0C0C0"/>
                </a:outerShdw>
              </a:effectLst>
            </a:endParaRPr>
          </a:p>
          <a:p>
            <a:pPr marL="171450">
              <a:buFont typeface="Arial" pitchFamily="34" charset="0"/>
              <a:buChar char="•"/>
            </a:pPr>
            <a:r>
              <a:rPr lang="es-ES" sz="1200" dirty="0"/>
              <a:t>Recibir las solicitudes de compra.</a:t>
            </a:r>
          </a:p>
          <a:p>
            <a:pPr marL="171450">
              <a:buFont typeface="Arial" pitchFamily="34" charset="0"/>
              <a:buChar char="•"/>
            </a:pPr>
            <a:r>
              <a:rPr lang="es-ES" sz="1200" dirty="0"/>
              <a:t>Llevar un control del Stock de artículos disponibles en los almacenes.</a:t>
            </a:r>
          </a:p>
          <a:p>
            <a:pPr marL="171450">
              <a:buFont typeface="Arial" pitchFamily="34" charset="0"/>
              <a:buChar char="•"/>
            </a:pPr>
            <a:r>
              <a:rPr lang="es-ES" sz="1200" dirty="0"/>
              <a:t>Mantener un stock mínimo del los “artículos críticos”.</a:t>
            </a:r>
          </a:p>
          <a:p>
            <a:pPr marL="171450">
              <a:buFont typeface="Arial" pitchFamily="34" charset="0"/>
              <a:buChar char="•"/>
            </a:pPr>
            <a:r>
              <a:rPr lang="es-ES" sz="1200" dirty="0"/>
              <a:t>Solicitar presupuestos por los artículos a comprar y realizar una comparativa de precios.</a:t>
            </a:r>
          </a:p>
          <a:p>
            <a:pPr marL="171450">
              <a:buFont typeface="Arial" pitchFamily="34" charset="0"/>
              <a:buChar char="•"/>
            </a:pPr>
            <a:r>
              <a:rPr lang="es-ES" sz="1200" dirty="0"/>
              <a:t>Realizar acuerdos de precios y condiciones con los proveedores.</a:t>
            </a:r>
          </a:p>
          <a:p>
            <a:pPr marL="171450">
              <a:buFont typeface="Arial" pitchFamily="34" charset="0"/>
              <a:buChar char="•"/>
            </a:pPr>
            <a:r>
              <a:rPr lang="es-ES" sz="1200" dirty="0"/>
              <a:t>Emitir las OC para realizar las compras correspondientes.</a:t>
            </a:r>
          </a:p>
          <a:p>
            <a:pPr marL="171450">
              <a:buFont typeface="Arial" pitchFamily="34" charset="0"/>
              <a:buChar char="•"/>
            </a:pPr>
            <a:r>
              <a:rPr lang="es-ES" sz="1200" dirty="0"/>
              <a:t>Realizar apertura de cuentas para provisión permanente con algunos proveedores.</a:t>
            </a:r>
          </a:p>
          <a:p>
            <a:pPr marL="171450">
              <a:buFont typeface="Arial" pitchFamily="34" charset="0"/>
              <a:buChar char="•"/>
            </a:pPr>
            <a:r>
              <a:rPr lang="es-ES" sz="1200" dirty="0"/>
              <a:t>Realizar licitaciones para provisión de materias primas e insumos críticos.</a:t>
            </a:r>
          </a:p>
          <a:p>
            <a:pPr marL="171450">
              <a:buFont typeface="Arial" pitchFamily="34" charset="0"/>
              <a:buChar char="•"/>
            </a:pPr>
            <a:r>
              <a:rPr lang="es-ES" sz="1200" dirty="0"/>
              <a:t>Mantener una buena comunicación con los sectores operativos de la compañía para comprar artículos adecuados para las tareas a realizar.</a:t>
            </a:r>
          </a:p>
          <a:p>
            <a:pPr marL="171450">
              <a:buFont typeface="Arial" pitchFamily="34" charset="0"/>
              <a:buChar char="•"/>
            </a:pPr>
            <a:r>
              <a:rPr lang="es-ES" sz="1200" dirty="0"/>
              <a:t>Mantener una buena comunicación con el sector administrativo y pago a proveedores para lograr una buena relación con los proveedores.</a:t>
            </a:r>
          </a:p>
          <a:p>
            <a:pPr marL="171450">
              <a:buFont typeface="Arial" pitchFamily="34" charset="0"/>
              <a:buChar char="•"/>
            </a:pPr>
            <a:r>
              <a:rPr lang="es-ES" sz="1200" dirty="0"/>
              <a:t>Realizar un legajo de la compra que finaliza al recibir la factura de compra.</a:t>
            </a:r>
          </a:p>
          <a:p>
            <a:pPr marL="171450">
              <a:buFont typeface="Arial" pitchFamily="34" charset="0"/>
              <a:buChar char="•"/>
            </a:pPr>
            <a:r>
              <a:rPr lang="es-ES" sz="1200" dirty="0"/>
              <a:t>Almacenar los artículos comprados de manera segura para que estén disponibles cuando sea necesario.</a:t>
            </a:r>
          </a:p>
          <a:p>
            <a:pPr marL="171450">
              <a:buFont typeface="Arial" pitchFamily="34" charset="0"/>
              <a:buChar char="•"/>
            </a:pPr>
            <a:r>
              <a:rPr lang="es-ES" sz="1200" dirty="0"/>
              <a:t>Participar activamente en los procesos de </a:t>
            </a:r>
            <a:r>
              <a:rPr lang="es-ES" sz="1200" dirty="0" smtClean="0"/>
              <a:t>auditorías.</a:t>
            </a:r>
            <a:endParaRPr lang="es-ES" sz="1200" dirty="0"/>
          </a:p>
          <a:p>
            <a:pPr marL="171450">
              <a:buFont typeface="Arial" pitchFamily="34" charset="0"/>
              <a:buChar char="•"/>
            </a:pPr>
            <a:r>
              <a:rPr lang="es-ES" sz="1200" dirty="0"/>
              <a:t>Colaborar activamente con el SGI de la organización.</a:t>
            </a:r>
          </a:p>
        </p:txBody>
      </p:sp>
      <p:sp>
        <p:nvSpPr>
          <p:cNvPr id="19" name="Flecha: a la derecha 18"/>
          <p:cNvSpPr/>
          <p:nvPr/>
        </p:nvSpPr>
        <p:spPr>
          <a:xfrm rot="19183702">
            <a:off x="3286063" y="4789987"/>
            <a:ext cx="403659" cy="228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1" name="Flecha: a la derecha 20"/>
          <p:cNvSpPr/>
          <p:nvPr/>
        </p:nvSpPr>
        <p:spPr>
          <a:xfrm>
            <a:off x="8333684" y="3261836"/>
            <a:ext cx="324048" cy="304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2" name="Flecha: a la derecha 21"/>
          <p:cNvSpPr/>
          <p:nvPr/>
        </p:nvSpPr>
        <p:spPr>
          <a:xfrm rot="2706420">
            <a:off x="8321630" y="5506864"/>
            <a:ext cx="556577" cy="355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 name="Flecha: a la izquierda y derecha 3"/>
          <p:cNvSpPr/>
          <p:nvPr/>
        </p:nvSpPr>
        <p:spPr>
          <a:xfrm>
            <a:off x="8309662" y="1259592"/>
            <a:ext cx="348070" cy="2143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Flecha: arriba y abajo 4"/>
          <p:cNvSpPr/>
          <p:nvPr/>
        </p:nvSpPr>
        <p:spPr>
          <a:xfrm>
            <a:off x="5814166" y="5423598"/>
            <a:ext cx="298068" cy="43553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0" name="Flecha: a la derecha 20"/>
          <p:cNvSpPr/>
          <p:nvPr/>
        </p:nvSpPr>
        <p:spPr>
          <a:xfrm>
            <a:off x="3314502" y="2659968"/>
            <a:ext cx="324048" cy="304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3" name="Flecha: a la derecha 20"/>
          <p:cNvSpPr/>
          <p:nvPr/>
        </p:nvSpPr>
        <p:spPr>
          <a:xfrm>
            <a:off x="3314502" y="1126443"/>
            <a:ext cx="324048" cy="304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Tree>
    <p:extLst>
      <p:ext uri="{BB962C8B-B14F-4D97-AF65-F5344CB8AC3E}">
        <p14:creationId xmlns:p14="http://schemas.microsoft.com/office/powerpoint/2010/main" val="630194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Tabla"/>
          <p:cNvGraphicFramePr>
            <a:graphicFrameLocks noGrp="1"/>
          </p:cNvGraphicFramePr>
          <p:nvPr>
            <p:extLst>
              <p:ext uri="{D42A27DB-BD31-4B8C-83A1-F6EECF244321}">
                <p14:modId xmlns:p14="http://schemas.microsoft.com/office/powerpoint/2010/main" val="1888291667"/>
              </p:ext>
            </p:extLst>
          </p:nvPr>
        </p:nvGraphicFramePr>
        <p:xfrm>
          <a:off x="537949" y="611300"/>
          <a:ext cx="11185480" cy="5401401"/>
        </p:xfrm>
        <a:graphic>
          <a:graphicData uri="http://schemas.openxmlformats.org/drawingml/2006/table">
            <a:tbl>
              <a:tblPr>
                <a:tableStyleId>{5C22544A-7EE6-4342-B048-85BDC9FD1C3A}</a:tableStyleId>
              </a:tblPr>
              <a:tblGrid>
                <a:gridCol w="1269586">
                  <a:extLst>
                    <a:ext uri="{9D8B030D-6E8A-4147-A177-3AD203B41FA5}">
                      <a16:colId xmlns:a16="http://schemas.microsoft.com/office/drawing/2014/main" xmlns="" val="20000"/>
                    </a:ext>
                  </a:extLst>
                </a:gridCol>
                <a:gridCol w="1324964">
                  <a:extLst>
                    <a:ext uri="{9D8B030D-6E8A-4147-A177-3AD203B41FA5}">
                      <a16:colId xmlns:a16="http://schemas.microsoft.com/office/drawing/2014/main" xmlns="" val="20001"/>
                    </a:ext>
                  </a:extLst>
                </a:gridCol>
                <a:gridCol w="1339913">
                  <a:extLst>
                    <a:ext uri="{9D8B030D-6E8A-4147-A177-3AD203B41FA5}">
                      <a16:colId xmlns:a16="http://schemas.microsoft.com/office/drawing/2014/main" xmlns="" val="20002"/>
                    </a:ext>
                  </a:extLst>
                </a:gridCol>
                <a:gridCol w="2491914">
                  <a:extLst>
                    <a:ext uri="{9D8B030D-6E8A-4147-A177-3AD203B41FA5}">
                      <a16:colId xmlns:a16="http://schemas.microsoft.com/office/drawing/2014/main" xmlns="" val="20003"/>
                    </a:ext>
                  </a:extLst>
                </a:gridCol>
                <a:gridCol w="1095153">
                  <a:extLst>
                    <a:ext uri="{9D8B030D-6E8A-4147-A177-3AD203B41FA5}">
                      <a16:colId xmlns:a16="http://schemas.microsoft.com/office/drawing/2014/main" xmlns="" val="20004"/>
                    </a:ext>
                  </a:extLst>
                </a:gridCol>
                <a:gridCol w="867580">
                  <a:extLst>
                    <a:ext uri="{9D8B030D-6E8A-4147-A177-3AD203B41FA5}">
                      <a16:colId xmlns:a16="http://schemas.microsoft.com/office/drawing/2014/main" xmlns="" val="20005"/>
                    </a:ext>
                  </a:extLst>
                </a:gridCol>
                <a:gridCol w="1312410">
                  <a:extLst>
                    <a:ext uri="{9D8B030D-6E8A-4147-A177-3AD203B41FA5}">
                      <a16:colId xmlns:a16="http://schemas.microsoft.com/office/drawing/2014/main" xmlns="" val="20006"/>
                    </a:ext>
                  </a:extLst>
                </a:gridCol>
                <a:gridCol w="1483960">
                  <a:extLst>
                    <a:ext uri="{9D8B030D-6E8A-4147-A177-3AD203B41FA5}">
                      <a16:colId xmlns:a16="http://schemas.microsoft.com/office/drawing/2014/main" xmlns="" val="20007"/>
                    </a:ext>
                  </a:extLst>
                </a:gridCol>
              </a:tblGrid>
              <a:tr h="304352">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000" b="1" dirty="0">
                          <a:latin typeface="Arial" panose="020B0604020202020204" pitchFamily="34" charset="0"/>
                          <a:cs typeface="Arial" panose="020B0604020202020204" pitchFamily="34" charset="0"/>
                        </a:rPr>
                        <a:t>MATRIZ DE RIESGOS PROCESO: </a:t>
                      </a:r>
                      <a:r>
                        <a:rPr lang="es-AR" sz="1000" b="1" u="none" strike="noStrike" dirty="0">
                          <a:effectLst/>
                        </a:rPr>
                        <a:t>Fecha de actualización   </a:t>
                      </a:r>
                      <a:r>
                        <a:rPr lang="es-AR" sz="1000" b="1" u="none" strike="noStrike" dirty="0" smtClean="0">
                          <a:effectLst/>
                        </a:rPr>
                        <a:t>18/02/2020</a:t>
                      </a:r>
                      <a:endParaRPr lang="es-AR" sz="1000" b="1" i="0" u="none" strike="noStrike" dirty="0">
                        <a:solidFill>
                          <a:srgbClr val="000000"/>
                        </a:solidFill>
                        <a:effectLst/>
                        <a:latin typeface="+mn-lt"/>
                      </a:endParaRPr>
                    </a:p>
                    <a:p>
                      <a:pPr algn="ctr"/>
                      <a:endParaRPr lang="es-AR" sz="1000" b="1" dirty="0">
                        <a:latin typeface="Arial" panose="020B0604020202020204" pitchFamily="34" charset="0"/>
                        <a:cs typeface="Arial" panose="020B0604020202020204" pitchFamily="34" charset="0"/>
                      </a:endParaRPr>
                    </a:p>
                  </a:txBody>
                  <a:tcPr marL="8648" marR="8648" marT="8648" marB="0" anchor="b"/>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xmlns="" val="10000"/>
                  </a:ext>
                </a:extLst>
              </a:tr>
              <a:tr h="909611">
                <a:tc>
                  <a:txBody>
                    <a:bodyPr/>
                    <a:lstStyle/>
                    <a:p>
                      <a:pPr algn="ctr" fontAlgn="ctr"/>
                      <a:r>
                        <a:rPr lang="es-AR" sz="1000" u="none" strike="noStrike" dirty="0">
                          <a:effectLst/>
                          <a:latin typeface="+mn-lt"/>
                        </a:rPr>
                        <a:t>RIESGOS Y OPORTUNIDADES ¿Qué puede salir mal / bien?</a:t>
                      </a:r>
                      <a:endParaRPr lang="es-AR" sz="1000" b="0" i="0" u="none" strike="noStrike" dirty="0">
                        <a:solidFill>
                          <a:srgbClr val="000000"/>
                        </a:solidFill>
                        <a:effectLst/>
                        <a:latin typeface="+mn-lt"/>
                      </a:endParaRPr>
                    </a:p>
                  </a:txBody>
                  <a:tcPr marL="8648" marR="8648" marT="8648" marB="0" anchor="ctr"/>
                </a:tc>
                <a:tc>
                  <a:txBody>
                    <a:bodyPr/>
                    <a:lstStyle/>
                    <a:p>
                      <a:pPr algn="ctr" fontAlgn="ctr"/>
                      <a:r>
                        <a:rPr lang="es-AR" sz="1000" u="none" strike="noStrike" dirty="0">
                          <a:effectLst/>
                          <a:latin typeface="+mn-lt"/>
                        </a:rPr>
                        <a:t>CONSECUENCIA</a:t>
                      </a:r>
                      <a:endParaRPr lang="es-AR" sz="1000" b="0" i="0" u="none" strike="noStrike" dirty="0">
                        <a:solidFill>
                          <a:srgbClr val="000000"/>
                        </a:solidFill>
                        <a:effectLst/>
                        <a:latin typeface="+mn-lt"/>
                      </a:endParaRPr>
                    </a:p>
                  </a:txBody>
                  <a:tcPr marL="8648" marR="8648" marT="8648" marB="0" anchor="ctr"/>
                </a:tc>
                <a:tc>
                  <a:txBody>
                    <a:bodyPr/>
                    <a:lstStyle/>
                    <a:p>
                      <a:pPr algn="ctr" fontAlgn="ctr"/>
                      <a:r>
                        <a:rPr lang="es-AR" sz="1000" u="none" strike="noStrike" dirty="0">
                          <a:effectLst/>
                          <a:latin typeface="+mn-lt"/>
                        </a:rPr>
                        <a:t>NIVEL DE RIESGO</a:t>
                      </a:r>
                      <a:endParaRPr lang="es-AR" sz="1000" b="0" i="0" u="none" strike="noStrike" dirty="0">
                        <a:solidFill>
                          <a:srgbClr val="000000"/>
                        </a:solidFill>
                        <a:effectLst/>
                        <a:latin typeface="+mn-lt"/>
                      </a:endParaRPr>
                    </a:p>
                  </a:txBody>
                  <a:tcPr marL="8648" marR="8648" marT="8648" marB="0" anchor="ctr"/>
                </a:tc>
                <a:tc>
                  <a:txBody>
                    <a:bodyPr/>
                    <a:lstStyle/>
                    <a:p>
                      <a:pPr algn="ctr" fontAlgn="ctr"/>
                      <a:r>
                        <a:rPr lang="es-AR" sz="1000" u="none" strike="noStrike" dirty="0">
                          <a:effectLst/>
                          <a:latin typeface="+mn-lt"/>
                        </a:rPr>
                        <a:t>ACCION</a:t>
                      </a:r>
                      <a:endParaRPr lang="es-AR" sz="1000" b="0" i="0" u="none" strike="noStrike" dirty="0">
                        <a:solidFill>
                          <a:srgbClr val="000000"/>
                        </a:solidFill>
                        <a:effectLst/>
                        <a:latin typeface="+mn-lt"/>
                      </a:endParaRPr>
                    </a:p>
                  </a:txBody>
                  <a:tcPr marL="8648" marR="8648" marT="8648" marB="0" anchor="ctr"/>
                </a:tc>
                <a:tc>
                  <a:txBody>
                    <a:bodyPr/>
                    <a:lstStyle/>
                    <a:p>
                      <a:pPr algn="ctr" fontAlgn="ctr"/>
                      <a:r>
                        <a:rPr lang="es-AR" sz="1000" u="none" strike="noStrike" dirty="0">
                          <a:effectLst/>
                          <a:latin typeface="+mn-lt"/>
                        </a:rPr>
                        <a:t>RESPONSABLES</a:t>
                      </a:r>
                      <a:endParaRPr lang="es-AR" sz="1000" b="0" i="0" u="none" strike="noStrike" dirty="0">
                        <a:solidFill>
                          <a:srgbClr val="000000"/>
                        </a:solidFill>
                        <a:effectLst/>
                        <a:latin typeface="+mn-lt"/>
                      </a:endParaRPr>
                    </a:p>
                  </a:txBody>
                  <a:tcPr marL="8648" marR="8648" marT="8648" marB="0" anchor="ctr"/>
                </a:tc>
                <a:tc>
                  <a:txBody>
                    <a:bodyPr/>
                    <a:lstStyle/>
                    <a:p>
                      <a:pPr algn="ctr" fontAlgn="ctr"/>
                      <a:r>
                        <a:rPr lang="es-AR" sz="1000" u="none" strike="noStrike" dirty="0">
                          <a:effectLst/>
                          <a:latin typeface="+mn-lt"/>
                        </a:rPr>
                        <a:t>FEHA DE IMPLEMENTACION</a:t>
                      </a:r>
                      <a:endParaRPr lang="es-AR" sz="1000" b="0" i="0" u="none" strike="noStrike" dirty="0">
                        <a:solidFill>
                          <a:srgbClr val="000000"/>
                        </a:solidFill>
                        <a:effectLst/>
                        <a:latin typeface="+mn-lt"/>
                      </a:endParaRPr>
                    </a:p>
                  </a:txBody>
                  <a:tcPr marL="8648" marR="8648" marT="8648"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AR" sz="1000" u="none" strike="noStrike" dirty="0">
                          <a:effectLst/>
                          <a:latin typeface="+mn-lt"/>
                        </a:rPr>
                        <a:t>EFICACIA DE LAS ACCIONES</a:t>
                      </a:r>
                      <a:endParaRPr lang="es-AR" sz="1000" b="0" i="0" u="none" strike="noStrike" dirty="0">
                        <a:solidFill>
                          <a:srgbClr val="000000"/>
                        </a:solidFill>
                        <a:effectLst/>
                        <a:latin typeface="+mn-lt"/>
                      </a:endParaRPr>
                    </a:p>
                    <a:p>
                      <a:pPr algn="ctr" fontAlgn="ctr"/>
                      <a:endParaRPr lang="es-AR" sz="1000" b="0" i="0" u="none" strike="noStrike" dirty="0">
                        <a:solidFill>
                          <a:srgbClr val="000000"/>
                        </a:solidFill>
                        <a:effectLst/>
                        <a:latin typeface="+mn-lt"/>
                      </a:endParaRPr>
                    </a:p>
                  </a:txBody>
                  <a:tcPr marL="8648" marR="8648" marT="8648" marB="0" anchor="ctr"/>
                </a:tc>
                <a:tc>
                  <a:txBody>
                    <a:bodyPr/>
                    <a:lstStyle/>
                    <a:p>
                      <a:pPr algn="ctr" fontAlgn="ctr"/>
                      <a:r>
                        <a:rPr lang="es-AR" sz="1000" u="none" strike="noStrike" dirty="0">
                          <a:effectLst/>
                          <a:latin typeface="+mn-lt"/>
                        </a:rPr>
                        <a:t>RECOMENDACIONES/</a:t>
                      </a:r>
                    </a:p>
                    <a:p>
                      <a:pPr algn="ctr" fontAlgn="ctr"/>
                      <a:r>
                        <a:rPr lang="es-AR" sz="1000" u="none" strike="noStrike" dirty="0">
                          <a:effectLst/>
                          <a:latin typeface="+mn-lt"/>
                        </a:rPr>
                        <a:t>OBSERVACIONES</a:t>
                      </a:r>
                      <a:endParaRPr lang="es-AR" sz="1000" b="0" i="0" u="none" strike="noStrike" dirty="0">
                        <a:solidFill>
                          <a:srgbClr val="000000"/>
                        </a:solidFill>
                        <a:effectLst/>
                        <a:latin typeface="+mn-lt"/>
                      </a:endParaRPr>
                    </a:p>
                  </a:txBody>
                  <a:tcPr marL="8648" marR="8648" marT="8648" marB="0" anchor="ctr"/>
                </a:tc>
                <a:extLst>
                  <a:ext uri="{0D108BD9-81ED-4DB2-BD59-A6C34878D82A}">
                    <a16:rowId xmlns:a16="http://schemas.microsoft.com/office/drawing/2014/main" xmlns="" val="10001"/>
                  </a:ext>
                </a:extLst>
              </a:tr>
              <a:tr h="1497316">
                <a:tc>
                  <a:txBody>
                    <a:bodyPr/>
                    <a:lstStyle/>
                    <a:p>
                      <a:pPr algn="l"/>
                      <a:endParaRPr lang="es-AR" sz="1000" b="0" dirty="0">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s-AR" sz="1000" b="0" dirty="0">
                          <a:solidFill>
                            <a:schemeClr val="tx1"/>
                          </a:solidFill>
                          <a:latin typeface="Arial" panose="020B0604020202020204" pitchFamily="34" charset="0"/>
                          <a:cs typeface="Arial" panose="020B0604020202020204" pitchFamily="34" charset="0"/>
                        </a:rPr>
                        <a:t>Realizar una</a:t>
                      </a:r>
                      <a:r>
                        <a:rPr lang="es-AR" sz="1000" b="0" baseline="0" dirty="0">
                          <a:solidFill>
                            <a:schemeClr val="tx1"/>
                          </a:solidFill>
                          <a:latin typeface="Arial" panose="020B0604020202020204" pitchFamily="34" charset="0"/>
                          <a:cs typeface="Arial" panose="020B0604020202020204" pitchFamily="34" charset="0"/>
                        </a:rPr>
                        <a:t> compra de manera ineficiente.</a:t>
                      </a:r>
                      <a:endParaRPr lang="es-AR" sz="1000" b="0" dirty="0">
                        <a:solidFill>
                          <a:schemeClr val="tx1"/>
                        </a:solidFill>
                        <a:latin typeface="Arial" panose="020B0604020202020204" pitchFamily="34" charset="0"/>
                        <a:cs typeface="Arial" panose="020B0604020202020204" pitchFamily="34" charset="0"/>
                      </a:endParaRP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s-AR" sz="1000" b="0" dirty="0">
                          <a:latin typeface="Arial" panose="020B0604020202020204" pitchFamily="34" charset="0"/>
                          <a:cs typeface="Arial" panose="020B0604020202020204" pitchFamily="34" charset="0"/>
                        </a:rPr>
                        <a:t>Destinar recursos económicos innecesarios.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s-AR" sz="1000" b="0" dirty="0">
                          <a:latin typeface="Arial" panose="020B0604020202020204" pitchFamily="34" charset="0"/>
                          <a:cs typeface="Arial" panose="020B0604020202020204" pitchFamily="34" charset="0"/>
                        </a:rPr>
                        <a:t>Retrasar a los usuarios de dichos insumos y/o servicios.</a:t>
                      </a:r>
                    </a:p>
                  </a:txBody>
                  <a:tcPr/>
                </a:tc>
                <a:tc>
                  <a:txBody>
                    <a:bodyPr/>
                    <a:lstStyle/>
                    <a:p>
                      <a:pPr algn="ctr"/>
                      <a:r>
                        <a:rPr lang="es-AR" sz="1000" b="0" i="0" dirty="0">
                          <a:latin typeface="Arial" panose="020B0604020202020204" pitchFamily="34" charset="0"/>
                          <a:cs typeface="Arial" panose="020B0604020202020204" pitchFamily="34" charset="0"/>
                        </a:rPr>
                        <a:t>P</a:t>
                      </a:r>
                      <a:r>
                        <a:rPr lang="es-AR" sz="1000" b="0" i="0" baseline="0" dirty="0">
                          <a:latin typeface="Arial" panose="020B0604020202020204" pitchFamily="34" charset="0"/>
                          <a:cs typeface="Arial" panose="020B0604020202020204" pitchFamily="34" charset="0"/>
                        </a:rPr>
                        <a:t> (4)= 7</a:t>
                      </a:r>
                    </a:p>
                    <a:p>
                      <a:pPr algn="ctr"/>
                      <a:r>
                        <a:rPr lang="es-AR" sz="1000" b="0" i="0" baseline="0" dirty="0">
                          <a:latin typeface="Arial" panose="020B0604020202020204" pitchFamily="34" charset="0"/>
                          <a:cs typeface="Arial" panose="020B0604020202020204" pitchFamily="34" charset="0"/>
                        </a:rPr>
                        <a:t>G (3)=7</a:t>
                      </a:r>
                    </a:p>
                    <a:p>
                      <a:pPr algn="ctr"/>
                      <a:r>
                        <a:rPr lang="es-AR" sz="1000" b="1" i="0" baseline="0" dirty="0">
                          <a:latin typeface="Arial" panose="020B0604020202020204" pitchFamily="34" charset="0"/>
                          <a:cs typeface="Arial" panose="020B0604020202020204" pitchFamily="34" charset="0"/>
                        </a:rPr>
                        <a:t>NR 49</a:t>
                      </a:r>
                    </a:p>
                    <a:p>
                      <a:pPr algn="ctr"/>
                      <a:r>
                        <a:rPr lang="es-AR" sz="1000" b="1" i="0" baseline="0" dirty="0">
                          <a:latin typeface="Arial" panose="020B0604020202020204" pitchFamily="34" charset="0"/>
                          <a:cs typeface="Arial" panose="020B0604020202020204" pitchFamily="34" charset="0"/>
                        </a:rPr>
                        <a:t>Riesgo ALTO tipo B</a:t>
                      </a:r>
                      <a:endParaRPr lang="es-AR" sz="1000" b="0" dirty="0">
                        <a:latin typeface="Arial" panose="020B0604020202020204" pitchFamily="34" charset="0"/>
                        <a:cs typeface="Arial" panose="020B0604020202020204" pitchFamily="34" charset="0"/>
                      </a:endParaRPr>
                    </a:p>
                  </a:txBody>
                  <a:tcPr/>
                </a:tc>
                <a:tc>
                  <a:txBody>
                    <a:bodyPr/>
                    <a:lstStyle/>
                    <a:p>
                      <a:pPr marL="171450" indent="-171450" algn="l">
                        <a:buFont typeface="Arial" pitchFamily="34" charset="0"/>
                        <a:buChar char="•"/>
                      </a:pPr>
                      <a:r>
                        <a:rPr lang="es-AR" sz="1000" b="0" dirty="0">
                          <a:latin typeface="Arial" panose="020B0604020202020204" pitchFamily="34" charset="0"/>
                          <a:cs typeface="Arial" panose="020B0604020202020204" pitchFamily="34" charset="0"/>
                        </a:rPr>
                        <a:t>Intentar anticiparse a las compras “Urgentes” para conseguir 2 o 3 presupuestos y poder hacer una buena compra, minimizando los costos.</a:t>
                      </a:r>
                    </a:p>
                    <a:p>
                      <a:pPr marL="171450" indent="-171450" algn="l">
                        <a:buFont typeface="Arial" pitchFamily="34" charset="0"/>
                        <a:buChar char="•"/>
                      </a:pPr>
                      <a:r>
                        <a:rPr lang="es-AR" sz="1000" b="0" dirty="0">
                          <a:latin typeface="Arial" panose="020B0604020202020204" pitchFamily="34" charset="0"/>
                          <a:cs typeface="Arial" panose="020B0604020202020204" pitchFamily="34" charset="0"/>
                        </a:rPr>
                        <a:t>Elaborar un “Listado de Insumos y Productos Críticos” de manera de adelantarse a las compras y lograr hacer una buena gestión de las mismas</a:t>
                      </a:r>
                      <a:r>
                        <a:rPr lang="es-AR" sz="1000" b="0" dirty="0" smtClean="0">
                          <a:latin typeface="Arial" panose="020B0604020202020204" pitchFamily="34" charset="0"/>
                          <a:cs typeface="Arial" panose="020B0604020202020204" pitchFamily="34" charset="0"/>
                        </a:rPr>
                        <a:t>.</a:t>
                      </a:r>
                    </a:p>
                    <a:p>
                      <a:pPr marL="171450" indent="-171450" algn="l">
                        <a:buFont typeface="Arial" pitchFamily="34" charset="0"/>
                        <a:buChar char="•"/>
                      </a:pPr>
                      <a:r>
                        <a:rPr lang="es-ES" sz="1000" b="0" dirty="0" smtClean="0">
                          <a:latin typeface="Arial" panose="020B0604020202020204" pitchFamily="34" charset="0"/>
                          <a:cs typeface="Arial" panose="020B0604020202020204" pitchFamily="34" charset="0"/>
                        </a:rPr>
                        <a:t>Realizar</a:t>
                      </a:r>
                      <a:r>
                        <a:rPr lang="es-ES" sz="1000" b="0" baseline="0" dirty="0" smtClean="0">
                          <a:latin typeface="Arial" panose="020B0604020202020204" pitchFamily="34" charset="0"/>
                          <a:cs typeface="Arial" panose="020B0604020202020204" pitchFamily="34" charset="0"/>
                        </a:rPr>
                        <a:t> un ranking de proveedores y artículos mas comprados con la finalidad de ampliar la gama </a:t>
                      </a:r>
                      <a:r>
                        <a:rPr lang="es-ES" sz="1000" b="0" baseline="0" smtClean="0">
                          <a:latin typeface="Arial" panose="020B0604020202020204" pitchFamily="34" charset="0"/>
                          <a:cs typeface="Arial" panose="020B0604020202020204" pitchFamily="34" charset="0"/>
                        </a:rPr>
                        <a:t>de precios.</a:t>
                      </a:r>
                      <a:endParaRPr lang="es-AR" sz="1000" b="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A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Felix Aun. Liliana Medina, Alejandro Cepeda.</a:t>
                      </a:r>
                    </a:p>
                  </a:txBody>
                  <a:tcPr/>
                </a:tc>
                <a:tc>
                  <a:txBody>
                    <a:bodyPr/>
                    <a:lstStyle/>
                    <a:p>
                      <a:pPr algn="ctr" fontAlgn="b"/>
                      <a:r>
                        <a:rPr lang="es-AR" sz="1000" b="0" i="0" u="none" strike="noStrike" dirty="0">
                          <a:solidFill>
                            <a:srgbClr val="000000"/>
                          </a:solidFill>
                          <a:effectLst/>
                          <a:latin typeface="+mn-lt"/>
                        </a:rPr>
                        <a:t>A partir de Agosto de 2019</a:t>
                      </a:r>
                    </a:p>
                  </a:txBody>
                  <a:tcPr marL="8648" marR="8648" marT="8648" marB="0" anchor="ctr"/>
                </a:tc>
                <a:tc>
                  <a:txBody>
                    <a:bodyPr/>
                    <a:lstStyle/>
                    <a:p>
                      <a:pPr algn="l"/>
                      <a:r>
                        <a:rPr lang="es-AR" sz="900" b="0" dirty="0">
                          <a:latin typeface="Arial" panose="020B0604020202020204" pitchFamily="34" charset="0"/>
                          <a:cs typeface="Arial" panose="020B0604020202020204" pitchFamily="34" charset="0"/>
                        </a:rPr>
                        <a:t>Actualmente estamos desarrollando un listado de “Artículos Críticos” y haciendo un stock inicial de los mismos</a:t>
                      </a:r>
                    </a:p>
                  </a:txBody>
                  <a:tcPr/>
                </a:tc>
                <a:tc>
                  <a:txBody>
                    <a:bodyPr/>
                    <a:lstStyle/>
                    <a:p>
                      <a:endParaRPr lang="es-AR"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2"/>
                  </a:ext>
                </a:extLst>
              </a:tr>
              <a:tr h="1953302">
                <a:tc>
                  <a:txBody>
                    <a:bodyPr/>
                    <a:lstStyle/>
                    <a:p>
                      <a:pPr algn="ctr"/>
                      <a:endParaRPr lang="es-AR" sz="1000" b="0" dirty="0">
                        <a:latin typeface="Arial" panose="020B0604020202020204" pitchFamily="34" charset="0"/>
                        <a:cs typeface="Arial" panose="020B0604020202020204" pitchFamily="34" charset="0"/>
                      </a:endParaRPr>
                    </a:p>
                    <a:p>
                      <a:pPr algn="ctr"/>
                      <a:r>
                        <a:rPr lang="es-AR" sz="1000" b="0" dirty="0">
                          <a:latin typeface="Arial" panose="020B0604020202020204" pitchFamily="34" charset="0"/>
                          <a:cs typeface="Arial" panose="020B0604020202020204" pitchFamily="34" charset="0"/>
                        </a:rPr>
                        <a:t>Comprar artículos equivocados o fuera de especificación.</a:t>
                      </a:r>
                    </a:p>
                    <a:p>
                      <a:endParaRPr lang="es-AR" sz="1000" b="0" dirty="0">
                        <a:latin typeface="Arial" panose="020B0604020202020204" pitchFamily="34" charset="0"/>
                        <a:cs typeface="Arial" panose="020B0604020202020204" pitchFamily="34" charset="0"/>
                      </a:endParaRPr>
                    </a:p>
                  </a:txBody>
                  <a:tcPr/>
                </a:tc>
                <a:tc>
                  <a:txBody>
                    <a:bodyPr/>
                    <a:lstStyle/>
                    <a:p>
                      <a:pPr marL="171450" indent="-171450">
                        <a:buFont typeface="Arial" pitchFamily="34" charset="0"/>
                        <a:buChar char="•"/>
                      </a:pPr>
                      <a:r>
                        <a:rPr lang="es-AR" sz="1000" b="0" dirty="0">
                          <a:latin typeface="Arial" panose="020B0604020202020204" pitchFamily="34" charset="0"/>
                          <a:cs typeface="Arial" panose="020B0604020202020204" pitchFamily="34" charset="0"/>
                        </a:rPr>
                        <a:t>Perder tiempo realizando compras 2 veces.</a:t>
                      </a:r>
                    </a:p>
                    <a:p>
                      <a:pPr marL="171450" indent="-171450">
                        <a:buFont typeface="Arial" pitchFamily="34" charset="0"/>
                        <a:buChar char="•"/>
                      </a:pPr>
                      <a:r>
                        <a:rPr lang="es-AR" sz="1000" b="0" dirty="0">
                          <a:latin typeface="Arial" panose="020B0604020202020204" pitchFamily="34" charset="0"/>
                          <a:cs typeface="Arial" panose="020B0604020202020204" pitchFamily="34" charset="0"/>
                        </a:rPr>
                        <a:t>Impactar negativamente en la calidad del servicio utilizando insumos no adecuados.</a:t>
                      </a:r>
                    </a:p>
                  </a:txBody>
                  <a:tcPr/>
                </a:tc>
                <a:tc>
                  <a:txBody>
                    <a:bodyPr/>
                    <a:lstStyle/>
                    <a:p>
                      <a:pPr algn="ctr"/>
                      <a:r>
                        <a:rPr lang="es-AR" sz="1000" b="0" i="0" dirty="0">
                          <a:latin typeface="Arial" panose="020B0604020202020204" pitchFamily="34" charset="0"/>
                          <a:cs typeface="Arial" panose="020B0604020202020204" pitchFamily="34" charset="0"/>
                        </a:rPr>
                        <a:t>P</a:t>
                      </a:r>
                      <a:r>
                        <a:rPr lang="es-AR" sz="1000" b="0" i="0" baseline="0" dirty="0">
                          <a:latin typeface="Arial" panose="020B0604020202020204" pitchFamily="34" charset="0"/>
                          <a:cs typeface="Arial" panose="020B0604020202020204" pitchFamily="34" charset="0"/>
                        </a:rPr>
                        <a:t> (3)= 5</a:t>
                      </a:r>
                    </a:p>
                    <a:p>
                      <a:pPr algn="ctr"/>
                      <a:r>
                        <a:rPr lang="es-AR" sz="1000" b="0" i="0" baseline="0" dirty="0">
                          <a:latin typeface="Arial" panose="020B0604020202020204" pitchFamily="34" charset="0"/>
                          <a:cs typeface="Arial" panose="020B0604020202020204" pitchFamily="34" charset="0"/>
                        </a:rPr>
                        <a:t>G (3)=7</a:t>
                      </a:r>
                    </a:p>
                    <a:p>
                      <a:pPr algn="ctr"/>
                      <a:r>
                        <a:rPr lang="es-AR" sz="1000" b="1" i="0" baseline="0" dirty="0">
                          <a:latin typeface="Arial" panose="020B0604020202020204" pitchFamily="34" charset="0"/>
                          <a:cs typeface="Arial" panose="020B0604020202020204" pitchFamily="34" charset="0"/>
                        </a:rPr>
                        <a:t>NR 35</a:t>
                      </a:r>
                    </a:p>
                    <a:p>
                      <a:pPr algn="ctr"/>
                      <a:r>
                        <a:rPr lang="es-AR" sz="1000" b="1" i="0" baseline="0" dirty="0">
                          <a:latin typeface="Arial" panose="020B0604020202020204" pitchFamily="34" charset="0"/>
                          <a:cs typeface="Arial" panose="020B0604020202020204" pitchFamily="34" charset="0"/>
                        </a:rPr>
                        <a:t>Riesgo ACEPTABLE tipo C</a:t>
                      </a:r>
                      <a:endParaRPr lang="es-AR" sz="1000" b="0" dirty="0">
                        <a:latin typeface="Arial" panose="020B0604020202020204" pitchFamily="34" charset="0"/>
                        <a:cs typeface="Arial" panose="020B0604020202020204" pitchFamily="34" charset="0"/>
                      </a:endParaRPr>
                    </a:p>
                    <a:p>
                      <a:pPr algn="ctr"/>
                      <a:endParaRPr lang="es-AR" sz="1000" b="1" i="0" dirty="0">
                        <a:latin typeface="Arial" panose="020B0604020202020204" pitchFamily="34" charset="0"/>
                        <a:cs typeface="Arial" panose="020B0604020202020204" pitchFamily="34" charset="0"/>
                      </a:endParaRPr>
                    </a:p>
                  </a:txBody>
                  <a:tcPr/>
                </a:tc>
                <a:tc>
                  <a:txBody>
                    <a:bodyPr/>
                    <a:lstStyle/>
                    <a:p>
                      <a:pPr marL="171450" indent="-171450">
                        <a:buFont typeface="Arial" pitchFamily="34" charset="0"/>
                        <a:buChar char="•"/>
                      </a:pPr>
                      <a:r>
                        <a:rPr lang="es-AR" sz="1000" b="0" dirty="0">
                          <a:latin typeface="Arial" panose="020B0604020202020204" pitchFamily="34" charset="0"/>
                          <a:cs typeface="Arial" panose="020B0604020202020204" pitchFamily="34" charset="0"/>
                        </a:rPr>
                        <a:t>Solicitar una muestra antes de realizar compras de insumos no rutinarios.</a:t>
                      </a:r>
                    </a:p>
                    <a:p>
                      <a:pPr marL="171450" indent="-171450">
                        <a:buFont typeface="Arial" pitchFamily="34" charset="0"/>
                        <a:buChar char="•"/>
                      </a:pPr>
                      <a:r>
                        <a:rPr lang="es-AR" sz="1000" b="0" dirty="0">
                          <a:latin typeface="Arial" panose="020B0604020202020204" pitchFamily="34" charset="0"/>
                          <a:cs typeface="Arial" panose="020B0604020202020204" pitchFamily="34" charset="0"/>
                        </a:rPr>
                        <a:t>Mantener una buena comunicación con los sectores operativos (Planta, logística, tareas en campo, mantenimiento).</a:t>
                      </a:r>
                    </a:p>
                    <a:p>
                      <a:pPr marL="171450" indent="-171450">
                        <a:buFont typeface="Arial" pitchFamily="34" charset="0"/>
                        <a:buChar char="•"/>
                      </a:pPr>
                      <a:r>
                        <a:rPr lang="es-AR" sz="1000" b="0" dirty="0">
                          <a:latin typeface="Arial" panose="020B0604020202020204" pitchFamily="34" charset="0"/>
                          <a:cs typeface="Arial" panose="020B0604020202020204" pitchFamily="34" charset="0"/>
                        </a:rPr>
                        <a:t>Realizar una correcta evaluación de proveedores.</a:t>
                      </a:r>
                    </a:p>
                  </a:txBody>
                  <a:tcPr/>
                </a:tc>
                <a:tc>
                  <a:txBody>
                    <a:bodyPr/>
                    <a:lstStyle/>
                    <a:p>
                      <a:r>
                        <a:rPr lang="es-AR" sz="1000" b="0" dirty="0">
                          <a:latin typeface="Arial" panose="020B0604020202020204" pitchFamily="34" charset="0"/>
                          <a:cs typeface="Arial" panose="020B0604020202020204" pitchFamily="34" charset="0"/>
                        </a:rPr>
                        <a:t>Felix Aun.</a:t>
                      </a:r>
                    </a:p>
                    <a:p>
                      <a:r>
                        <a:rPr lang="es-AR" sz="1000" b="0" dirty="0">
                          <a:latin typeface="Arial" panose="020B0604020202020204" pitchFamily="34" charset="0"/>
                          <a:cs typeface="Arial" panose="020B0604020202020204" pitchFamily="34" charset="0"/>
                        </a:rPr>
                        <a:t>Liliana Medina, Alejandro Cepeda.</a:t>
                      </a:r>
                    </a:p>
                  </a:txBody>
                  <a:tcPr/>
                </a:tc>
                <a:tc>
                  <a:txBody>
                    <a:bodyPr/>
                    <a:lstStyle/>
                    <a:p>
                      <a:pPr algn="ctr" fontAlgn="b"/>
                      <a:r>
                        <a:rPr lang="es-AR" sz="1000" b="0" i="0" u="none" strike="noStrike" dirty="0">
                          <a:solidFill>
                            <a:srgbClr val="000000"/>
                          </a:solidFill>
                          <a:effectLst/>
                          <a:latin typeface="+mn-lt"/>
                        </a:rPr>
                        <a:t>Implementado de manera continua</a:t>
                      </a:r>
                    </a:p>
                  </a:txBody>
                  <a:tcPr/>
                </a:tc>
                <a:tc>
                  <a:txBody>
                    <a:bodyPr/>
                    <a:lstStyle/>
                    <a:p>
                      <a:r>
                        <a:rPr lang="es-AR" sz="900" b="0" dirty="0">
                          <a:latin typeface="Arial" panose="020B0604020202020204" pitchFamily="34" charset="0"/>
                          <a:cs typeface="Arial" panose="020B0604020202020204" pitchFamily="34" charset="0"/>
                        </a:rPr>
                        <a:t>Las acciones fueron eficaces.</a:t>
                      </a:r>
                    </a:p>
                  </a:txBody>
                  <a:tcPr/>
                </a:tc>
                <a:tc>
                  <a:txBody>
                    <a:bodyPr/>
                    <a:lstStyle/>
                    <a:p>
                      <a:endParaRPr lang="es-AR" sz="1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324155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Tabla"/>
          <p:cNvGraphicFramePr>
            <a:graphicFrameLocks noGrp="1"/>
          </p:cNvGraphicFramePr>
          <p:nvPr>
            <p:extLst>
              <p:ext uri="{D42A27DB-BD31-4B8C-83A1-F6EECF244321}">
                <p14:modId xmlns:p14="http://schemas.microsoft.com/office/powerpoint/2010/main" val="1534332593"/>
              </p:ext>
            </p:extLst>
          </p:nvPr>
        </p:nvGraphicFramePr>
        <p:xfrm>
          <a:off x="537949" y="611300"/>
          <a:ext cx="11185480" cy="4847336"/>
        </p:xfrm>
        <a:graphic>
          <a:graphicData uri="http://schemas.openxmlformats.org/drawingml/2006/table">
            <a:tbl>
              <a:tblPr>
                <a:tableStyleId>{5C22544A-7EE6-4342-B048-85BDC9FD1C3A}</a:tableStyleId>
              </a:tblPr>
              <a:tblGrid>
                <a:gridCol w="1398185">
                  <a:extLst>
                    <a:ext uri="{9D8B030D-6E8A-4147-A177-3AD203B41FA5}">
                      <a16:colId xmlns:a16="http://schemas.microsoft.com/office/drawing/2014/main" xmlns="" val="20000"/>
                    </a:ext>
                  </a:extLst>
                </a:gridCol>
                <a:gridCol w="1286900">
                  <a:extLst>
                    <a:ext uri="{9D8B030D-6E8A-4147-A177-3AD203B41FA5}">
                      <a16:colId xmlns:a16="http://schemas.microsoft.com/office/drawing/2014/main" xmlns="" val="20001"/>
                    </a:ext>
                  </a:extLst>
                </a:gridCol>
                <a:gridCol w="904123">
                  <a:extLst>
                    <a:ext uri="{9D8B030D-6E8A-4147-A177-3AD203B41FA5}">
                      <a16:colId xmlns:a16="http://schemas.microsoft.com/office/drawing/2014/main" xmlns="" val="20002"/>
                    </a:ext>
                  </a:extLst>
                </a:gridCol>
                <a:gridCol w="2454875">
                  <a:extLst>
                    <a:ext uri="{9D8B030D-6E8A-4147-A177-3AD203B41FA5}">
                      <a16:colId xmlns:a16="http://schemas.microsoft.com/office/drawing/2014/main" xmlns="" val="20003"/>
                    </a:ext>
                  </a:extLst>
                </a:gridCol>
                <a:gridCol w="946842">
                  <a:extLst>
                    <a:ext uri="{9D8B030D-6E8A-4147-A177-3AD203B41FA5}">
                      <a16:colId xmlns:a16="http://schemas.microsoft.com/office/drawing/2014/main" xmlns="" val="20004"/>
                    </a:ext>
                  </a:extLst>
                </a:gridCol>
                <a:gridCol w="1398185">
                  <a:extLst>
                    <a:ext uri="{9D8B030D-6E8A-4147-A177-3AD203B41FA5}">
                      <a16:colId xmlns:a16="http://schemas.microsoft.com/office/drawing/2014/main" xmlns="" val="20005"/>
                    </a:ext>
                  </a:extLst>
                </a:gridCol>
                <a:gridCol w="1167555">
                  <a:extLst>
                    <a:ext uri="{9D8B030D-6E8A-4147-A177-3AD203B41FA5}">
                      <a16:colId xmlns:a16="http://schemas.microsoft.com/office/drawing/2014/main" xmlns="" val="20006"/>
                    </a:ext>
                  </a:extLst>
                </a:gridCol>
                <a:gridCol w="1628815">
                  <a:extLst>
                    <a:ext uri="{9D8B030D-6E8A-4147-A177-3AD203B41FA5}">
                      <a16:colId xmlns:a16="http://schemas.microsoft.com/office/drawing/2014/main" xmlns="" val="20007"/>
                    </a:ext>
                  </a:extLst>
                </a:gridCol>
              </a:tblGrid>
              <a:tr h="323427">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000" b="1" dirty="0">
                          <a:latin typeface="Arial" panose="020B0604020202020204" pitchFamily="34" charset="0"/>
                          <a:cs typeface="Arial" panose="020B0604020202020204" pitchFamily="34" charset="0"/>
                        </a:rPr>
                        <a:t>MATRIZ DE RIESGOS PROCESO: </a:t>
                      </a:r>
                      <a:r>
                        <a:rPr lang="es-AR" sz="1000" b="1" u="none" strike="noStrike" dirty="0">
                          <a:effectLst/>
                        </a:rPr>
                        <a:t>Fecha de actualización </a:t>
                      </a:r>
                      <a:r>
                        <a:rPr lang="es-AR" sz="1000" b="1" u="none" strike="noStrike" dirty="0" smtClean="0">
                          <a:effectLst/>
                        </a:rPr>
                        <a:t>18/02/2020</a:t>
                      </a:r>
                      <a:endParaRPr lang="es-AR" sz="1000" b="1" i="0" u="none" strike="noStrike" dirty="0">
                        <a:solidFill>
                          <a:srgbClr val="000000"/>
                        </a:solidFill>
                        <a:effectLst/>
                        <a:latin typeface="+mn-lt"/>
                      </a:endParaRPr>
                    </a:p>
                    <a:p>
                      <a:pPr algn="ctr"/>
                      <a:endParaRPr lang="es-AR" sz="1000" b="1" dirty="0">
                        <a:latin typeface="Arial" panose="020B0604020202020204" pitchFamily="34" charset="0"/>
                        <a:cs typeface="Arial" panose="020B0604020202020204" pitchFamily="34" charset="0"/>
                      </a:endParaRPr>
                    </a:p>
                  </a:txBody>
                  <a:tcPr marL="8648" marR="8648" marT="8648" marB="0" anchor="b"/>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xmlns="" val="10000"/>
                  </a:ext>
                </a:extLst>
              </a:tr>
              <a:tr h="970280">
                <a:tc>
                  <a:txBody>
                    <a:bodyPr/>
                    <a:lstStyle/>
                    <a:p>
                      <a:pPr algn="ctr" fontAlgn="ctr"/>
                      <a:r>
                        <a:rPr lang="es-AR" sz="1000" u="none" strike="noStrike" dirty="0">
                          <a:effectLst/>
                          <a:latin typeface="+mn-lt"/>
                        </a:rPr>
                        <a:t>RIESGOS Y OPORTUNIDADES ¿Qué puede salir mal / bien?</a:t>
                      </a:r>
                      <a:endParaRPr lang="es-AR" sz="1000" b="0" i="0" u="none" strike="noStrike" dirty="0">
                        <a:solidFill>
                          <a:srgbClr val="000000"/>
                        </a:solidFill>
                        <a:effectLst/>
                        <a:latin typeface="+mn-lt"/>
                      </a:endParaRPr>
                    </a:p>
                  </a:txBody>
                  <a:tcPr marL="8648" marR="8648" marT="8648" marB="0" anchor="ctr"/>
                </a:tc>
                <a:tc>
                  <a:txBody>
                    <a:bodyPr/>
                    <a:lstStyle/>
                    <a:p>
                      <a:pPr algn="ctr" fontAlgn="ctr"/>
                      <a:r>
                        <a:rPr lang="es-AR" sz="1000" u="none" strike="noStrike" dirty="0">
                          <a:effectLst/>
                          <a:latin typeface="+mn-lt"/>
                        </a:rPr>
                        <a:t>CONSECUENCIA</a:t>
                      </a:r>
                      <a:endParaRPr lang="es-AR" sz="1000" b="0" i="0" u="none" strike="noStrike" dirty="0">
                        <a:solidFill>
                          <a:srgbClr val="000000"/>
                        </a:solidFill>
                        <a:effectLst/>
                        <a:latin typeface="+mn-lt"/>
                      </a:endParaRPr>
                    </a:p>
                  </a:txBody>
                  <a:tcPr marL="8648" marR="8648" marT="8648" marB="0" anchor="ctr"/>
                </a:tc>
                <a:tc>
                  <a:txBody>
                    <a:bodyPr/>
                    <a:lstStyle/>
                    <a:p>
                      <a:pPr algn="ctr" fontAlgn="ctr"/>
                      <a:r>
                        <a:rPr lang="es-AR" sz="1000" u="none" strike="noStrike" dirty="0">
                          <a:effectLst/>
                          <a:latin typeface="+mn-lt"/>
                        </a:rPr>
                        <a:t>NIVEL DE RIESGO</a:t>
                      </a:r>
                      <a:endParaRPr lang="es-AR" sz="1000" b="0" i="0" u="none" strike="noStrike" dirty="0">
                        <a:solidFill>
                          <a:srgbClr val="000000"/>
                        </a:solidFill>
                        <a:effectLst/>
                        <a:latin typeface="+mn-lt"/>
                      </a:endParaRPr>
                    </a:p>
                  </a:txBody>
                  <a:tcPr marL="8648" marR="8648" marT="8648" marB="0" anchor="ctr"/>
                </a:tc>
                <a:tc>
                  <a:txBody>
                    <a:bodyPr/>
                    <a:lstStyle/>
                    <a:p>
                      <a:pPr algn="ctr" fontAlgn="ctr"/>
                      <a:r>
                        <a:rPr lang="es-AR" sz="1000" u="none" strike="noStrike" dirty="0">
                          <a:effectLst/>
                          <a:latin typeface="+mn-lt"/>
                        </a:rPr>
                        <a:t>ACCION</a:t>
                      </a:r>
                      <a:endParaRPr lang="es-AR" sz="1000" b="0" i="0" u="none" strike="noStrike" dirty="0">
                        <a:solidFill>
                          <a:srgbClr val="000000"/>
                        </a:solidFill>
                        <a:effectLst/>
                        <a:latin typeface="+mn-lt"/>
                      </a:endParaRPr>
                    </a:p>
                  </a:txBody>
                  <a:tcPr marL="8648" marR="8648" marT="8648" marB="0" anchor="ctr"/>
                </a:tc>
                <a:tc>
                  <a:txBody>
                    <a:bodyPr/>
                    <a:lstStyle/>
                    <a:p>
                      <a:pPr algn="ctr" fontAlgn="ctr"/>
                      <a:r>
                        <a:rPr lang="es-AR" sz="1000" u="none" strike="noStrike" dirty="0">
                          <a:effectLst/>
                          <a:latin typeface="+mn-lt"/>
                        </a:rPr>
                        <a:t>RESPONSABLES</a:t>
                      </a:r>
                      <a:endParaRPr lang="es-AR" sz="1000" b="0" i="0" u="none" strike="noStrike" dirty="0">
                        <a:solidFill>
                          <a:srgbClr val="000000"/>
                        </a:solidFill>
                        <a:effectLst/>
                        <a:latin typeface="+mn-lt"/>
                      </a:endParaRPr>
                    </a:p>
                  </a:txBody>
                  <a:tcPr marL="8648" marR="8648" marT="8648" marB="0" anchor="ctr"/>
                </a:tc>
                <a:tc>
                  <a:txBody>
                    <a:bodyPr/>
                    <a:lstStyle/>
                    <a:p>
                      <a:pPr algn="ctr" fontAlgn="ctr"/>
                      <a:r>
                        <a:rPr lang="es-AR" sz="1000" u="none" strike="noStrike" dirty="0">
                          <a:effectLst/>
                          <a:latin typeface="+mn-lt"/>
                        </a:rPr>
                        <a:t>FEHA DE IMPLEMENTACION</a:t>
                      </a:r>
                      <a:endParaRPr lang="es-AR" sz="1000" b="0" i="0" u="none" strike="noStrike" dirty="0">
                        <a:solidFill>
                          <a:srgbClr val="000000"/>
                        </a:solidFill>
                        <a:effectLst/>
                        <a:latin typeface="+mn-lt"/>
                      </a:endParaRPr>
                    </a:p>
                  </a:txBody>
                  <a:tcPr marL="8648" marR="8648" marT="8648"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AR" sz="1000" u="none" strike="noStrike" dirty="0">
                          <a:effectLst/>
                          <a:latin typeface="+mn-lt"/>
                        </a:rPr>
                        <a:t>EFICACIA DE LAS ACCIONES</a:t>
                      </a:r>
                      <a:endParaRPr lang="es-AR" sz="1000" b="0" i="0" u="none" strike="noStrike" dirty="0">
                        <a:solidFill>
                          <a:srgbClr val="000000"/>
                        </a:solidFill>
                        <a:effectLst/>
                        <a:latin typeface="+mn-lt"/>
                      </a:endParaRPr>
                    </a:p>
                    <a:p>
                      <a:pPr algn="ctr" fontAlgn="ctr"/>
                      <a:endParaRPr lang="es-AR" sz="1000" b="0" i="0" u="none" strike="noStrike" dirty="0">
                        <a:solidFill>
                          <a:srgbClr val="000000"/>
                        </a:solidFill>
                        <a:effectLst/>
                        <a:latin typeface="+mn-lt"/>
                      </a:endParaRPr>
                    </a:p>
                  </a:txBody>
                  <a:tcPr marL="8648" marR="8648" marT="8648" marB="0" anchor="ctr"/>
                </a:tc>
                <a:tc>
                  <a:txBody>
                    <a:bodyPr/>
                    <a:lstStyle/>
                    <a:p>
                      <a:pPr algn="ctr" fontAlgn="ctr"/>
                      <a:r>
                        <a:rPr lang="es-AR" sz="1000" u="none" strike="noStrike" dirty="0">
                          <a:effectLst/>
                          <a:latin typeface="+mn-lt"/>
                        </a:rPr>
                        <a:t>RECOMENDACIONES/</a:t>
                      </a:r>
                    </a:p>
                    <a:p>
                      <a:pPr algn="ctr" fontAlgn="ctr"/>
                      <a:r>
                        <a:rPr lang="es-AR" sz="1000" u="none" strike="noStrike" dirty="0">
                          <a:effectLst/>
                          <a:latin typeface="+mn-lt"/>
                        </a:rPr>
                        <a:t>OBSERVACIONES</a:t>
                      </a:r>
                      <a:endParaRPr lang="es-AR" sz="1000" b="0" i="0" u="none" strike="noStrike" dirty="0">
                        <a:solidFill>
                          <a:srgbClr val="000000"/>
                        </a:solidFill>
                        <a:effectLst/>
                        <a:latin typeface="+mn-lt"/>
                      </a:endParaRPr>
                    </a:p>
                  </a:txBody>
                  <a:tcPr marL="8648" marR="8648" marT="8648" marB="0" anchor="ctr"/>
                </a:tc>
                <a:extLst>
                  <a:ext uri="{0D108BD9-81ED-4DB2-BD59-A6C34878D82A}">
                    <a16:rowId xmlns:a16="http://schemas.microsoft.com/office/drawing/2014/main" xmlns="" val="10001"/>
                  </a:ext>
                </a:extLst>
              </a:tr>
              <a:tr h="1480989">
                <a:tc>
                  <a:txBody>
                    <a:bodyPr/>
                    <a:lstStyle/>
                    <a:p>
                      <a:r>
                        <a:rPr lang="es-AR" sz="1000" dirty="0">
                          <a:latin typeface="Arial" pitchFamily="34" charset="0"/>
                          <a:cs typeface="Arial" pitchFamily="34" charset="0"/>
                        </a:rPr>
                        <a:t>No respetar los plazos de pago acordados con los proveedores.</a:t>
                      </a:r>
                    </a:p>
                  </a:txBody>
                  <a:tcPr/>
                </a:tc>
                <a:tc>
                  <a:txBody>
                    <a:bodyPr/>
                    <a:lstStyle/>
                    <a:p>
                      <a:pPr marL="171450" indent="-171450">
                        <a:buFont typeface="Arial" pitchFamily="34" charset="0"/>
                        <a:buChar char="•"/>
                      </a:pPr>
                      <a:r>
                        <a:rPr lang="es-AR" sz="1000" dirty="0">
                          <a:latin typeface="Arial" panose="020B0604020202020204" pitchFamily="34" charset="0"/>
                          <a:cs typeface="Arial" panose="020B0604020202020204" pitchFamily="34" charset="0"/>
                        </a:rPr>
                        <a:t>Posibles cierres de cuentas corrientes.</a:t>
                      </a:r>
                    </a:p>
                    <a:p>
                      <a:pPr marL="171450" indent="-171450">
                        <a:buFont typeface="Arial" pitchFamily="34" charset="0"/>
                        <a:buChar char="•"/>
                      </a:pPr>
                      <a:r>
                        <a:rPr lang="es-AR" sz="1000" dirty="0">
                          <a:latin typeface="Arial" panose="020B0604020202020204" pitchFamily="34" charset="0"/>
                          <a:cs typeface="Arial" panose="020B0604020202020204" pitchFamily="34" charset="0"/>
                        </a:rPr>
                        <a:t>Deterioro de la relación con el proveedor y las condiciones de compra.</a:t>
                      </a:r>
                    </a:p>
                  </a:txBody>
                  <a:tcPr/>
                </a:tc>
                <a:tc>
                  <a:txBody>
                    <a:bodyPr/>
                    <a:lstStyle/>
                    <a:p>
                      <a:pPr algn="ctr"/>
                      <a:r>
                        <a:rPr lang="es-AR" sz="1000" b="0" i="0" dirty="0">
                          <a:latin typeface="Arial" panose="020B0604020202020204" pitchFamily="34" charset="0"/>
                          <a:cs typeface="Arial" panose="020B0604020202020204" pitchFamily="34" charset="0"/>
                        </a:rPr>
                        <a:t>P</a:t>
                      </a:r>
                      <a:r>
                        <a:rPr lang="es-AR" sz="1000" b="0" i="0" baseline="0" dirty="0">
                          <a:latin typeface="Arial" panose="020B0604020202020204" pitchFamily="34" charset="0"/>
                          <a:cs typeface="Arial" panose="020B0604020202020204" pitchFamily="34" charset="0"/>
                        </a:rPr>
                        <a:t> (4)= 7 </a:t>
                      </a:r>
                    </a:p>
                    <a:p>
                      <a:pPr algn="ctr"/>
                      <a:r>
                        <a:rPr lang="es-AR" sz="1000" b="0" i="0" baseline="0" dirty="0">
                          <a:latin typeface="Arial" panose="020B0604020202020204" pitchFamily="34" charset="0"/>
                          <a:cs typeface="Arial" panose="020B0604020202020204" pitchFamily="34" charset="0"/>
                        </a:rPr>
                        <a:t>G (2)=4</a:t>
                      </a:r>
                    </a:p>
                    <a:p>
                      <a:pPr algn="ctr"/>
                      <a:r>
                        <a:rPr lang="es-AR" sz="1000" b="1" i="0" baseline="0" dirty="0">
                          <a:solidFill>
                            <a:schemeClr val="tx1"/>
                          </a:solidFill>
                          <a:latin typeface="Arial" panose="020B0604020202020204" pitchFamily="34" charset="0"/>
                          <a:cs typeface="Arial" panose="020B0604020202020204" pitchFamily="34" charset="0"/>
                        </a:rPr>
                        <a:t>NR 28</a:t>
                      </a:r>
                    </a:p>
                    <a:p>
                      <a:pPr algn="ctr"/>
                      <a:r>
                        <a:rPr lang="es-AR" sz="1000" b="1" i="0" baseline="0" dirty="0">
                          <a:latin typeface="Arial" panose="020B0604020202020204" pitchFamily="34" charset="0"/>
                          <a:cs typeface="Arial" panose="020B0604020202020204" pitchFamily="34" charset="0"/>
                        </a:rPr>
                        <a:t>Riesgo aceptable tipo C</a:t>
                      </a:r>
                      <a:endParaRPr lang="es-AR" sz="1000" b="1" i="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000" dirty="0">
                          <a:latin typeface="Arial" panose="020B0604020202020204" pitchFamily="34" charset="0"/>
                          <a:cs typeface="Arial" panose="020B0604020202020204" pitchFamily="34" charset="0"/>
                        </a:rPr>
                        <a:t>-Mantener una buena comunicación con el sector administrativo.</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000" b="0" baseline="0" dirty="0">
                          <a:latin typeface="Arial" panose="020B0604020202020204" pitchFamily="34" charset="0"/>
                          <a:cs typeface="Arial" panose="020B0604020202020204" pitchFamily="34" charset="0"/>
                        </a:rPr>
                        <a:t>-Mantener una buena comunicación con los proveedores para lograr una buena relación y flexibilidad en los plazos de pago.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A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Felix Aun, Liliana Medina, Alejandro Cepeda.</a:t>
                      </a:r>
                    </a:p>
                  </a:txBody>
                  <a:tcPr/>
                </a:tc>
                <a:tc>
                  <a:txBody>
                    <a:bodyPr/>
                    <a:lstStyle/>
                    <a:p>
                      <a:pPr algn="ctr" fontAlgn="b"/>
                      <a:r>
                        <a:rPr lang="es-AR" sz="1000" b="0" i="0" u="none" strike="noStrike" dirty="0">
                          <a:solidFill>
                            <a:srgbClr val="000000"/>
                          </a:solidFill>
                          <a:effectLst/>
                          <a:latin typeface="+mn-lt"/>
                        </a:rPr>
                        <a:t>Implementado de manera continua.</a:t>
                      </a:r>
                    </a:p>
                  </a:txBody>
                  <a:tcPr/>
                </a:tc>
                <a:tc>
                  <a:txBody>
                    <a:bodyPr/>
                    <a:lstStyle/>
                    <a:p>
                      <a:pPr algn="ctr"/>
                      <a:r>
                        <a:rPr lang="es-AR" sz="1000" b="0" i="0" dirty="0">
                          <a:solidFill>
                            <a:schemeClr val="tx1"/>
                          </a:solidFill>
                          <a:latin typeface="Arial" panose="020B0604020202020204" pitchFamily="34" charset="0"/>
                          <a:cs typeface="Arial" panose="020B0604020202020204" pitchFamily="34" charset="0"/>
                        </a:rPr>
                        <a:t>Las acciones fueron eficaces.</a:t>
                      </a:r>
                    </a:p>
                  </a:txBody>
                  <a:tcPr/>
                </a:tc>
                <a:tc>
                  <a:txBody>
                    <a:bodyPr/>
                    <a:lstStyle/>
                    <a:p>
                      <a:endParaRPr lang="es-AR" sz="1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2"/>
                  </a:ext>
                </a:extLst>
              </a:tr>
              <a:tr h="1600200">
                <a:tc>
                  <a:txBody>
                    <a:bodyPr/>
                    <a:lstStyle/>
                    <a:p>
                      <a:r>
                        <a:rPr lang="es-AR" sz="1000" dirty="0">
                          <a:latin typeface="Arial" pitchFamily="34" charset="0"/>
                          <a:cs typeface="Arial" pitchFamily="34" charset="0"/>
                        </a:rPr>
                        <a:t>No prever la compra de artículos críticos</a:t>
                      </a:r>
                    </a:p>
                  </a:txBody>
                  <a:tcPr/>
                </a:tc>
                <a:tc>
                  <a:txBody>
                    <a:bodyPr/>
                    <a:lstStyle/>
                    <a:p>
                      <a:pPr marL="171450" indent="-171450">
                        <a:buFont typeface="Arial" pitchFamily="34" charset="0"/>
                        <a:buChar char="•"/>
                      </a:pPr>
                      <a:r>
                        <a:rPr lang="es-AR" sz="1000" dirty="0">
                          <a:latin typeface="Arial" panose="020B0604020202020204" pitchFamily="34" charset="0"/>
                          <a:cs typeface="Arial" panose="020B0604020202020204" pitchFamily="34" charset="0"/>
                        </a:rPr>
                        <a:t>No contar con artículos críticos al momento de necesitarse.</a:t>
                      </a:r>
                    </a:p>
                    <a:p>
                      <a:pPr marL="171450" indent="-171450">
                        <a:buFont typeface="Arial" pitchFamily="34" charset="0"/>
                        <a:buChar char="•"/>
                      </a:pPr>
                      <a:r>
                        <a:rPr lang="es-AR" sz="1000" dirty="0">
                          <a:latin typeface="Arial" panose="020B0604020202020204" pitchFamily="34" charset="0"/>
                          <a:cs typeface="Arial" panose="020B0604020202020204" pitchFamily="34" charset="0"/>
                        </a:rPr>
                        <a:t>Retraso en las tareas operativas por falta de insumos</a:t>
                      </a:r>
                    </a:p>
                  </a:txBody>
                  <a:tcPr/>
                </a:tc>
                <a:tc>
                  <a:txBody>
                    <a:bodyPr/>
                    <a:lstStyle/>
                    <a:p>
                      <a:pPr algn="ctr"/>
                      <a:r>
                        <a:rPr lang="es-AR" sz="1000" b="0" i="0" dirty="0">
                          <a:latin typeface="Arial" panose="020B0604020202020204" pitchFamily="34" charset="0"/>
                          <a:cs typeface="Arial" panose="020B0604020202020204" pitchFamily="34" charset="0"/>
                        </a:rPr>
                        <a:t>P</a:t>
                      </a:r>
                      <a:r>
                        <a:rPr lang="es-AR" sz="1000" b="0" i="0" baseline="0" dirty="0">
                          <a:latin typeface="Arial" panose="020B0604020202020204" pitchFamily="34" charset="0"/>
                          <a:cs typeface="Arial" panose="020B0604020202020204" pitchFamily="34" charset="0"/>
                        </a:rPr>
                        <a:t> (4)= 7</a:t>
                      </a:r>
                    </a:p>
                    <a:p>
                      <a:pPr algn="ctr"/>
                      <a:r>
                        <a:rPr lang="es-AR" sz="1000" b="0" i="0" baseline="0" dirty="0">
                          <a:latin typeface="Arial" panose="020B0604020202020204" pitchFamily="34" charset="0"/>
                          <a:cs typeface="Arial" panose="020B0604020202020204" pitchFamily="34" charset="0"/>
                        </a:rPr>
                        <a:t>G (3)=7</a:t>
                      </a:r>
                    </a:p>
                    <a:p>
                      <a:pPr algn="ctr"/>
                      <a:r>
                        <a:rPr lang="es-AR" sz="1000" b="1" i="0" baseline="0" dirty="0">
                          <a:latin typeface="Arial" panose="020B0604020202020204" pitchFamily="34" charset="0"/>
                          <a:cs typeface="Arial" panose="020B0604020202020204" pitchFamily="34" charset="0"/>
                        </a:rPr>
                        <a:t>NR 49</a:t>
                      </a:r>
                    </a:p>
                    <a:p>
                      <a:pPr algn="ctr"/>
                      <a:r>
                        <a:rPr lang="es-AR" sz="1000" b="1" i="0" baseline="0" dirty="0">
                          <a:latin typeface="Arial" panose="020B0604020202020204" pitchFamily="34" charset="0"/>
                          <a:cs typeface="Arial" panose="020B0604020202020204" pitchFamily="34" charset="0"/>
                        </a:rPr>
                        <a:t>Riesgo ALTO tipo B</a:t>
                      </a:r>
                      <a:endParaRPr lang="es-AR" sz="1000" b="1" i="0" dirty="0">
                        <a:latin typeface="Arial" panose="020B0604020202020204" pitchFamily="34" charset="0"/>
                        <a:cs typeface="Arial" panose="020B0604020202020204" pitchFamily="34" charset="0"/>
                      </a:endParaRPr>
                    </a:p>
                  </a:txBody>
                  <a:tcPr/>
                </a:tc>
                <a:tc>
                  <a:txBody>
                    <a:bodyPr/>
                    <a:lstStyle/>
                    <a:p>
                      <a:pPr marL="0" indent="0">
                        <a:buFont typeface="Arial" pitchFamily="34" charset="0"/>
                        <a:buNone/>
                      </a:pPr>
                      <a:r>
                        <a:rPr lang="es-AR" sz="1000" b="0" dirty="0">
                          <a:latin typeface="Arial" panose="020B0604020202020204" pitchFamily="34" charset="0"/>
                          <a:cs typeface="Arial" panose="020B0604020202020204" pitchFamily="34" charset="0"/>
                        </a:rPr>
                        <a:t>-Realizar un listado de artículos críticos indicando las cantidades para mantener en Stock.</a:t>
                      </a:r>
                    </a:p>
                    <a:p>
                      <a:pPr marL="0" indent="0">
                        <a:buFont typeface="Arial" pitchFamily="34" charset="0"/>
                        <a:buNone/>
                      </a:pPr>
                      <a:r>
                        <a:rPr lang="es-AR" sz="1000" b="0" dirty="0">
                          <a:latin typeface="Arial" panose="020B0604020202020204" pitchFamily="34" charset="0"/>
                          <a:cs typeface="Arial" panose="020B0604020202020204" pitchFamily="34" charset="0"/>
                        </a:rPr>
                        <a:t>-Realizar un Stock físico periódico de los artículos </a:t>
                      </a:r>
                      <a:r>
                        <a:rPr lang="es-AR" sz="1000" b="0" dirty="0" err="1">
                          <a:latin typeface="Arial" panose="020B0604020202020204" pitchFamily="34" charset="0"/>
                          <a:cs typeface="Arial" panose="020B0604020202020204" pitchFamily="34" charset="0"/>
                        </a:rPr>
                        <a:t>criticos</a:t>
                      </a:r>
                      <a:r>
                        <a:rPr lang="es-AR" sz="1000" b="0" dirty="0">
                          <a:latin typeface="Arial" panose="020B0604020202020204" pitchFamily="34" charset="0"/>
                          <a:cs typeface="Arial" panose="020B0604020202020204" pitchFamily="34" charset="0"/>
                        </a:rPr>
                        <a:t>.</a:t>
                      </a:r>
                    </a:p>
                    <a:p>
                      <a:pPr marL="171450" indent="-171450">
                        <a:buFont typeface="Arial" pitchFamily="34" charset="0"/>
                        <a:buChar char="•"/>
                      </a:pPr>
                      <a:endParaRPr lang="es-AR" sz="1000" baseline="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000" b="0" dirty="0">
                          <a:latin typeface="Arial" panose="020B0604020202020204" pitchFamily="34" charset="0"/>
                          <a:cs typeface="Arial" panose="020B0604020202020204" pitchFamily="34" charset="0"/>
                        </a:rPr>
                        <a:t>Felix Aun, Liliana Medina, Alejandro Cepeda, Gerardo </a:t>
                      </a:r>
                      <a:r>
                        <a:rPr lang="es-AR" sz="1000" b="0" dirty="0" err="1">
                          <a:latin typeface="Arial" panose="020B0604020202020204" pitchFamily="34" charset="0"/>
                          <a:cs typeface="Arial" panose="020B0604020202020204" pitchFamily="34" charset="0"/>
                        </a:rPr>
                        <a:t>Avila</a:t>
                      </a:r>
                      <a:r>
                        <a:rPr lang="es-AR" sz="1000" b="0" dirty="0">
                          <a:latin typeface="Arial" panose="020B0604020202020204" pitchFamily="34" charset="0"/>
                          <a:cs typeface="Arial" panose="020B0604020202020204" pitchFamily="34" charset="0"/>
                        </a:rPr>
                        <a:t>.</a:t>
                      </a:r>
                    </a:p>
                  </a:txBody>
                  <a:tcPr/>
                </a:tc>
                <a:tc>
                  <a:txBody>
                    <a:bodyPr/>
                    <a:lstStyle/>
                    <a:p>
                      <a:pPr algn="ctr" fontAlgn="b"/>
                      <a:r>
                        <a:rPr lang="es-AR" sz="1000" b="0" i="0" u="none" strike="noStrike" dirty="0">
                          <a:solidFill>
                            <a:srgbClr val="000000"/>
                          </a:solidFill>
                          <a:effectLst/>
                          <a:latin typeface="+mn-lt"/>
                        </a:rPr>
                        <a:t>Implementado de manera continua.</a:t>
                      </a:r>
                    </a:p>
                  </a:txBody>
                  <a:tcPr/>
                </a:tc>
                <a:tc>
                  <a:txBody>
                    <a:bodyPr/>
                    <a:lstStyle/>
                    <a:p>
                      <a:pPr algn="ctr"/>
                      <a:r>
                        <a:rPr lang="es-AR" sz="1000" b="0" i="0" dirty="0">
                          <a:latin typeface="Arial" panose="020B0604020202020204" pitchFamily="34" charset="0"/>
                          <a:cs typeface="Arial" panose="020B0604020202020204" pitchFamily="34" charset="0"/>
                        </a:rPr>
                        <a:t>Actualmente las acciones se encuentran siendo implementadas</a:t>
                      </a:r>
                      <a:r>
                        <a:rPr lang="es-AR" sz="1000" b="0" i="0" dirty="0" smtClean="0">
                          <a:latin typeface="Arial" panose="020B0604020202020204" pitchFamily="34" charset="0"/>
                          <a:cs typeface="Arial" panose="020B0604020202020204" pitchFamily="34" charset="0"/>
                        </a:rPr>
                        <a:t>. El</a:t>
                      </a:r>
                      <a:r>
                        <a:rPr lang="es-AR" sz="1000" b="0" i="0" baseline="0" dirty="0" smtClean="0">
                          <a:latin typeface="Arial" panose="020B0604020202020204" pitchFamily="34" charset="0"/>
                          <a:cs typeface="Arial" panose="020B0604020202020204" pitchFamily="34" charset="0"/>
                        </a:rPr>
                        <a:t> listado de artículos críticos serán cargados a la Intranet una vez que contemos con el modulo de «Compras».</a:t>
                      </a:r>
                      <a:endParaRPr lang="es-AR" sz="1000" b="0" i="0" dirty="0">
                        <a:latin typeface="Arial" panose="020B0604020202020204" pitchFamily="34" charset="0"/>
                        <a:cs typeface="Arial" panose="020B0604020202020204" pitchFamily="34" charset="0"/>
                      </a:endParaRPr>
                    </a:p>
                  </a:txBody>
                  <a:tcPr/>
                </a:tc>
                <a:tc>
                  <a:txBody>
                    <a:bodyPr/>
                    <a:lstStyle/>
                    <a:p>
                      <a:endParaRPr lang="es-AR"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582500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69466"/>
          <a:stretch/>
        </p:blipFill>
        <p:spPr bwMode="auto">
          <a:xfrm>
            <a:off x="2002508" y="669331"/>
            <a:ext cx="8151551" cy="2775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11 Objeto"/>
          <p:cNvGraphicFramePr>
            <a:graphicFrameLocks noChangeAspect="1"/>
          </p:cNvGraphicFramePr>
          <p:nvPr/>
        </p:nvGraphicFramePr>
        <p:xfrm>
          <a:off x="1063368" y="3880883"/>
          <a:ext cx="5837237" cy="2444750"/>
        </p:xfrm>
        <a:graphic>
          <a:graphicData uri="http://schemas.openxmlformats.org/presentationml/2006/ole">
            <mc:AlternateContent xmlns:mc="http://schemas.openxmlformats.org/markup-compatibility/2006">
              <mc:Choice xmlns:v="urn:schemas-microsoft-com:vml" Requires="v">
                <p:oleObj spid="_x0000_s1218" name="Documento" r:id="rId4" imgW="6096736" imgH="2555371" progId="Word.Document.12">
                  <p:embed/>
                </p:oleObj>
              </mc:Choice>
              <mc:Fallback>
                <p:oleObj name="Documento" r:id="rId4" imgW="6096736" imgH="2555371" progId="Word.Document.12">
                  <p:embed/>
                  <p:pic>
                    <p:nvPicPr>
                      <p:cNvPr id="0" name=""/>
                      <p:cNvPicPr>
                        <a:picLocks noChangeAspect="1" noChangeArrowheads="1"/>
                      </p:cNvPicPr>
                      <p:nvPr/>
                    </p:nvPicPr>
                    <p:blipFill>
                      <a:blip r:embed="rId5"/>
                      <a:srcRect/>
                      <a:stretch>
                        <a:fillRect/>
                      </a:stretch>
                    </p:blipFill>
                    <p:spPr bwMode="auto">
                      <a:xfrm>
                        <a:off x="1063368" y="3880883"/>
                        <a:ext cx="5837237" cy="2444750"/>
                      </a:xfrm>
                      <a:prstGeom prst="rect">
                        <a:avLst/>
                      </a:prstGeom>
                      <a:noFill/>
                      <a:ln>
                        <a:noFill/>
                      </a:ln>
                    </p:spPr>
                  </p:pic>
                </p:oleObj>
              </mc:Fallback>
            </mc:AlternateContent>
          </a:graphicData>
        </a:graphic>
      </p:graphicFrame>
      <p:graphicFrame>
        <p:nvGraphicFramePr>
          <p:cNvPr id="13" name="12 Objeto"/>
          <p:cNvGraphicFramePr>
            <a:graphicFrameLocks noChangeAspect="1"/>
          </p:cNvGraphicFramePr>
          <p:nvPr/>
        </p:nvGraphicFramePr>
        <p:xfrm>
          <a:off x="5645150" y="3859213"/>
          <a:ext cx="5837238" cy="2446337"/>
        </p:xfrm>
        <a:graphic>
          <a:graphicData uri="http://schemas.openxmlformats.org/presentationml/2006/ole">
            <mc:AlternateContent xmlns:mc="http://schemas.openxmlformats.org/markup-compatibility/2006">
              <mc:Choice xmlns:v="urn:schemas-microsoft-com:vml" Requires="v">
                <p:oleObj spid="_x0000_s1219" name="Documento" r:id="rId6" imgW="6096736" imgH="2555371" progId="Word.Document.12">
                  <p:embed/>
                </p:oleObj>
              </mc:Choice>
              <mc:Fallback>
                <p:oleObj name="Documento" r:id="rId6" imgW="6096736" imgH="2555371" progId="Word.Document.12">
                  <p:embed/>
                  <p:pic>
                    <p:nvPicPr>
                      <p:cNvPr id="0" name=""/>
                      <p:cNvPicPr>
                        <a:picLocks noChangeAspect="1" noChangeArrowheads="1"/>
                      </p:cNvPicPr>
                      <p:nvPr/>
                    </p:nvPicPr>
                    <p:blipFill>
                      <a:blip r:embed="rId7"/>
                      <a:srcRect/>
                      <a:stretch>
                        <a:fillRect/>
                      </a:stretch>
                    </p:blipFill>
                    <p:spPr bwMode="auto">
                      <a:xfrm>
                        <a:off x="5645150" y="3859213"/>
                        <a:ext cx="5837238" cy="244633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17630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5382" b="1789"/>
          <a:stretch/>
        </p:blipFill>
        <p:spPr bwMode="auto">
          <a:xfrm>
            <a:off x="2912619" y="978194"/>
            <a:ext cx="7330500" cy="4072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95458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3657</TotalTime>
  <Words>1729</Words>
  <Application>Microsoft Office PowerPoint</Application>
  <PresentationFormat>Personalizado</PresentationFormat>
  <Paragraphs>169</Paragraphs>
  <Slides>6</Slides>
  <Notes>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6</vt:i4>
      </vt:variant>
    </vt:vector>
  </HeadingPairs>
  <TitlesOfParts>
    <vt:vector size="8" baseType="lpstr">
      <vt:lpstr>Tema de Office</vt:lpstr>
      <vt:lpstr>Documento</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Bárbara</dc:creator>
  <cp:lastModifiedBy>Felix</cp:lastModifiedBy>
  <cp:revision>305</cp:revision>
  <dcterms:created xsi:type="dcterms:W3CDTF">2016-12-28T14:04:44Z</dcterms:created>
  <dcterms:modified xsi:type="dcterms:W3CDTF">2020-02-18T12:56:44Z</dcterms:modified>
</cp:coreProperties>
</file>