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56" r:id="rId5"/>
    <p:sldId id="264" r:id="rId6"/>
    <p:sldId id="265" r:id="rId7"/>
    <p:sldId id="268" r:id="rId8"/>
    <p:sldId id="269" r:id="rId9"/>
    <p:sldId id="272" r:id="rId10"/>
    <p:sldId id="270" r:id="rId11"/>
    <p:sldId id="271" r:id="rId12"/>
    <p:sldId id="266" r:id="rId13"/>
    <p:sldId id="267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8A06147-EB96-4C79-8260-61DC2932B266}">
          <p14:sldIdLst>
            <p14:sldId id="256"/>
            <p14:sldId id="264"/>
          </p14:sldIdLst>
        </p14:section>
        <p14:section name="Sección sin título" id="{7C0F83C9-C568-4FF2-A1BA-D71AEF61CBEF}">
          <p14:sldIdLst>
            <p14:sldId id="265"/>
            <p14:sldId id="268"/>
            <p14:sldId id="269"/>
            <p14:sldId id="272"/>
            <p14:sldId id="270"/>
            <p14:sldId id="271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CC"/>
    <a:srgbClr val="00CC00"/>
    <a:srgbClr val="E2DD05"/>
    <a:srgbClr val="0373FB"/>
    <a:srgbClr val="012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80" autoAdjust="0"/>
    <p:restoredTop sz="94660"/>
  </p:normalViewPr>
  <p:slideViewPr>
    <p:cSldViewPr snapToGrid="0">
      <p:cViewPr>
        <p:scale>
          <a:sx n="150" d="100"/>
          <a:sy n="150" d="100"/>
        </p:scale>
        <p:origin x="409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BE81-C986-41E1-9B53-4C927D294336}" type="datetimeFigureOut">
              <a:rPr lang="es-AR" smtClean="0"/>
              <a:t>18/2/2020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4E332-8BBA-4C42-A992-53C9896C96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660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AE40-13B8-475E-AA2F-1644180B7237}" type="slidenum">
              <a:rPr lang="es-ES" smtClean="0">
                <a:solidFill>
                  <a:prstClr val="black"/>
                </a:solidFill>
              </a:rPr>
              <a:pPr/>
              <a:t>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9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031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175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7905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6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2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8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5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56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34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58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1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52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69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54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27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09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69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84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81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72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07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0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17525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0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238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49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23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339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32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19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039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751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3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401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98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80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663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729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5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973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680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859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747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804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A98E-DA47-46BE-A6EF-8687BB360B80}" type="datetimeFigureOut">
              <a:rPr lang="es-AR" smtClean="0"/>
              <a:pPr/>
              <a:t>18/2/2020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69B9-BA6D-4BFB-A863-728A2102682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1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52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A98E-DA47-46BE-A6EF-8687BB360B80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18/2/2020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69B9-BA6D-4BFB-A863-728A21026821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8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64036"/>
              </p:ext>
            </p:extLst>
          </p:nvPr>
        </p:nvGraphicFramePr>
        <p:xfrm>
          <a:off x="442530" y="862147"/>
          <a:ext cx="4108205" cy="26430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08205">
                  <a:extLst>
                    <a:ext uri="{9D8B030D-6E8A-4147-A177-3AD203B41FA5}">
                      <a16:colId xmlns="" xmlns:a16="http://schemas.microsoft.com/office/drawing/2014/main" val="1157492327"/>
                    </a:ext>
                  </a:extLst>
                </a:gridCol>
              </a:tblGrid>
              <a:tr h="209543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AFECTAN AL CONTEXTO EXTERNO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190746"/>
                  </a:ext>
                </a:extLst>
              </a:tr>
              <a:tr h="2399251">
                <a:tc>
                  <a:txBody>
                    <a:bodyPr/>
                    <a:lstStyle/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Político: </a:t>
                      </a:r>
                      <a:r>
                        <a:rPr lang="es-ES" sz="800" b="0" u="none" kern="12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«Trazabilidad» de los Productos. Acuerdos Gremiales afectan al diagrama de personal. Un aumento de las exigencias en Seguridad y medio ambiente por parte de las operadoras y estado, requiere que estemos más preparados.</a:t>
                      </a:r>
                      <a:endParaRPr lang="es-AR" sz="800" b="0" u="non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lvl="0" algn="l"/>
                      <a:r>
                        <a:rPr lang="es-A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Económico: </a:t>
                      </a:r>
                      <a:r>
                        <a:rPr lang="es-ES" sz="800" b="0" u="none" kern="12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Crisis económicas pueden afectar el almacenamiento y abasteciendo de productos en nuestra base por parte de los clientes y proveedores; como así también los insumos para mantenimiento y por ende el plan de mantenimiento. Las exigencias de las operadoras requieren un gasto oneroso para poder cumplir con las exigencias de dichos requerimientos.</a:t>
                      </a:r>
                      <a:endParaRPr lang="es-AR" sz="800" b="0" u="non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Tecnológico: </a:t>
                      </a:r>
                      <a:r>
                        <a:rPr lang="es-ES" sz="800" b="0" u="none" kern="12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Las demandas de la industria y de los clientes puede suponer la necesidad de implementación de nuevas tecnologías para almacenamiento. </a:t>
                      </a:r>
                      <a:endParaRPr lang="es-AR" sz="800" b="0" u="non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Social: </a:t>
                      </a:r>
                      <a:r>
                        <a:rPr lang="es-ES" sz="800" b="0" u="none" kern="12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Crisis sociales a gran escala o conflictos familiares pueden afectar el desempeño de nuestro personal. El desconocimiento de la actividad por parte de los vecinos puede provocar inquietud y miedo.</a:t>
                      </a:r>
                      <a:endParaRPr lang="es-AR" sz="800" b="0" u="non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Ambiental: </a:t>
                      </a:r>
                      <a:r>
                        <a:rPr lang="es-ES" sz="800" b="0" u="none" kern="12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El cumplimiento de normativas ambientales para tareas de almacenamiento implica un costo económico oneroso. Las condiciones climatológicas pueden afectar los accesos a las instalaciones del cliente o llegada a nuestra base.</a:t>
                      </a:r>
                      <a:endParaRPr lang="es-AR" sz="800" b="0" u="non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Legal: </a:t>
                      </a:r>
                      <a:r>
                        <a:rPr lang="es-ES" sz="800" b="0" u="none" kern="12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+mn-cs"/>
                        </a:rPr>
                        <a:t>Cumplir con los requisitos legales para las tareas de almacenamiento implica un costo económico oneroso y una alta utilización de recursos personales.</a:t>
                      </a:r>
                      <a:endParaRPr lang="es-AR" sz="800" b="0" u="none" kern="1200" baseline="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747012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30410"/>
              </p:ext>
            </p:extLst>
          </p:nvPr>
        </p:nvGraphicFramePr>
        <p:xfrm>
          <a:off x="450110" y="3613498"/>
          <a:ext cx="4071887" cy="2895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71887">
                  <a:extLst>
                    <a:ext uri="{9D8B030D-6E8A-4147-A177-3AD203B41FA5}">
                      <a16:colId xmlns="" xmlns:a16="http://schemas.microsoft.com/office/drawing/2014/main" val="1157492327"/>
                    </a:ext>
                  </a:extLst>
                </a:gridCol>
              </a:tblGrid>
              <a:tr h="239513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AFECTAN AL CONTEXTO INTERNO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190746"/>
                  </a:ext>
                </a:extLst>
              </a:tr>
              <a:tr h="2587400">
                <a:tc>
                  <a:txBody>
                    <a:bodyPr/>
                    <a:lstStyle/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Político - </a:t>
                      </a:r>
                      <a:r>
                        <a:rPr lang="es-ES" sz="800" b="1" u="sng" kern="120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Economico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Los acuerdos gremiales con los que trabaja nuestra empresa puede influir en el armado de diagramas de guardia de planta y pago de horas extras, políticas de mínimo Stock. Nuevas políticas de Mantenimiento para que las unidades y equipos estén en buen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estado.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La asociación con el grupo SIDECO puede afectar a la velocidad de financiación de proyectos y nuevas políticas de trabajo podrían afectar el desempeño de nuestras actividades.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Tecnológico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La incorporación de nuevos recipientes para almacenamiento,  herramientas y vehículos pueden mejorar y ampliar nuestras tareas de almacenamiento y control de productos. En los equipos de campo (alta presión)  la incorporación de </a:t>
                      </a:r>
                      <a:r>
                        <a:rPr lang="es-ES" sz="800" kern="120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caudalímetro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y sistema de medición de presión y caudal digitales, garantiza las instancias de control del proceso. Un nuevo sistema de computadora para mejorar la logística y entrega en campo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Social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Diferencias en las escaladas salariales, competitividad  y falta de personal en las áreas provocan malestar general. Personal adulto cerca de la edad de jubilación puede presentar dificultad para ajustarse a nuevas políticas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La incorporación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con el grupo SIDECO nos da la posibilidad de incorporar nuevo personal.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Ambiental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Las condiciones climatológicas pueden afectar el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desempeño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 las tareas y afectar la seguridad de los productos.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Legal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actualización de los requisitos legales ocasionan que debamos adaptarnos, realizando modificaciones continuas en la base, el personal, habilitaciones, entre otros.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747012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334368"/>
              </p:ext>
            </p:extLst>
          </p:nvPr>
        </p:nvGraphicFramePr>
        <p:xfrm>
          <a:off x="7409983" y="773549"/>
          <a:ext cx="4295992" cy="29466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5992">
                  <a:extLst>
                    <a:ext uri="{9D8B030D-6E8A-4147-A177-3AD203B41FA5}">
                      <a16:colId xmlns="" xmlns:a16="http://schemas.microsoft.com/office/drawing/2014/main" val="1157492327"/>
                    </a:ext>
                  </a:extLst>
                </a:gridCol>
              </a:tblGrid>
              <a:tr h="264405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PARTES INTERESADAS EXTERNAS (Requerimientos)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190746"/>
                  </a:ext>
                </a:extLst>
              </a:tr>
              <a:tr h="2178401">
                <a:tc>
                  <a:txBody>
                    <a:bodyPr/>
                    <a:lstStyle/>
                    <a:p>
                      <a:pPr lvl="0"/>
                      <a:r>
                        <a:rPr lang="es-ES" sz="1000" dirty="0">
                          <a:solidFill>
                            <a:schemeClr val="tx1"/>
                          </a:solidFill>
                          <a:latin typeface="Tahoma" pitchFamily="34" charset="0"/>
                        </a:rPr>
                        <a:t> </a:t>
                      </a:r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Clientes: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Cuidado de los productos de su propiedad, realizar el servicio y entregas en tiempo y forma con calidad y respeto por el medio ambiente, contando con los equipos en condiciones para lograr este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objetivo,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contar con las habilitaciones necesarias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Expectativas: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 tener reclamos, recibir la remuneración acordada en el plazo que corresponde.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Autoridades Municipales, Provinciales y Nacionales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Cumplir con los requisitos para la instalación de depósitos y formulación de productos químicos.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Expectativas: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evitar multas y clausuras.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Población en general: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Generar una integración con la comunidad mediante la generación de empleo, becas, pasantías y ayudas a organizaciones.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Contar con el apoyo de la opinión pública, mejorar la imagen de la empresa obteniendo credibilidad a través del desarrollo de nuestro trabajo.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Organizaciones con productos y servicios complementarios (socios estratégicos):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Cuidado y buenas costumbres con los productos y herramientas de su propiedad, apertura de cartera de clientes y recomendación directa de Quinpe. Aprovechamiento de nuestras instalaciones y nuestros contactos.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Generar un vendedor implícito a través de las actividades de nuestro «socio». Alimentarnos de las experiencias del personal externo que ingresa a nuestra base.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Proveedores: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Realizar los pagos de los servicios en término.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Rápida respuesta ante entregas de insumos  y reparaciones de urgencia, buen servicio y buena financiación.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747012"/>
                  </a:ext>
                </a:extLst>
              </a:tr>
            </a:tbl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808519" y="2457833"/>
            <a:ext cx="2413344" cy="163121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60000"/>
              </a:spcBef>
            </a:pPr>
            <a:r>
              <a:rPr lang="es-ES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 de </a:t>
            </a:r>
            <a:r>
              <a:rPr lang="es-ES" b="1" u="sn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Operación y Comercial </a:t>
            </a:r>
            <a:r>
              <a:rPr lang="es-E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Responsable: Fernando Aun</a:t>
            </a:r>
            <a:endParaRPr lang="es-ES" sz="1000" b="1" u="sng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s-ES" sz="1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1" name="Flecha: a la derecha 20"/>
          <p:cNvSpPr/>
          <p:nvPr/>
        </p:nvSpPr>
        <p:spPr>
          <a:xfrm rot="7872245">
            <a:off x="6413070" y="1901200"/>
            <a:ext cx="791994" cy="397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3811"/>
              </p:ext>
            </p:extLst>
          </p:nvPr>
        </p:nvGraphicFramePr>
        <p:xfrm>
          <a:off x="7423149" y="3719942"/>
          <a:ext cx="4295776" cy="6065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5776">
                  <a:extLst>
                    <a:ext uri="{9D8B030D-6E8A-4147-A177-3AD203B41FA5}">
                      <a16:colId xmlns="" xmlns:a16="http://schemas.microsoft.com/office/drawing/2014/main" val="1157492327"/>
                    </a:ext>
                  </a:extLst>
                </a:gridCol>
              </a:tblGrid>
              <a:tr h="215312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PARTES INTERESADAS INTERNAS (Requerimientos)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190746"/>
                  </a:ext>
                </a:extLst>
              </a:tr>
              <a:tr h="2952528">
                <a:tc>
                  <a:txBody>
                    <a:bodyPr/>
                    <a:lstStyle/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Gerencia general: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Organización, orden y limpieza y buen estado de los equipos. Correcto uso de los vehículos y herramientas utilizados para evitar roturas.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Apoyo económico para poder desarrollar las tareas de con calidad y cuidado por el ambiente. Instrucciones claras de trabajo, liderazgo y buena comunicación.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Operarios de planta: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Instrucciones claras de trabajo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asistencia a todas las capacitaciones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programadas,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liderazgo y buena comunicación.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Expectativa: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Realizar cada tarea según las ordenes asignadas, respetando la política de la empresa.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Responsable </a:t>
                      </a:r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 Logística: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Claridad en la identificación de los productos y los depósitos. Instrucciones claras de trabajo, ayuda vía telefónica durante las guardias. Asesoramiento.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Buena comunicación para anticiparnos a los movimientos de mercadería, lugares disponibles y soporte con facturación, remitos, órdenes de venta, guías.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Organizaciones con productos y servicios complementarios (socios estratégicos):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Buena comunicación para las tareas en conjunto. Excelencia en el servicio al cliente y trazabilidad.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Generar mas trabajo a través de la relación con la organización externa. Alimentarnos de su experiencia en otras áreas de trabajo. 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Choferes.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Instrucciones claras de trabajo, condiciones de seguridad y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SO, Asistencia en capacitaciones y simulacros programados, conocimiento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los IT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Expectativas: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 cumplan con los procedimientos de la organización y se desempeñen de acuerdo a su perfil de puestos  y la política de la organización.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Supervisor</a:t>
                      </a:r>
                      <a:r>
                        <a:rPr lang="es-ES" sz="8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Mantenimiento y Operaciones</a:t>
                      </a:r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Buena comunicación al momento de gestionar las ventas, trabajo en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equipo, rápida respuesta ante el cliente, estar capacitado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para el puesto, conocimiento de las políticas de la organización y buena gestión de los recursos de la compañía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Velocidad y eficiencia para realizar las tareas operativas. Buena comunicación y compañerismo.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Responsable de supervisión de operaciones</a:t>
                      </a:r>
                      <a:r>
                        <a:rPr lang="es-ES" sz="8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Contar con el respaldo de la gerencia para poder llevar a cabo las tareas de mantenimiento según la «Política de Mantenimiento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», 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conocimiento de las políticas de la organización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Compromiso y liderazgo para las tareas de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mantenimiento,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procesos de planta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y manejo de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personal.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Personal </a:t>
                      </a:r>
                      <a:r>
                        <a:rPr lang="es-ES" sz="800" b="1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 la empresa en general: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Contar con los equipos de trabajo en condiciones y operativos cada vez que se necesiten usar. Tener recambio en caso de rotura o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avería,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conocimiento de las políticas de la organización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Correcto uso de los equipos, evitando los maltratos, para alargar la vida útil de cada equipo y evitar roturas. </a:t>
                      </a:r>
                      <a:endParaRPr lang="es-ES" sz="800" kern="1200" dirty="0" smtClean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/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Responsable</a:t>
                      </a:r>
                      <a:r>
                        <a:rPr lang="es-ES" sz="8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base</a:t>
                      </a:r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</a:t>
                      </a:r>
                      <a:r>
                        <a:rPr lang="es-ES" sz="800" b="1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</a:t>
                      </a:r>
                      <a:r>
                        <a:rPr lang="es-ES" sz="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Amplio conocimiento de los procesos operativos, 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conocimiento de las políticas de la organización y IT, compromiso con el Medio Ambiente, rápida respuesta</a:t>
                      </a:r>
                      <a:r>
                        <a:rPr lang="es-ES" sz="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b="1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Liderazgo en materia operativa, cumplimiento de todos los procesos y ambientales.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Responsable</a:t>
                      </a:r>
                      <a:r>
                        <a:rPr lang="es-ES" sz="8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ventas</a:t>
                      </a:r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</a:t>
                      </a:r>
                      <a:r>
                        <a:rPr lang="es-ES" sz="800" b="1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</a:t>
                      </a:r>
                      <a:r>
                        <a:rPr lang="es-ES" sz="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Buena capacidad de respuesta, conocimiento de los servicios, buena comunicación con el cliente, 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conocimiento de las políticas de la organización.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b="1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 </a:t>
                      </a:r>
                      <a:r>
                        <a:rPr lang="es-ES" sz="800" b="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Capacidad</a:t>
                      </a:r>
                      <a:r>
                        <a:rPr lang="es-ES" sz="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negociación y entrada a nuevos mercados.</a:t>
                      </a:r>
                      <a:endParaRPr lang="es-ES" sz="800" kern="1200" dirty="0" smtClean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Desarrollador</a:t>
                      </a:r>
                      <a:r>
                        <a:rPr lang="es-ES" sz="8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Negocios Oil &amp; Gas</a:t>
                      </a:r>
                      <a:r>
                        <a:rPr lang="es-ES" sz="8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Necesidad: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Asesoramiento respecto a la situación del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mercado,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buena relación con el clientes y proveedores, rápida respuesta a las necesidades del cliente.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Expectativa: </a:t>
                      </a:r>
                      <a:r>
                        <a:rPr lang="es-ES" sz="80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Liderazgo en materia operativa y presencia en reuniones </a:t>
                      </a: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clave,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rapida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s-ES" sz="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incorporacion</a:t>
                      </a:r>
                      <a:r>
                        <a:rPr lang="es-E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de nuevos productos al mercado. </a:t>
                      </a:r>
                      <a:endParaRPr lang="es-AR" sz="80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747012"/>
                  </a:ext>
                </a:extLst>
              </a:tr>
            </a:tbl>
          </a:graphicData>
        </a:graphic>
      </p:graphicFrame>
      <p:sp>
        <p:nvSpPr>
          <p:cNvPr id="23" name="Flecha: a la derecha 22"/>
          <p:cNvSpPr/>
          <p:nvPr/>
        </p:nvSpPr>
        <p:spPr>
          <a:xfrm rot="2677896">
            <a:off x="4712114" y="1912534"/>
            <a:ext cx="791994" cy="397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Flecha: a la derecha 23"/>
          <p:cNvSpPr/>
          <p:nvPr/>
        </p:nvSpPr>
        <p:spPr>
          <a:xfrm rot="18455603">
            <a:off x="4734488" y="4489603"/>
            <a:ext cx="791994" cy="397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5" name="Flecha: a la derecha 24"/>
          <p:cNvSpPr/>
          <p:nvPr/>
        </p:nvSpPr>
        <p:spPr>
          <a:xfrm rot="13680554">
            <a:off x="6432970" y="4501544"/>
            <a:ext cx="791994" cy="397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699" y="0"/>
            <a:ext cx="4397850" cy="75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91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2" b="1789"/>
          <a:stretch/>
        </p:blipFill>
        <p:spPr bwMode="auto">
          <a:xfrm>
            <a:off x="2912619" y="978194"/>
            <a:ext cx="7330500" cy="407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5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25002"/>
              </p:ext>
            </p:extLst>
          </p:nvPr>
        </p:nvGraphicFramePr>
        <p:xfrm>
          <a:off x="377100" y="457396"/>
          <a:ext cx="2880450" cy="1630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0450">
                  <a:extLst>
                    <a:ext uri="{9D8B030D-6E8A-4147-A177-3AD203B41FA5}">
                      <a16:colId xmlns="" xmlns:a16="http://schemas.microsoft.com/office/drawing/2014/main" val="1157492327"/>
                    </a:ext>
                  </a:extLst>
                </a:gridCol>
              </a:tblGrid>
              <a:tr h="225605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¿CON QUÉ?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190746"/>
                  </a:ext>
                </a:extLst>
              </a:tr>
              <a:tr h="1010184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Teléfono</a:t>
                      </a:r>
                      <a:r>
                        <a:rPr lang="es-E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celular con cámara fotográfica. </a:t>
                      </a:r>
                      <a:endParaRPr lang="es-E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ct val="5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</a:t>
                      </a:r>
                    </a:p>
                    <a:p>
                      <a:pPr>
                        <a:spcBef>
                          <a:spcPct val="5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Procedimientos</a:t>
                      </a:r>
                      <a:r>
                        <a:rPr lang="es-E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registros.</a:t>
                      </a:r>
                    </a:p>
                    <a:p>
                      <a:pPr>
                        <a:spcBef>
                          <a:spcPct val="5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Vehículos livianos y pesados</a:t>
                      </a:r>
                    </a:p>
                    <a:p>
                      <a:pPr>
                        <a:spcBef>
                          <a:spcPct val="5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Autoelevadores y grúas.</a:t>
                      </a:r>
                    </a:p>
                    <a:p>
                      <a:pPr>
                        <a:spcBef>
                          <a:spcPct val="5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</a:t>
                      </a:r>
                      <a:endParaRPr lang="es-E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747012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32394"/>
              </p:ext>
            </p:extLst>
          </p:nvPr>
        </p:nvGraphicFramePr>
        <p:xfrm>
          <a:off x="344814" y="2178977"/>
          <a:ext cx="2915120" cy="19505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5120">
                  <a:extLst>
                    <a:ext uri="{9D8B030D-6E8A-4147-A177-3AD203B41FA5}">
                      <a16:colId xmlns="" xmlns:a16="http://schemas.microsoft.com/office/drawing/2014/main" val="1157492327"/>
                    </a:ext>
                  </a:extLst>
                </a:gridCol>
              </a:tblGrid>
              <a:tr h="258862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190746"/>
                  </a:ext>
                </a:extLst>
              </a:tr>
              <a:tr h="131148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ct val="35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Remitos de clientes y proveedores</a:t>
                      </a:r>
                      <a:endParaRPr lang="es-ES" sz="1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ct val="35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Correos electrónicos de clientes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ct val="35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Partes de fabricación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ct val="35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 y OC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ct val="35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Contratos</a:t>
                      </a:r>
                    </a:p>
                    <a:p>
                      <a:pPr>
                        <a:lnSpc>
                          <a:spcPct val="120000"/>
                        </a:lnSpc>
                        <a:spcBef>
                          <a:spcPct val="35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PDAs</a:t>
                      </a:r>
                      <a:endParaRPr lang="es-ES" sz="1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ct val="35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Reportes de novedades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747012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31576"/>
              </p:ext>
            </p:extLst>
          </p:nvPr>
        </p:nvGraphicFramePr>
        <p:xfrm>
          <a:off x="344814" y="4055378"/>
          <a:ext cx="2915120" cy="2514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5120">
                  <a:extLst>
                    <a:ext uri="{9D8B030D-6E8A-4147-A177-3AD203B41FA5}">
                      <a16:colId xmlns="" xmlns:a16="http://schemas.microsoft.com/office/drawing/2014/main" val="1157492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¿</a:t>
                      </a: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CÓMO</a:t>
                      </a:r>
                      <a:r>
                        <a:rPr lang="es-A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190746"/>
                  </a:ext>
                </a:extLst>
              </a:tr>
              <a:tr h="10541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s-E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Utilizando</a:t>
                      </a:r>
                      <a:r>
                        <a:rPr lang="es-ES" sz="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procedimientos del sistema de gestión tales como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s-E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IT_12 ALMACENAMIENTO DE PRODUCTOS QUIMICOS </a:t>
                      </a:r>
                      <a:r>
                        <a:rPr lang="es-E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ES" sz="6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IT_07</a:t>
                      </a:r>
                      <a:r>
                        <a:rPr lang="es-ES" sz="6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COMERCIALIZACION DE PRODUCTOS QUIMICOS Y SERVICIOS.</a:t>
                      </a:r>
                    </a:p>
                    <a:p>
                      <a:pPr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s-AR" sz="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IT_01 Inspección de la documentación y estado de los camiones y semirremolques.</a:t>
                      </a:r>
                    </a:p>
                    <a:p>
                      <a:pPr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s-AR" sz="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IT_07 Comercialización de productos químicos y servicios.</a:t>
                      </a:r>
                    </a:p>
                    <a:p>
                      <a:pPr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s-AR" sz="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PO_CSMA_03 Propiedad del Cliente</a:t>
                      </a:r>
                    </a:p>
                    <a:p>
                      <a:pPr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s-AR" sz="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 de Venta.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s-AR" sz="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Utilizando vehículos y herramientas de la empresa para realizar las tareas de mantenimiento</a:t>
                      </a:r>
                    </a:p>
                    <a:p>
                      <a:pPr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s-AR" sz="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IT_25 TAREAS EN CAMPO.</a:t>
                      </a:r>
                    </a:p>
                    <a:p>
                      <a:pPr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s-AR" sz="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IT_07 Comercialización de productos químicos y servicios.</a:t>
                      </a:r>
                    </a:p>
                    <a:p>
                      <a:pPr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s-AR" sz="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PO_CSMA_03 Propiedad del Cliente</a:t>
                      </a:r>
                      <a:endParaRPr lang="es-ES" sz="6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s-ES" sz="6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Utilizando recursos técnicos como vehículos livianos y pesados, autoelevadores, grúas computadoras, celulares, herramientas de mano. </a:t>
                      </a:r>
                      <a:endParaRPr lang="es-ES" sz="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ct val="50000"/>
                        </a:spcBef>
                        <a:buFontTx/>
                        <a:buNone/>
                      </a:pPr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747012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26996"/>
              </p:ext>
            </p:extLst>
          </p:nvPr>
        </p:nvGraphicFramePr>
        <p:xfrm>
          <a:off x="8369594" y="5543280"/>
          <a:ext cx="2981737" cy="17225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81737">
                  <a:extLst>
                    <a:ext uri="{9D8B030D-6E8A-4147-A177-3AD203B41FA5}">
                      <a16:colId xmlns="" xmlns:a16="http://schemas.microsoft.com/office/drawing/2014/main" val="1157492327"/>
                    </a:ext>
                  </a:extLst>
                </a:gridCol>
              </a:tblGrid>
              <a:tr h="259500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190746"/>
                  </a:ext>
                </a:extLst>
              </a:tr>
              <a:tr h="10704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dirty="0">
                          <a:latin typeface="Tahoma" pitchFamily="34" charset="0"/>
                        </a:rPr>
                        <a:t>Registros e informes</a:t>
                      </a:r>
                      <a:r>
                        <a:rPr lang="es-AR" sz="600" baseline="0" dirty="0">
                          <a:latin typeface="Tahoma" pitchFamily="34" charset="0"/>
                        </a:rPr>
                        <a:t> de Stock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baseline="0" dirty="0">
                          <a:latin typeface="Tahoma" pitchFamily="34" charset="0"/>
                        </a:rPr>
                        <a:t>Remitos de entrada de productos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baseline="0" dirty="0">
                          <a:latin typeface="Tahoma" pitchFamily="34" charset="0"/>
                        </a:rPr>
                        <a:t>Remitos de salida de productos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s-ES" sz="600" baseline="0" dirty="0">
                          <a:latin typeface="Tahoma" pitchFamily="34" charset="0"/>
                        </a:rPr>
                        <a:t>RIT_23_01, IT 07-04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es-ES" sz="600" baseline="0" dirty="0">
                          <a:latin typeface="Tahoma" pitchFamily="34" charset="0"/>
                        </a:rPr>
                        <a:t>NO CONFORMIDADES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baseline="0" dirty="0">
                          <a:latin typeface="Tahoma" pitchFamily="34" charset="0"/>
                        </a:rPr>
                        <a:t>Indicador de ventas de acido.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baseline="0" dirty="0">
                          <a:latin typeface="Tahoma" pitchFamily="34" charset="0"/>
                        </a:rPr>
                        <a:t>Indicador de entregas de productos. (entregas a tiempo).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dirty="0" err="1">
                          <a:latin typeface="Tahoma" pitchFamily="34" charset="0"/>
                        </a:rPr>
                        <a:t>Check-list</a:t>
                      </a:r>
                      <a:r>
                        <a:rPr lang="es-AR" sz="600" dirty="0">
                          <a:latin typeface="Tahoma" pitchFamily="34" charset="0"/>
                        </a:rPr>
                        <a:t> de mantenimiento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dirty="0">
                          <a:latin typeface="Tahoma" pitchFamily="34" charset="0"/>
                        </a:rPr>
                        <a:t>Reportes</a:t>
                      </a:r>
                      <a:r>
                        <a:rPr lang="es-AR" sz="600" baseline="0" dirty="0">
                          <a:latin typeface="Tahoma" pitchFamily="34" charset="0"/>
                        </a:rPr>
                        <a:t> de visitas gerenciales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baseline="0" dirty="0">
                          <a:latin typeface="Tahoma" pitchFamily="34" charset="0"/>
                        </a:rPr>
                        <a:t>Reportes de incidentes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baseline="0" dirty="0">
                          <a:latin typeface="Tahoma" pitchFamily="34" charset="0"/>
                        </a:rPr>
                        <a:t>Reportes de actividades de mantenimiento y ampliación.</a:t>
                      </a:r>
                      <a:endParaRPr lang="es-AR" sz="600" dirty="0">
                        <a:latin typeface="Tahoma" pitchFamily="34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dirty="0">
                          <a:latin typeface="Tahoma" pitchFamily="34" charset="0"/>
                        </a:rPr>
                        <a:t>Cantidad</a:t>
                      </a:r>
                      <a:r>
                        <a:rPr lang="es-AR" sz="600" baseline="0" dirty="0">
                          <a:latin typeface="Tahoma" pitchFamily="34" charset="0"/>
                        </a:rPr>
                        <a:t> de Servicios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baseline="0" dirty="0">
                          <a:latin typeface="Tahoma" pitchFamily="34" charset="0"/>
                        </a:rPr>
                        <a:t>Cartas de registros.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baseline="0" dirty="0">
                          <a:latin typeface="Tahoma" pitchFamily="34" charset="0"/>
                        </a:rPr>
                        <a:t>Reportes de conformidad del cliente.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baseline="0" dirty="0">
                          <a:latin typeface="Tahoma" pitchFamily="34" charset="0"/>
                        </a:rPr>
                        <a:t>Efectividad de los servicios e interrupción de los servicios.</a:t>
                      </a:r>
                      <a:endParaRPr lang="es-AR" sz="600" dirty="0">
                        <a:latin typeface="Tahoma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747012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40199"/>
              </p:ext>
            </p:extLst>
          </p:nvPr>
        </p:nvGraphicFramePr>
        <p:xfrm>
          <a:off x="8837420" y="2276047"/>
          <a:ext cx="2981737" cy="3261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81737">
                  <a:extLst>
                    <a:ext uri="{9D8B030D-6E8A-4147-A177-3AD203B41FA5}">
                      <a16:colId xmlns="" xmlns:a16="http://schemas.microsoft.com/office/drawing/2014/main" val="1157492327"/>
                    </a:ext>
                  </a:extLst>
                </a:gridCol>
              </a:tblGrid>
              <a:tr h="211190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190746"/>
                  </a:ext>
                </a:extLst>
              </a:tr>
              <a:tr h="165837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dirty="0">
                          <a:latin typeface="Tahoma" pitchFamily="34" charset="0"/>
                        </a:rPr>
                        <a:t>Registros de Stock</a:t>
                      </a:r>
                      <a:endParaRPr lang="es-ES" sz="600" baseline="0" dirty="0">
                        <a:latin typeface="Tahoma" pitchFamily="34" charset="0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dirty="0">
                          <a:latin typeface="Tahoma" pitchFamily="34" charset="0"/>
                        </a:rPr>
                        <a:t>NO CONFORMIDADES 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dirty="0">
                          <a:latin typeface="Tahoma" pitchFamily="34" charset="0"/>
                        </a:rPr>
                        <a:t>RG_09_03 Registro</a:t>
                      </a:r>
                      <a:r>
                        <a:rPr lang="es-ES" sz="600" baseline="0" dirty="0">
                          <a:latin typeface="Tahoma" pitchFamily="34" charset="0"/>
                        </a:rPr>
                        <a:t> de auditoría interna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baseline="0" dirty="0">
                          <a:latin typeface="Tahoma" pitchFamily="34" charset="0"/>
                        </a:rPr>
                        <a:t>RO_CSMA_03_01 Bienes propiedad del cliente.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baseline="0" dirty="0">
                          <a:latin typeface="Tahoma" pitchFamily="34" charset="0"/>
                        </a:rPr>
                        <a:t>IT_13 Presentación mensual del INV.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baseline="0" dirty="0">
                          <a:solidFill>
                            <a:schemeClr val="tx1"/>
                          </a:solidFill>
                          <a:latin typeface="Tahoma" pitchFamily="34" charset="0"/>
                        </a:rPr>
                        <a:t>Presentación trimestral de SEDRONAR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baseline="0" dirty="0">
                          <a:latin typeface="Tahoma" pitchFamily="34" charset="0"/>
                        </a:rPr>
                        <a:t>RIT_23_01 Check-List de observaciones de seguridad en instalaciones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</a:t>
                      </a:r>
                      <a:r>
                        <a:rPr lang="es-ES" sz="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OC y Remito</a:t>
                      </a:r>
                      <a:endParaRPr lang="es-E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Diagrama de personal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RIT_07_02  Cumplimiento de entrega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RIT_07_04 Control</a:t>
                      </a:r>
                      <a:r>
                        <a:rPr lang="es-AR" sz="6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de Recepción y despacho de pedidos.</a:t>
                      </a:r>
                      <a:endParaRPr lang="es-AR" sz="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RIT_05_02 Orden de trabajo en campo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RIT_01_04 Permiso de salida de camiones propios 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RIT-01-16</a:t>
                      </a:r>
                      <a:r>
                        <a:rPr lang="es-AR" sz="600" b="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Permiso de entrada de camiones propios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dirty="0">
                          <a:latin typeface="Tahoma" pitchFamily="34" charset="0"/>
                        </a:rPr>
                        <a:t>RIT_01_11Orden de trabajo 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baseline="0" dirty="0">
                          <a:latin typeface="Tahoma" pitchFamily="34" charset="0"/>
                        </a:rPr>
                        <a:t>RG_12_02 </a:t>
                      </a:r>
                      <a:r>
                        <a:rPr lang="es-ES" sz="600" dirty="0">
                          <a:latin typeface="Tahoma" pitchFamily="34" charset="0"/>
                        </a:rPr>
                        <a:t>Reporte</a:t>
                      </a:r>
                      <a:r>
                        <a:rPr lang="es-ES" sz="600" baseline="0" dirty="0">
                          <a:latin typeface="Tahoma" pitchFamily="34" charset="0"/>
                        </a:rPr>
                        <a:t> de novedades 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baseline="0" dirty="0">
                          <a:latin typeface="Tahoma" pitchFamily="34" charset="0"/>
                        </a:rPr>
                        <a:t>RIT-23_01Check-list de observaciones de seguridad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dirty="0">
                          <a:latin typeface="Tahoma" pitchFamily="34" charset="0"/>
                        </a:rPr>
                        <a:t>RG_12_04</a:t>
                      </a:r>
                      <a:r>
                        <a:rPr lang="es-ES" sz="600" baseline="0" dirty="0">
                          <a:latin typeface="Tahoma" pitchFamily="34" charset="0"/>
                        </a:rPr>
                        <a:t> Plan de Acción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baseline="0" dirty="0">
                          <a:latin typeface="Tahoma" pitchFamily="34" charset="0"/>
                        </a:rPr>
                        <a:t>RO_CSMA_10_01 Reporte de visita gerencial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ES" sz="600" baseline="0" dirty="0">
                          <a:latin typeface="Tahoma" pitchFamily="34" charset="0"/>
                        </a:rPr>
                        <a:t>Informes mensuales.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RIT_25_01 Minuta de Reunión en Campo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RIT_25_02 Orden de Trabajo en Campo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RIT_25_03 Visitas Gerenciales y Auditorias en Campo</a:t>
                      </a:r>
                    </a:p>
                    <a:p>
                      <a:pPr>
                        <a:lnSpc>
                          <a:spcPct val="95000"/>
                        </a:lnSpc>
                        <a:spcBef>
                          <a:spcPct val="40000"/>
                        </a:spcBef>
                        <a:buFontTx/>
                        <a:buBlip>
                          <a:blip r:embed="rId2"/>
                        </a:buBlip>
                      </a:pPr>
                      <a:r>
                        <a:rPr lang="es-AR" sz="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Cartas de registro</a:t>
                      </a:r>
                      <a:r>
                        <a:rPr lang="es-AR" sz="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documentación de producto y servicio.</a:t>
                      </a:r>
                      <a:endParaRPr lang="es-AR" sz="6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747012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53374"/>
              </p:ext>
            </p:extLst>
          </p:nvPr>
        </p:nvGraphicFramePr>
        <p:xfrm>
          <a:off x="8928860" y="-52728"/>
          <a:ext cx="2981737" cy="23583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81737">
                  <a:extLst>
                    <a:ext uri="{9D8B030D-6E8A-4147-A177-3AD203B41FA5}">
                      <a16:colId xmlns="" xmlns:a16="http://schemas.microsoft.com/office/drawing/2014/main" val="1157492327"/>
                    </a:ext>
                  </a:extLst>
                </a:gridCol>
              </a:tblGrid>
              <a:tr h="285701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¿CON QUIÉN? PARTES INTERESADAS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190746"/>
                  </a:ext>
                </a:extLst>
              </a:tr>
              <a:tr h="1142691">
                <a:tc>
                  <a:txBody>
                    <a:bodyPr/>
                    <a:lstStyle/>
                    <a:p>
                      <a:pPr marL="171450" indent="-171450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s-ES" sz="10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Departamento</a:t>
                      </a:r>
                      <a:r>
                        <a:rPr lang="es-ES" sz="10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de logistica.1</a:t>
                      </a:r>
                      <a:endParaRPr lang="es-ES" sz="10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171450" indent="-171450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s-ES" sz="10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Operarios de planta.2</a:t>
                      </a:r>
                    </a:p>
                    <a:p>
                      <a:pPr marL="171450" indent="-171450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s-ES" sz="10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Gerencia operativa.3</a:t>
                      </a:r>
                    </a:p>
                    <a:p>
                      <a:pPr marL="171450" indent="-171450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s-ES" sz="10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Gerencia General.4</a:t>
                      </a:r>
                    </a:p>
                    <a:p>
                      <a:pPr marL="171450" indent="-171450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s-ES" sz="10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Supervisor Técnico.5</a:t>
                      </a:r>
                    </a:p>
                    <a:p>
                      <a:pPr marL="171450" indent="-171450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s-ES" sz="10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Gerente Administrativo.6</a:t>
                      </a:r>
                    </a:p>
                    <a:p>
                      <a:pPr marL="171450" indent="-171450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s-ES" sz="10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CSMA.7</a:t>
                      </a:r>
                    </a:p>
                    <a:p>
                      <a:pPr marL="171450" indent="-171450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s-ES" sz="10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Choferes.8</a:t>
                      </a:r>
                    </a:p>
                    <a:p>
                      <a:pPr marL="171450" indent="-171450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s-ES" sz="10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Mantenimiento.9</a:t>
                      </a:r>
                    </a:p>
                    <a:p>
                      <a:pPr marL="171450" indent="-171450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s-ES" sz="10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Departamento de RR.HH.10</a:t>
                      </a:r>
                    </a:p>
                    <a:p>
                      <a:pPr marL="171450" indent="-171450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es-ES" sz="10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Departamento de Ventas.11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747012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74551"/>
              </p:ext>
            </p:extLst>
          </p:nvPr>
        </p:nvGraphicFramePr>
        <p:xfrm>
          <a:off x="4325694" y="5684520"/>
          <a:ext cx="3275012" cy="1173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5012">
                  <a:extLst>
                    <a:ext uri="{9D8B030D-6E8A-4147-A177-3AD203B41FA5}">
                      <a16:colId xmlns="" xmlns:a16="http://schemas.microsoft.com/office/drawing/2014/main" val="1157492327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190746"/>
                  </a:ext>
                </a:extLst>
              </a:tr>
              <a:tr h="636709">
                <a:tc>
                  <a:txBody>
                    <a:bodyPr/>
                    <a:lstStyle/>
                    <a:p>
                      <a:pPr marL="914400" lvl="2" indent="0" algn="l"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es-E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Proceso</a:t>
                      </a:r>
                      <a:r>
                        <a:rPr lang="es-E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SGI</a:t>
                      </a:r>
                    </a:p>
                    <a:p>
                      <a:pPr marL="914400" lvl="2" indent="0" algn="l"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es-E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Proceso de  Logística y transporte.</a:t>
                      </a:r>
                    </a:p>
                    <a:p>
                      <a:pPr marL="914400" lvl="2" indent="0" algn="l"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es-E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Proceso de  Formulación</a:t>
                      </a:r>
                    </a:p>
                    <a:p>
                      <a:pPr marL="914400" lvl="2" indent="0" algn="l"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es-ES" sz="11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Proceso de seguridad E higiene.</a:t>
                      </a:r>
                    </a:p>
                    <a:p>
                      <a:pPr marL="914400" lvl="2" indent="0" algn="l"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es-E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Proceso de Mantenimiento </a:t>
                      </a:r>
                      <a:r>
                        <a:rPr lang="es-ES" sz="1100" baseline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747012"/>
                  </a:ext>
                </a:extLst>
              </a:tr>
            </a:tbl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698183" y="144609"/>
            <a:ext cx="4494700" cy="519424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60000"/>
              </a:spcBef>
            </a:pPr>
            <a:r>
              <a:rPr lang="es-E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 de OPERACIONES </a:t>
            </a:r>
          </a:p>
          <a:p>
            <a:pPr algn="ctr">
              <a:spcBef>
                <a:spcPct val="60000"/>
              </a:spcBef>
            </a:pPr>
            <a:r>
              <a:rPr lang="es-ES" sz="14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Responsable: Fernando Aun.</a:t>
            </a:r>
          </a:p>
          <a:p>
            <a:pPr>
              <a:spcBef>
                <a:spcPct val="60000"/>
              </a:spcBef>
            </a:pPr>
            <a:endParaRPr lang="es-ES" sz="800" b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Controlar que se realicen los controles de ingreso de productos a base según el remito de carga.2-7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Controlar la revisión  semanal del estado de la base. 7-1-3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Garantizar los recursos para un trabajo seguro y de buen funcionamiento. 4-3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Controlar el stock y estado semanalmente de los productos.2-3-7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Controlar la Coordinación de las modificaciones en los depósitos cuando sea necesario.2-3-1-7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IDENTIFICAR NECESIDADES DE REVISIÓN DE INSTRUCTIVOS /PROCEDIMIENTOS.4-3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CAPACITAR RESPECTO METODOLOGÍAS DE TRABAJO / PROCEDIMIENTOS, ETC.4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PARTICIPAR PROACTIVAMENTE RESPECTO ACTIVIDADES DE CSMA2-4-5-6-1-8-7-3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RESPONDER POR CUESTIONES RELACIONADAS AL SGI.3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PARTICIPAR EN REUNIONES DE COMITÉ 4-7-3-1-6-8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s-AR" sz="800" dirty="0"/>
              <a:t>Revisar semanalmente el cuaderno de pedidos y formulaciones, para ver el uso de vehículos, equipos y personal. 1-3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s-AR" sz="800" dirty="0"/>
              <a:t>Revisar semanalmente el estado de OV y OC 11-3-6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s-ES" sz="800" dirty="0"/>
              <a:t>Controlar la propiedad del cliente 11-3-7-2-1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s-ES" sz="800" dirty="0"/>
              <a:t>Prestar la colaboración necesaria si por alguna rotura o imprevisto un camión no puede completar su recorrido.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s-ES" sz="800" dirty="0"/>
              <a:t>Identificar </a:t>
            </a:r>
            <a:r>
              <a:rPr lang="es-ES" sz="800" dirty="0" err="1"/>
              <a:t>NCs</a:t>
            </a:r>
            <a:r>
              <a:rPr lang="es-ES" sz="800" dirty="0"/>
              <a:t> 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s-ES" sz="800" dirty="0"/>
              <a:t>Responder por su sector ante auditorías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Actualizar Ficha de indicadores 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Implementar y seguir los planes de mejora 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Aplicar la reglamentación disciplinaria.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Controlar la disposición adecuada de los residuos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Participar de simulacros.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800" dirty="0"/>
              <a:t>Controlar la Coordinación de recursos para atender una emergencia.</a:t>
            </a:r>
          </a:p>
          <a:p>
            <a:pPr marL="171450" indent="-171450">
              <a:spcBef>
                <a:spcPts val="200"/>
              </a:spcBef>
              <a:buFont typeface="Arial" pitchFamily="34" charset="0"/>
              <a:buChar char="•"/>
            </a:pPr>
            <a:r>
              <a:rPr lang="es-ES" sz="800" dirty="0">
                <a:latin typeface="Arial" pitchFamily="34" charset="0"/>
                <a:cs typeface="Arial" pitchFamily="34" charset="0"/>
              </a:rPr>
              <a:t>Coordinar semanalmente reuniones de mantenimiento de seguimiento de tareas de mantenimiento (edilicio, planta, vehículos)</a:t>
            </a:r>
          </a:p>
          <a:p>
            <a:pPr marL="171450" indent="-171450">
              <a:spcBef>
                <a:spcPts val="200"/>
              </a:spcBef>
              <a:buFont typeface="Arial" pitchFamily="34" charset="0"/>
              <a:buChar char="•"/>
            </a:pPr>
            <a:r>
              <a:rPr lang="es-ES" sz="800" dirty="0">
                <a:latin typeface="Arial" pitchFamily="34" charset="0"/>
                <a:cs typeface="Arial" pitchFamily="34" charset="0"/>
              </a:rPr>
              <a:t>Verificar cumplimiento de los procedimientos de pañol</a:t>
            </a:r>
            <a:endParaRPr lang="es-ES" sz="800" b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spcBef>
                <a:spcPts val="200"/>
              </a:spcBef>
              <a:buFont typeface="Arial" pitchFamily="34" charset="0"/>
              <a:buChar char="•"/>
            </a:pPr>
            <a:r>
              <a:rPr lang="es-ES" sz="800" dirty="0">
                <a:latin typeface="Arial" pitchFamily="34" charset="0"/>
                <a:cs typeface="Arial" pitchFamily="34" charset="0"/>
              </a:rPr>
              <a:t>Verificar el control de stock de pañol</a:t>
            </a:r>
            <a:r>
              <a:rPr lang="es-ES" sz="800" b="1" dirty="0">
                <a:latin typeface="Arial" pitchFamily="34" charset="0"/>
                <a:cs typeface="Arial" pitchFamily="34" charset="0"/>
              </a:rPr>
              <a:t> </a:t>
            </a:r>
            <a:endParaRPr lang="es-ES" sz="800" dirty="0">
              <a:latin typeface="Arial" pitchFamily="34" charset="0"/>
              <a:cs typeface="Arial" pitchFamily="34" charset="0"/>
            </a:endParaRPr>
          </a:p>
          <a:p>
            <a:pPr marL="171450" lvl="0" indent="-171450">
              <a:spcBef>
                <a:spcPts val="200"/>
              </a:spcBef>
              <a:buFont typeface="Arial" pitchFamily="34" charset="0"/>
              <a:buChar char="•"/>
            </a:pPr>
            <a:r>
              <a:rPr lang="es-AR" sz="800" dirty="0">
                <a:latin typeface="Arial" pitchFamily="34" charset="0"/>
                <a:cs typeface="Arial" pitchFamily="34" charset="0"/>
              </a:rPr>
              <a:t>Controlar la realización e implementación del programa anual de mantenimiento de unidades. IT_01 Inspección de la documentación y estado de los camiones y semirremolques y IT_24 Mantenimiento de Equipos.</a:t>
            </a:r>
            <a:r>
              <a:rPr lang="es-AR" sz="8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71450" lvl="0" indent="-171450">
              <a:spcBef>
                <a:spcPts val="200"/>
              </a:spcBef>
              <a:buFont typeface="Arial" pitchFamily="34" charset="0"/>
              <a:buChar char="•"/>
            </a:pPr>
            <a:endParaRPr lang="es-AR" sz="1200" dirty="0">
              <a:latin typeface="Arial" pitchFamily="34" charset="0"/>
              <a:cs typeface="Arial" pitchFamily="34" charset="0"/>
            </a:endParaRPr>
          </a:p>
          <a:p>
            <a:endParaRPr lang="es-ES" sz="1200" dirty="0"/>
          </a:p>
        </p:txBody>
      </p:sp>
      <p:sp>
        <p:nvSpPr>
          <p:cNvPr id="19" name="Flecha: a la derecha 18"/>
          <p:cNvSpPr/>
          <p:nvPr/>
        </p:nvSpPr>
        <p:spPr>
          <a:xfrm rot="19183702">
            <a:off x="3286063" y="4789987"/>
            <a:ext cx="403659" cy="228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Flecha: a la derecha 20"/>
          <p:cNvSpPr/>
          <p:nvPr/>
        </p:nvSpPr>
        <p:spPr>
          <a:xfrm>
            <a:off x="8369594" y="2833295"/>
            <a:ext cx="324048" cy="304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Flecha: a la derecha 21"/>
          <p:cNvSpPr/>
          <p:nvPr/>
        </p:nvSpPr>
        <p:spPr>
          <a:xfrm rot="2706420">
            <a:off x="8236863" y="4951696"/>
            <a:ext cx="556577" cy="355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Flecha: a la izquierda y derecha 3"/>
          <p:cNvSpPr/>
          <p:nvPr/>
        </p:nvSpPr>
        <p:spPr>
          <a:xfrm>
            <a:off x="8309662" y="1259592"/>
            <a:ext cx="348070" cy="2143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Flecha: arriba y abajo 4"/>
          <p:cNvSpPr/>
          <p:nvPr/>
        </p:nvSpPr>
        <p:spPr>
          <a:xfrm>
            <a:off x="3638550" y="5905500"/>
            <a:ext cx="298068" cy="6055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Flecha: a la derecha 20"/>
          <p:cNvSpPr/>
          <p:nvPr/>
        </p:nvSpPr>
        <p:spPr>
          <a:xfrm>
            <a:off x="3314502" y="2659968"/>
            <a:ext cx="324048" cy="304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3" name="Flecha: a la derecha 20"/>
          <p:cNvSpPr/>
          <p:nvPr/>
        </p:nvSpPr>
        <p:spPr>
          <a:xfrm>
            <a:off x="3314502" y="1126443"/>
            <a:ext cx="324048" cy="304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019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11270"/>
              </p:ext>
            </p:extLst>
          </p:nvPr>
        </p:nvGraphicFramePr>
        <p:xfrm>
          <a:off x="537949" y="611300"/>
          <a:ext cx="11185480" cy="6938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5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1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09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51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75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71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192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04352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MATRIZ DE RIESGOS PROCESO: </a:t>
                      </a:r>
                      <a:r>
                        <a:rPr lang="es-AR" sz="1000" b="1" u="none" strike="noStrike" dirty="0">
                          <a:effectLst/>
                        </a:rPr>
                        <a:t>Fecha de actualización   15/03/19</a:t>
                      </a:r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endParaRPr lang="es-A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8" marR="8648" marT="8648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961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RIESGOS Y OPORTUNIDADES ¿Qué puede salir mal / bien?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CONSECUENCIA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NIVEL DE RIESGO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ACCION </a:t>
                      </a:r>
                      <a:r>
                        <a:rPr lang="es-AR" sz="1000" u="none" strike="noStrike">
                          <a:effectLst/>
                          <a:latin typeface="+mn-lt"/>
                        </a:rPr>
                        <a:t>CORRECTIVA</a:t>
                      </a:r>
                      <a:r>
                        <a:rPr lang="es-AR" sz="1000" u="none" strike="noStrike" baseline="0">
                          <a:effectLst/>
                          <a:latin typeface="+mn-lt"/>
                        </a:rPr>
                        <a:t> / PREVENTIVA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RESPONSABLES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FEHA DE IMPLEMENTACION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EFICACIA DE LAS ACCIONES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RECOMENDACIONES/</a:t>
                      </a:r>
                    </a:p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OBSERVACIONES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6651">
                <a:tc rowSpan="2">
                  <a:txBody>
                    <a:bodyPr/>
                    <a:lstStyle/>
                    <a:p>
                      <a:pPr algn="l"/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uso de auto-elevador</a:t>
                      </a:r>
                    </a:p>
                    <a:p>
                      <a:pPr algn="l"/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Uso inseguro del auto elevador.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Rotura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</a:t>
                      </a:r>
                      <a:r>
                        <a:rPr lang="es-AR" sz="1000" b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autoelevador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(3)=7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35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</a:t>
                      </a:r>
                      <a:r>
                        <a:rPr lang="es-AR" sz="1000" b="1" i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aceptable tipo</a:t>
                      </a:r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Reparación de la unidad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Capacitación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el manejo seguro de </a:t>
                      </a:r>
                      <a:r>
                        <a:rPr lang="es-AR" sz="1000" b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autoelevadores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Felix Aun. Jorge Cabrera. RRHH. Gastón Lara.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 implementado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acciones fueron eficaces.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2040">
                <a:tc vMerge="1">
                  <a:txBody>
                    <a:bodyPr/>
                    <a:lstStyle/>
                    <a:p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Derrame de productos químicos durante la manipulación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productos en 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(4)=10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50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alto tipo C</a:t>
                      </a:r>
                      <a:endParaRPr lang="es-A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Contención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productos, enjuague o neutralización de los productos.</a:t>
                      </a: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Activar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los roles de emergencia correspondiente y brindar primeros auxilios y RCP si corresponde.</a:t>
                      </a: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Remediación,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tratamiento y disposición final de los residuos y la tierra contaminada.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Capacitar en manipulacion de productos quimicos.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Fernando Aun, Gastón Lara.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Jorge Cabrera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 implementado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acciones fueron eficaces. Evidencia en registros de incidentes.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76651">
                <a:tc rowSpan="2">
                  <a:txBody>
                    <a:bodyPr/>
                    <a:lstStyle/>
                    <a:p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Pinchaduras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productos peligrosos en nuestra base.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Derrame de productos/ incidente 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(4)=10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50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alto tipo C</a:t>
                      </a:r>
                      <a:endParaRPr lang="es-A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Poner el tambor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superfcies en superficies impermeable para evitar que este llegue al suelo.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Aislar el producto por seguridad.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Comunicarse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el cliente para coordinar medidas de acción urgentes.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Reyes</a:t>
                      </a: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Gastón Lara.</a:t>
                      </a:r>
                    </a:p>
                    <a:p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Jorge Cabrera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 implementado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acciones fueron eficaces. Evidencia en registros de incidentes.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76651">
                <a:tc vMerge="1">
                  <a:txBody>
                    <a:bodyPr/>
                    <a:lstStyle/>
                    <a:p>
                      <a:endParaRPr lang="es-A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dirty="0">
                          <a:latin typeface="Arial" pitchFamily="34" charset="0"/>
                          <a:cs typeface="Arial" pitchFamily="34" charset="0"/>
                        </a:rPr>
                        <a:t>Incendio</a:t>
                      </a:r>
                      <a:r>
                        <a:rPr lang="es-AR" sz="1000" baseline="0" dirty="0">
                          <a:latin typeface="Arial" pitchFamily="34" charset="0"/>
                          <a:cs typeface="Arial" pitchFamily="34" charset="0"/>
                        </a:rPr>
                        <a:t> por ignición de productos inflamables.</a:t>
                      </a:r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(1)= 1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(4)=10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10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bajo tipo D</a:t>
                      </a:r>
                      <a:endParaRPr lang="es-A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Activar el rol de emergencia</a:t>
                      </a: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correspondiente.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Brindar primeros auxilios si hay heridos.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Extinguir el fuego con ayuda de los bomberos.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Reparar los daños.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 seguimiento al tratamiento de los heridos.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Capacitar sobre roles de emergencia y simulacros de incendio.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Hacer una auditoria anual de instalaciones elctricas y almacenamiento de productos peligrosos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Reyes</a:t>
                      </a: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Gastón Lara,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Paula Juri, servicio de salud.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Gaston Lara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 implementado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acciones fueron eficaces. Evidencia en registros de incidentes.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Programar una auditoria anual de instalaciones electricas y almacenamiento de productos quimicos orientada a disminuir el riesgo de incendio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5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76650"/>
              </p:ext>
            </p:extLst>
          </p:nvPr>
        </p:nvGraphicFramePr>
        <p:xfrm>
          <a:off x="464376" y="85783"/>
          <a:ext cx="11185480" cy="13516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1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53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56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548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68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9818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71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192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38576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MATRIZ DE RIESGOS PROCESO: </a:t>
                      </a:r>
                      <a:r>
                        <a:rPr lang="es-AR" sz="1000" b="1" u="none" strike="noStrike" dirty="0">
                          <a:effectLst/>
                        </a:rPr>
                        <a:t>Fecha de actualización   15/03/19</a:t>
                      </a:r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endParaRPr lang="es-A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8" marR="8648" marT="8648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72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RIESGOS Y OPORTUNIDADES ¿Qué puede salir mal / bien?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CONSECUENCIA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NIVEL DE RIESGO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ACCION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RESPONSABLES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FEHA DE IMPLEMENTACION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EFICACIA DE LAS ACCIONES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RECOMENDACIONES/</a:t>
                      </a:r>
                    </a:p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OBSERVACIONES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2952">
                <a:tc>
                  <a:txBody>
                    <a:bodyPr/>
                    <a:lstStyle/>
                    <a:p>
                      <a:r>
                        <a:rPr lang="es-AR" sz="1000" dirty="0">
                          <a:latin typeface="Arial" pitchFamily="34" charset="0"/>
                          <a:cs typeface="Arial" pitchFamily="34" charset="0"/>
                        </a:rPr>
                        <a:t>Rotura o falta de</a:t>
                      </a:r>
                      <a:r>
                        <a:rPr lang="es-AR" sz="1000" baseline="0" dirty="0">
                          <a:latin typeface="Arial" pitchFamily="34" charset="0"/>
                          <a:cs typeface="Arial" pitchFamily="34" charset="0"/>
                        </a:rPr>
                        <a:t> etiquetas en los tambores y bolsas</a:t>
                      </a:r>
                      <a:endParaRPr lang="es-A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Confusión de productos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Desinformación,</a:t>
                      </a: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(4)= 7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(1)=1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000" b="1" i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NR 7</a:t>
                      </a:r>
                    </a:p>
                    <a:p>
                      <a:pPr marL="0" algn="ctr" defTabSz="914400" rtl="0" eaLnBrk="1" latinLnBrk="0" hangingPunct="1"/>
                      <a:r>
                        <a:rPr lang="es-AR" sz="1000" b="1" i="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Riesgo Bajo tipo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Separ</a:t>
                      </a: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 el producto y pegar etiqueta de «Producto sin identificar».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Comunicarse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el cliente para coordinar medidas de acción.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Información del operario respecto al estado de los contenedores.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Operadores de planta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Gastón Lara.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Jorge Cabrera.</a:t>
                      </a:r>
                      <a:endParaRPr kumimoji="0" lang="es-A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implementación constante.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 acciones fueron eficaces.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72029">
                <a:tc>
                  <a:txBody>
                    <a:bodyPr/>
                    <a:lstStyle/>
                    <a:p>
                      <a:r>
                        <a:rPr lang="es-AR" sz="1000" dirty="0">
                          <a:latin typeface="Arial" pitchFamily="34" charset="0"/>
                          <a:cs typeface="Arial" pitchFamily="34" charset="0"/>
                        </a:rPr>
                        <a:t>Errores en</a:t>
                      </a:r>
                      <a:r>
                        <a:rPr lang="es-AR" sz="1000" baseline="0" dirty="0">
                          <a:latin typeface="Arial" pitchFamily="34" charset="0"/>
                          <a:cs typeface="Arial" pitchFamily="34" charset="0"/>
                        </a:rPr>
                        <a:t> el control de Stock pueden provocar diferencias  entre el stock interno y el de los clientes.</a:t>
                      </a:r>
                      <a:endParaRPr lang="es-A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Pueden</a:t>
                      </a: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provocar diferencias en el stock interno y el de los clientes.</a:t>
                      </a:r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(2)=4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20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  <a:endParaRPr lang="es-A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Comunicarse</a:t>
                      </a: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el cliente y hacer un recuento de los productos.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Ajustar el stock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propio con el de los clientes. Revisar movimientos de mercadería. Redactar una NC si hubo perdida de productos.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un stock semanal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s-AR" sz="1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Reyes, Gastón Lara.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Operarios de planta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implementación constante.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 acciones fueron eficaces</a:t>
                      </a:r>
                      <a:endParaRPr lang="es-A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31567">
                <a:tc>
                  <a:txBody>
                    <a:bodyPr/>
                    <a:lstStyle/>
                    <a:p>
                      <a:r>
                        <a:rPr lang="es-AR" sz="1000" dirty="0">
                          <a:latin typeface="Arial" pitchFamily="34" charset="0"/>
                          <a:cs typeface="Arial" pitchFamily="34" charset="0"/>
                        </a:rPr>
                        <a:t>Recibir</a:t>
                      </a:r>
                      <a:r>
                        <a:rPr lang="es-AR" sz="1000" baseline="0" dirty="0">
                          <a:latin typeface="Arial" pitchFamily="34" charset="0"/>
                          <a:cs typeface="Arial" pitchFamily="34" charset="0"/>
                        </a:rPr>
                        <a:t> productos mal estivados o con perdidas en nuestra planta.</a:t>
                      </a:r>
                      <a:endParaRPr lang="es-A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Derrame de productos químicos durante la manipulación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productos en la base.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(4)=7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(2)=4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28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  <a:endParaRPr lang="es-A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descarga</a:t>
                      </a: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mercadería por seguridad. Se le comunica al cliente el estado de la carga para que tome una decisión.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envían fotos de la mercadería. </a:t>
                      </a: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las acciones correctivas que decida el cliente. </a:t>
                      </a:r>
                      <a:r>
                        <a:rPr lang="es-AR" sz="1000" b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Repaletizar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acomodar los productos. Cobrarle al cliente si es necesario.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Gastón Lara, </a:t>
                      </a:r>
                      <a:r>
                        <a:rPr kumimoji="0" lang="es-A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Daniel Reyes. </a:t>
                      </a: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Operarios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planta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implementación constante.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9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 acciones fueron eficaces</a:t>
                      </a:r>
                      <a:endParaRPr lang="es-A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72029">
                <a:tc>
                  <a:txBody>
                    <a:bodyPr/>
                    <a:lstStyle/>
                    <a:p>
                      <a:r>
                        <a:rPr lang="es-AR" sz="1000" dirty="0">
                          <a:latin typeface="Arial" pitchFamily="34" charset="0"/>
                          <a:cs typeface="Arial" pitchFamily="34" charset="0"/>
                        </a:rPr>
                        <a:t>Confusión</a:t>
                      </a:r>
                      <a:r>
                        <a:rPr lang="es-AR" sz="1000" baseline="0" dirty="0">
                          <a:latin typeface="Arial" pitchFamily="34" charset="0"/>
                          <a:cs typeface="Arial" pitchFamily="34" charset="0"/>
                        </a:rPr>
                        <a:t> o desconocimiento de los </a:t>
                      </a:r>
                      <a:r>
                        <a:rPr lang="es-AR" sz="1000" b="1" i="0" baseline="0" dirty="0">
                          <a:latin typeface="Arial" pitchFamily="34" charset="0"/>
                          <a:cs typeface="Arial" pitchFamily="34" charset="0"/>
                        </a:rPr>
                        <a:t>criterios de aceptación del cliente</a:t>
                      </a:r>
                      <a:r>
                        <a:rPr lang="es-AR" sz="1000" b="1" i="1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AR" sz="1000" baseline="0" dirty="0">
                          <a:latin typeface="Arial" pitchFamily="34" charset="0"/>
                          <a:cs typeface="Arial" pitchFamily="34" charset="0"/>
                        </a:rPr>
                        <a:t>por parte del personal que realiza las muestras de laboratorio.</a:t>
                      </a:r>
                      <a:endParaRPr lang="es-A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aceptación del producto.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Reclamos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multas económicas por parte del cliente.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(3)=5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(3)=7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35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  <a:endParaRPr lang="es-A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AR" sz="10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Reunirnos con personal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Laboratorio de HALLIBURTON para unificar criterios de titulación.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Rediseñar registro de muestras para evitar posibles errores de criterio.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Hacer controles al azar de las contra-muestras almacenadas.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Fernando Aun, Leticia Torres,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Consuelo Cervera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 implementado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 acciones fueron eficaces</a:t>
                      </a:r>
                      <a:endParaRPr lang="es-AR" sz="10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72029">
                <a:tc>
                  <a:txBody>
                    <a:bodyPr/>
                    <a:lstStyle/>
                    <a:p>
                      <a:pPr algn="l"/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Cortes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energía eléctrica que impidan la utilización de algunos instrumentos de laboratorio.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Retraso en las operaciones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empresa.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(2)= 3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 7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21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Prender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grupo electrógeno principal.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Fernando Aun, Leticia Torres,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Consuelo Cervera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 implementado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Las acciones fueron eficaces.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Mantenimiento </a:t>
                      </a:r>
                      <a:r>
                        <a:rPr lang="es-A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enciende el grupo  electrógeno.</a:t>
                      </a:r>
                      <a:endParaRPr lang="es-AR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55556">
                <a:tc>
                  <a:txBody>
                    <a:bodyPr/>
                    <a:lstStyle/>
                    <a:p>
                      <a:r>
                        <a:rPr lang="es-A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insumos críticos en el mercado </a:t>
                      </a: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rotura de instrumentos de medición.</a:t>
                      </a:r>
                      <a:endParaRPr lang="es-A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resiente la calidad y la velocidad de las tareas de laboratorio</a:t>
                      </a:r>
                      <a:endParaRPr lang="es-A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2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12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 7</a:t>
                      </a:r>
                    </a:p>
                    <a:p>
                      <a:pPr algn="ctr"/>
                      <a:r>
                        <a:rPr lang="es-AR" sz="12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35</a:t>
                      </a:r>
                    </a:p>
                    <a:p>
                      <a:pPr algn="ctr"/>
                      <a:r>
                        <a:rPr lang="es-AR" sz="12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</a:t>
                      </a: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técnicas y materiales alternativos para realizar las tareas.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Mantener</a:t>
                      </a: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stock mínimo de insumos críticos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Fernando Aun, Leticia Torres,</a:t>
                      </a: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Consuelo Cervera</a:t>
                      </a:r>
                      <a:endParaRPr lang="es-A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AR" sz="11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 implementado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Las acciones fueron eficaces.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02069">
                <a:tc>
                  <a:txBody>
                    <a:bodyPr/>
                    <a:lstStyle/>
                    <a:p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Muestras sin identificación, faltante de muestras, error en el etiquetado de la muestra, error en el análisis de la muestra. </a:t>
                      </a:r>
                    </a:p>
                    <a:p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registro en el listado de muestras.</a:t>
                      </a:r>
                    </a:p>
                    <a:p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Perdida de muestras.</a:t>
                      </a:r>
                      <a:endParaRPr lang="es-A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Perdida</a:t>
                      </a: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tiempo y confiabilidad en el proceso. Perdida de credibilidad ante el cliente si se entrega una muestra mal analizada.</a:t>
                      </a:r>
                      <a:endParaRPr lang="es-A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2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12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 7</a:t>
                      </a:r>
                    </a:p>
                    <a:p>
                      <a:pPr algn="ctr"/>
                      <a:r>
                        <a:rPr lang="es-AR" sz="12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35</a:t>
                      </a:r>
                    </a:p>
                    <a:p>
                      <a:pPr algn="ctr"/>
                      <a:r>
                        <a:rPr lang="es-AR" sz="12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Volver a tomar la muestra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Comunicarse con el cliente para rehacer la muestra.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capacitaciones regulares</a:t>
                      </a: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 personal que toma las muestras y las analiza.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Contratar un técnico químico que analice muestras al azar.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Fernando Aun, Leticia Torres,</a:t>
                      </a: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Consuelo Cervera</a:t>
                      </a:r>
                      <a:endParaRPr lang="es-A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AR" sz="11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 implementado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AR" sz="1100" b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Las acciones fueron eficaces.</a:t>
                      </a:r>
                    </a:p>
                    <a:p>
                      <a:pPr algn="just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9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372029"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Faltante</a:t>
                      </a:r>
                      <a:r>
                        <a:rPr lang="es-AR" sz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de personal para completar el proceso por tratarse de un sector ocupado por una sola persona.</a:t>
                      </a:r>
                      <a:endParaRPr lang="es-AR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organización para completar</a:t>
                      </a:r>
                      <a:r>
                        <a:rPr lang="es-AR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las tareas del sector.</a:t>
                      </a:r>
                      <a:endParaRPr lang="es-A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2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12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(4)= 10</a:t>
                      </a:r>
                    </a:p>
                    <a:p>
                      <a:pPr algn="ctr"/>
                      <a:r>
                        <a:rPr lang="es-AR" sz="1200" b="1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50</a:t>
                      </a:r>
                    </a:p>
                    <a:p>
                      <a:pPr algn="ctr"/>
                      <a:r>
                        <a:rPr lang="es-AR" sz="1200" b="1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Alto tipo 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Contactar al asesor externo para completar</a:t>
                      </a:r>
                      <a:r>
                        <a:rPr lang="es-A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las tareas del sector.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-Capacitar</a:t>
                      </a:r>
                      <a:r>
                        <a:rPr lang="es-AR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personal adicional en la realización de las tareas del sector.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Fernando Aun, Leticia Torres,</a:t>
                      </a: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Consuelo Cervera</a:t>
                      </a:r>
                      <a:endParaRPr lang="es-A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AR" sz="12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 implementado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Las acciones fueron eficaces.</a:t>
                      </a:r>
                    </a:p>
                    <a:p>
                      <a:pPr algn="just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Capacitar a personal de la planta.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50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65664"/>
              </p:ext>
            </p:extLst>
          </p:nvPr>
        </p:nvGraphicFramePr>
        <p:xfrm>
          <a:off x="537949" y="611300"/>
          <a:ext cx="11185480" cy="8014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4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3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715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01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07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373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5644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23427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MATRIZ DE RIESGOS PROCESO</a:t>
                      </a:r>
                      <a:r>
                        <a:rPr lang="es-AR" sz="1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AR" sz="1000" b="1" u="none" strike="noStrike" dirty="0">
                          <a:effectLst/>
                        </a:rPr>
                        <a:t>Fecha de actualización   15/03/19</a:t>
                      </a:r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endParaRPr lang="es-A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8" marR="8648" marT="8648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028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RIESGOS Y OPORTUNIDADES ¿Qué puede salir mal / bien?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CONSECUENCIA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NIVEL DE RIESGO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ACCION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RESPONSABLES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FEHA DE IMPLEMENTACION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EFICACIA DE LAS ACCIONES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RECOMENDACIONES/</a:t>
                      </a:r>
                    </a:p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OBSERVACIONES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9680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Interrupción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servicio en locación por rotura de un equipo o reclamo del cliente por mal estado de los camiones.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interrumpe el servicio. Se modifica el remito o se completa el servicio enviando otro camión lo antes posible. Perdida de dinero y recursos. Se genera una mala imagen ante el cliente.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 7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35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las reparaciones a las unidades rápidamente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luego de que se ha detectado un problema.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Revisar y realizar mejoras al procedimiento </a:t>
                      </a:r>
                      <a:r>
                        <a:rPr lang="es-AR" sz="8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IT_24 Mantenimiento de Equipos 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 los años.</a:t>
                      </a:r>
                    </a:p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-Respetar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IT_24 Mantenimiento de Equipos. </a:t>
                      </a:r>
                    </a:p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-Tratar con velocidad los problemas encontrados en los </a:t>
                      </a:r>
                      <a:r>
                        <a:rPr lang="es-AR" sz="800" b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AR" sz="800" b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Salida y entrada.</a:t>
                      </a:r>
                    </a:p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-Registrar y tratar inmediatamente los reclamos del cliente.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800" b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Julio Obreque y Gastón Lara.</a:t>
                      </a:r>
                    </a:p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Félix Aun.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AR" sz="8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 implementado 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 acciones fueron eficaces.</a:t>
                      </a:r>
                      <a:endParaRPr lang="es-AR" sz="800" b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pretende incorporar una guardia de barrera las 24 horas</a:t>
                      </a:r>
                      <a:endParaRPr lang="es-A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Derrame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importante en la ruta o un accidente de transito que impida al vehículo y al chofer completar su recorrido.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concreta la entrega. Se genera mala imagen ante el cliente y la comunidad. Posibles multas y aparición en los medios de comunicación.</a:t>
                      </a:r>
                    </a:p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Perdida de dinero y recursos.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(4)= 10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50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Alto tipo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marcha al plan de contingencia correspondiente.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capacitaciones de manejo defensivo, simulacros de derrames y accidentes de transito, y realizar un ranking de choferes mensual para promover el manejo prudente de nuestros choferes.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Jorge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Cabrera, Dante Lara y Julio </a:t>
                      </a:r>
                      <a:r>
                        <a:rPr lang="es-AR" sz="800" b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Obreque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Gastón Lara.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 implementado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acciones fueron eficaces.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661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cliente no acepta el producto </a:t>
                      </a:r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campo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estar fuera de los parámetros.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se concreta la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entrega, posibles multa por </a:t>
                      </a:r>
                      <a:r>
                        <a:rPr lang="es-AR" sz="800" b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NTPs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perdidas de dinero y recursos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(4)= 10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50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alto tipo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equipo vuelve a la base, se acomoda la concentración en tanques de mezclado, se rechequea la concentración  en laboratorio  y posterior despacho.</a:t>
                      </a:r>
                    </a:p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Capacitar al personal en analisis de laboratorio tres veces al año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Jorge Cabrera, Leticia Torres,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Dante Lara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 implementado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eficacia de la acción se mide por la baja de los Reclamo de clientes.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Incorporar las capacitaciones al plan de capacitacion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661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Recibir un pedido y no anotarlo o anotarlo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mal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Entrega de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pedidos fuera de tiempo y forma. Se genera una mala imagen ante el cliente.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 7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35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Anotar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inmediatamente los pedidos en la Orden de Venta.</a:t>
                      </a:r>
                    </a:p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Pedirle a los clientes que de lo posible hagan sus pedidos mediante un E-mail.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Revisar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procedimiento IT_07 Comercialización de productos químicos y servicios. Aplicar cambios que mejoren el proceso.</a:t>
                      </a:r>
                    </a:p>
                    <a:p>
                      <a:pPr algn="l"/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Jorge Cabrera.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Dante Lara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 implementado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acciones fueron eficaces.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 esta implementando un control de salidas e ingresos las 24 horas y mejorando el proceso mediante un sistema de control digital de salidas y entradas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retrasa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formulación en planta y por eso se retrasa la salida del camión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Llegada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tarde a la locación. Se genera mala imagen ante el cliente.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 7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35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inmediatamente los pedidos a la planta.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Trabajar proactivamente en la planta.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Preparar un stock de productos para anticiparse al cliente.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Jorge Cabrera,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Gastón Lara, Dante Lara.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 implementado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acciones fueron eficaces.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Stock de productos puede generar un retraso en las </a:t>
                      </a:r>
                      <a:r>
                        <a:rPr lang="es-AR" sz="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entregas.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retrasos en las entregas pueden generar una mala imagen ante los clientes.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(2)= 3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(4)= 10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30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Mantener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buen Stock de productos. Anticiparse a los inconvenientes como faltante de productos en el mercado o paros.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Establecer un stock mínimo de productos.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Jorge Cabrera, Dante Lara. Alejandro Cepeda.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 implementado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acciones fueron eficaces.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comienza a gestionar la incorporación del stock al sistema Nexion.</a:t>
                      </a:r>
                      <a:endParaRPr lang="es-AR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38928"/>
              </p:ext>
            </p:extLst>
          </p:nvPr>
        </p:nvGraphicFramePr>
        <p:xfrm>
          <a:off x="537949" y="611300"/>
          <a:ext cx="11185480" cy="2345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4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3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715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01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07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373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5644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23427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MATRIZ DE RIESGOS PROCESO</a:t>
                      </a:r>
                      <a:r>
                        <a:rPr lang="es-AR" sz="1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AR" sz="1000" b="1" u="none" strike="noStrike" dirty="0">
                          <a:effectLst/>
                        </a:rPr>
                        <a:t>Fecha de actualización   15/03/19</a:t>
                      </a:r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endParaRPr lang="es-A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8" marR="8648" marT="8648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028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RIESGOS Y OPORTUNIDADES ¿Qué puede salir mal / bien?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CONSECUENCIA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NIVEL DE RIESGO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ACCION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RESPONSABLES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FEHA DE IMPLEMENTACION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EFICACIA DE LAS ACCIONES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RECOMENDACIONES/</a:t>
                      </a:r>
                    </a:p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OBSERVACIONES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Ruptura</a:t>
                      </a:r>
                      <a:r>
                        <a:rPr lang="es-AR" sz="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stock de Cloruro de Calcio puede generar una orden de servicio por parte del cliente YPF. Según contrato de provisión vigente.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 de servicio, incumplimiento del</a:t>
                      </a:r>
                      <a:r>
                        <a:rPr lang="es-AR" sz="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contrato.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AR" sz="9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(3)= 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(4)= 10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</a:t>
                      </a:r>
                      <a:r>
                        <a:rPr lang="es-AR" sz="9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s-AR" sz="900" b="1" i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</a:t>
                      </a:r>
                      <a:r>
                        <a:rPr lang="es-AR" sz="900" b="1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 tipo B</a:t>
                      </a:r>
                      <a:endParaRPr lang="es-AR" sz="900" b="1" i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Aumentar</a:t>
                      </a:r>
                      <a:r>
                        <a:rPr lang="es-AR" sz="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stock actual de 100 m3 a 200 m3 y un back-up de producto solido para fabricar 100 m3 mas.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Jorge</a:t>
                      </a:r>
                      <a:r>
                        <a:rPr lang="es-AR" sz="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Cabrera</a:t>
                      </a:r>
                      <a:r>
                        <a:rPr lang="es-AR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AR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Felix</a:t>
                      </a:r>
                      <a:r>
                        <a:rPr lang="es-AR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Aun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A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Enero 2020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evaluarán las acciones en Marzo de 2020</a:t>
                      </a:r>
                      <a:endParaRPr lang="es-AR" sz="800" b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9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comienza a gestionar la incorporación del stock al sistema Nexion.</a:t>
                      </a:r>
                      <a:endParaRPr lang="es-AR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9127"/>
              </p:ext>
            </p:extLst>
          </p:nvPr>
        </p:nvGraphicFramePr>
        <p:xfrm>
          <a:off x="537949" y="462441"/>
          <a:ext cx="11185480" cy="12981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1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50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8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00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21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135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72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4554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9429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MATRIZ DE RIESGOS PROCESO: </a:t>
                      </a:r>
                      <a:r>
                        <a:rPr lang="es-AR" sz="1000" b="1" u="none" strike="noStrike" dirty="0">
                          <a:effectLst/>
                        </a:rPr>
                        <a:t>Fecha de actualización   15/03/19</a:t>
                      </a:r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endParaRPr lang="es-A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97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RIESGOS Y OPORTUNIDADES ¿Qué puede salir mal / bien?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CONSECUENCIA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NIVEL DE RIESGO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ACCION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RESPONSABLES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FEHA DE IMPLEMENTACION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EFICACIA DE LAS ACCIONES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RECOMENDACIONES/</a:t>
                      </a:r>
                    </a:p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OBSERVACIONES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48771"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Fugas de productos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derrames durante la realización de un mantenimiento. Incidentes con quemaduras, cortes o intoxicación.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Perdida de días de trabajo por lesiones,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heridas, muertes. Posibles juicios laborales.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(4)=10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50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Alto tipo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Incluir las tareas de Mantenimiento en la Matriz de Identificación de Peligros y Evaluación de Riesgos.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Incluir en el plan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capacitación el Tema Matriz de Identificación de Peligros y Evaluación de Riesgos, Primeros auxilios y RCP.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Contar con un Plan de Contingencia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ataque todos los posibles peligros en las tareas de mantenimiento.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s-AR" sz="1000" b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emergencia. Mantener disponible. 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Félix Aun. Gastón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Lara. Jorge Cabrera. </a:t>
                      </a:r>
                      <a:endParaRPr lang="es-AR" sz="1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 ya implementado</a:t>
                      </a:r>
                    </a:p>
                    <a:p>
                      <a:pPr algn="l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u="none" strike="noStrike">
                          <a:effectLst/>
                        </a:rPr>
                        <a:t> </a:t>
                      </a:r>
                      <a:r>
                        <a:rPr lang="es-AR" sz="1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 acciones fueron eficaces.</a:t>
                      </a:r>
                    </a:p>
                    <a:p>
                      <a:pPr algn="l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/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37392"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Mala calidad de los insumos para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realizar los mantenimientos.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Rotura prematura de los insumos. Perdida de tiempo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dinero por pedir insumos nuevos.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(4)= 7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(3)=7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49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alto tipo B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omprar a proveedores que han sido evaluados, con resultados favorables.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Estandarizar las marcas que utilizamos para las reparaciones.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de insumos al ingreso a Pañol. Verificar que este punto esté incorporado al Procedimiento de Compra.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Asistente administrativo 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Supervisor de Ventas Responsable de Pañol.</a:t>
                      </a:r>
                    </a:p>
                    <a:p>
                      <a:pPr algn="l"/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Félix Aun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 Ya implementado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 No conformidades. Ordenes d trabajo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evalua conseguir la representacion de la marca tigre.</a:t>
                      </a:r>
                    </a:p>
                    <a:p>
                      <a:pPr algn="l"/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Evaluar con el grupo economico socma el desarrollo de un proveedor que pueda desarrollar un proveedor acorde a nuestras necesidades (plastico)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50129"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Retraso en el programa de mantenimiento por enfermedad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personal o tardanza en la entrega de materiales.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Inclemencias climáticas.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Problemas en la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operatividad de la empresa por no poder contar con los equipos reparados en el tiempo que se había previsto.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(2)= 3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(2)=4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12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bajo tipo D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Poner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plazos de reparación que se puedan cumplir.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Tener en cuenta posibles retrasos cuando se redactan los </a:t>
                      </a:r>
                      <a:r>
                        <a:rPr lang="es-AR" sz="1000" b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PDAs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la evaluación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proveedores según el PG_14 Evaluación de Proveedores.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Implementar una política de mantenimiento.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Contar con la colaboración del personal en pasantías, bajo supervisión de personal de la organización para la realización de tareas de apoyo.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Félix Aun. Asistente administrativo 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Supervisor de Ventas Responsable de Pañol.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Gastón Lara.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 Ya implementado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 Ordenes de trabajo</a:t>
                      </a:r>
                      <a:r>
                        <a:rPr lang="es-AR" sz="1000" u="none" strike="noStrike" baseline="0" dirty="0">
                          <a:effectLst/>
                        </a:rPr>
                        <a:t> 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Evaluación de Proveedores.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Incluir tareas de</a:t>
                      </a: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Pasantes en 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Matriz de Identificación de Peligros y Evaluación de Riesgos. Capacitar al personal pasante.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75603"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dirty="0">
                          <a:latin typeface="Arial" pitchFamily="34" charset="0"/>
                          <a:cs typeface="Arial" pitchFamily="34" charset="0"/>
                        </a:rPr>
                        <a:t>Problemas</a:t>
                      </a:r>
                      <a:r>
                        <a:rPr lang="es-AR" sz="1000" baseline="0" dirty="0">
                          <a:latin typeface="Arial" pitchFamily="34" charset="0"/>
                          <a:cs typeface="Arial" pitchFamily="34" charset="0"/>
                        </a:rPr>
                        <a:t> económicos pueden retrasar las compras para cumplir el plan de mantenimiento.</a:t>
                      </a:r>
                      <a:endParaRPr lang="es-A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Problemas en la</a:t>
                      </a:r>
                      <a:r>
                        <a:rPr lang="es-A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operatividad de la empresa por no poder contar con los equipos reparados en el tiempo que se había previsto.</a:t>
                      </a:r>
                      <a:endParaRPr lang="es-AR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(2)= 3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(3)=7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21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reparaciones</a:t>
                      </a:r>
                      <a:r>
                        <a:rPr lang="es-AR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sobre la marcha atacando los problemas mas graves que puedan llegar a afectar el servicio.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Elaborar un listado de</a:t>
                      </a:r>
                      <a:r>
                        <a:rPr lang="es-AR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productos críticos para mantenimiento.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A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Poner plazos de reparación que se puedan cumplir.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A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Tener en cuenta posibles retrasos cuando se redactan los </a:t>
                      </a:r>
                      <a:r>
                        <a:rPr kumimoji="0" lang="es-A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PDAs</a:t>
                      </a:r>
                      <a:r>
                        <a:rPr kumimoji="0" lang="es-A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A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Félix Aun. Fernando Aun</a:t>
                      </a:r>
                      <a:endParaRPr kumimoji="0" lang="es-A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 Ya implementado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Stock del</a:t>
                      </a:r>
                      <a:r>
                        <a:rPr lang="es-AR" sz="10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pañol</a:t>
                      </a:r>
                      <a:endParaRPr lang="es-A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/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04870"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dirty="0">
                          <a:latin typeface="Arial" pitchFamily="34" charset="0"/>
                          <a:cs typeface="Arial" pitchFamily="34" charset="0"/>
                        </a:rPr>
                        <a:t>Falta de personal para mantenimiento</a:t>
                      </a:r>
                      <a:r>
                        <a:rPr lang="es-AR" sz="1000" baseline="0" dirty="0">
                          <a:latin typeface="Arial" pitchFamily="34" charset="0"/>
                          <a:cs typeface="Arial" pitchFamily="34" charset="0"/>
                        </a:rPr>
                        <a:t> de vehículos por estar asignados a otras tareas.</a:t>
                      </a:r>
                      <a:endParaRPr lang="es-A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dirty="0">
                          <a:latin typeface="Arial" pitchFamily="34" charset="0"/>
                          <a:cs typeface="Arial" pitchFamily="34" charset="0"/>
                        </a:rPr>
                        <a:t>Retrasos en las tareas de mantenimiento</a:t>
                      </a:r>
                      <a:r>
                        <a:rPr lang="es-AR" sz="1000" baseline="0" dirty="0">
                          <a:latin typeface="Arial" pitchFamily="34" charset="0"/>
                          <a:cs typeface="Arial" pitchFamily="34" charset="0"/>
                        </a:rPr>
                        <a:t> evitan que la empresa mantenga sus equipos en condiciones optimas.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baseline="0" dirty="0">
                          <a:latin typeface="Arial" pitchFamily="34" charset="0"/>
                          <a:cs typeface="Arial" pitchFamily="34" charset="0"/>
                        </a:rPr>
                        <a:t>Posibles reclamos del cliente.</a:t>
                      </a:r>
                      <a:endParaRPr lang="es-A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(2)= 3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(3)=7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21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</a:t>
                      </a: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prioridades de mantenimiento para reasignar nuestros recursos humanos.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Especificar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prioridad dentro de la orden de trabajo para que el personal de mantenimiento pueda terminar primero los trabajos mas urgentes.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Félix Aun. </a:t>
                      </a:r>
                      <a:endParaRPr kumimoji="0" lang="es-A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 implementado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Ordenes de  trabajo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/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604870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dirty="0">
                          <a:latin typeface="Arial" pitchFamily="34" charset="0"/>
                          <a:cs typeface="Arial" pitchFamily="34" charset="0"/>
                        </a:rPr>
                        <a:t>No disponer de los vehículos para Mantenimiento por no contar con unidades de back 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dirty="0">
                          <a:latin typeface="Arial" pitchFamily="34" charset="0"/>
                          <a:cs typeface="Arial" pitchFamily="34" charset="0"/>
                        </a:rPr>
                        <a:t>Retrasos en las tareas de mantenimiento</a:t>
                      </a:r>
                      <a:r>
                        <a:rPr lang="es-AR" sz="1000" baseline="0" dirty="0">
                          <a:latin typeface="Arial" pitchFamily="34" charset="0"/>
                          <a:cs typeface="Arial" pitchFamily="34" charset="0"/>
                        </a:rPr>
                        <a:t> evitan que la empresa mantenga sus equipos en condiciones optimas. Posibles reclamos del cliente.</a:t>
                      </a:r>
                      <a:endParaRPr lang="es-A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(4)= 7</a:t>
                      </a:r>
                    </a:p>
                    <a:p>
                      <a:pPr algn="ctr"/>
                      <a:r>
                        <a:rPr lang="es-AR" sz="10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(3)=7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49</a:t>
                      </a:r>
                    </a:p>
                    <a:p>
                      <a:pPr algn="ctr"/>
                      <a:r>
                        <a:rPr lang="es-AR" sz="10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alto tipo B</a:t>
                      </a:r>
                      <a:endParaRPr lang="es-A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Mantener una</a:t>
                      </a: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comunicación fluida y efectiva con sector de </a:t>
                      </a:r>
                      <a:r>
                        <a:rPr lang="es-AR" sz="1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Logistica</a:t>
                      </a: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fin de optimizar tiempos de reparación y regreso a las actividades.</a:t>
                      </a:r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reparaciones</a:t>
                      </a:r>
                      <a:r>
                        <a:rPr lang="es-A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sobre la marcha atacando los problemas mas graves que puedan llegar a afectar el servicio.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Preparar un equipo con las mismas</a:t>
                      </a:r>
                      <a:r>
                        <a:rPr lang="es-AR" sz="1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características que nos permita poder hacer mantenimiento al vehículo afectado.</a:t>
                      </a:r>
                      <a:endParaRPr lang="es-AR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A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Félix Aun. Dante Lara. </a:t>
                      </a:r>
                      <a:endParaRPr kumimoji="0" lang="es-A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 Ya implementado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Ordenes de Trabajo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u="none" strike="noStrike" dirty="0">
                          <a:effectLst/>
                        </a:rPr>
                        <a:t>Evaluar la posibilidad de incorporar nuevas unidades mediante una ayuda financiera  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8" marR="8648" marT="8648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73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26881"/>
              </p:ext>
            </p:extLst>
          </p:nvPr>
        </p:nvGraphicFramePr>
        <p:xfrm>
          <a:off x="459571" y="289082"/>
          <a:ext cx="11185480" cy="7176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1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05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0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803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14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9818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981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81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23427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MATRIZ DE RIESGOS PROCESO: </a:t>
                      </a:r>
                      <a:r>
                        <a:rPr lang="es-AR" sz="1000" b="1" u="none" strike="noStrike" dirty="0">
                          <a:effectLst/>
                        </a:rPr>
                        <a:t>Fecha de actualización   15/03/19</a:t>
                      </a:r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endParaRPr lang="es-AR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8" marR="8648" marT="8648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028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RIESGOS Y OPORTUNIDADES ¿Qué puede salir mal / bien?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CONSECUENCIA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NIVEL DE RIESGO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ACCION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RESPONSABLES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FEHA DE IMPLEMENTACION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EFICACIA DE LAS ACCIONES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RECOMENDACIONES/</a:t>
                      </a:r>
                    </a:p>
                    <a:p>
                      <a:pPr algn="ctr" fontAlgn="ctr"/>
                      <a:r>
                        <a:rPr lang="es-AR" sz="1000" u="none" strike="noStrike" dirty="0">
                          <a:effectLst/>
                          <a:latin typeface="+mn-lt"/>
                        </a:rPr>
                        <a:t>OBSERVACIONES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48" marR="8648" marT="8648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Interrupción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servicios en campo por roturas graves de equipos.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interrumpe el servicio y como consecuencia se genera una mala imagen ante el cliente.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Posibles ordenes de servicio. 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(3)= 7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35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Reemplazar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equipamiento o suspender la tarea y reprogramarla en caso que sea posible.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Revisar y realizar mejoras al procedimiento </a:t>
                      </a:r>
                      <a:r>
                        <a:rPr lang="es-AR" sz="8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IT_24 Mantenimiento de Equipos 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 los años.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mantenimiento preventivo en base luego de cada servicio.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800" b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Jorge cabrera, Fernando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Aun dante lara, Felix Aun.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 implementado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Plan de mantenimiento preventivo</a:t>
                      </a:r>
                    </a:p>
                    <a:p>
                      <a:pPr algn="just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Reportes de novedades e incidentes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esta implementando un sistema digital para la mejora del plan de mantenimiento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se produzca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incidente o accidente durante las tareas en la locación.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Interrupción del servicio y reprogramación.</a:t>
                      </a:r>
                    </a:p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Gastos de compensación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multas y perdidas económicas producidas por reclamos del cliente y perdida o suspensión del personal.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(1)= 1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(4)= 10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10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bajo tipo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Activar el rol de emergencia correspondiente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completar registros de incidentes.</a:t>
                      </a:r>
                    </a:p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Comunicarse inmediatamente con el cliente.</a:t>
                      </a:r>
                    </a:p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Respetar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los programas de trabajo y las presiones permitidas para los servicios.</a:t>
                      </a:r>
                    </a:p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Realizar mantenimientos preventivos en base y hacer un control permanente de los equipos.</a:t>
                      </a:r>
                    </a:p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Capacitar en roles de emergencia y seguridad para tareas en campo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Jorge Cabrera, Fernando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Aun Felix Aun, Gaston Lara, Dante Lara.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 implementado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Comunicación con el cliente</a:t>
                      </a:r>
                    </a:p>
                    <a:p>
                      <a:r>
                        <a:rPr lang="es-ES" sz="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Registros de incidente 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661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condiciones climáticas, conflictos gremiales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otros problemas, el servicio se puede interrumpir en la locación.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Perdida de tiempo o reprogramación de servicios.</a:t>
                      </a:r>
                    </a:p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Perdidas económicas por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gastos de personal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(2)= 4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20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Detener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servicio por cuestiones de seguridad. Reprogramar el servicio si es necesario.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Mantener una buena comunicación con el cliente.</a:t>
                      </a:r>
                    </a:p>
                    <a:p>
                      <a:pPr algn="l"/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Dante Lara Jorge Cabrera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 implementado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Comunicación con el cliente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9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retrasa la llegada a la locación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interrupciones en la ruta.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Perdida de tiempo o reprogramación de servicios.</a:t>
                      </a:r>
                    </a:p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Perdidas económicas por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gastos de personal.</a:t>
                      </a:r>
                    </a:p>
                    <a:p>
                      <a:pPr algn="l"/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(3)= 5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(2)= 4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20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activa el rol de llamadas correspondiente.</a:t>
                      </a:r>
                    </a:p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toma una decisión en conjunto con el cliente 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Mantener una buena comunicación con el cliente.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Cambiar hoja de ruta con la autorización correspondiente.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Mantenerse informado de los cortes de ruta mediante los medios de comunicación.</a:t>
                      </a:r>
                    </a:p>
                    <a:p>
                      <a:pPr algn="l"/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Jorge Cabrera y Dante Lara.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 implementado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Comunicación con el cliente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9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recursos habilitados para el ingreso a locación. 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interrumpe el servicio y como consecuencia se genera una mala imagen ante el cliente.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8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Posibles ordenes de servicio. </a:t>
                      </a:r>
                      <a:endParaRPr lang="es-AR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9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(2)= 3</a:t>
                      </a:r>
                    </a:p>
                    <a:p>
                      <a:pPr algn="ctr"/>
                      <a:r>
                        <a:rPr lang="es-AR" sz="9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 (4)= 10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 30</a:t>
                      </a:r>
                    </a:p>
                    <a:p>
                      <a:pPr algn="ctr"/>
                      <a:r>
                        <a:rPr lang="es-AR" sz="900" b="1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aceptable tipo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Contar con un sector exclusivo de habilitaciones, mantener una comunicación fluida con el cliente y estudios auditores</a:t>
                      </a:r>
                    </a:p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Implementar un sistema de alerta de vencimientos de credenciales (sistema Cumbre)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reyes Dante Lara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 implementado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Comunicación con el cliente </a:t>
                      </a: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9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07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66"/>
          <a:stretch/>
        </p:blipFill>
        <p:spPr bwMode="auto">
          <a:xfrm>
            <a:off x="2002508" y="669331"/>
            <a:ext cx="8151551" cy="277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11 Objeto"/>
          <p:cNvGraphicFramePr>
            <a:graphicFrameLocks noChangeAspect="1"/>
          </p:cNvGraphicFramePr>
          <p:nvPr/>
        </p:nvGraphicFramePr>
        <p:xfrm>
          <a:off x="1063368" y="3880883"/>
          <a:ext cx="5837237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Documento" r:id="rId4" imgW="6096736" imgH="2555371" progId="Word.Document.12">
                  <p:embed/>
                </p:oleObj>
              </mc:Choice>
              <mc:Fallback>
                <p:oleObj name="Documento" r:id="rId4" imgW="6096736" imgH="255537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368" y="3880883"/>
                        <a:ext cx="5837237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/>
        </p:nvGraphicFramePr>
        <p:xfrm>
          <a:off x="5645150" y="3859213"/>
          <a:ext cx="5837238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Documento" r:id="rId6" imgW="6096736" imgH="2555371" progId="Word.Document.12">
                  <p:embed/>
                </p:oleObj>
              </mc:Choice>
              <mc:Fallback>
                <p:oleObj name="Documento" r:id="rId6" imgW="6096736" imgH="255537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3859213"/>
                        <a:ext cx="5837238" cy="244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630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5447</Words>
  <Application>Microsoft Office PowerPoint</Application>
  <PresentationFormat>Personalizado</PresentationFormat>
  <Paragraphs>614</Paragraphs>
  <Slides>10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Tema de Office</vt:lpstr>
      <vt:lpstr>1_Tema de Office</vt:lpstr>
      <vt:lpstr>2_Tema de Office</vt:lpstr>
      <vt:lpstr>3_Tema de Office</vt:lpstr>
      <vt:lpstr>Documento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Bárbara</dc:creator>
  <cp:lastModifiedBy>Windows User</cp:lastModifiedBy>
  <cp:revision>333</cp:revision>
  <dcterms:created xsi:type="dcterms:W3CDTF">2016-12-28T14:04:44Z</dcterms:created>
  <dcterms:modified xsi:type="dcterms:W3CDTF">2020-02-18T20:05:04Z</dcterms:modified>
</cp:coreProperties>
</file>