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4" r:id="rId8"/>
    <p:sldId id="263" r:id="rId9"/>
    <p:sldId id="271" r:id="rId10"/>
    <p:sldId id="270" r:id="rId11"/>
    <p:sldId id="269" r:id="rId12"/>
    <p:sldId id="268" r:id="rId13"/>
    <p:sldId id="262" r:id="rId14"/>
    <p:sldId id="267"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6FEB-93D8-59B4-6198-51779F6E52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1D16E3-9172-4739-54A8-B90AFD6F2F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E7D440-2EA7-3117-FB03-0658FB3EE85B}"/>
              </a:ext>
            </a:extLst>
          </p:cNvPr>
          <p:cNvSpPr>
            <a:spLocks noGrp="1"/>
          </p:cNvSpPr>
          <p:nvPr>
            <p:ph type="dt" sz="half" idx="10"/>
          </p:nvPr>
        </p:nvSpPr>
        <p:spPr/>
        <p:txBody>
          <a:bodyPr/>
          <a:lstStyle/>
          <a:p>
            <a:fld id="{8C3E9C72-59BE-4C6E-A881-B8A4F548AB7D}" type="datetimeFigureOut">
              <a:rPr lang="en-US" smtClean="0"/>
              <a:t>6/30/2023</a:t>
            </a:fld>
            <a:endParaRPr lang="en-US"/>
          </a:p>
        </p:txBody>
      </p:sp>
      <p:sp>
        <p:nvSpPr>
          <p:cNvPr id="5" name="Footer Placeholder 4">
            <a:extLst>
              <a:ext uri="{FF2B5EF4-FFF2-40B4-BE49-F238E27FC236}">
                <a16:creationId xmlns:a16="http://schemas.microsoft.com/office/drawing/2014/main" id="{0CFBB875-49C9-0C03-A2E7-2CDE412FA3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56A778-E44E-70C2-E34C-292D12C0F4DC}"/>
              </a:ext>
            </a:extLst>
          </p:cNvPr>
          <p:cNvSpPr>
            <a:spLocks noGrp="1"/>
          </p:cNvSpPr>
          <p:nvPr>
            <p:ph type="sldNum" sz="quarter" idx="12"/>
          </p:nvPr>
        </p:nvSpPr>
        <p:spPr/>
        <p:txBody>
          <a:bodyPr/>
          <a:lstStyle/>
          <a:p>
            <a:fld id="{7D2CB6E9-83BD-4F6C-8B10-C515ECBA570C}" type="slidenum">
              <a:rPr lang="en-US" smtClean="0"/>
              <a:t>‹#›</a:t>
            </a:fld>
            <a:endParaRPr lang="en-US"/>
          </a:p>
        </p:txBody>
      </p:sp>
    </p:spTree>
    <p:extLst>
      <p:ext uri="{BB962C8B-B14F-4D97-AF65-F5344CB8AC3E}">
        <p14:creationId xmlns:p14="http://schemas.microsoft.com/office/powerpoint/2010/main" val="636288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5CCE-8A3D-E8D4-3807-24C26CA3C8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8DCAE7-36D0-7C7B-E82B-25769F767A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308836-3545-F0ED-C130-44DB08F1ABA9}"/>
              </a:ext>
            </a:extLst>
          </p:cNvPr>
          <p:cNvSpPr>
            <a:spLocks noGrp="1"/>
          </p:cNvSpPr>
          <p:nvPr>
            <p:ph type="dt" sz="half" idx="10"/>
          </p:nvPr>
        </p:nvSpPr>
        <p:spPr/>
        <p:txBody>
          <a:bodyPr/>
          <a:lstStyle/>
          <a:p>
            <a:fld id="{8C3E9C72-59BE-4C6E-A881-B8A4F548AB7D}" type="datetimeFigureOut">
              <a:rPr lang="en-US" smtClean="0"/>
              <a:t>6/30/2023</a:t>
            </a:fld>
            <a:endParaRPr lang="en-US"/>
          </a:p>
        </p:txBody>
      </p:sp>
      <p:sp>
        <p:nvSpPr>
          <p:cNvPr id="5" name="Footer Placeholder 4">
            <a:extLst>
              <a:ext uri="{FF2B5EF4-FFF2-40B4-BE49-F238E27FC236}">
                <a16:creationId xmlns:a16="http://schemas.microsoft.com/office/drawing/2014/main" id="{D38859C1-E0D6-93EA-A398-7E298908F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A4707-262A-C4E1-1D09-5641644B948E}"/>
              </a:ext>
            </a:extLst>
          </p:cNvPr>
          <p:cNvSpPr>
            <a:spLocks noGrp="1"/>
          </p:cNvSpPr>
          <p:nvPr>
            <p:ph type="sldNum" sz="quarter" idx="12"/>
          </p:nvPr>
        </p:nvSpPr>
        <p:spPr/>
        <p:txBody>
          <a:bodyPr/>
          <a:lstStyle/>
          <a:p>
            <a:fld id="{7D2CB6E9-83BD-4F6C-8B10-C515ECBA570C}" type="slidenum">
              <a:rPr lang="en-US" smtClean="0"/>
              <a:t>‹#›</a:t>
            </a:fld>
            <a:endParaRPr lang="en-US"/>
          </a:p>
        </p:txBody>
      </p:sp>
    </p:spTree>
    <p:extLst>
      <p:ext uri="{BB962C8B-B14F-4D97-AF65-F5344CB8AC3E}">
        <p14:creationId xmlns:p14="http://schemas.microsoft.com/office/powerpoint/2010/main" val="3412995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37F447-784B-1439-C53C-83EE953E19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E9394B-1B6C-B020-D16C-D539675CCE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254A6E-CB67-6342-71DE-7A1C7DE6E133}"/>
              </a:ext>
            </a:extLst>
          </p:cNvPr>
          <p:cNvSpPr>
            <a:spLocks noGrp="1"/>
          </p:cNvSpPr>
          <p:nvPr>
            <p:ph type="dt" sz="half" idx="10"/>
          </p:nvPr>
        </p:nvSpPr>
        <p:spPr/>
        <p:txBody>
          <a:bodyPr/>
          <a:lstStyle/>
          <a:p>
            <a:fld id="{8C3E9C72-59BE-4C6E-A881-B8A4F548AB7D}" type="datetimeFigureOut">
              <a:rPr lang="en-US" smtClean="0"/>
              <a:t>6/30/2023</a:t>
            </a:fld>
            <a:endParaRPr lang="en-US"/>
          </a:p>
        </p:txBody>
      </p:sp>
      <p:sp>
        <p:nvSpPr>
          <p:cNvPr id="5" name="Footer Placeholder 4">
            <a:extLst>
              <a:ext uri="{FF2B5EF4-FFF2-40B4-BE49-F238E27FC236}">
                <a16:creationId xmlns:a16="http://schemas.microsoft.com/office/drawing/2014/main" id="{CAB03025-5C13-FB59-188F-F464666ED2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5B5A57-0F08-FCF3-F5F0-539E88FFAF91}"/>
              </a:ext>
            </a:extLst>
          </p:cNvPr>
          <p:cNvSpPr>
            <a:spLocks noGrp="1"/>
          </p:cNvSpPr>
          <p:nvPr>
            <p:ph type="sldNum" sz="quarter" idx="12"/>
          </p:nvPr>
        </p:nvSpPr>
        <p:spPr/>
        <p:txBody>
          <a:bodyPr/>
          <a:lstStyle/>
          <a:p>
            <a:fld id="{7D2CB6E9-83BD-4F6C-8B10-C515ECBA570C}" type="slidenum">
              <a:rPr lang="en-US" smtClean="0"/>
              <a:t>‹#›</a:t>
            </a:fld>
            <a:endParaRPr lang="en-US"/>
          </a:p>
        </p:txBody>
      </p:sp>
    </p:spTree>
    <p:extLst>
      <p:ext uri="{BB962C8B-B14F-4D97-AF65-F5344CB8AC3E}">
        <p14:creationId xmlns:p14="http://schemas.microsoft.com/office/powerpoint/2010/main" val="2270912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B32AB-724B-F237-37D7-262A035E4A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8F8BFD-62E1-7458-01DD-F94CBFDE17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2D7A20-2D03-2A61-456F-C063E74DC357}"/>
              </a:ext>
            </a:extLst>
          </p:cNvPr>
          <p:cNvSpPr>
            <a:spLocks noGrp="1"/>
          </p:cNvSpPr>
          <p:nvPr>
            <p:ph type="dt" sz="half" idx="10"/>
          </p:nvPr>
        </p:nvSpPr>
        <p:spPr/>
        <p:txBody>
          <a:bodyPr/>
          <a:lstStyle/>
          <a:p>
            <a:fld id="{8C3E9C72-59BE-4C6E-A881-B8A4F548AB7D}" type="datetimeFigureOut">
              <a:rPr lang="en-US" smtClean="0"/>
              <a:t>6/30/2023</a:t>
            </a:fld>
            <a:endParaRPr lang="en-US"/>
          </a:p>
        </p:txBody>
      </p:sp>
      <p:sp>
        <p:nvSpPr>
          <p:cNvPr id="5" name="Footer Placeholder 4">
            <a:extLst>
              <a:ext uri="{FF2B5EF4-FFF2-40B4-BE49-F238E27FC236}">
                <a16:creationId xmlns:a16="http://schemas.microsoft.com/office/drawing/2014/main" id="{11BB0F0B-1615-A044-B09B-D46902A977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51FA2-0F78-35A7-31A0-72AF5A6D9DC4}"/>
              </a:ext>
            </a:extLst>
          </p:cNvPr>
          <p:cNvSpPr>
            <a:spLocks noGrp="1"/>
          </p:cNvSpPr>
          <p:nvPr>
            <p:ph type="sldNum" sz="quarter" idx="12"/>
          </p:nvPr>
        </p:nvSpPr>
        <p:spPr/>
        <p:txBody>
          <a:bodyPr/>
          <a:lstStyle/>
          <a:p>
            <a:fld id="{7D2CB6E9-83BD-4F6C-8B10-C515ECBA570C}" type="slidenum">
              <a:rPr lang="en-US" smtClean="0"/>
              <a:t>‹#›</a:t>
            </a:fld>
            <a:endParaRPr lang="en-US"/>
          </a:p>
        </p:txBody>
      </p:sp>
    </p:spTree>
    <p:extLst>
      <p:ext uri="{BB962C8B-B14F-4D97-AF65-F5344CB8AC3E}">
        <p14:creationId xmlns:p14="http://schemas.microsoft.com/office/powerpoint/2010/main" val="4128260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B753-E3C3-E6CC-A7CB-5C1A4DA4F9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F207E5-54BC-438F-4FD0-DD8BD138C5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4471FA-8C86-6AA3-8E2C-ABD5B1E87EBE}"/>
              </a:ext>
            </a:extLst>
          </p:cNvPr>
          <p:cNvSpPr>
            <a:spLocks noGrp="1"/>
          </p:cNvSpPr>
          <p:nvPr>
            <p:ph type="dt" sz="half" idx="10"/>
          </p:nvPr>
        </p:nvSpPr>
        <p:spPr/>
        <p:txBody>
          <a:bodyPr/>
          <a:lstStyle/>
          <a:p>
            <a:fld id="{8C3E9C72-59BE-4C6E-A881-B8A4F548AB7D}" type="datetimeFigureOut">
              <a:rPr lang="en-US" smtClean="0"/>
              <a:t>6/30/2023</a:t>
            </a:fld>
            <a:endParaRPr lang="en-US"/>
          </a:p>
        </p:txBody>
      </p:sp>
      <p:sp>
        <p:nvSpPr>
          <p:cNvPr id="5" name="Footer Placeholder 4">
            <a:extLst>
              <a:ext uri="{FF2B5EF4-FFF2-40B4-BE49-F238E27FC236}">
                <a16:creationId xmlns:a16="http://schemas.microsoft.com/office/drawing/2014/main" id="{52E3020E-8832-8EB4-9BF1-9185FD9EB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4BFCBD-2386-B22A-5DA4-9638E8EB9984}"/>
              </a:ext>
            </a:extLst>
          </p:cNvPr>
          <p:cNvSpPr>
            <a:spLocks noGrp="1"/>
          </p:cNvSpPr>
          <p:nvPr>
            <p:ph type="sldNum" sz="quarter" idx="12"/>
          </p:nvPr>
        </p:nvSpPr>
        <p:spPr/>
        <p:txBody>
          <a:bodyPr/>
          <a:lstStyle/>
          <a:p>
            <a:fld id="{7D2CB6E9-83BD-4F6C-8B10-C515ECBA570C}" type="slidenum">
              <a:rPr lang="en-US" smtClean="0"/>
              <a:t>‹#›</a:t>
            </a:fld>
            <a:endParaRPr lang="en-US"/>
          </a:p>
        </p:txBody>
      </p:sp>
    </p:spTree>
    <p:extLst>
      <p:ext uri="{BB962C8B-B14F-4D97-AF65-F5344CB8AC3E}">
        <p14:creationId xmlns:p14="http://schemas.microsoft.com/office/powerpoint/2010/main" val="407386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BAD7F-BFE2-AC6A-6BE7-575915F3D4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8ED456-02D2-768B-EF26-377D75631E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EB48B-E6AD-8487-1BA6-B7BBAFC920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0E5CBF-5944-72FE-6471-CAE930F8E626}"/>
              </a:ext>
            </a:extLst>
          </p:cNvPr>
          <p:cNvSpPr>
            <a:spLocks noGrp="1"/>
          </p:cNvSpPr>
          <p:nvPr>
            <p:ph type="dt" sz="half" idx="10"/>
          </p:nvPr>
        </p:nvSpPr>
        <p:spPr/>
        <p:txBody>
          <a:bodyPr/>
          <a:lstStyle/>
          <a:p>
            <a:fld id="{8C3E9C72-59BE-4C6E-A881-B8A4F548AB7D}" type="datetimeFigureOut">
              <a:rPr lang="en-US" smtClean="0"/>
              <a:t>6/30/2023</a:t>
            </a:fld>
            <a:endParaRPr lang="en-US"/>
          </a:p>
        </p:txBody>
      </p:sp>
      <p:sp>
        <p:nvSpPr>
          <p:cNvPr id="6" name="Footer Placeholder 5">
            <a:extLst>
              <a:ext uri="{FF2B5EF4-FFF2-40B4-BE49-F238E27FC236}">
                <a16:creationId xmlns:a16="http://schemas.microsoft.com/office/drawing/2014/main" id="{D94D4B8B-6ED2-2B44-363F-5092273687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B9DC07-F948-9912-3206-FBBF811C28CC}"/>
              </a:ext>
            </a:extLst>
          </p:cNvPr>
          <p:cNvSpPr>
            <a:spLocks noGrp="1"/>
          </p:cNvSpPr>
          <p:nvPr>
            <p:ph type="sldNum" sz="quarter" idx="12"/>
          </p:nvPr>
        </p:nvSpPr>
        <p:spPr/>
        <p:txBody>
          <a:bodyPr/>
          <a:lstStyle/>
          <a:p>
            <a:fld id="{7D2CB6E9-83BD-4F6C-8B10-C515ECBA570C}" type="slidenum">
              <a:rPr lang="en-US" smtClean="0"/>
              <a:t>‹#›</a:t>
            </a:fld>
            <a:endParaRPr lang="en-US"/>
          </a:p>
        </p:txBody>
      </p:sp>
    </p:spTree>
    <p:extLst>
      <p:ext uri="{BB962C8B-B14F-4D97-AF65-F5344CB8AC3E}">
        <p14:creationId xmlns:p14="http://schemas.microsoft.com/office/powerpoint/2010/main" val="429659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8DE5-F87B-2DCE-6F9B-DFD5B1CD6D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422572-5E65-8E28-8127-120D075277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BDC792-4A46-FDF9-2731-5F5157A5E8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E2907E-67C8-03B3-F809-8954D6A564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A0F9B4-D50C-530E-B45E-38A5B8CCD2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2710D9-7D3F-8DBD-9D1D-E6C0FAC45AB5}"/>
              </a:ext>
            </a:extLst>
          </p:cNvPr>
          <p:cNvSpPr>
            <a:spLocks noGrp="1"/>
          </p:cNvSpPr>
          <p:nvPr>
            <p:ph type="dt" sz="half" idx="10"/>
          </p:nvPr>
        </p:nvSpPr>
        <p:spPr/>
        <p:txBody>
          <a:bodyPr/>
          <a:lstStyle/>
          <a:p>
            <a:fld id="{8C3E9C72-59BE-4C6E-A881-B8A4F548AB7D}" type="datetimeFigureOut">
              <a:rPr lang="en-US" smtClean="0"/>
              <a:t>6/30/2023</a:t>
            </a:fld>
            <a:endParaRPr lang="en-US"/>
          </a:p>
        </p:txBody>
      </p:sp>
      <p:sp>
        <p:nvSpPr>
          <p:cNvPr id="8" name="Footer Placeholder 7">
            <a:extLst>
              <a:ext uri="{FF2B5EF4-FFF2-40B4-BE49-F238E27FC236}">
                <a16:creationId xmlns:a16="http://schemas.microsoft.com/office/drawing/2014/main" id="{DABAE3FC-9BD0-0B44-BA78-C382C6D1E2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453382-798A-1311-9263-C7F71D23F7EB}"/>
              </a:ext>
            </a:extLst>
          </p:cNvPr>
          <p:cNvSpPr>
            <a:spLocks noGrp="1"/>
          </p:cNvSpPr>
          <p:nvPr>
            <p:ph type="sldNum" sz="quarter" idx="12"/>
          </p:nvPr>
        </p:nvSpPr>
        <p:spPr/>
        <p:txBody>
          <a:bodyPr/>
          <a:lstStyle/>
          <a:p>
            <a:fld id="{7D2CB6E9-83BD-4F6C-8B10-C515ECBA570C}" type="slidenum">
              <a:rPr lang="en-US" smtClean="0"/>
              <a:t>‹#›</a:t>
            </a:fld>
            <a:endParaRPr lang="en-US"/>
          </a:p>
        </p:txBody>
      </p:sp>
    </p:spTree>
    <p:extLst>
      <p:ext uri="{BB962C8B-B14F-4D97-AF65-F5344CB8AC3E}">
        <p14:creationId xmlns:p14="http://schemas.microsoft.com/office/powerpoint/2010/main" val="2441386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9B508-622A-411D-6EE0-204726271B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ACE192-8764-02E6-89D4-9C8C1B4EAC30}"/>
              </a:ext>
            </a:extLst>
          </p:cNvPr>
          <p:cNvSpPr>
            <a:spLocks noGrp="1"/>
          </p:cNvSpPr>
          <p:nvPr>
            <p:ph type="dt" sz="half" idx="10"/>
          </p:nvPr>
        </p:nvSpPr>
        <p:spPr/>
        <p:txBody>
          <a:bodyPr/>
          <a:lstStyle/>
          <a:p>
            <a:fld id="{8C3E9C72-59BE-4C6E-A881-B8A4F548AB7D}" type="datetimeFigureOut">
              <a:rPr lang="en-US" smtClean="0"/>
              <a:t>6/30/2023</a:t>
            </a:fld>
            <a:endParaRPr lang="en-US"/>
          </a:p>
        </p:txBody>
      </p:sp>
      <p:sp>
        <p:nvSpPr>
          <p:cNvPr id="4" name="Footer Placeholder 3">
            <a:extLst>
              <a:ext uri="{FF2B5EF4-FFF2-40B4-BE49-F238E27FC236}">
                <a16:creationId xmlns:a16="http://schemas.microsoft.com/office/drawing/2014/main" id="{3FB11E65-F570-6853-142F-4AE1B90C4D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23D109-6342-6E91-DACC-D5D954DC4923}"/>
              </a:ext>
            </a:extLst>
          </p:cNvPr>
          <p:cNvSpPr>
            <a:spLocks noGrp="1"/>
          </p:cNvSpPr>
          <p:nvPr>
            <p:ph type="sldNum" sz="quarter" idx="12"/>
          </p:nvPr>
        </p:nvSpPr>
        <p:spPr/>
        <p:txBody>
          <a:bodyPr/>
          <a:lstStyle/>
          <a:p>
            <a:fld id="{7D2CB6E9-83BD-4F6C-8B10-C515ECBA570C}" type="slidenum">
              <a:rPr lang="en-US" smtClean="0"/>
              <a:t>‹#›</a:t>
            </a:fld>
            <a:endParaRPr lang="en-US"/>
          </a:p>
        </p:txBody>
      </p:sp>
    </p:spTree>
    <p:extLst>
      <p:ext uri="{BB962C8B-B14F-4D97-AF65-F5344CB8AC3E}">
        <p14:creationId xmlns:p14="http://schemas.microsoft.com/office/powerpoint/2010/main" val="349077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390C0C-7A1F-0F9B-2BEA-44DE656C5E89}"/>
              </a:ext>
            </a:extLst>
          </p:cNvPr>
          <p:cNvSpPr>
            <a:spLocks noGrp="1"/>
          </p:cNvSpPr>
          <p:nvPr>
            <p:ph type="dt" sz="half" idx="10"/>
          </p:nvPr>
        </p:nvSpPr>
        <p:spPr/>
        <p:txBody>
          <a:bodyPr/>
          <a:lstStyle/>
          <a:p>
            <a:fld id="{8C3E9C72-59BE-4C6E-A881-B8A4F548AB7D}" type="datetimeFigureOut">
              <a:rPr lang="en-US" smtClean="0"/>
              <a:t>6/30/2023</a:t>
            </a:fld>
            <a:endParaRPr lang="en-US"/>
          </a:p>
        </p:txBody>
      </p:sp>
      <p:sp>
        <p:nvSpPr>
          <p:cNvPr id="3" name="Footer Placeholder 2">
            <a:extLst>
              <a:ext uri="{FF2B5EF4-FFF2-40B4-BE49-F238E27FC236}">
                <a16:creationId xmlns:a16="http://schemas.microsoft.com/office/drawing/2014/main" id="{A85667CA-9FC4-31DE-0D57-E476134C40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F7D517-BFF0-E382-670A-97BE1457FE10}"/>
              </a:ext>
            </a:extLst>
          </p:cNvPr>
          <p:cNvSpPr>
            <a:spLocks noGrp="1"/>
          </p:cNvSpPr>
          <p:nvPr>
            <p:ph type="sldNum" sz="quarter" idx="12"/>
          </p:nvPr>
        </p:nvSpPr>
        <p:spPr/>
        <p:txBody>
          <a:bodyPr/>
          <a:lstStyle/>
          <a:p>
            <a:fld id="{7D2CB6E9-83BD-4F6C-8B10-C515ECBA570C}" type="slidenum">
              <a:rPr lang="en-US" smtClean="0"/>
              <a:t>‹#›</a:t>
            </a:fld>
            <a:endParaRPr lang="en-US"/>
          </a:p>
        </p:txBody>
      </p:sp>
    </p:spTree>
    <p:extLst>
      <p:ext uri="{BB962C8B-B14F-4D97-AF65-F5344CB8AC3E}">
        <p14:creationId xmlns:p14="http://schemas.microsoft.com/office/powerpoint/2010/main" val="2457109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34B89-2A91-3FE2-8F51-4AEB4D8D58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F8D126-C2E6-EAF1-B9D4-9094C32E05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853CEC-27DD-7B40-F7E1-4311B7E38D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DE3762-9443-D9D9-B0EB-4B940F68BE1A}"/>
              </a:ext>
            </a:extLst>
          </p:cNvPr>
          <p:cNvSpPr>
            <a:spLocks noGrp="1"/>
          </p:cNvSpPr>
          <p:nvPr>
            <p:ph type="dt" sz="half" idx="10"/>
          </p:nvPr>
        </p:nvSpPr>
        <p:spPr/>
        <p:txBody>
          <a:bodyPr/>
          <a:lstStyle/>
          <a:p>
            <a:fld id="{8C3E9C72-59BE-4C6E-A881-B8A4F548AB7D}" type="datetimeFigureOut">
              <a:rPr lang="en-US" smtClean="0"/>
              <a:t>6/30/2023</a:t>
            </a:fld>
            <a:endParaRPr lang="en-US"/>
          </a:p>
        </p:txBody>
      </p:sp>
      <p:sp>
        <p:nvSpPr>
          <p:cNvPr id="6" name="Footer Placeholder 5">
            <a:extLst>
              <a:ext uri="{FF2B5EF4-FFF2-40B4-BE49-F238E27FC236}">
                <a16:creationId xmlns:a16="http://schemas.microsoft.com/office/drawing/2014/main" id="{067EC14F-FB90-B4BA-753D-39E7E1139D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2431E-D44D-A449-D32A-023E5B7A8E11}"/>
              </a:ext>
            </a:extLst>
          </p:cNvPr>
          <p:cNvSpPr>
            <a:spLocks noGrp="1"/>
          </p:cNvSpPr>
          <p:nvPr>
            <p:ph type="sldNum" sz="quarter" idx="12"/>
          </p:nvPr>
        </p:nvSpPr>
        <p:spPr/>
        <p:txBody>
          <a:bodyPr/>
          <a:lstStyle/>
          <a:p>
            <a:fld id="{7D2CB6E9-83BD-4F6C-8B10-C515ECBA570C}" type="slidenum">
              <a:rPr lang="en-US" smtClean="0"/>
              <a:t>‹#›</a:t>
            </a:fld>
            <a:endParaRPr lang="en-US"/>
          </a:p>
        </p:txBody>
      </p:sp>
    </p:spTree>
    <p:extLst>
      <p:ext uri="{BB962C8B-B14F-4D97-AF65-F5344CB8AC3E}">
        <p14:creationId xmlns:p14="http://schemas.microsoft.com/office/powerpoint/2010/main" val="921342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34259-4D9B-78C7-C377-9589F34B6E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78D898-E858-FC58-CE11-3AA68D7A9A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F3C965-82BF-3AB7-242E-136D3592B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144282-3A8B-120C-6E87-150F96064E4F}"/>
              </a:ext>
            </a:extLst>
          </p:cNvPr>
          <p:cNvSpPr>
            <a:spLocks noGrp="1"/>
          </p:cNvSpPr>
          <p:nvPr>
            <p:ph type="dt" sz="half" idx="10"/>
          </p:nvPr>
        </p:nvSpPr>
        <p:spPr/>
        <p:txBody>
          <a:bodyPr/>
          <a:lstStyle/>
          <a:p>
            <a:fld id="{8C3E9C72-59BE-4C6E-A881-B8A4F548AB7D}" type="datetimeFigureOut">
              <a:rPr lang="en-US" smtClean="0"/>
              <a:t>6/30/2023</a:t>
            </a:fld>
            <a:endParaRPr lang="en-US"/>
          </a:p>
        </p:txBody>
      </p:sp>
      <p:sp>
        <p:nvSpPr>
          <p:cNvPr id="6" name="Footer Placeholder 5">
            <a:extLst>
              <a:ext uri="{FF2B5EF4-FFF2-40B4-BE49-F238E27FC236}">
                <a16:creationId xmlns:a16="http://schemas.microsoft.com/office/drawing/2014/main" id="{1495E736-B9DD-9576-3970-2784CE066E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5205AB-A7AB-8B14-01C6-9ACA8AB9F02A}"/>
              </a:ext>
            </a:extLst>
          </p:cNvPr>
          <p:cNvSpPr>
            <a:spLocks noGrp="1"/>
          </p:cNvSpPr>
          <p:nvPr>
            <p:ph type="sldNum" sz="quarter" idx="12"/>
          </p:nvPr>
        </p:nvSpPr>
        <p:spPr/>
        <p:txBody>
          <a:bodyPr/>
          <a:lstStyle/>
          <a:p>
            <a:fld id="{7D2CB6E9-83BD-4F6C-8B10-C515ECBA570C}" type="slidenum">
              <a:rPr lang="en-US" smtClean="0"/>
              <a:t>‹#›</a:t>
            </a:fld>
            <a:endParaRPr lang="en-US"/>
          </a:p>
        </p:txBody>
      </p:sp>
    </p:spTree>
    <p:extLst>
      <p:ext uri="{BB962C8B-B14F-4D97-AF65-F5344CB8AC3E}">
        <p14:creationId xmlns:p14="http://schemas.microsoft.com/office/powerpoint/2010/main" val="434287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4A90E9-A913-C52B-D8EF-50AFAA724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DAB5F-A54D-BA59-670A-C51E693DA6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EC9151-E922-CA00-8D35-A67F2BA547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E9C72-59BE-4C6E-A881-B8A4F548AB7D}" type="datetimeFigureOut">
              <a:rPr lang="en-US" smtClean="0"/>
              <a:t>6/30/2023</a:t>
            </a:fld>
            <a:endParaRPr lang="en-US"/>
          </a:p>
        </p:txBody>
      </p:sp>
      <p:sp>
        <p:nvSpPr>
          <p:cNvPr id="5" name="Footer Placeholder 4">
            <a:extLst>
              <a:ext uri="{FF2B5EF4-FFF2-40B4-BE49-F238E27FC236}">
                <a16:creationId xmlns:a16="http://schemas.microsoft.com/office/drawing/2014/main" id="{9A2B6B0D-F2DF-6352-E344-F54FF9C19B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EB987D-2D64-4E6D-B9CB-B863E46AA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2CB6E9-83BD-4F6C-8B10-C515ECBA570C}" type="slidenum">
              <a:rPr lang="en-US" smtClean="0"/>
              <a:t>‹#›</a:t>
            </a:fld>
            <a:endParaRPr lang="en-US"/>
          </a:p>
        </p:txBody>
      </p:sp>
    </p:spTree>
    <p:extLst>
      <p:ext uri="{BB962C8B-B14F-4D97-AF65-F5344CB8AC3E}">
        <p14:creationId xmlns:p14="http://schemas.microsoft.com/office/powerpoint/2010/main" val="474990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pssjellis/tinyMLjs" TargetMode="External"/><Relationship Id="rId2" Type="http://schemas.openxmlformats.org/officeDocument/2006/relationships/hyperlink" Target="https://hpssjellis.github.io/tinyMLjs/public/acceleration/a00-best-acceleration.html"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github.com/hpssjellis"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3f4led32SL8&amp;list=PL57Dnr1H_egsQPnEObWHPhK1Q4g_IDWcR&amp;index=18&amp;pp=iAQB"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youtu.be/3f4led32SL8"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hpssjellis.github.io/tinyMLjs/public/index.html" TargetMode="External"/><Relationship Id="rId2" Type="http://schemas.openxmlformats.org/officeDocument/2006/relationships/hyperlink" Target="https://github.com/hpssjellis/tinyMLjs" TargetMode="External"/><Relationship Id="rId1" Type="http://schemas.openxmlformats.org/officeDocument/2006/relationships/slideLayout" Target="../slideLayouts/slideLayout2.xml"/><Relationship Id="rId4" Type="http://schemas.openxmlformats.org/officeDocument/2006/relationships/hyperlink" Target="https://github.com/hpssjellis"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indico.ictp.it/event/1018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hpssjellis/maker100" TargetMode="External"/><Relationship Id="rId2" Type="http://schemas.openxmlformats.org/officeDocument/2006/relationships/hyperlink" Target="https://hpssjellis.github.io/beginner-tensorflowjs-examples-in-javascript/" TargetMode="External"/><Relationship Id="rId1" Type="http://schemas.openxmlformats.org/officeDocument/2006/relationships/slideLayout" Target="../slideLayouts/slideLayout2.xml"/><Relationship Id="rId4" Type="http://schemas.openxmlformats.org/officeDocument/2006/relationships/hyperlink" Target="https://github.com/hpssjellis/portenta-pro-community-solution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hpssjellis/my-examples-for-the-arduino-portentaH7/tree/master/m09-Tensoflow/tfjs-convert-to-arduino-header" TargetMode="External"/><Relationship Id="rId2" Type="http://schemas.openxmlformats.org/officeDocument/2006/relationships/hyperlink" Target="https://cdn.jsdelivr.net/npm/@tensorflow/tfjs@4.8.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 name="Rectangle 1047">
            <a:extLst>
              <a:ext uri="{FF2B5EF4-FFF2-40B4-BE49-F238E27FC236}">
                <a16:creationId xmlns:a16="http://schemas.microsoft.com/office/drawing/2014/main" id="{DF05ACD0-FF4A-4F8F-B5C5-6A4EBD0D1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id="{4C9AFA28-B5ED-4346-9AF7-68A157F16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FAA1BA53-5D1D-8026-B98C-999AFF22075B}"/>
              </a:ext>
            </a:extLst>
          </p:cNvPr>
          <p:cNvSpPr>
            <a:spLocks noGrp="1"/>
          </p:cNvSpPr>
          <p:nvPr>
            <p:ph type="ctrTitle"/>
          </p:nvPr>
        </p:nvSpPr>
        <p:spPr>
          <a:xfrm>
            <a:off x="1472608" y="1380564"/>
            <a:ext cx="4561369" cy="2346229"/>
          </a:xfrm>
        </p:spPr>
        <p:txBody>
          <a:bodyPr anchor="b">
            <a:normAutofit/>
          </a:bodyPr>
          <a:lstStyle/>
          <a:p>
            <a:r>
              <a:rPr lang="en-US" sz="3200" b="1" i="0">
                <a:solidFill>
                  <a:srgbClr val="595959"/>
                </a:solidFill>
                <a:effectLst/>
                <a:latin typeface="-apple-system"/>
              </a:rPr>
              <a:t>ICTP Presentation July 2023 by Jeremy Ellis about tinyMLjs</a:t>
            </a:r>
            <a:br>
              <a:rPr lang="en-US" sz="3200" b="1" i="0">
                <a:solidFill>
                  <a:srgbClr val="595959"/>
                </a:solidFill>
                <a:effectLst/>
                <a:latin typeface="-apple-system"/>
              </a:rPr>
            </a:br>
            <a:endParaRPr lang="en-US" sz="3200">
              <a:solidFill>
                <a:srgbClr val="595959"/>
              </a:solidFill>
            </a:endParaRPr>
          </a:p>
        </p:txBody>
      </p:sp>
      <p:sp>
        <p:nvSpPr>
          <p:cNvPr id="7" name="Subtitle 6">
            <a:extLst>
              <a:ext uri="{FF2B5EF4-FFF2-40B4-BE49-F238E27FC236}">
                <a16:creationId xmlns:a16="http://schemas.microsoft.com/office/drawing/2014/main" id="{571CFDC4-8571-ABE0-9F28-07D3057ABCD7}"/>
              </a:ext>
            </a:extLst>
          </p:cNvPr>
          <p:cNvSpPr>
            <a:spLocks noGrp="1"/>
          </p:cNvSpPr>
          <p:nvPr>
            <p:ph type="subTitle" idx="1"/>
          </p:nvPr>
        </p:nvSpPr>
        <p:spPr>
          <a:xfrm>
            <a:off x="1472608" y="4061345"/>
            <a:ext cx="4561369" cy="1416090"/>
          </a:xfrm>
        </p:spPr>
        <p:txBody>
          <a:bodyPr anchor="t">
            <a:normAutofit/>
          </a:bodyPr>
          <a:lstStyle/>
          <a:p>
            <a:r>
              <a:rPr lang="en-US" sz="1400" b="0" i="0">
                <a:solidFill>
                  <a:srgbClr val="595959"/>
                </a:solidFill>
                <a:effectLst/>
                <a:latin typeface="-apple-system"/>
              </a:rPr>
              <a:t>QR Code is for this link </a:t>
            </a:r>
            <a:r>
              <a:rPr lang="en-US" sz="1400" b="0" i="0" u="none" strike="noStrike">
                <a:solidFill>
                  <a:srgbClr val="595959"/>
                </a:solidFill>
                <a:effectLst/>
                <a:latin typeface="-apple-system"/>
                <a:hlinkClick r:id="rId2"/>
              </a:rPr>
              <a:t>https://hpssjellis.github.io/tinyMLjs/public/acceleration/a00-best-acceleration.html</a:t>
            </a:r>
            <a:r>
              <a:rPr lang="en-US" sz="1400" b="0" i="0">
                <a:solidFill>
                  <a:srgbClr val="595959"/>
                </a:solidFill>
                <a:effectLst/>
                <a:latin typeface="-apple-system"/>
              </a:rPr>
              <a:t> To the main acceleration TinyMLjs webpage</a:t>
            </a:r>
          </a:p>
          <a:p>
            <a:r>
              <a:rPr lang="en-US" sz="1400" b="0" i="0" u="none" strike="noStrike">
                <a:solidFill>
                  <a:srgbClr val="595959"/>
                </a:solidFill>
                <a:effectLst/>
                <a:latin typeface="-apple-system"/>
                <a:hlinkClick r:id="rId3"/>
              </a:rPr>
              <a:t>TinyMLjs</a:t>
            </a:r>
            <a:r>
              <a:rPr lang="en-US" sz="1400" b="0" i="0">
                <a:solidFill>
                  <a:srgbClr val="595959"/>
                </a:solidFill>
                <a:effectLst/>
                <a:latin typeface="-apple-system"/>
              </a:rPr>
              <a:t> by Jeremy Ellis. My Github Profile at </a:t>
            </a:r>
            <a:r>
              <a:rPr lang="en-US" sz="1400" b="0" i="0" u="none" strike="noStrike">
                <a:solidFill>
                  <a:srgbClr val="595959"/>
                </a:solidFill>
                <a:effectLst/>
                <a:latin typeface="-apple-system"/>
                <a:hlinkClick r:id="rId4"/>
              </a:rPr>
              <a:t>https://github.com/hpssjellis</a:t>
            </a:r>
            <a:endParaRPr lang="en-US" sz="1400" b="0" i="0">
              <a:solidFill>
                <a:srgbClr val="595959"/>
              </a:solidFill>
              <a:effectLst/>
              <a:latin typeface="-apple-system"/>
            </a:endParaRPr>
          </a:p>
        </p:txBody>
      </p:sp>
      <p:pic>
        <p:nvPicPr>
          <p:cNvPr id="1026" name="Picture 2">
            <a:extLst>
              <a:ext uri="{FF2B5EF4-FFF2-40B4-BE49-F238E27FC236}">
                <a16:creationId xmlns:a16="http://schemas.microsoft.com/office/drawing/2014/main" id="{014442DB-4F4F-66DD-DEB1-2DD5636762F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810935" y="1404602"/>
            <a:ext cx="4018430" cy="4048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643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E7D448-F911-C043-E461-EE82444D4EDF}"/>
              </a:ext>
            </a:extLst>
          </p:cNvPr>
          <p:cNvSpPr>
            <a:spLocks noGrp="1"/>
          </p:cNvSpPr>
          <p:nvPr>
            <p:ph type="title"/>
          </p:nvPr>
        </p:nvSpPr>
        <p:spPr>
          <a:xfrm>
            <a:off x="1616054" y="1070149"/>
            <a:ext cx="8959893" cy="1004836"/>
          </a:xfrm>
        </p:spPr>
        <p:txBody>
          <a:bodyPr anchor="ctr">
            <a:normAutofit/>
          </a:bodyPr>
          <a:lstStyle/>
          <a:p>
            <a:pPr algn="ctr"/>
            <a:r>
              <a:rPr lang="en-US" sz="3200" dirty="0">
                <a:solidFill>
                  <a:srgbClr val="595959"/>
                </a:solidFill>
              </a:rPr>
              <a:t>Sensor Model (acceleration or…)</a:t>
            </a:r>
          </a:p>
        </p:txBody>
      </p:sp>
      <p:sp>
        <p:nvSpPr>
          <p:cNvPr id="30" name="Rectangle 29">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sensor">
            <a:extLst>
              <a:ext uri="{FF2B5EF4-FFF2-40B4-BE49-F238E27FC236}">
                <a16:creationId xmlns:a16="http://schemas.microsoft.com/office/drawing/2014/main" id="{5F88912F-2383-67DF-3867-0B123B07B7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2623" y="2768600"/>
            <a:ext cx="5266754"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770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E7D448-F911-C043-E461-EE82444D4EDF}"/>
              </a:ext>
            </a:extLst>
          </p:cNvPr>
          <p:cNvSpPr>
            <a:spLocks noGrp="1"/>
          </p:cNvSpPr>
          <p:nvPr>
            <p:ph type="title"/>
          </p:nvPr>
        </p:nvSpPr>
        <p:spPr>
          <a:xfrm>
            <a:off x="1616054" y="1070149"/>
            <a:ext cx="8959893" cy="1004836"/>
          </a:xfrm>
        </p:spPr>
        <p:txBody>
          <a:bodyPr anchor="ctr">
            <a:normAutofit/>
          </a:bodyPr>
          <a:lstStyle/>
          <a:p>
            <a:pPr algn="ctr"/>
            <a:r>
              <a:rPr lang="en-US" sz="3200" dirty="0" err="1">
                <a:solidFill>
                  <a:srgbClr val="595959"/>
                </a:solidFill>
              </a:rPr>
              <a:t>WebSerial</a:t>
            </a:r>
            <a:endParaRPr lang="en-US" sz="3200" dirty="0">
              <a:solidFill>
                <a:srgbClr val="595959"/>
              </a:solidFill>
            </a:endParaRPr>
          </a:p>
        </p:txBody>
      </p:sp>
      <p:sp>
        <p:nvSpPr>
          <p:cNvPr id="30" name="Rectangle 29">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webserial">
            <a:extLst>
              <a:ext uri="{FF2B5EF4-FFF2-40B4-BE49-F238E27FC236}">
                <a16:creationId xmlns:a16="http://schemas.microsoft.com/office/drawing/2014/main" id="{5B060BC0-F4FE-F301-B43E-7251113D74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92090" y="2768600"/>
            <a:ext cx="600782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366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E7D448-F911-C043-E461-EE82444D4EDF}"/>
              </a:ext>
            </a:extLst>
          </p:cNvPr>
          <p:cNvSpPr>
            <a:spLocks noGrp="1"/>
          </p:cNvSpPr>
          <p:nvPr>
            <p:ph type="title"/>
          </p:nvPr>
        </p:nvSpPr>
        <p:spPr>
          <a:xfrm>
            <a:off x="1616054" y="1070149"/>
            <a:ext cx="8959893" cy="1004836"/>
          </a:xfrm>
        </p:spPr>
        <p:txBody>
          <a:bodyPr anchor="ctr">
            <a:normAutofit/>
          </a:bodyPr>
          <a:lstStyle/>
          <a:p>
            <a:pPr algn="ctr"/>
            <a:r>
              <a:rPr lang="en-US" sz="3200" dirty="0">
                <a:solidFill>
                  <a:srgbClr val="595959"/>
                </a:solidFill>
              </a:rPr>
              <a:t>Chart</a:t>
            </a:r>
          </a:p>
        </p:txBody>
      </p:sp>
      <p:sp>
        <p:nvSpPr>
          <p:cNvPr id="30" name="Rectangle 29">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chart">
            <a:extLst>
              <a:ext uri="{FF2B5EF4-FFF2-40B4-BE49-F238E27FC236}">
                <a16:creationId xmlns:a16="http://schemas.microsoft.com/office/drawing/2014/main" id="{9713E17A-141A-99B6-BF50-3765A68057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05111" y="2649660"/>
            <a:ext cx="5211171" cy="3138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854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E7D448-F911-C043-E461-EE82444D4EDF}"/>
              </a:ext>
            </a:extLst>
          </p:cNvPr>
          <p:cNvSpPr>
            <a:spLocks noGrp="1"/>
          </p:cNvSpPr>
          <p:nvPr>
            <p:ph type="title"/>
          </p:nvPr>
        </p:nvSpPr>
        <p:spPr>
          <a:xfrm>
            <a:off x="1616054" y="1070149"/>
            <a:ext cx="8959893" cy="1004836"/>
          </a:xfrm>
        </p:spPr>
        <p:txBody>
          <a:bodyPr anchor="ctr">
            <a:normAutofit/>
          </a:bodyPr>
          <a:lstStyle/>
          <a:p>
            <a:pPr algn="ctr"/>
            <a:r>
              <a:rPr lang="en-US" sz="3200" dirty="0">
                <a:solidFill>
                  <a:srgbClr val="595959"/>
                </a:solidFill>
              </a:rPr>
              <a:t>Gotchas</a:t>
            </a:r>
          </a:p>
        </p:txBody>
      </p:sp>
      <p:sp>
        <p:nvSpPr>
          <p:cNvPr id="30" name="Rectangle 29">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gotchas">
            <a:extLst>
              <a:ext uri="{FF2B5EF4-FFF2-40B4-BE49-F238E27FC236}">
                <a16:creationId xmlns:a16="http://schemas.microsoft.com/office/drawing/2014/main" id="{42EE2236-50AC-1E74-C46E-BD665741D1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8649" y="2768600"/>
            <a:ext cx="6854702"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074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E7D448-F911-C043-E461-EE82444D4EDF}"/>
              </a:ext>
            </a:extLst>
          </p:cNvPr>
          <p:cNvSpPr>
            <a:spLocks noGrp="1"/>
          </p:cNvSpPr>
          <p:nvPr>
            <p:ph type="title"/>
          </p:nvPr>
        </p:nvSpPr>
        <p:spPr>
          <a:xfrm>
            <a:off x="1616054" y="1070149"/>
            <a:ext cx="8959893" cy="1004836"/>
          </a:xfrm>
        </p:spPr>
        <p:txBody>
          <a:bodyPr anchor="ctr">
            <a:normAutofit/>
          </a:bodyPr>
          <a:lstStyle/>
          <a:p>
            <a:pPr algn="ctr"/>
            <a:r>
              <a:rPr lang="en-US" sz="3200" dirty="0">
                <a:solidFill>
                  <a:srgbClr val="595959"/>
                </a:solidFill>
              </a:rPr>
              <a:t>Video</a:t>
            </a:r>
          </a:p>
        </p:txBody>
      </p:sp>
      <p:sp>
        <p:nvSpPr>
          <p:cNvPr id="30" name="Rectangle 29">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tinyMLjs">
            <a:extLst>
              <a:ext uri="{FF2B5EF4-FFF2-40B4-BE49-F238E27FC236}">
                <a16:creationId xmlns:a16="http://schemas.microsoft.com/office/drawing/2014/main" id="{5BAC1FC6-C93E-564C-E212-FC74CFB2FE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11126" y="2788489"/>
            <a:ext cx="5046548" cy="28289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3ECD4D3-237E-95C3-E193-61935E929FA1}"/>
              </a:ext>
            </a:extLst>
          </p:cNvPr>
          <p:cNvSpPr txBox="1"/>
          <p:nvPr/>
        </p:nvSpPr>
        <p:spPr>
          <a:xfrm>
            <a:off x="962025" y="3371896"/>
            <a:ext cx="4914900" cy="1815882"/>
          </a:xfrm>
          <a:prstGeom prst="rect">
            <a:avLst/>
          </a:prstGeom>
          <a:noFill/>
        </p:spPr>
        <p:txBody>
          <a:bodyPr wrap="square">
            <a:spAutoFit/>
          </a:bodyPr>
          <a:lstStyle/>
          <a:p>
            <a:pPr algn="l"/>
            <a:r>
              <a:rPr lang="en-US" sz="2800" b="0" i="0" dirty="0">
                <a:effectLst/>
                <a:latin typeface="-apple-system"/>
              </a:rPr>
              <a:t>Tutorial Playlist Video </a:t>
            </a:r>
            <a:r>
              <a:rPr lang="en-US" sz="2800" b="0" i="0" u="none" strike="noStrike" dirty="0">
                <a:solidFill>
                  <a:schemeClr val="accent1">
                    <a:lumMod val="75000"/>
                  </a:schemeClr>
                </a:solidFill>
                <a:effectLst/>
                <a:latin typeface="-apple-system"/>
                <a:hlinkClick r:id="rId3">
                  <a:extLst>
                    <a:ext uri="{A12FA001-AC4F-418D-AE19-62706E023703}">
                      <ahyp:hlinkClr xmlns:ahyp="http://schemas.microsoft.com/office/drawing/2018/hyperlinkcolor" val="tx"/>
                    </a:ext>
                  </a:extLst>
                </a:hlinkClick>
              </a:rPr>
              <a:t>here</a:t>
            </a:r>
            <a:endParaRPr lang="en-US" sz="2800" b="0" i="0" u="none" strike="noStrike" dirty="0">
              <a:solidFill>
                <a:schemeClr val="accent1">
                  <a:lumMod val="75000"/>
                </a:schemeClr>
              </a:solidFill>
              <a:effectLst/>
              <a:latin typeface="-apple-system"/>
            </a:endParaRPr>
          </a:p>
          <a:p>
            <a:pPr algn="l"/>
            <a:endParaRPr lang="en-US" sz="2800" b="0" i="0" dirty="0">
              <a:solidFill>
                <a:schemeClr val="accent1">
                  <a:lumMod val="75000"/>
                </a:schemeClr>
              </a:solidFill>
              <a:effectLst/>
              <a:latin typeface="-apple-system"/>
            </a:endParaRPr>
          </a:p>
          <a:p>
            <a:pPr algn="l"/>
            <a:r>
              <a:rPr lang="en-US" sz="2800" b="0" i="0" dirty="0">
                <a:effectLst/>
                <a:latin typeface="-apple-system"/>
              </a:rPr>
              <a:t>Direct link </a:t>
            </a:r>
          </a:p>
          <a:p>
            <a:pPr algn="l"/>
            <a:r>
              <a:rPr lang="en-US" sz="2800" b="0" i="0" u="none" strike="noStrike" dirty="0">
                <a:solidFill>
                  <a:schemeClr val="accent1">
                    <a:lumMod val="75000"/>
                  </a:schemeClr>
                </a:solidFill>
                <a:effectLst/>
                <a:latin typeface="-apple-system"/>
                <a:hlinkClick r:id="rId4">
                  <a:extLst>
                    <a:ext uri="{A12FA001-AC4F-418D-AE19-62706E023703}">
                      <ahyp:hlinkClr xmlns:ahyp="http://schemas.microsoft.com/office/drawing/2018/hyperlinkcolor" val="tx"/>
                    </a:ext>
                  </a:extLst>
                </a:hlinkClick>
              </a:rPr>
              <a:t>https://youtu.be/3f4led32SL8</a:t>
            </a:r>
            <a:endParaRPr lang="en-US" sz="2800" b="0" i="0" dirty="0">
              <a:solidFill>
                <a:schemeClr val="accent1">
                  <a:lumMod val="75000"/>
                </a:schemeClr>
              </a:solidFill>
              <a:effectLst/>
              <a:latin typeface="-apple-system"/>
            </a:endParaRPr>
          </a:p>
        </p:txBody>
      </p:sp>
    </p:spTree>
    <p:extLst>
      <p:ext uri="{BB962C8B-B14F-4D97-AF65-F5344CB8AC3E}">
        <p14:creationId xmlns:p14="http://schemas.microsoft.com/office/powerpoint/2010/main" val="35864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E7D448-F911-C043-E461-EE82444D4EDF}"/>
              </a:ext>
            </a:extLst>
          </p:cNvPr>
          <p:cNvSpPr>
            <a:spLocks noGrp="1"/>
          </p:cNvSpPr>
          <p:nvPr>
            <p:ph type="title"/>
          </p:nvPr>
        </p:nvSpPr>
        <p:spPr>
          <a:xfrm>
            <a:off x="1616054" y="1070149"/>
            <a:ext cx="8959893" cy="1004836"/>
          </a:xfrm>
        </p:spPr>
        <p:txBody>
          <a:bodyPr anchor="ctr">
            <a:normAutofit/>
          </a:bodyPr>
          <a:lstStyle/>
          <a:p>
            <a:pPr algn="ctr"/>
            <a:r>
              <a:rPr lang="en-US" sz="3200" dirty="0">
                <a:solidFill>
                  <a:srgbClr val="595959"/>
                </a:solidFill>
              </a:rPr>
              <a:t>Conclusion</a:t>
            </a:r>
          </a:p>
        </p:txBody>
      </p:sp>
      <p:sp>
        <p:nvSpPr>
          <p:cNvPr id="30" name="Rectangle 29">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8270E9-EFC1-DCE8-E2F5-16AC0E006A50}"/>
              </a:ext>
            </a:extLst>
          </p:cNvPr>
          <p:cNvSpPr>
            <a:spLocks noGrp="1"/>
          </p:cNvSpPr>
          <p:nvPr>
            <p:ph idx="1"/>
          </p:nvPr>
        </p:nvSpPr>
        <p:spPr>
          <a:xfrm>
            <a:off x="1616054" y="2768321"/>
            <a:ext cx="8959892" cy="2828543"/>
          </a:xfrm>
        </p:spPr>
        <p:txBody>
          <a:bodyPr anchor="t">
            <a:normAutofit/>
          </a:bodyPr>
          <a:lstStyle/>
          <a:p>
            <a:pPr algn="l"/>
            <a:r>
              <a:rPr lang="en-US" sz="1600" b="0" i="0" dirty="0">
                <a:effectLst/>
                <a:latin typeface="-apple-system"/>
              </a:rPr>
              <a:t>The </a:t>
            </a:r>
            <a:r>
              <a:rPr lang="en-US" sz="1600" b="0" i="0" dirty="0" err="1">
                <a:effectLst/>
                <a:latin typeface="-apple-system"/>
              </a:rPr>
              <a:t>github</a:t>
            </a:r>
            <a:r>
              <a:rPr lang="en-US" sz="1600" b="0" i="0" dirty="0">
                <a:effectLst/>
                <a:latin typeface="-apple-system"/>
              </a:rPr>
              <a:t> is at: </a:t>
            </a:r>
            <a:r>
              <a:rPr lang="en-US" sz="1600" b="0" i="0" u="none" strike="noStrike" dirty="0">
                <a:solidFill>
                  <a:schemeClr val="accent1">
                    <a:lumMod val="75000"/>
                  </a:schemeClr>
                </a:solidFill>
                <a:effectLst/>
                <a:latin typeface="-apple-system"/>
                <a:hlinkClick r:id="rId2">
                  <a:extLst>
                    <a:ext uri="{A12FA001-AC4F-418D-AE19-62706E023703}">
                      <ahyp:hlinkClr xmlns:ahyp="http://schemas.microsoft.com/office/drawing/2018/hyperlinkcolor" val="tx"/>
                    </a:ext>
                  </a:extLst>
                </a:hlinkClick>
              </a:rPr>
              <a:t>https://github.com/hpssjellis/tinyMLjs</a:t>
            </a:r>
            <a:endParaRPr lang="en-US" sz="1600" b="0" i="0" dirty="0">
              <a:solidFill>
                <a:schemeClr val="accent1">
                  <a:lumMod val="75000"/>
                </a:schemeClr>
              </a:solidFill>
              <a:effectLst/>
              <a:latin typeface="-apple-system"/>
            </a:endParaRPr>
          </a:p>
          <a:p>
            <a:pPr algn="l"/>
            <a:r>
              <a:rPr lang="en-US" sz="1600" b="0" i="0" dirty="0">
                <a:effectLst/>
                <a:latin typeface="-apple-system"/>
              </a:rPr>
              <a:t>The index webpage is at </a:t>
            </a:r>
            <a:r>
              <a:rPr lang="en-US" sz="1600" b="0" i="0" u="none" strike="noStrike" dirty="0">
                <a:solidFill>
                  <a:schemeClr val="accent1">
                    <a:lumMod val="75000"/>
                  </a:schemeClr>
                </a:solidFill>
                <a:effectLst/>
                <a:latin typeface="-apple-system"/>
                <a:hlinkClick r:id="rId3">
                  <a:extLst>
                    <a:ext uri="{A12FA001-AC4F-418D-AE19-62706E023703}">
                      <ahyp:hlinkClr xmlns:ahyp="http://schemas.microsoft.com/office/drawing/2018/hyperlinkcolor" val="tx"/>
                    </a:ext>
                  </a:extLst>
                </a:hlinkClick>
              </a:rPr>
              <a:t>https://hpssjellis.github.io/tinyMLjs/public/index.html</a:t>
            </a:r>
            <a:endParaRPr lang="en-US" sz="1600" b="0" i="0" dirty="0">
              <a:solidFill>
                <a:schemeClr val="accent1">
                  <a:lumMod val="75000"/>
                </a:schemeClr>
              </a:solidFill>
              <a:effectLst/>
              <a:latin typeface="-apple-system"/>
            </a:endParaRPr>
          </a:p>
          <a:p>
            <a:pPr algn="l"/>
            <a:r>
              <a:rPr lang="en-US" sz="1600" b="0" i="0" dirty="0">
                <a:effectLst/>
                <a:latin typeface="-apple-system"/>
              </a:rPr>
              <a:t>While this presentation represents a starting point, it demonstrates that powerful, proof of concept, end-to-end machine learning on edge devices does not have to rely on the cloud or specific hardware. It can be done in the field or in a classroom without internet access.</a:t>
            </a:r>
            <a:br>
              <a:rPr lang="en-US" sz="1600" b="0" i="0" dirty="0">
                <a:effectLst/>
                <a:latin typeface="-apple-system"/>
              </a:rPr>
            </a:br>
            <a:br>
              <a:rPr lang="en-US" sz="1600" b="0" i="0" dirty="0">
                <a:effectLst/>
                <a:latin typeface="-apple-system"/>
              </a:rPr>
            </a:br>
            <a:endParaRPr lang="en-US" sz="1600" b="0" i="0" dirty="0">
              <a:effectLst/>
              <a:latin typeface="-apple-system"/>
            </a:endParaRPr>
          </a:p>
          <a:p>
            <a:pPr algn="l"/>
            <a:r>
              <a:rPr lang="en-US" sz="1600" b="0" i="0" dirty="0">
                <a:effectLst/>
                <a:latin typeface="-apple-system"/>
              </a:rPr>
              <a:t>By Jeremy Ellis @rocksetta</a:t>
            </a:r>
          </a:p>
          <a:p>
            <a:pPr algn="l"/>
            <a:r>
              <a:rPr lang="en-US" sz="1600" b="0" i="0" dirty="0" err="1">
                <a:effectLst/>
                <a:latin typeface="-apple-system"/>
              </a:rPr>
              <a:t>Github</a:t>
            </a:r>
            <a:r>
              <a:rPr lang="en-US" sz="1600" b="0" i="0" dirty="0">
                <a:effectLst/>
                <a:latin typeface="-apple-system"/>
              </a:rPr>
              <a:t> Profile at </a:t>
            </a:r>
            <a:r>
              <a:rPr lang="en-US" sz="1600" b="0" i="0" u="sng" dirty="0">
                <a:solidFill>
                  <a:schemeClr val="accent1">
                    <a:lumMod val="75000"/>
                  </a:schemeClr>
                </a:solidFill>
                <a:effectLst/>
                <a:latin typeface="-apple-system"/>
                <a:hlinkClick r:id="rId4">
                  <a:extLst>
                    <a:ext uri="{A12FA001-AC4F-418D-AE19-62706E023703}">
                      <ahyp:hlinkClr xmlns:ahyp="http://schemas.microsoft.com/office/drawing/2018/hyperlinkcolor" val="tx"/>
                    </a:ext>
                  </a:extLst>
                </a:hlinkClick>
              </a:rPr>
              <a:t>https://github.com/hpssjellis</a:t>
            </a:r>
            <a:endParaRPr lang="en-US" sz="1600" b="0" i="0" dirty="0">
              <a:solidFill>
                <a:schemeClr val="accent1">
                  <a:lumMod val="75000"/>
                </a:schemeClr>
              </a:solidFill>
              <a:effectLst/>
              <a:latin typeface="-apple-system"/>
            </a:endParaRPr>
          </a:p>
          <a:p>
            <a:endParaRPr lang="en-US" sz="1900" dirty="0">
              <a:solidFill>
                <a:schemeClr val="tx1">
                  <a:lumMod val="65000"/>
                  <a:lumOff val="35000"/>
                </a:schemeClr>
              </a:solidFill>
            </a:endParaRPr>
          </a:p>
        </p:txBody>
      </p:sp>
    </p:spTree>
    <p:extLst>
      <p:ext uri="{BB962C8B-B14F-4D97-AF65-F5344CB8AC3E}">
        <p14:creationId xmlns:p14="http://schemas.microsoft.com/office/powerpoint/2010/main" val="4003200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342D5F-E113-CC1E-7ACD-E7960536D8E3}"/>
              </a:ext>
            </a:extLst>
          </p:cNvPr>
          <p:cNvSpPr>
            <a:spLocks noGrp="1"/>
          </p:cNvSpPr>
          <p:nvPr>
            <p:ph type="title"/>
          </p:nvPr>
        </p:nvSpPr>
        <p:spPr>
          <a:xfrm>
            <a:off x="1616054" y="1070149"/>
            <a:ext cx="8959893" cy="1004836"/>
          </a:xfrm>
        </p:spPr>
        <p:txBody>
          <a:bodyPr anchor="ctr">
            <a:normAutofit/>
          </a:bodyPr>
          <a:lstStyle/>
          <a:p>
            <a:pPr algn="ctr"/>
            <a:r>
              <a:rPr lang="en-US" sz="3200">
                <a:solidFill>
                  <a:srgbClr val="595959"/>
                </a:solidFill>
              </a:rPr>
              <a:t>Introduction</a:t>
            </a: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D94B33-2156-E520-FF8B-E68EE52CC6E4}"/>
              </a:ext>
            </a:extLst>
          </p:cNvPr>
          <p:cNvSpPr>
            <a:spLocks noGrp="1"/>
          </p:cNvSpPr>
          <p:nvPr>
            <p:ph idx="1"/>
          </p:nvPr>
        </p:nvSpPr>
        <p:spPr>
          <a:xfrm>
            <a:off x="1616054" y="2768321"/>
            <a:ext cx="8959892" cy="2828543"/>
          </a:xfrm>
        </p:spPr>
        <p:txBody>
          <a:bodyPr anchor="t">
            <a:normAutofit/>
          </a:bodyPr>
          <a:lstStyle/>
          <a:p>
            <a:pPr>
              <a:buFont typeface="+mj-lt"/>
              <a:buAutoNum type="arabicPeriod"/>
            </a:pPr>
            <a:r>
              <a:rPr lang="en-US" sz="1900" b="0" i="0">
                <a:solidFill>
                  <a:schemeClr val="tx1">
                    <a:lumMod val="65000"/>
                    <a:lumOff val="35000"/>
                  </a:schemeClr>
                </a:solidFill>
                <a:effectLst/>
                <a:latin typeface="-apple-system"/>
              </a:rPr>
              <a:t>When I heard of the ICTP </a:t>
            </a:r>
            <a:r>
              <a:rPr lang="en-US" sz="1900" b="0" i="0" u="none" strike="noStrike">
                <a:solidFill>
                  <a:schemeClr val="tx1">
                    <a:lumMod val="65000"/>
                    <a:lumOff val="35000"/>
                  </a:schemeClr>
                </a:solidFill>
                <a:effectLst/>
                <a:latin typeface="-apple-system"/>
                <a:hlinkClick r:id="rId2"/>
              </a:rPr>
              <a:t>Workshop on Widening Access to TinyML Network by Establishing Best Practices in Education</a:t>
            </a:r>
            <a:r>
              <a:rPr lang="en-US" sz="1900" b="0" i="0">
                <a:solidFill>
                  <a:schemeClr val="tx1">
                    <a:lumMod val="65000"/>
                    <a:lumOff val="35000"/>
                  </a:schemeClr>
                </a:solidFill>
                <a:effectLst/>
                <a:latin typeface="-apple-system"/>
              </a:rPr>
              <a:t>, I was eager to connect with like-minded educators who could collaborate on creating an engaging method for teaching machine learning on microcontrollers to a wider audience.</a:t>
            </a:r>
            <a:br>
              <a:rPr lang="en-US" sz="1900" b="0" i="0">
                <a:solidFill>
                  <a:schemeClr val="tx1">
                    <a:lumMod val="65000"/>
                    <a:lumOff val="35000"/>
                  </a:schemeClr>
                </a:solidFill>
                <a:effectLst/>
                <a:latin typeface="-apple-system"/>
              </a:rPr>
            </a:br>
            <a:br>
              <a:rPr lang="en-US" sz="1900" b="0" i="0">
                <a:solidFill>
                  <a:schemeClr val="tx1">
                    <a:lumMod val="65000"/>
                    <a:lumOff val="35000"/>
                  </a:schemeClr>
                </a:solidFill>
                <a:effectLst/>
                <a:latin typeface="-apple-system"/>
              </a:rPr>
            </a:br>
            <a:endParaRPr lang="en-US" sz="1900" b="0" i="0">
              <a:solidFill>
                <a:schemeClr val="tx1">
                  <a:lumMod val="65000"/>
                  <a:lumOff val="35000"/>
                </a:schemeClr>
              </a:solidFill>
              <a:effectLst/>
              <a:latin typeface="-apple-system"/>
            </a:endParaRPr>
          </a:p>
          <a:p>
            <a:pPr>
              <a:buFont typeface="+mj-lt"/>
              <a:buAutoNum type="arabicPeriod"/>
            </a:pPr>
            <a:r>
              <a:rPr lang="en-US" sz="1900" b="0" i="0">
                <a:solidFill>
                  <a:schemeClr val="tx1">
                    <a:lumMod val="65000"/>
                    <a:lumOff val="35000"/>
                  </a:schemeClr>
                </a:solidFill>
                <a:effectLst/>
                <a:latin typeface="-apple-system"/>
              </a:rPr>
              <a:t>By "fun," I mean an approach that is open-source, powerful, fosters a passion for learning, enables building proof of concepts, affordable, fast, user-friendly, operates on the client-side, ensures security, covers the entire process, supports future edge devices, is hardware and internet/cloud independent.</a:t>
            </a:r>
          </a:p>
          <a:p>
            <a:endParaRPr lang="en-US" sz="1900">
              <a:solidFill>
                <a:schemeClr val="tx1">
                  <a:lumMod val="65000"/>
                  <a:lumOff val="35000"/>
                </a:schemeClr>
              </a:solidFill>
            </a:endParaRPr>
          </a:p>
        </p:txBody>
      </p:sp>
    </p:spTree>
    <p:extLst>
      <p:ext uri="{BB962C8B-B14F-4D97-AF65-F5344CB8AC3E}">
        <p14:creationId xmlns:p14="http://schemas.microsoft.com/office/powerpoint/2010/main" val="2605165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0E942-A694-A924-B907-2DC865CBC298}"/>
              </a:ext>
            </a:extLst>
          </p:cNvPr>
          <p:cNvSpPr>
            <a:spLocks noGrp="1"/>
          </p:cNvSpPr>
          <p:nvPr>
            <p:ph type="title"/>
          </p:nvPr>
        </p:nvSpPr>
        <p:spPr>
          <a:xfrm>
            <a:off x="1616054" y="1070149"/>
            <a:ext cx="8959893" cy="1004836"/>
          </a:xfrm>
        </p:spPr>
        <p:txBody>
          <a:bodyPr anchor="ctr">
            <a:normAutofit/>
          </a:bodyPr>
          <a:lstStyle/>
          <a:p>
            <a:pPr algn="ctr"/>
            <a:r>
              <a:rPr lang="en-US" sz="3200">
                <a:solidFill>
                  <a:srgbClr val="595959"/>
                </a:solidFill>
              </a:rPr>
              <a:t>About Me</a:t>
            </a: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CC78CC-4903-1DC1-05B1-7623DECBB837}"/>
              </a:ext>
            </a:extLst>
          </p:cNvPr>
          <p:cNvSpPr>
            <a:spLocks noGrp="1"/>
          </p:cNvSpPr>
          <p:nvPr>
            <p:ph idx="1"/>
          </p:nvPr>
        </p:nvSpPr>
        <p:spPr>
          <a:xfrm>
            <a:off x="1616054" y="2768321"/>
            <a:ext cx="8959892" cy="2828543"/>
          </a:xfrm>
        </p:spPr>
        <p:txBody>
          <a:bodyPr anchor="t">
            <a:noAutofit/>
          </a:bodyPr>
          <a:lstStyle/>
          <a:p>
            <a:pPr>
              <a:buFont typeface="+mj-lt"/>
              <a:buAutoNum type="arabicPeriod"/>
            </a:pPr>
            <a:r>
              <a:rPr lang="en-US" sz="1200" b="0" i="0" dirty="0">
                <a:solidFill>
                  <a:schemeClr val="tx1">
                    <a:lumMod val="65000"/>
                    <a:lumOff val="35000"/>
                  </a:schemeClr>
                </a:solidFill>
                <a:effectLst/>
                <a:latin typeface="-apple-system"/>
              </a:rPr>
              <a:t>I am Jeremy Ellis, known online as @rocksetta, </a:t>
            </a:r>
            <a:r>
              <a:rPr lang="en-US" sz="1200" b="0" i="0" dirty="0" err="1">
                <a:solidFill>
                  <a:schemeClr val="tx1">
                    <a:lumMod val="65000"/>
                    <a:lumOff val="35000"/>
                  </a:schemeClr>
                </a:solidFill>
                <a:effectLst/>
                <a:latin typeface="-apple-system"/>
              </a:rPr>
              <a:t>jerteach</a:t>
            </a:r>
            <a:r>
              <a:rPr lang="en-US" sz="1200" b="0" i="0" dirty="0">
                <a:solidFill>
                  <a:schemeClr val="tx1">
                    <a:lumMod val="65000"/>
                    <a:lumOff val="35000"/>
                  </a:schemeClr>
                </a:solidFill>
                <a:effectLst/>
                <a:latin typeface="-apple-system"/>
              </a:rPr>
              <a:t>, or </a:t>
            </a:r>
            <a:r>
              <a:rPr lang="en-US" sz="1200" b="0" i="0" dirty="0" err="1">
                <a:solidFill>
                  <a:schemeClr val="tx1">
                    <a:lumMod val="65000"/>
                    <a:lumOff val="35000"/>
                  </a:schemeClr>
                </a:solidFill>
                <a:effectLst/>
                <a:latin typeface="-apple-system"/>
              </a:rPr>
              <a:t>hpssjellis</a:t>
            </a:r>
            <a:r>
              <a:rPr lang="en-US" sz="1200" b="0" i="0" dirty="0">
                <a:solidFill>
                  <a:schemeClr val="tx1">
                    <a:lumMod val="65000"/>
                    <a:lumOff val="35000"/>
                  </a:schemeClr>
                </a:solidFill>
                <a:effectLst/>
                <a:latin typeface="-apple-system"/>
              </a:rPr>
              <a:t>. As an unconventional learner, I am self-taught in machine learning but probably have no chance of a PhD. My strength lies in simplifying technology.</a:t>
            </a:r>
            <a:br>
              <a:rPr lang="en-US" sz="1200" b="0" i="0" dirty="0">
                <a:solidFill>
                  <a:schemeClr val="tx1">
                    <a:lumMod val="65000"/>
                    <a:lumOff val="35000"/>
                  </a:schemeClr>
                </a:solidFill>
                <a:effectLst/>
                <a:latin typeface="-apple-system"/>
              </a:rPr>
            </a:br>
            <a:br>
              <a:rPr lang="en-US" sz="1200" b="0" i="0" dirty="0">
                <a:solidFill>
                  <a:schemeClr val="tx1">
                    <a:lumMod val="65000"/>
                    <a:lumOff val="35000"/>
                  </a:schemeClr>
                </a:solidFill>
                <a:effectLst/>
                <a:latin typeface="-apple-system"/>
              </a:rPr>
            </a:br>
            <a:endParaRPr lang="en-US" sz="1200" b="0" i="0" dirty="0">
              <a:solidFill>
                <a:schemeClr val="tx1">
                  <a:lumMod val="65000"/>
                  <a:lumOff val="35000"/>
                </a:schemeClr>
              </a:solidFill>
              <a:effectLst/>
              <a:latin typeface="-apple-system"/>
            </a:endParaRPr>
          </a:p>
          <a:p>
            <a:pPr>
              <a:buFont typeface="+mj-lt"/>
              <a:buAutoNum type="arabicPeriod"/>
            </a:pPr>
            <a:r>
              <a:rPr lang="en-US" sz="1200" b="0" i="0" dirty="0">
                <a:solidFill>
                  <a:schemeClr val="tx1">
                    <a:lumMod val="65000"/>
                    <a:lumOff val="35000"/>
                  </a:schemeClr>
                </a:solidFill>
                <a:effectLst/>
                <a:latin typeface="-apple-system"/>
              </a:rPr>
              <a:t>Around 2017 I made a </a:t>
            </a:r>
            <a:r>
              <a:rPr lang="en-US" sz="1200" b="0" i="0" u="none" strike="noStrike" dirty="0">
                <a:solidFill>
                  <a:schemeClr val="tx1">
                    <a:lumMod val="65000"/>
                    <a:lumOff val="35000"/>
                  </a:schemeClr>
                </a:solidFill>
                <a:effectLst/>
                <a:latin typeface="-apple-system"/>
                <a:hlinkClick r:id="rId2"/>
              </a:rPr>
              <a:t>machine learning curriculum based on </a:t>
            </a:r>
            <a:r>
              <a:rPr lang="en-US" sz="1200" b="0" i="0" u="none" strike="noStrike" dirty="0" err="1">
                <a:solidFill>
                  <a:schemeClr val="tx1">
                    <a:lumMod val="65000"/>
                    <a:lumOff val="35000"/>
                  </a:schemeClr>
                </a:solidFill>
                <a:effectLst/>
                <a:latin typeface="-apple-system"/>
                <a:hlinkClick r:id="rId2"/>
              </a:rPr>
              <a:t>TensorflowJS</a:t>
            </a:r>
            <a:r>
              <a:rPr lang="en-US" sz="1200" b="0" i="0" dirty="0">
                <a:solidFill>
                  <a:schemeClr val="tx1">
                    <a:lumMod val="65000"/>
                    <a:lumOff val="35000"/>
                  </a:schemeClr>
                </a:solidFill>
                <a:effectLst/>
                <a:latin typeface="-apple-system"/>
              </a:rPr>
              <a:t>, but deprecated it when I found out about EdgeImpulse.com</a:t>
            </a:r>
            <a:br>
              <a:rPr lang="en-US" sz="1200" b="0" i="0" dirty="0">
                <a:solidFill>
                  <a:schemeClr val="tx1">
                    <a:lumMod val="65000"/>
                    <a:lumOff val="35000"/>
                  </a:schemeClr>
                </a:solidFill>
                <a:effectLst/>
                <a:latin typeface="-apple-system"/>
              </a:rPr>
            </a:br>
            <a:br>
              <a:rPr lang="en-US" sz="1200" b="0" i="0" dirty="0">
                <a:solidFill>
                  <a:schemeClr val="tx1">
                    <a:lumMod val="65000"/>
                    <a:lumOff val="35000"/>
                  </a:schemeClr>
                </a:solidFill>
                <a:effectLst/>
                <a:latin typeface="-apple-system"/>
              </a:rPr>
            </a:br>
            <a:endParaRPr lang="en-US" sz="1200" b="0" i="0" dirty="0">
              <a:solidFill>
                <a:schemeClr val="tx1">
                  <a:lumMod val="65000"/>
                  <a:lumOff val="35000"/>
                </a:schemeClr>
              </a:solidFill>
              <a:effectLst/>
              <a:latin typeface="-apple-system"/>
            </a:endParaRPr>
          </a:p>
          <a:p>
            <a:pPr>
              <a:buFont typeface="+mj-lt"/>
              <a:buAutoNum type="arabicPeriod"/>
            </a:pPr>
            <a:r>
              <a:rPr lang="en-US" sz="1200" b="0" i="0" dirty="0">
                <a:solidFill>
                  <a:schemeClr val="tx1">
                    <a:lumMod val="65000"/>
                    <a:lumOff val="35000"/>
                  </a:schemeClr>
                </a:solidFill>
                <a:effectLst/>
                <a:latin typeface="-apple-system"/>
              </a:rPr>
              <a:t>My Robotics course is called </a:t>
            </a:r>
            <a:r>
              <a:rPr lang="en-US" sz="1200" b="0" i="0" u="none" strike="noStrike" dirty="0">
                <a:solidFill>
                  <a:schemeClr val="tx1">
                    <a:lumMod val="65000"/>
                    <a:lumOff val="35000"/>
                  </a:schemeClr>
                </a:solidFill>
                <a:effectLst/>
                <a:latin typeface="-apple-system"/>
                <a:hlinkClick r:id="rId3"/>
              </a:rPr>
              <a:t>Maker100</a:t>
            </a:r>
            <a:r>
              <a:rPr lang="en-US" sz="1200" b="0" i="0" dirty="0">
                <a:solidFill>
                  <a:schemeClr val="tx1">
                    <a:lumMod val="65000"/>
                    <a:lumOff val="35000"/>
                  </a:schemeClr>
                </a:solidFill>
                <a:effectLst/>
                <a:latin typeface="-apple-system"/>
              </a:rPr>
              <a:t> based on the Arduino PortentaH7 with LoRa vision Shield and the corresponding PortentaH7 library is called the </a:t>
            </a:r>
            <a:r>
              <a:rPr lang="en-US" sz="1200" b="0" i="0" u="none" strike="noStrike" dirty="0" err="1">
                <a:solidFill>
                  <a:schemeClr val="tx1">
                    <a:lumMod val="65000"/>
                    <a:lumOff val="35000"/>
                  </a:schemeClr>
                </a:solidFill>
                <a:effectLst/>
                <a:latin typeface="-apple-system"/>
                <a:hlinkClick r:id="rId4"/>
              </a:rPr>
              <a:t>Portenta</a:t>
            </a:r>
            <a:r>
              <a:rPr lang="en-US" sz="1200" b="0" i="0" u="none" strike="noStrike" dirty="0">
                <a:solidFill>
                  <a:schemeClr val="tx1">
                    <a:lumMod val="65000"/>
                    <a:lumOff val="35000"/>
                  </a:schemeClr>
                </a:solidFill>
                <a:effectLst/>
                <a:latin typeface="-apple-system"/>
                <a:hlinkClick r:id="rId4"/>
              </a:rPr>
              <a:t> Pro Community Solutions</a:t>
            </a:r>
            <a:r>
              <a:rPr lang="en-US" sz="1200" b="0" i="0" dirty="0">
                <a:solidFill>
                  <a:schemeClr val="tx1">
                    <a:lumMod val="65000"/>
                    <a:lumOff val="35000"/>
                  </a:schemeClr>
                </a:solidFill>
                <a:effectLst/>
                <a:latin typeface="-apple-system"/>
              </a:rPr>
              <a:t> with over 100 of my examples relevant to my course.</a:t>
            </a:r>
            <a:br>
              <a:rPr lang="en-US" sz="1200" b="0" i="0" dirty="0">
                <a:solidFill>
                  <a:schemeClr val="tx1">
                    <a:lumMod val="65000"/>
                    <a:lumOff val="35000"/>
                  </a:schemeClr>
                </a:solidFill>
                <a:effectLst/>
                <a:latin typeface="-apple-system"/>
              </a:rPr>
            </a:br>
            <a:br>
              <a:rPr lang="en-US" sz="1200" b="0" i="0" dirty="0">
                <a:solidFill>
                  <a:schemeClr val="tx1">
                    <a:lumMod val="65000"/>
                    <a:lumOff val="35000"/>
                  </a:schemeClr>
                </a:solidFill>
                <a:effectLst/>
                <a:latin typeface="-apple-system"/>
              </a:rPr>
            </a:br>
            <a:endParaRPr lang="en-US" sz="1200" b="0" i="0" dirty="0">
              <a:solidFill>
                <a:schemeClr val="tx1">
                  <a:lumMod val="65000"/>
                  <a:lumOff val="35000"/>
                </a:schemeClr>
              </a:solidFill>
              <a:effectLst/>
              <a:latin typeface="-apple-system"/>
            </a:endParaRPr>
          </a:p>
          <a:p>
            <a:pPr>
              <a:buFont typeface="+mj-lt"/>
              <a:buAutoNum type="arabicPeriod"/>
            </a:pPr>
            <a:r>
              <a:rPr lang="en-US" sz="1200" b="0" i="0" dirty="0">
                <a:solidFill>
                  <a:schemeClr val="tx1">
                    <a:lumMod val="65000"/>
                    <a:lumOff val="35000"/>
                  </a:schemeClr>
                </a:solidFill>
                <a:effectLst/>
                <a:latin typeface="-apple-system"/>
              </a:rPr>
              <a:t>With 48 years of computer programming experience, 35 years of teaching high school coding, 30 years of obsession with coding neural networks, and 8 years of teaching robotics and </a:t>
            </a:r>
            <a:r>
              <a:rPr lang="en-US" sz="1200" b="0" i="0" dirty="0" err="1">
                <a:solidFill>
                  <a:schemeClr val="tx1">
                    <a:lumMod val="65000"/>
                    <a:lumOff val="35000"/>
                  </a:schemeClr>
                </a:solidFill>
                <a:effectLst/>
                <a:latin typeface="-apple-system"/>
              </a:rPr>
              <a:t>TensorflowJS</a:t>
            </a:r>
            <a:r>
              <a:rPr lang="en-US" sz="1200" b="0" i="0" dirty="0">
                <a:solidFill>
                  <a:schemeClr val="tx1">
                    <a:lumMod val="65000"/>
                    <a:lumOff val="35000"/>
                  </a:schemeClr>
                </a:solidFill>
                <a:effectLst/>
                <a:latin typeface="-apple-system"/>
              </a:rPr>
              <a:t> on microcontrollers (the last 3 using EdgeImpulse.com), the only constant in my journey has been the deprecation of my work.</a:t>
            </a:r>
            <a:br>
              <a:rPr lang="en-US" sz="1200" b="0" i="0" dirty="0">
                <a:solidFill>
                  <a:schemeClr val="tx1">
                    <a:lumMod val="65000"/>
                    <a:lumOff val="35000"/>
                  </a:schemeClr>
                </a:solidFill>
                <a:effectLst/>
                <a:latin typeface="-apple-system"/>
              </a:rPr>
            </a:br>
            <a:br>
              <a:rPr lang="en-US" sz="1200" b="0" i="0" dirty="0">
                <a:solidFill>
                  <a:schemeClr val="tx1">
                    <a:lumMod val="65000"/>
                    <a:lumOff val="35000"/>
                  </a:schemeClr>
                </a:solidFill>
                <a:effectLst/>
                <a:latin typeface="-apple-system"/>
              </a:rPr>
            </a:br>
            <a:endParaRPr lang="en-US" sz="1200" dirty="0">
              <a:solidFill>
                <a:schemeClr val="tx1">
                  <a:lumMod val="65000"/>
                  <a:lumOff val="35000"/>
                </a:schemeClr>
              </a:solidFill>
            </a:endParaRPr>
          </a:p>
        </p:txBody>
      </p:sp>
    </p:spTree>
    <p:extLst>
      <p:ext uri="{BB962C8B-B14F-4D97-AF65-F5344CB8AC3E}">
        <p14:creationId xmlns:p14="http://schemas.microsoft.com/office/powerpoint/2010/main" val="1899225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E7D448-F911-C043-E461-EE82444D4EDF}"/>
              </a:ext>
            </a:extLst>
          </p:cNvPr>
          <p:cNvSpPr>
            <a:spLocks noGrp="1"/>
          </p:cNvSpPr>
          <p:nvPr>
            <p:ph type="title"/>
          </p:nvPr>
        </p:nvSpPr>
        <p:spPr>
          <a:xfrm>
            <a:off x="1616054" y="1070149"/>
            <a:ext cx="8959893" cy="1004836"/>
          </a:xfrm>
        </p:spPr>
        <p:txBody>
          <a:bodyPr anchor="ctr">
            <a:normAutofit/>
          </a:bodyPr>
          <a:lstStyle/>
          <a:p>
            <a:pPr algn="ctr"/>
            <a:r>
              <a:rPr lang="en-US" sz="3200" dirty="0">
                <a:solidFill>
                  <a:srgbClr val="595959"/>
                </a:solidFill>
              </a:rPr>
              <a:t>About Me continued…</a:t>
            </a:r>
          </a:p>
        </p:txBody>
      </p:sp>
      <p:sp>
        <p:nvSpPr>
          <p:cNvPr id="30" name="Rectangle 29">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8270E9-EFC1-DCE8-E2F5-16AC0E006A50}"/>
              </a:ext>
            </a:extLst>
          </p:cNvPr>
          <p:cNvSpPr>
            <a:spLocks noGrp="1" noRot="1" noMove="1" noResize="1" noEditPoints="1" noAdjustHandles="1" noChangeArrowheads="1" noChangeShapeType="1"/>
          </p:cNvSpPr>
          <p:nvPr>
            <p:ph idx="1"/>
          </p:nvPr>
        </p:nvSpPr>
        <p:spPr>
          <a:xfrm>
            <a:off x="1504950" y="2444376"/>
            <a:ext cx="9391650" cy="3343475"/>
          </a:xfrm>
        </p:spPr>
        <p:txBody>
          <a:bodyPr anchor="t">
            <a:normAutofit fontScale="85000" lnSpcReduction="20000"/>
          </a:bodyPr>
          <a:lstStyle/>
          <a:p>
            <a:pPr>
              <a:buFont typeface="+mj-lt"/>
              <a:buAutoNum type="arabicPeriod"/>
            </a:pPr>
            <a:endParaRPr lang="en-US" sz="1800" b="0" i="0" dirty="0">
              <a:solidFill>
                <a:schemeClr val="tx1">
                  <a:lumMod val="65000"/>
                  <a:lumOff val="35000"/>
                </a:schemeClr>
              </a:solidFill>
              <a:effectLst/>
              <a:latin typeface="-apple-system"/>
            </a:endParaRPr>
          </a:p>
          <a:p>
            <a:pPr>
              <a:buFont typeface="+mj-lt"/>
              <a:buAutoNum type="arabicPeriod"/>
            </a:pPr>
            <a:r>
              <a:rPr lang="en-US" sz="1800" b="0" i="0" dirty="0">
                <a:solidFill>
                  <a:schemeClr val="tx1">
                    <a:lumMod val="65000"/>
                    <a:lumOff val="35000"/>
                  </a:schemeClr>
                </a:solidFill>
                <a:effectLst/>
                <a:latin typeface="-apple-system"/>
              </a:rPr>
              <a:t>The only consistent thing about teaching coding for that many years is the amount of times all my work has been deprecated! It doesn't matter if the cloud platform has been sold: (Cloud9 to AWS) or the software has been updated: (Too many to mention), or the IDE has changed (Arduino IDE 1.8.19 to 2.10), the board has changed (too many to mention) the software has changed (Python 2 to Python 3), and each deprecation destroys any relevant lesson plans or videos.</a:t>
            </a:r>
          </a:p>
          <a:p>
            <a:pPr>
              <a:buFont typeface="+mj-lt"/>
              <a:buAutoNum type="arabicPeriod"/>
            </a:pPr>
            <a:endParaRPr lang="en-US" sz="1900" b="0" i="0" dirty="0">
              <a:solidFill>
                <a:schemeClr val="tx1">
                  <a:lumMod val="65000"/>
                  <a:lumOff val="35000"/>
                </a:schemeClr>
              </a:solidFill>
              <a:effectLst/>
              <a:latin typeface="-apple-system"/>
            </a:endParaRPr>
          </a:p>
          <a:p>
            <a:pPr>
              <a:buFont typeface="+mj-lt"/>
              <a:buAutoNum type="arabicPeriod"/>
            </a:pPr>
            <a:r>
              <a:rPr lang="en-US" sz="1900" b="0" i="0" dirty="0">
                <a:solidFill>
                  <a:schemeClr val="tx1">
                    <a:lumMod val="65000"/>
                    <a:lumOff val="35000"/>
                  </a:schemeClr>
                </a:solidFill>
                <a:effectLst/>
                <a:latin typeface="-apple-system"/>
              </a:rPr>
              <a:t>One of the methods that has been reasonably stable is </a:t>
            </a:r>
            <a:r>
              <a:rPr lang="en-US" sz="1900" b="0" i="0" dirty="0" err="1">
                <a:solidFill>
                  <a:schemeClr val="tx1">
                    <a:lumMod val="65000"/>
                    <a:lumOff val="35000"/>
                  </a:schemeClr>
                </a:solidFill>
                <a:effectLst/>
                <a:latin typeface="-apple-system"/>
              </a:rPr>
              <a:t>Javascript</a:t>
            </a:r>
            <a:r>
              <a:rPr lang="en-US" sz="1900" b="0" i="0" dirty="0">
                <a:solidFill>
                  <a:schemeClr val="tx1">
                    <a:lumMod val="65000"/>
                    <a:lumOff val="35000"/>
                  </a:schemeClr>
                </a:solidFill>
                <a:effectLst/>
                <a:latin typeface="-apple-system"/>
              </a:rPr>
              <a:t>, mainly because it's script tag can be versioned</a:t>
            </a:r>
            <a:br>
              <a:rPr lang="en-US" sz="1900" b="0" i="0" dirty="0">
                <a:solidFill>
                  <a:schemeClr val="tx1">
                    <a:lumMod val="65000"/>
                    <a:lumOff val="35000"/>
                  </a:schemeClr>
                </a:solidFill>
                <a:effectLst/>
                <a:latin typeface="-apple-system"/>
              </a:rPr>
            </a:br>
            <a:br>
              <a:rPr lang="en-US" sz="1900" b="0" i="0" dirty="0">
                <a:solidFill>
                  <a:schemeClr val="tx1">
                    <a:lumMod val="65000"/>
                    <a:lumOff val="35000"/>
                  </a:schemeClr>
                </a:solidFill>
                <a:effectLst/>
                <a:latin typeface="-apple-system"/>
              </a:rPr>
            </a:br>
            <a:r>
              <a:rPr lang="en-US" sz="1900" b="0" i="0" dirty="0">
                <a:solidFill>
                  <a:schemeClr val="tx1">
                    <a:lumMod val="65000"/>
                    <a:lumOff val="35000"/>
                  </a:schemeClr>
                </a:solidFill>
                <a:effectLst/>
                <a:latin typeface="-apple-system"/>
              </a:rPr>
              <a:t>&lt;script </a:t>
            </a:r>
            <a:r>
              <a:rPr lang="en-US" sz="1900" b="0" i="0" dirty="0" err="1">
                <a:solidFill>
                  <a:schemeClr val="tx1">
                    <a:lumMod val="65000"/>
                    <a:lumOff val="35000"/>
                  </a:schemeClr>
                </a:solidFill>
                <a:effectLst/>
                <a:latin typeface="-apple-system"/>
              </a:rPr>
              <a:t>src</a:t>
            </a:r>
            <a:r>
              <a:rPr lang="en-US" sz="1900" b="0" i="0" dirty="0">
                <a:solidFill>
                  <a:schemeClr val="tx1">
                    <a:lumMod val="65000"/>
                    <a:lumOff val="35000"/>
                  </a:schemeClr>
                </a:solidFill>
                <a:effectLst/>
                <a:latin typeface="-apple-system"/>
              </a:rPr>
              <a:t>=</a:t>
            </a:r>
            <a:r>
              <a:rPr lang="en-US" sz="1900" b="0" i="0" dirty="0">
                <a:solidFill>
                  <a:schemeClr val="tx1">
                    <a:lumMod val="65000"/>
                    <a:lumOff val="35000"/>
                  </a:schemeClr>
                </a:solidFill>
                <a:effectLst/>
                <a:latin typeface="-apple-system"/>
                <a:hlinkClick r:id="rId2"/>
              </a:rPr>
              <a:t>“</a:t>
            </a:r>
            <a:r>
              <a:rPr lang="en-US" sz="1900" dirty="0">
                <a:solidFill>
                  <a:schemeClr val="tx1">
                    <a:lumMod val="65000"/>
                    <a:lumOff val="35000"/>
                  </a:schemeClr>
                </a:solidFill>
                <a:latin typeface="-apple-system"/>
                <a:hlinkClick r:id="rId2"/>
              </a:rPr>
              <a:t>https://cdn.jsdelivr.net/</a:t>
            </a:r>
            <a:r>
              <a:rPr lang="en-US" sz="1900" dirty="0" err="1">
                <a:solidFill>
                  <a:schemeClr val="tx1">
                    <a:lumMod val="65000"/>
                    <a:lumOff val="35000"/>
                  </a:schemeClr>
                </a:solidFill>
                <a:latin typeface="-apple-system"/>
                <a:hlinkClick r:id="rId2"/>
              </a:rPr>
              <a:t>npm</a:t>
            </a:r>
            <a:r>
              <a:rPr lang="en-US" sz="1900" dirty="0">
                <a:solidFill>
                  <a:schemeClr val="tx1">
                    <a:lumMod val="65000"/>
                    <a:lumOff val="35000"/>
                  </a:schemeClr>
                </a:solidFill>
                <a:latin typeface="-apple-system"/>
                <a:hlinkClick r:id="rId2"/>
              </a:rPr>
              <a:t>/@tensorflow/tfjs@4.8.0</a:t>
            </a:r>
            <a:r>
              <a:rPr lang="en-US" sz="1900" dirty="0">
                <a:solidFill>
                  <a:schemeClr val="tx1">
                    <a:lumMod val="65000"/>
                    <a:lumOff val="35000"/>
                  </a:schemeClr>
                </a:solidFill>
                <a:latin typeface="-apple-system"/>
              </a:rPr>
              <a:t>”&gt;</a:t>
            </a:r>
            <a:r>
              <a:rPr lang="en-US" sz="1900" b="0" i="0" dirty="0">
                <a:solidFill>
                  <a:schemeClr val="tx1">
                    <a:lumMod val="65000"/>
                    <a:lumOff val="35000"/>
                  </a:schemeClr>
                </a:solidFill>
                <a:effectLst/>
                <a:latin typeface="-apple-system"/>
              </a:rPr>
              <a:t>; &lt;/script&gt;</a:t>
            </a:r>
            <a:br>
              <a:rPr lang="en-US" sz="1900" b="0" i="0" dirty="0">
                <a:solidFill>
                  <a:schemeClr val="tx1">
                    <a:lumMod val="65000"/>
                    <a:lumOff val="35000"/>
                  </a:schemeClr>
                </a:solidFill>
                <a:effectLst/>
                <a:latin typeface="-apple-system"/>
              </a:rPr>
            </a:br>
            <a:br>
              <a:rPr lang="en-US" sz="1900" b="0" i="0" dirty="0">
                <a:solidFill>
                  <a:schemeClr val="tx1">
                    <a:lumMod val="65000"/>
                    <a:lumOff val="35000"/>
                  </a:schemeClr>
                </a:solidFill>
                <a:effectLst/>
                <a:latin typeface="-apple-system"/>
              </a:rPr>
            </a:br>
            <a:endParaRPr lang="en-US" sz="1900" b="0" i="0" dirty="0">
              <a:solidFill>
                <a:schemeClr val="tx1">
                  <a:lumMod val="65000"/>
                  <a:lumOff val="35000"/>
                </a:schemeClr>
              </a:solidFill>
              <a:effectLst/>
              <a:latin typeface="-apple-system"/>
            </a:endParaRPr>
          </a:p>
          <a:p>
            <a:pPr>
              <a:buFont typeface="+mj-lt"/>
              <a:buAutoNum type="arabicPeriod"/>
            </a:pPr>
            <a:r>
              <a:rPr lang="en-US" sz="1900" b="0" i="0" dirty="0">
                <a:solidFill>
                  <a:schemeClr val="tx1">
                    <a:lumMod val="65000"/>
                    <a:lumOff val="35000"/>
                  </a:schemeClr>
                </a:solidFill>
                <a:effectLst/>
                <a:latin typeface="-apple-system"/>
              </a:rPr>
              <a:t>However, converting </a:t>
            </a:r>
            <a:r>
              <a:rPr lang="en-US" sz="1900" b="0" i="0" dirty="0" err="1">
                <a:solidFill>
                  <a:schemeClr val="tx1">
                    <a:lumMod val="65000"/>
                    <a:lumOff val="35000"/>
                  </a:schemeClr>
                </a:solidFill>
                <a:effectLst/>
                <a:latin typeface="-apple-system"/>
              </a:rPr>
              <a:t>TensorflowJS</a:t>
            </a:r>
            <a:r>
              <a:rPr lang="en-US" sz="1900" b="0" i="0" dirty="0">
                <a:solidFill>
                  <a:schemeClr val="tx1">
                    <a:lumMod val="65000"/>
                    <a:lumOff val="35000"/>
                  </a:schemeClr>
                </a:solidFill>
                <a:effectLst/>
                <a:latin typeface="-apple-system"/>
              </a:rPr>
              <a:t> machine learning to microcontrollers has been a challenge. Although I managed to accomplish it years ago </a:t>
            </a:r>
            <a:r>
              <a:rPr lang="en-US" sz="1900" b="0" i="0" u="none" strike="noStrike" dirty="0">
                <a:solidFill>
                  <a:schemeClr val="tx1">
                    <a:lumMod val="65000"/>
                    <a:lumOff val="35000"/>
                  </a:schemeClr>
                </a:solidFill>
                <a:effectLst/>
                <a:latin typeface="-apple-system"/>
                <a:hlinkClick r:id="rId3"/>
              </a:rPr>
              <a:t>here</a:t>
            </a:r>
            <a:r>
              <a:rPr lang="en-US" sz="1900" b="0" i="0" dirty="0">
                <a:solidFill>
                  <a:schemeClr val="tx1">
                    <a:lumMod val="65000"/>
                    <a:lumOff val="35000"/>
                  </a:schemeClr>
                </a:solidFill>
                <a:effectLst/>
                <a:latin typeface="-apple-system"/>
              </a:rPr>
              <a:t> (though it may be deprecated now), it may no longer be necessary. If data from any hardware can be saved as a CSV file, it can later be loaded onto any cloud platform.</a:t>
            </a:r>
          </a:p>
          <a:p>
            <a:endParaRPr lang="en-US" sz="1900" dirty="0">
              <a:solidFill>
                <a:schemeClr val="tx1">
                  <a:lumMod val="65000"/>
                  <a:lumOff val="35000"/>
                </a:schemeClr>
              </a:solidFill>
            </a:endParaRPr>
          </a:p>
        </p:txBody>
      </p:sp>
    </p:spTree>
    <p:extLst>
      <p:ext uri="{BB962C8B-B14F-4D97-AF65-F5344CB8AC3E}">
        <p14:creationId xmlns:p14="http://schemas.microsoft.com/office/powerpoint/2010/main" val="108221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E7D448-F911-C043-E461-EE82444D4EDF}"/>
              </a:ext>
            </a:extLst>
          </p:cNvPr>
          <p:cNvSpPr>
            <a:spLocks noGrp="1"/>
          </p:cNvSpPr>
          <p:nvPr>
            <p:ph type="title"/>
          </p:nvPr>
        </p:nvSpPr>
        <p:spPr>
          <a:xfrm>
            <a:off x="1616054" y="1070149"/>
            <a:ext cx="8959893" cy="1004836"/>
          </a:xfrm>
        </p:spPr>
        <p:txBody>
          <a:bodyPr anchor="ctr">
            <a:normAutofit/>
          </a:bodyPr>
          <a:lstStyle/>
          <a:p>
            <a:pPr algn="ctr"/>
            <a:r>
              <a:rPr lang="en-US" sz="3200" dirty="0">
                <a:solidFill>
                  <a:srgbClr val="595959"/>
                </a:solidFill>
              </a:rPr>
              <a:t>Progress</a:t>
            </a:r>
          </a:p>
        </p:txBody>
      </p:sp>
      <p:sp>
        <p:nvSpPr>
          <p:cNvPr id="30" name="Rectangle 29">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8270E9-EFC1-DCE8-E2F5-16AC0E006A50}"/>
              </a:ext>
            </a:extLst>
          </p:cNvPr>
          <p:cNvSpPr>
            <a:spLocks noGrp="1"/>
          </p:cNvSpPr>
          <p:nvPr>
            <p:ph idx="1"/>
          </p:nvPr>
        </p:nvSpPr>
        <p:spPr>
          <a:xfrm>
            <a:off x="1616054" y="2768321"/>
            <a:ext cx="8959892" cy="2828543"/>
          </a:xfrm>
        </p:spPr>
        <p:txBody>
          <a:bodyPr anchor="t">
            <a:normAutofit fontScale="70000" lnSpcReduction="20000"/>
          </a:bodyPr>
          <a:lstStyle/>
          <a:p>
            <a:r>
              <a:rPr lang="en-US" sz="1900" dirty="0">
                <a:solidFill>
                  <a:schemeClr val="tx1">
                    <a:lumMod val="65000"/>
                    <a:lumOff val="35000"/>
                  </a:schemeClr>
                </a:solidFill>
              </a:rPr>
              <a:t>At the start of June 2023 I had successfully implemented desktop </a:t>
            </a:r>
            <a:r>
              <a:rPr lang="en-US" sz="1900" dirty="0" err="1">
                <a:solidFill>
                  <a:schemeClr val="tx1">
                    <a:lumMod val="65000"/>
                    <a:lumOff val="35000"/>
                  </a:schemeClr>
                </a:solidFill>
              </a:rPr>
              <a:t>webSerial</a:t>
            </a:r>
            <a:r>
              <a:rPr lang="en-US" sz="1900" dirty="0">
                <a:solidFill>
                  <a:schemeClr val="tx1">
                    <a:lumMod val="65000"/>
                    <a:lumOff val="35000"/>
                  </a:schemeClr>
                </a:solidFill>
              </a:rPr>
              <a:t>/</a:t>
            </a:r>
            <a:r>
              <a:rPr lang="en-US" sz="1900" dirty="0" err="1">
                <a:solidFill>
                  <a:schemeClr val="tx1">
                    <a:lumMod val="65000"/>
                    <a:lumOff val="35000"/>
                  </a:schemeClr>
                </a:solidFill>
              </a:rPr>
              <a:t>polyfill</a:t>
            </a:r>
            <a:r>
              <a:rPr lang="en-US" sz="1900" dirty="0">
                <a:solidFill>
                  <a:schemeClr val="tx1">
                    <a:lumMod val="65000"/>
                    <a:lumOff val="35000"/>
                  </a:schemeClr>
                </a:solidFill>
              </a:rPr>
              <a:t> (also works on Android Pixel Phones) and achieved functionality for saving microcontroller data to CSV files. I also experimented with using </a:t>
            </a:r>
            <a:r>
              <a:rPr lang="en-US" sz="1900" dirty="0" err="1">
                <a:solidFill>
                  <a:schemeClr val="tx1">
                    <a:lumMod val="65000"/>
                    <a:lumOff val="35000"/>
                  </a:schemeClr>
                </a:solidFill>
              </a:rPr>
              <a:t>coPilot</a:t>
            </a:r>
            <a:r>
              <a:rPr lang="en-US" sz="1900" dirty="0">
                <a:solidFill>
                  <a:schemeClr val="tx1">
                    <a:lumMod val="65000"/>
                    <a:lumOff val="35000"/>
                  </a:schemeClr>
                </a:solidFill>
              </a:rPr>
              <a:t>, </a:t>
            </a:r>
            <a:r>
              <a:rPr lang="en-US" sz="1900" dirty="0" err="1">
                <a:solidFill>
                  <a:schemeClr val="tx1">
                    <a:lumMod val="65000"/>
                    <a:lumOff val="35000"/>
                  </a:schemeClr>
                </a:solidFill>
              </a:rPr>
              <a:t>chatGPT</a:t>
            </a:r>
            <a:r>
              <a:rPr lang="en-US" sz="1900" dirty="0">
                <a:solidFill>
                  <a:schemeClr val="tx1">
                    <a:lumMod val="65000"/>
                    <a:lumOff val="35000"/>
                  </a:schemeClr>
                </a:solidFill>
              </a:rPr>
              <a:t>, and </a:t>
            </a:r>
            <a:r>
              <a:rPr lang="en-US" sz="1900" dirty="0" err="1">
                <a:solidFill>
                  <a:schemeClr val="tx1">
                    <a:lumMod val="65000"/>
                    <a:lumOff val="35000"/>
                  </a:schemeClr>
                </a:solidFill>
              </a:rPr>
              <a:t>BingChat</a:t>
            </a:r>
            <a:r>
              <a:rPr lang="en-US" sz="1900" dirty="0">
                <a:solidFill>
                  <a:schemeClr val="tx1">
                    <a:lumMod val="65000"/>
                    <a:lumOff val="35000"/>
                  </a:schemeClr>
                </a:solidFill>
              </a:rPr>
              <a:t>.</a:t>
            </a:r>
          </a:p>
          <a:p>
            <a:endParaRPr lang="en-US" sz="1900" dirty="0">
              <a:solidFill>
                <a:schemeClr val="tx1">
                  <a:lumMod val="65000"/>
                  <a:lumOff val="35000"/>
                </a:schemeClr>
              </a:solidFill>
            </a:endParaRPr>
          </a:p>
          <a:p>
            <a:r>
              <a:rPr lang="en-US" sz="1900" dirty="0">
                <a:solidFill>
                  <a:schemeClr val="tx1">
                    <a:lumMod val="65000"/>
                    <a:lumOff val="35000"/>
                  </a:schemeClr>
                </a:solidFill>
              </a:rPr>
              <a:t>In summary, I accomplished in a much shorter timeframe what I initially believed would take a year. On a webpage, we can now load raw CSV data or data directly from a connected microcontroller using the </a:t>
            </a:r>
            <a:r>
              <a:rPr lang="en-US" sz="1900" dirty="0" err="1">
                <a:solidFill>
                  <a:schemeClr val="tx1">
                    <a:lumMod val="65000"/>
                    <a:lumOff val="35000"/>
                  </a:schemeClr>
                </a:solidFill>
              </a:rPr>
              <a:t>println</a:t>
            </a:r>
            <a:r>
              <a:rPr lang="en-US" sz="1900" dirty="0">
                <a:solidFill>
                  <a:schemeClr val="tx1">
                    <a:lumMod val="65000"/>
                    <a:lumOff val="35000"/>
                  </a:schemeClr>
                </a:solidFill>
              </a:rPr>
              <a:t>() command to a desktop or laptop computer. We can clean the data if necessary, convert it to a tensor, train a machine learning model, load more data, clean and classify it, and finally send the classification results back to the microcontroller (e.g., turning on an LED, </a:t>
            </a:r>
            <a:r>
              <a:rPr lang="en-US" sz="1900" dirty="0" err="1">
                <a:solidFill>
                  <a:schemeClr val="tx1">
                    <a:lumMod val="65000"/>
                    <a:lumOff val="35000"/>
                  </a:schemeClr>
                </a:solidFill>
              </a:rPr>
              <a:t>etc</a:t>
            </a:r>
            <a:r>
              <a:rPr lang="en-US" sz="1900" dirty="0">
                <a:solidFill>
                  <a:schemeClr val="tx1">
                    <a:lumMod val="65000"/>
                    <a:lumOff val="35000"/>
                  </a:schemeClr>
                </a:solidFill>
              </a:rPr>
              <a:t>).</a:t>
            </a:r>
          </a:p>
          <a:p>
            <a:endParaRPr lang="en-US" sz="1900" dirty="0">
              <a:solidFill>
                <a:schemeClr val="tx1">
                  <a:lumMod val="65000"/>
                  <a:lumOff val="35000"/>
                </a:schemeClr>
              </a:solidFill>
            </a:endParaRPr>
          </a:p>
          <a:p>
            <a:r>
              <a:rPr lang="en-US" sz="1900" dirty="0">
                <a:solidFill>
                  <a:schemeClr val="tx1">
                    <a:lumMod val="65000"/>
                    <a:lumOff val="35000"/>
                  </a:schemeClr>
                </a:solidFill>
              </a:rPr>
              <a:t>All this functionality is encapsulated in approximately 1000 lines of code on a single webpage, allowing for quick testing of machine learning viability with any sensor data from any microcontroller.</a:t>
            </a:r>
          </a:p>
          <a:p>
            <a:endParaRPr lang="en-US" sz="1900" dirty="0">
              <a:solidFill>
                <a:schemeClr val="tx1">
                  <a:lumMod val="65000"/>
                  <a:lumOff val="35000"/>
                </a:schemeClr>
              </a:solidFill>
            </a:endParaRPr>
          </a:p>
          <a:p>
            <a:r>
              <a:rPr lang="en-US" sz="1900" dirty="0">
                <a:solidFill>
                  <a:schemeClr val="tx1">
                    <a:lumMod val="65000"/>
                    <a:lumOff val="35000"/>
                  </a:schemeClr>
                </a:solidFill>
              </a:rPr>
              <a:t>Since CSV files can be saved, you can now load that data onto your favorite cloud platform, such as EdgeImpulse.com, for microcontroller programming.</a:t>
            </a:r>
          </a:p>
        </p:txBody>
      </p:sp>
    </p:spTree>
    <p:extLst>
      <p:ext uri="{BB962C8B-B14F-4D97-AF65-F5344CB8AC3E}">
        <p14:creationId xmlns:p14="http://schemas.microsoft.com/office/powerpoint/2010/main" val="281033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E7D448-F911-C043-E461-EE82444D4EDF}"/>
              </a:ext>
            </a:extLst>
          </p:cNvPr>
          <p:cNvSpPr>
            <a:spLocks noGrp="1"/>
          </p:cNvSpPr>
          <p:nvPr>
            <p:ph type="title"/>
          </p:nvPr>
        </p:nvSpPr>
        <p:spPr>
          <a:xfrm>
            <a:off x="1616054" y="1070149"/>
            <a:ext cx="8959893" cy="1004836"/>
          </a:xfrm>
        </p:spPr>
        <p:txBody>
          <a:bodyPr anchor="ctr">
            <a:normAutofit fontScale="90000"/>
          </a:bodyPr>
          <a:lstStyle/>
          <a:p>
            <a:pPr algn="ctr"/>
            <a:r>
              <a:rPr lang="en-US" sz="3200" dirty="0" err="1">
                <a:solidFill>
                  <a:srgbClr val="595959"/>
                </a:solidFill>
              </a:rPr>
              <a:t>TinyMLjs</a:t>
            </a:r>
            <a:r>
              <a:rPr lang="en-US" sz="3200" dirty="0">
                <a:solidFill>
                  <a:srgbClr val="595959"/>
                </a:solidFill>
              </a:rPr>
              <a:t>-CSV</a:t>
            </a:r>
            <a:br>
              <a:rPr lang="en-US" sz="3200" dirty="0">
                <a:solidFill>
                  <a:srgbClr val="595959"/>
                </a:solidFill>
              </a:rPr>
            </a:br>
            <a:r>
              <a:rPr lang="en-US" sz="2200" dirty="0">
                <a:solidFill>
                  <a:srgbClr val="595959"/>
                </a:solidFill>
              </a:rPr>
              <a:t>Click Choose Files to select CSV files. Currently, the file name is important, and there are no column headings—just raw, cleaned data.</a:t>
            </a:r>
          </a:p>
        </p:txBody>
      </p:sp>
      <p:sp>
        <p:nvSpPr>
          <p:cNvPr id="30" name="Rectangle 29">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tensor">
            <a:extLst>
              <a:ext uri="{FF2B5EF4-FFF2-40B4-BE49-F238E27FC236}">
                <a16:creationId xmlns:a16="http://schemas.microsoft.com/office/drawing/2014/main" id="{C88FE47F-EC9F-C233-6170-7178D76F29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56334" y="2768600"/>
            <a:ext cx="6079331" cy="28289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333400A-9BBD-F3FE-80D4-FB6FB537C1A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6EDF3"/>
                </a:solidFill>
                <a:effectLst/>
                <a:latin typeface="-apple-system"/>
              </a:rPr>
              <a:t>Click </a:t>
            </a:r>
            <a:r>
              <a:rPr kumimoji="0" lang="en-US" altLang="en-US" sz="900" b="0" i="0" u="none" strike="noStrike" cap="none" normalizeH="0" baseline="0">
                <a:ln>
                  <a:noFill/>
                </a:ln>
                <a:solidFill>
                  <a:srgbClr val="E6EDF3"/>
                </a:solidFill>
                <a:effectLst/>
                <a:latin typeface="ui-monospace"/>
              </a:rPr>
              <a:t>Choose Files</a:t>
            </a:r>
            <a:r>
              <a:rPr kumimoji="0" lang="en-US" altLang="en-US" sz="1200" b="0" i="0" u="none" strike="noStrike" cap="none" normalizeH="0" baseline="0">
                <a:ln>
                  <a:noFill/>
                </a:ln>
                <a:solidFill>
                  <a:srgbClr val="E6EDF3"/>
                </a:solidFill>
                <a:effectLst/>
                <a:latin typeface="-apple-system"/>
              </a:rPr>
              <a:t> to select CSV files. Currently, the file name is important, and there are no column headings—just raw, cleaned data.</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86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E7D448-F911-C043-E461-EE82444D4EDF}"/>
              </a:ext>
            </a:extLst>
          </p:cNvPr>
          <p:cNvSpPr>
            <a:spLocks noGrp="1"/>
          </p:cNvSpPr>
          <p:nvPr>
            <p:ph type="title"/>
          </p:nvPr>
        </p:nvSpPr>
        <p:spPr>
          <a:xfrm>
            <a:off x="1616054" y="1070149"/>
            <a:ext cx="8959893" cy="1004836"/>
          </a:xfrm>
        </p:spPr>
        <p:txBody>
          <a:bodyPr anchor="ctr">
            <a:normAutofit/>
          </a:bodyPr>
          <a:lstStyle/>
          <a:p>
            <a:pPr algn="ctr"/>
            <a:r>
              <a:rPr lang="en-US" sz="3200" dirty="0">
                <a:solidFill>
                  <a:srgbClr val="595959"/>
                </a:solidFill>
              </a:rPr>
              <a:t>Tensor</a:t>
            </a:r>
          </a:p>
        </p:txBody>
      </p:sp>
      <p:sp>
        <p:nvSpPr>
          <p:cNvPr id="30" name="Rectangle 29">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model">
            <a:extLst>
              <a:ext uri="{FF2B5EF4-FFF2-40B4-BE49-F238E27FC236}">
                <a16:creationId xmlns:a16="http://schemas.microsoft.com/office/drawing/2014/main" id="{965F7549-F4F4-8F5B-3020-5E4E4ED59A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4054" y="2768600"/>
            <a:ext cx="7823891"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435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E7D448-F911-C043-E461-EE82444D4EDF}"/>
              </a:ext>
            </a:extLst>
          </p:cNvPr>
          <p:cNvSpPr>
            <a:spLocks noGrp="1"/>
          </p:cNvSpPr>
          <p:nvPr>
            <p:ph type="title"/>
          </p:nvPr>
        </p:nvSpPr>
        <p:spPr>
          <a:xfrm>
            <a:off x="1616054" y="1070149"/>
            <a:ext cx="8959893" cy="1004836"/>
          </a:xfrm>
        </p:spPr>
        <p:txBody>
          <a:bodyPr anchor="ctr">
            <a:normAutofit/>
          </a:bodyPr>
          <a:lstStyle/>
          <a:p>
            <a:pPr algn="ctr"/>
            <a:r>
              <a:rPr lang="en-US" sz="3200" dirty="0">
                <a:solidFill>
                  <a:srgbClr val="595959"/>
                </a:solidFill>
              </a:rPr>
              <a:t>Vision Model</a:t>
            </a:r>
          </a:p>
        </p:txBody>
      </p:sp>
      <p:sp>
        <p:nvSpPr>
          <p:cNvPr id="30" name="Rectangle 29">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vision">
            <a:extLst>
              <a:ext uri="{FF2B5EF4-FFF2-40B4-BE49-F238E27FC236}">
                <a16:creationId xmlns:a16="http://schemas.microsoft.com/office/drawing/2014/main" id="{AD7BB648-56DD-4864-D9BA-070493BFF5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57388" y="2768600"/>
            <a:ext cx="3277224"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880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E7D448-F911-C043-E461-EE82444D4EDF}"/>
              </a:ext>
            </a:extLst>
          </p:cNvPr>
          <p:cNvSpPr>
            <a:spLocks noGrp="1"/>
          </p:cNvSpPr>
          <p:nvPr>
            <p:ph type="title"/>
          </p:nvPr>
        </p:nvSpPr>
        <p:spPr>
          <a:xfrm>
            <a:off x="1616054" y="1070149"/>
            <a:ext cx="8959893" cy="1004836"/>
          </a:xfrm>
        </p:spPr>
        <p:txBody>
          <a:bodyPr anchor="ctr">
            <a:normAutofit/>
          </a:bodyPr>
          <a:lstStyle/>
          <a:p>
            <a:pPr algn="ctr"/>
            <a:r>
              <a:rPr lang="en-US" sz="3200" dirty="0">
                <a:solidFill>
                  <a:srgbClr val="595959"/>
                </a:solidFill>
              </a:rPr>
              <a:t>Sound Model</a:t>
            </a:r>
          </a:p>
        </p:txBody>
      </p:sp>
      <p:sp>
        <p:nvSpPr>
          <p:cNvPr id="30" name="Rectangle 29">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sound">
            <a:extLst>
              <a:ext uri="{FF2B5EF4-FFF2-40B4-BE49-F238E27FC236}">
                <a16:creationId xmlns:a16="http://schemas.microsoft.com/office/drawing/2014/main" id="{0AFC78D0-AA92-3CEA-B561-FBE0F2178C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16411" y="2768600"/>
            <a:ext cx="3759178"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529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939</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Arial</vt:lpstr>
      <vt:lpstr>Calibri</vt:lpstr>
      <vt:lpstr>Calibri Light</vt:lpstr>
      <vt:lpstr>ui-monospace</vt:lpstr>
      <vt:lpstr>Office Theme</vt:lpstr>
      <vt:lpstr>ICTP Presentation July 2023 by Jeremy Ellis about tinyMLjs </vt:lpstr>
      <vt:lpstr>Introduction</vt:lpstr>
      <vt:lpstr>About Me</vt:lpstr>
      <vt:lpstr>About Me continued…</vt:lpstr>
      <vt:lpstr>Progress</vt:lpstr>
      <vt:lpstr>TinyMLjs-CSV Click Choose Files to select CSV files. Currently, the file name is important, and there are no column headings—just raw, cleaned data.</vt:lpstr>
      <vt:lpstr>Tensor</vt:lpstr>
      <vt:lpstr>Vision Model</vt:lpstr>
      <vt:lpstr>Sound Model</vt:lpstr>
      <vt:lpstr>Sensor Model (acceleration or…)</vt:lpstr>
      <vt:lpstr>WebSerial</vt:lpstr>
      <vt:lpstr>Chart</vt:lpstr>
      <vt:lpstr>Gotchas</vt:lpstr>
      <vt:lpstr>Video</vt:lpstr>
      <vt:lpstr>Conclusion</vt:lpstr>
    </vt:vector>
  </TitlesOfParts>
  <Company>Mission Public School District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ICTP Presentation July 2023 by Jeremy Ellis about tinyMLjs </dc:title>
  <dc:creator>Jeremy Ellis</dc:creator>
  <cp:lastModifiedBy>Jeremy Ellis</cp:lastModifiedBy>
  <cp:revision>1</cp:revision>
  <dcterms:created xsi:type="dcterms:W3CDTF">2023-06-30T19:01:20Z</dcterms:created>
  <dcterms:modified xsi:type="dcterms:W3CDTF">2023-06-30T19:27:15Z</dcterms:modified>
</cp:coreProperties>
</file>