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58" r:id="rId44"/>
    <p:sldId id="25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5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4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6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5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6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45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3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5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49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49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4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2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0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8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0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1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908DCB-6174-4DE7-A6D2-3AF711F8939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5016-653C-482E-8AE7-2FC4CE060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1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d.turbopages.org/proxy_u/en-ru.ru.c8c9a38a-63c013b6-e969bc65-74722d776562/https/docs.oracle.com/cd/B12037_01/network.101/b10773/policies.htm#1006113" TargetMode="External"/><Relationship Id="rId2" Type="http://schemas.openxmlformats.org/officeDocument/2006/relationships/hyperlink" Target="https://scienceforum.ru/2020/article/201802009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studfile.net/preview/278971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CEE79-350E-43F8-B812-BB54BBFF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Программно-аппаратные средства защиты.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1A292-AC30-4DE8-8B5C-FA55881D8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презентацию Студент ИС1-43 Бородулин М.С.</a:t>
            </a:r>
          </a:p>
        </p:txBody>
      </p:sp>
    </p:spTree>
    <p:extLst>
      <p:ext uri="{BB962C8B-B14F-4D97-AF65-F5344CB8AC3E}">
        <p14:creationId xmlns:p14="http://schemas.microsoft.com/office/powerpoint/2010/main" val="303171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A1119-4EA1-4572-9F0D-D3CE1E7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94C7A-D167-4656-9EC9-CDE43FD7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178616" cy="4195481"/>
          </a:xfrm>
        </p:spPr>
        <p:txBody>
          <a:bodyPr/>
          <a:lstStyle/>
          <a:p>
            <a:r>
              <a:rPr lang="ru-RU" dirty="0"/>
              <a:t>Криптографическая защита информации — это механизм защиты с помощью шифрования данных, в результате которого их содержание становится недоступным без предъявления ключа криптограммы и обратного преобразования.</a:t>
            </a:r>
          </a:p>
          <a:p>
            <a:r>
              <a:rPr lang="ru-RU" dirty="0"/>
              <a:t>Ключ – это важнейший компонент шифра, отвечающий за выбор преобразования, применяемого для зашифрования конкретного сообщения.</a:t>
            </a:r>
          </a:p>
          <a:p>
            <a:endParaRPr lang="ru-RU" dirty="0"/>
          </a:p>
        </p:txBody>
      </p:sp>
      <p:pic>
        <p:nvPicPr>
          <p:cNvPr id="16386" name="Picture 2" descr="https://cdn-icons-png.flaticon.com/512/684/684501.png">
            <a:extLst>
              <a:ext uri="{FF2B5EF4-FFF2-40B4-BE49-F238E27FC236}">
                <a16:creationId xmlns:a16="http://schemas.microsoft.com/office/drawing/2014/main" id="{8D7FBC42-5750-4EC9-8BE1-FCC0FCE2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49" y="2203703"/>
            <a:ext cx="3139439" cy="31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2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B39E9-5298-491A-8C6B-C23809B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Криптографическими средствами защиты являются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1DE73-C052-4F34-93DF-A0B68369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такие средства и способы преобразования информации, в результате которых скрывается ее содержание. Криптографическую защиту можно разделить на 2 основных вида: шифрование и кодирование защищаемых данных.</a:t>
            </a:r>
          </a:p>
        </p:txBody>
      </p:sp>
      <p:pic>
        <p:nvPicPr>
          <p:cNvPr id="17410" name="Picture 2" descr="https://cdn-icons-png.flaticon.com/512/2352/2352250.png">
            <a:extLst>
              <a:ext uri="{FF2B5EF4-FFF2-40B4-BE49-F238E27FC236}">
                <a16:creationId xmlns:a16="http://schemas.microsoft.com/office/drawing/2014/main" id="{5113B1AA-88AC-44C8-81E2-2EDBF9657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92" y="3668178"/>
            <a:ext cx="2737104" cy="27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AE7E8-1A53-410F-992E-1D9DEA62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21278E-474B-4AE8-889A-A49F4B42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90680" cy="4195481"/>
          </a:xfrm>
        </p:spPr>
        <p:txBody>
          <a:bodyPr/>
          <a:lstStyle/>
          <a:p>
            <a:r>
              <a:rPr lang="ru-RU" dirty="0"/>
              <a:t>Экран — это средство разграничения доступа клиентов из одного множества информационных систем к серверам из другого множества посредством контроля информационных потоков между двумя множествами систем. Контроль потоков состоит в их фильтрации и выполнении некоторых преобразований.</a:t>
            </a:r>
          </a:p>
        </p:txBody>
      </p:sp>
      <p:pic>
        <p:nvPicPr>
          <p:cNvPr id="18434" name="Picture 2" descr="https://cdn-icons-png.flaticon.com/512/4275/4275410.png">
            <a:extLst>
              <a:ext uri="{FF2B5EF4-FFF2-40B4-BE49-F238E27FC236}">
                <a16:creationId xmlns:a16="http://schemas.microsoft.com/office/drawing/2014/main" id="{9085FE48-B93B-4D82-ABD0-BF586E8BC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71" y="2052918"/>
            <a:ext cx="3633216" cy="3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5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2645F-E748-4348-9D91-C80990A8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экранирования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B982C-4EAB-46F4-A7F0-01BA6938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Главной функцией экранирования является обеспечение безопасности внутренней (защищаемой) сети и полный контроль над внешними подключениями и сеансами связи;</a:t>
            </a:r>
          </a:p>
          <a:p>
            <a:r>
              <a:rPr lang="ru-RU" dirty="0"/>
              <a:t>Помимо функций разграничения доступа, экраны осуществляют протоколирование обмена информацией. Экранирование помогает поддерживать доступность сервисов защищаемой сети, уменьшая уязвимость внутренних сервисов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78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7B60D-9B02-4592-8E10-1DFC5C13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Политика безопасности, настройка политики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41749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48D2E-91C6-404D-A8FF-2A77B8D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Политики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058D3-F072-413F-B1B7-BEFFB5AB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21032" cy="4195481"/>
          </a:xfrm>
        </p:spPr>
        <p:txBody>
          <a:bodyPr/>
          <a:lstStyle/>
          <a:p>
            <a:r>
              <a:rPr lang="ru-RU" dirty="0"/>
              <a:t>Идея политик безопасности включает в себя множество аспектов. Общие соображения включают требование регулярного создания резервных копий и их хранения за пределами сайта. Узкие таблицы или данные соображения включают в себя обеспечение того, чтобы несанкционированный доступ к конфиденциальным данным, таким как зарплаты сотрудников, исключался встроенными ограничениями на каждый тип доступа к таблице, которая их содержит.</a:t>
            </a:r>
          </a:p>
          <a:p>
            <a:endParaRPr lang="ru-RU" dirty="0"/>
          </a:p>
        </p:txBody>
      </p:sp>
      <p:pic>
        <p:nvPicPr>
          <p:cNvPr id="19458" name="Picture 2" descr="https://cdn-icons-png.flaticon.com/512/5103/5103512.png">
            <a:extLst>
              <a:ext uri="{FF2B5EF4-FFF2-40B4-BE49-F238E27FC236}">
                <a16:creationId xmlns:a16="http://schemas.microsoft.com/office/drawing/2014/main" id="{6BA28F40-BDA0-410C-BC30-FF6FAA4A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16" y="2395727"/>
            <a:ext cx="2829383" cy="2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7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032B-FF5E-48AF-950F-C33D15B9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безопасности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BD948-D54F-43B5-9C98-43AF85D8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908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Управление пользователями базы данных</a:t>
            </a:r>
          </a:p>
          <a:p>
            <a:r>
              <a:rPr lang="ru-RU" dirty="0"/>
              <a:t>Пользователи базы данных - это пути доступа к информации в базе данных </a:t>
            </a:r>
            <a:r>
              <a:rPr lang="ru-RU" dirty="0" err="1"/>
              <a:t>Oracle</a:t>
            </a:r>
            <a:r>
              <a:rPr lang="ru-RU" dirty="0"/>
              <a:t>. Поэтому для управления пользователями базы данных следует поддерживать строгую безопасность. В зависимости от размера системы баз данных и объема работы, необходимой для управления пользователями базы данных, администратор безопасности может быть единственным пользователем с правами, необходимыми для создания, изменения или удаления пользователей базы данных. </a:t>
            </a:r>
          </a:p>
        </p:txBody>
      </p:sp>
      <p:pic>
        <p:nvPicPr>
          <p:cNvPr id="20482" name="Picture 2" descr="https://cdn-icons-png.flaticon.com/512/993/993653.png">
            <a:extLst>
              <a:ext uri="{FF2B5EF4-FFF2-40B4-BE49-F238E27FC236}">
                <a16:creationId xmlns:a16="http://schemas.microsoft.com/office/drawing/2014/main" id="{C6A856DF-C1AC-40A6-A048-3D7F0C0C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93" y="2231975"/>
            <a:ext cx="3084576" cy="30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3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0ACAC-6B59-4F15-81D8-5048127F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безопасности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8FDED-EF89-478D-AE55-B7DC087F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745544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Аутентификация пользователя</a:t>
            </a:r>
          </a:p>
          <a:p>
            <a:r>
              <a:rPr lang="ru-RU" dirty="0"/>
              <a:t>Пользователи базы данных могут быть аутентифицированы (проверены как правильное лицо) </a:t>
            </a:r>
            <a:r>
              <a:rPr lang="ru-RU" dirty="0" err="1"/>
              <a:t>Oracle</a:t>
            </a:r>
            <a:r>
              <a:rPr lang="ru-RU" dirty="0"/>
              <a:t> с использованием паролей базы данных, операционной системы хоста, сетевых служб или с помощью </a:t>
            </a:r>
            <a:r>
              <a:rPr lang="ru-RU" dirty="0" err="1"/>
              <a:t>Secure</a:t>
            </a:r>
            <a:r>
              <a:rPr lang="ru-RU" dirty="0"/>
              <a:t> </a:t>
            </a:r>
            <a:r>
              <a:rPr lang="ru-RU" dirty="0" err="1"/>
              <a:t>Sockets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(SSL).</a:t>
            </a:r>
          </a:p>
        </p:txBody>
      </p:sp>
      <p:pic>
        <p:nvPicPr>
          <p:cNvPr id="21508" name="Picture 4" descr="https://cdn-icons-png.flaticon.com/512/6220/6220266.png">
            <a:extLst>
              <a:ext uri="{FF2B5EF4-FFF2-40B4-BE49-F238E27FC236}">
                <a16:creationId xmlns:a16="http://schemas.microsoft.com/office/drawing/2014/main" id="{EF107DEB-CDB0-4241-AE57-BBFA13DA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96" y="2167128"/>
            <a:ext cx="344424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2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8C3F-0E40-451E-9EE3-837F18D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безопасности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7FFDF-3AF2-40A0-ACC0-1786C581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11888" cy="4195481"/>
          </a:xfrm>
        </p:spPr>
        <p:txBody>
          <a:bodyPr>
            <a:normAutofit/>
          </a:bodyPr>
          <a:lstStyle/>
          <a:p>
            <a:r>
              <a:rPr lang="ru-RU" dirty="0"/>
              <a:t>Безопасность операционной системы</a:t>
            </a:r>
          </a:p>
          <a:p>
            <a:r>
              <a:rPr lang="ru-RU" dirty="0"/>
              <a:t>Следующие вопросы безопасности также должны быть рассмотрены для среды операционной системы, в которой выполняется </a:t>
            </a:r>
            <a:r>
              <a:rPr lang="ru-RU" dirty="0" err="1"/>
              <a:t>Oracle</a:t>
            </a:r>
            <a:r>
              <a:rPr lang="ru-RU" dirty="0"/>
              <a:t>, и любых приложений баз данных:</a:t>
            </a:r>
          </a:p>
          <a:p>
            <a:r>
              <a:rPr lang="ru-RU" dirty="0"/>
              <a:t>Администраторы баз данных должны иметь права операционной системы для создания и удаления файлов.</a:t>
            </a:r>
          </a:p>
          <a:p>
            <a:endParaRPr lang="ru-RU" dirty="0"/>
          </a:p>
        </p:txBody>
      </p:sp>
      <p:pic>
        <p:nvPicPr>
          <p:cNvPr id="22530" name="Picture 2" descr="https://cdn-icons-png.flaticon.com/512/4152/4152814.png">
            <a:extLst>
              <a:ext uri="{FF2B5EF4-FFF2-40B4-BE49-F238E27FC236}">
                <a16:creationId xmlns:a16="http://schemas.microsoft.com/office/drawing/2014/main" id="{92C478A5-8A0D-4D7A-95BE-7FBFACC5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408" y="2478023"/>
            <a:ext cx="2692223" cy="26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A78DC-C3A8-469D-B2B7-3F8814F1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безопасности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95A27-FE2D-4D7B-9556-CD596313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92432" cy="4195481"/>
          </a:xfrm>
        </p:spPr>
        <p:txBody>
          <a:bodyPr/>
          <a:lstStyle/>
          <a:p>
            <a:r>
              <a:rPr lang="ru-RU" dirty="0"/>
              <a:t>Обычные пользователи баз данных не должны иметь привилегий операционной системы для создания или удаления файлов, связанных с базой данных.</a:t>
            </a:r>
          </a:p>
          <a:p>
            <a:r>
              <a:rPr lang="ru-RU" dirty="0"/>
              <a:t>Если операционная система определяет роли базы данных для пользователей, администраторы безопасности должны иметь права операционной системы для изменения домена безопасности учетных записей операционной системы.</a:t>
            </a:r>
          </a:p>
          <a:p>
            <a:endParaRPr lang="ru-RU" dirty="0"/>
          </a:p>
        </p:txBody>
      </p:sp>
      <p:pic>
        <p:nvPicPr>
          <p:cNvPr id="23554" name="Picture 2" descr="https://cdn-icons-png.flaticon.com/512/8727/8727958.png">
            <a:extLst>
              <a:ext uri="{FF2B5EF4-FFF2-40B4-BE49-F238E27FC236}">
                <a16:creationId xmlns:a16="http://schemas.microsoft.com/office/drawing/2014/main" id="{C37E8BC5-B78A-4B90-AD05-A7DE9463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36" y="1965959"/>
            <a:ext cx="3752927" cy="37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0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87577-C4B8-4F50-9C33-B434D862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Программно-аппаратные средства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51C14-5F04-4C29-B2A4-E037ED8F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— это способы контроля оборудования и программных средств от взлома, перехвата информации, несанкционированного подключения третьих лиц. Программные и технические средства защиты информации необходимы там, где утечка данных и ценной информации влечет за собой серьезные финансовые, репутационные, производственные риски для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384570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22F63-30E2-483D-A983-31CC0D88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безопасности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EF5A7-EEFD-4120-9D24-047BB1FE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39320" cy="4195481"/>
          </a:xfrm>
        </p:spPr>
        <p:txBody>
          <a:bodyPr/>
          <a:lstStyle/>
          <a:p>
            <a:r>
              <a:rPr lang="ru-RU" dirty="0"/>
              <a:t>Безопасность данных включает в себя механизмы, которые контролируют доступ к базе данных и ее использование на уровне объекта. Ваша политика безопасности данных определяет, какие пользователи имеют доступ к определенному объекту схемы, и конкретные типы действий, разрешенных для каждого пользователя на объекте. </a:t>
            </a:r>
          </a:p>
        </p:txBody>
      </p:sp>
      <p:pic>
        <p:nvPicPr>
          <p:cNvPr id="1027" name="Picture 3" descr="https://cdn-icons-png.flaticon.com/512/7492/7492008.png">
            <a:extLst>
              <a:ext uri="{FF2B5EF4-FFF2-40B4-BE49-F238E27FC236}">
                <a16:creationId xmlns:a16="http://schemas.microsoft.com/office/drawing/2014/main" id="{C0550890-A320-4B44-9257-C5EE723F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48" y="2433143"/>
            <a:ext cx="2828544" cy="28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E30E6-05B8-417B-B87F-5ECEFDD5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Политика безопасности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04033-D016-4960-A8AC-CD1A3340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66168" cy="4195481"/>
          </a:xfrm>
        </p:spPr>
        <p:txBody>
          <a:bodyPr/>
          <a:lstStyle/>
          <a:p>
            <a:r>
              <a:rPr lang="ru-RU" dirty="0"/>
              <a:t>Например, политика может устанавливать, что пользователь </a:t>
            </a:r>
            <a:r>
              <a:rPr lang="ru-RU" dirty="0" err="1"/>
              <a:t>scott</a:t>
            </a:r>
            <a:r>
              <a:rPr lang="ru-RU" dirty="0"/>
              <a:t> может выдавать SELECTINSERT инструкции и, но не DELETE инструкции, используя </a:t>
            </a:r>
            <a:r>
              <a:rPr lang="ru-RU" dirty="0" err="1"/>
              <a:t>emp</a:t>
            </a:r>
            <a:r>
              <a:rPr lang="ru-RU" dirty="0"/>
              <a:t> таблицу. Ваша политика безопасности данных должна также определять действия, если таковые имеются, которые проверяются для каждого объекта схемы.</a:t>
            </a:r>
          </a:p>
        </p:txBody>
      </p:sp>
      <p:pic>
        <p:nvPicPr>
          <p:cNvPr id="24578" name="Picture 2" descr="https://cdn-icons-png.flaticon.com/512/4759/4759918.png">
            <a:extLst>
              <a:ext uri="{FF2B5EF4-FFF2-40B4-BE49-F238E27FC236}">
                <a16:creationId xmlns:a16="http://schemas.microsoft.com/office/drawing/2014/main" id="{BC5CCC39-7C8D-4564-BC96-2B540D97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96" y="2115286"/>
            <a:ext cx="3587496" cy="35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1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B51CE-B5B1-46A6-A335-0D298FBA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безопасности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906E3-FB9B-483A-AA6F-9F4196FE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41656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Общая безопасность пользователя</a:t>
            </a:r>
          </a:p>
          <a:p>
            <a:pPr marL="0" indent="0">
              <a:buNone/>
            </a:pPr>
            <a:r>
              <a:rPr lang="ru-RU" dirty="0"/>
              <a:t>Для всех типов пользователей баз данных рассмотрите следующие общие вопросы безопасности пользователей:</a:t>
            </a:r>
          </a:p>
          <a:p>
            <a:r>
              <a:rPr lang="ru-RU" dirty="0"/>
              <a:t>Защита паролем</a:t>
            </a:r>
          </a:p>
          <a:p>
            <a:r>
              <a:rPr lang="ru-RU" dirty="0"/>
              <a:t>Управление привилегиями</a:t>
            </a:r>
          </a:p>
        </p:txBody>
      </p:sp>
      <p:pic>
        <p:nvPicPr>
          <p:cNvPr id="25602" name="Picture 2" descr="https://cdn-icons-png.flaticon.com/512/3793/3793756.png">
            <a:extLst>
              <a:ext uri="{FF2B5EF4-FFF2-40B4-BE49-F238E27FC236}">
                <a16:creationId xmlns:a16="http://schemas.microsoft.com/office/drawing/2014/main" id="{7E9F49CC-AAB4-4309-95AE-19FAC129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72" y="2316480"/>
            <a:ext cx="3093720" cy="3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9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1556B-F452-441A-AEE4-AE1852F2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паролем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404E8-515A-450F-9831-DCBFB248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153720" cy="4195481"/>
          </a:xfrm>
        </p:spPr>
        <p:txBody>
          <a:bodyPr/>
          <a:lstStyle/>
          <a:p>
            <a:r>
              <a:rPr lang="ru-RU" dirty="0"/>
              <a:t>Если аутентификацией пользователя управляет база данных, администраторы безопасности должны разработать политику безопасности паролей для обеспечения безопасности доступа к базе данных. Например, пользователи базы данных должны быть обязаны регулярно менять свои пароли и, конечно, когда их пароли становятся известны другим. Заставляя пользователя изменять пароли в таких ситуациях, можно уменьшить несанкционированный доступ к базе данных.</a:t>
            </a:r>
          </a:p>
        </p:txBody>
      </p:sp>
      <p:pic>
        <p:nvPicPr>
          <p:cNvPr id="26626" name="Picture 2" descr="https://cdn-icons-png.flaticon.com/512/159/159478.png">
            <a:extLst>
              <a:ext uri="{FF2B5EF4-FFF2-40B4-BE49-F238E27FC236}">
                <a16:creationId xmlns:a16="http://schemas.microsoft.com/office/drawing/2014/main" id="{F60F6231-351B-4CA9-9238-5924DD11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36" y="1853248"/>
            <a:ext cx="3371088" cy="33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08E58-6D7C-43BE-B801-5E232880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привилегиями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08418-6EEA-4B53-94D9-C2E5C131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531928" cy="4195481"/>
          </a:xfrm>
        </p:spPr>
        <p:txBody>
          <a:bodyPr/>
          <a:lstStyle/>
          <a:p>
            <a:r>
              <a:rPr lang="ru-RU" dirty="0"/>
              <a:t>Администраторы безопасности должны учитывать вопросы, связанные с управлением привилегиями для всех типов пользователей. Например, в базе данных со многими именами пользователей может быть полезно использовать роли для управления привилегиями, доступными пользователям. В качестве альтернативы, в базе данных с несколькими именами пользователей может быть проще явно предоставлять привилегии пользователям и избегать использования ролей.</a:t>
            </a:r>
          </a:p>
        </p:txBody>
      </p:sp>
      <p:pic>
        <p:nvPicPr>
          <p:cNvPr id="27650" name="Picture 2" descr="https://cdn-icons-png.flaticon.com/512/2942/2942672.png">
            <a:extLst>
              <a:ext uri="{FF2B5EF4-FFF2-40B4-BE49-F238E27FC236}">
                <a16:creationId xmlns:a16="http://schemas.microsoft.com/office/drawing/2014/main" id="{294B3CD9-6CD2-4423-8A9C-385434B0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30" y="2052918"/>
            <a:ext cx="3478607" cy="347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7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DCC45-0727-482F-B717-CAAD364F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0B17B-E6A6-41EF-8397-8D1D664A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28808" cy="4195481"/>
          </a:xfrm>
        </p:spPr>
        <p:txBody>
          <a:bodyPr/>
          <a:lstStyle/>
          <a:p>
            <a:r>
              <a:rPr lang="ru-RU" dirty="0"/>
              <a:t>Администраторы безопасности должны определить политику безопасности конечного пользователя. Если в базе данных много пользователей, администратор безопасности может решить, какие группы пользователей можно разделить на группы пользователей, а затем создать роли пользователей для этих групп. </a:t>
            </a:r>
          </a:p>
        </p:txBody>
      </p:sp>
      <p:pic>
        <p:nvPicPr>
          <p:cNvPr id="28674" name="Picture 2" descr="https://cdn-icons-png.flaticon.com/512/1705/1705416.png">
            <a:extLst>
              <a:ext uri="{FF2B5EF4-FFF2-40B4-BE49-F238E27FC236}">
                <a16:creationId xmlns:a16="http://schemas.microsoft.com/office/drawing/2014/main" id="{07C9A31B-7EA1-4929-9A7F-F0EEC7B5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36" y="2321026"/>
            <a:ext cx="3486912" cy="34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2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80D86-3A0A-4983-B4A5-493EFE2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ролей для управления правами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E69A6-90AA-48A4-A493-CD7D1BE4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16" y="2299806"/>
            <a:ext cx="8946541" cy="4195481"/>
          </a:xfrm>
        </p:spPr>
        <p:txBody>
          <a:bodyPr/>
          <a:lstStyle/>
          <a:p>
            <a:r>
              <a:rPr lang="ru-RU" dirty="0"/>
              <a:t>Роли - это самый простой способ предоставления общих привилегий, необходимых различным группам пользователей базы данных, и управления ими.</a:t>
            </a:r>
          </a:p>
          <a:p>
            <a:r>
              <a:rPr lang="ru-RU" dirty="0"/>
              <a:t>Рассмотрим ситуацию, когда каждому пользователю в бухгалтерии компании требуются права доступа для запуска приложений базы данных дебиторской и кредиторской задолженности. Роли связаны с обоими приложениями и содержат объектные привилегии, необходимые для выполнения этих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160261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11896-AAEF-4D31-807A-A86DB86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ролей для управления правами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2B4AE-F9A4-4544-8EA2-AA43705B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Следующие действия, выполняемые администратором базы данных или безопасности, устраняют эту простую ситуацию с безопасностью:</a:t>
            </a:r>
          </a:p>
          <a:p>
            <a:r>
              <a:rPr lang="ru-RU" dirty="0"/>
              <a:t>Создайте роль с именем </a:t>
            </a:r>
            <a:r>
              <a:rPr lang="ru-RU" dirty="0" err="1"/>
              <a:t>accountant</a:t>
            </a:r>
            <a:r>
              <a:rPr lang="ru-RU" dirty="0"/>
              <a:t>.</a:t>
            </a:r>
          </a:p>
          <a:p>
            <a:r>
              <a:rPr lang="ru-RU" dirty="0"/>
              <a:t>Предоставьте роли для приложений ACCTS_REC и ACCTS_PAY баз данных </a:t>
            </a:r>
            <a:r>
              <a:rPr lang="ru-RU" dirty="0" err="1"/>
              <a:t>accountant</a:t>
            </a:r>
            <a:r>
              <a:rPr lang="ru-RU" dirty="0"/>
              <a:t> роли.</a:t>
            </a:r>
          </a:p>
          <a:p>
            <a:r>
              <a:rPr lang="ru-RU" dirty="0"/>
              <a:t>Предоставьте каждому пользователю бухгалтерии </a:t>
            </a:r>
            <a:r>
              <a:rPr lang="ru-RU" dirty="0" err="1"/>
              <a:t>accountant</a:t>
            </a:r>
            <a:r>
              <a:rPr lang="ru-RU" dirty="0"/>
              <a:t> определенную роль.</a:t>
            </a:r>
          </a:p>
        </p:txBody>
      </p:sp>
    </p:spTree>
    <p:extLst>
      <p:ext uri="{BB962C8B-B14F-4D97-AF65-F5344CB8AC3E}">
        <p14:creationId xmlns:p14="http://schemas.microsoft.com/office/powerpoint/2010/main" val="15159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62C08-2614-4F54-B683-4ED42443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A7982-ADA8-42B3-BFC9-BB4DED6A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754688" cy="4195481"/>
          </a:xfrm>
        </p:spPr>
        <p:txBody>
          <a:bodyPr/>
          <a:lstStyle/>
          <a:p>
            <a:r>
              <a:rPr lang="ru-RU" dirty="0"/>
              <a:t>Администраторы безопасности должны иметь политику, касающуюся безопасности администратора базы данных. Например, если база данных большая и существует несколько типов администраторов баз данных, администратор безопасности может решить сгруппировать связанные административные привилегии по нескольким административным ролям. </a:t>
            </a:r>
          </a:p>
        </p:txBody>
      </p:sp>
      <p:pic>
        <p:nvPicPr>
          <p:cNvPr id="29698" name="Picture 2" descr="https://cdn-icons-png.flaticon.com/512/78/78948.png">
            <a:extLst>
              <a:ext uri="{FF2B5EF4-FFF2-40B4-BE49-F238E27FC236}">
                <a16:creationId xmlns:a16="http://schemas.microsoft.com/office/drawing/2014/main" id="{C8E08220-EA79-4214-9272-7EBD172D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64" y="2052918"/>
            <a:ext cx="3130296" cy="3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0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A9E5E-269D-4578-BB07-299C8CAE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4330"/>
          </a:xfrm>
        </p:spPr>
        <p:txBody>
          <a:bodyPr/>
          <a:lstStyle/>
          <a:p>
            <a:r>
              <a:rPr lang="ru-RU" dirty="0"/>
              <a:t>Защита системных подключений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E2CDE-BCB4-4CF4-BAFF-9579729A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49448" cy="4195481"/>
          </a:xfrm>
        </p:spPr>
        <p:txBody>
          <a:bodyPr/>
          <a:lstStyle/>
          <a:p>
            <a:r>
              <a:rPr lang="ru-RU" dirty="0"/>
              <a:t>После создания базы данных, и если вы использовали пароли по умолчанию для </a:t>
            </a:r>
            <a:r>
              <a:rPr lang="ru-RU" dirty="0" err="1"/>
              <a:t>SYSиSYSTEM</a:t>
            </a:r>
            <a:r>
              <a:rPr lang="ru-RU" dirty="0"/>
              <a:t>, немедленно измените пароли для </a:t>
            </a:r>
            <a:r>
              <a:rPr lang="ru-RU" dirty="0" err="1"/>
              <a:t>SYSи</a:t>
            </a:r>
            <a:r>
              <a:rPr lang="ru-RU" dirty="0"/>
              <a:t> </a:t>
            </a:r>
            <a:r>
              <a:rPr lang="ru-RU" dirty="0" err="1"/>
              <a:t>SYSTEMадминистративных</a:t>
            </a:r>
            <a:r>
              <a:rPr lang="ru-RU" dirty="0"/>
              <a:t> имен пользователей. Подключение как </a:t>
            </a:r>
            <a:r>
              <a:rPr lang="ru-RU" dirty="0" err="1"/>
              <a:t>SYSили</a:t>
            </a:r>
            <a:r>
              <a:rPr lang="ru-RU" dirty="0"/>
              <a:t> </a:t>
            </a:r>
            <a:r>
              <a:rPr lang="ru-RU" dirty="0" err="1"/>
              <a:t>SYSTEMдает</a:t>
            </a:r>
            <a:r>
              <a:rPr lang="ru-RU" dirty="0"/>
              <a:t> пользователю мощные привилегии для изменения базы данных. </a:t>
            </a:r>
          </a:p>
        </p:txBody>
      </p:sp>
      <p:pic>
        <p:nvPicPr>
          <p:cNvPr id="4099" name="Picture 3" descr="https://cdn-icons-png.flaticon.com/512/3483/3483127.png">
            <a:extLst>
              <a:ext uri="{FF2B5EF4-FFF2-40B4-BE49-F238E27FC236}">
                <a16:creationId xmlns:a16="http://schemas.microsoft.com/office/drawing/2014/main" id="{0FA59D32-5880-4DA3-A392-2C557370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00" y="3831336"/>
            <a:ext cx="2493264" cy="249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15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738C-43A0-4804-946F-7D23101B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защиты можно разбить на следующие группы: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F8520-9709-41B1-9D27-2BD02B5A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590096" cy="4195481"/>
          </a:xfrm>
        </p:spPr>
        <p:txBody>
          <a:bodyPr/>
          <a:lstStyle/>
          <a:p>
            <a:r>
              <a:rPr lang="ru-RU" dirty="0"/>
              <a:t>Идентификация и аутентификация. Управление доступом;</a:t>
            </a:r>
          </a:p>
          <a:p>
            <a:r>
              <a:rPr lang="ru-RU" dirty="0"/>
              <a:t>протоколирование и аудит;</a:t>
            </a:r>
          </a:p>
          <a:p>
            <a:r>
              <a:rPr lang="ru-RU" dirty="0"/>
              <a:t>криптография;</a:t>
            </a:r>
          </a:p>
          <a:p>
            <a:r>
              <a:rPr lang="ru-RU" dirty="0"/>
              <a:t>экранирование.</a:t>
            </a:r>
          </a:p>
          <a:p>
            <a:endParaRPr lang="ru-RU" dirty="0"/>
          </a:p>
        </p:txBody>
      </p:sp>
      <p:pic>
        <p:nvPicPr>
          <p:cNvPr id="10242" name="Picture 2" descr="https://cdn-icons-png.flaticon.com/512/1320/1320515.png">
            <a:extLst>
              <a:ext uri="{FF2B5EF4-FFF2-40B4-BE49-F238E27FC236}">
                <a16:creationId xmlns:a16="http://schemas.microsoft.com/office/drawing/2014/main" id="{380644D5-9C0E-4543-85CF-3F36FD909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96" y="2148839"/>
            <a:ext cx="3358895" cy="33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2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07A6A-190A-4962-BD3A-4B74623F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подключений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25D5F-CA44-4F76-BA32-FEA0D75B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ru-RU" dirty="0"/>
              <a:t>Только администраторы баз данных должны иметь возможность подключаться к базе данных с правами администратора. Например:</a:t>
            </a:r>
          </a:p>
          <a:p>
            <a:endParaRPr lang="ru-RU" dirty="0"/>
          </a:p>
          <a:p>
            <a:r>
              <a:rPr lang="ru-RU" dirty="0"/>
              <a:t>ПОДКЛЮЧИТЕ имя пользователя / пароль КАК SYSDBA / SYSOPER</a:t>
            </a:r>
          </a:p>
        </p:txBody>
      </p:sp>
      <p:pic>
        <p:nvPicPr>
          <p:cNvPr id="5123" name="Picture 3" descr="https://cdn-icons-png.flaticon.com/512/1015/1015623.png">
            <a:extLst>
              <a:ext uri="{FF2B5EF4-FFF2-40B4-BE49-F238E27FC236}">
                <a16:creationId xmlns:a16="http://schemas.microsoft.com/office/drawing/2014/main" id="{0079F126-0D78-44CC-B0FF-26EF7816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21727"/>
            <a:ext cx="362102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0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1836-CAC2-4A23-A33D-F580A729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ролей для управления правами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3D91E-55D7-47E3-A181-C7315BF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17" y="2662519"/>
            <a:ext cx="4620832" cy="2119793"/>
          </a:xfrm>
        </p:spPr>
        <p:txBody>
          <a:bodyPr/>
          <a:lstStyle/>
          <a:p>
            <a:r>
              <a:rPr lang="ru-RU" dirty="0"/>
              <a:t>Роли - это самый простой способ ограничить мощные системные привилегии и роли, требуемые персоналом, управляющим базой данных.</a:t>
            </a:r>
          </a:p>
        </p:txBody>
      </p:sp>
      <p:pic>
        <p:nvPicPr>
          <p:cNvPr id="30722" name="Picture 2" descr="https://cdn-icons-png.flaticon.com/512/33/33308.png">
            <a:extLst>
              <a:ext uri="{FF2B5EF4-FFF2-40B4-BE49-F238E27FC236}">
                <a16:creationId xmlns:a16="http://schemas.microsoft.com/office/drawing/2014/main" id="{9894EC2D-EDE3-490C-8991-8513E7556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12" y="2458993"/>
            <a:ext cx="3401568" cy="3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9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84D3-8DC5-4A30-BECA-FA6D4588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ролей для управления правами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5D81F-402F-48B9-BDBF-27614282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9183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сценарий, в котором обязанности администратора базы данных при большой установке распределяются между несколькими администраторами базы данных, каждый из которых отвечает за следующие конкретные задания по управлению базой данных: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Создание и обслуживание объектов</a:t>
            </a:r>
          </a:p>
          <a:p>
            <a:r>
              <a:rPr lang="ru-RU" dirty="0"/>
              <a:t>Настройка и производительность базы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10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1AF8C-80D5-4181-87BE-AD64C6C0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ролей для управления правами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B4242-553A-4F99-BD0E-8F0CC6A5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29574"/>
            <a:ext cx="8946541" cy="4195481"/>
          </a:xfrm>
        </p:spPr>
        <p:txBody>
          <a:bodyPr/>
          <a:lstStyle/>
          <a:p>
            <a:r>
              <a:rPr lang="ru-RU" dirty="0"/>
              <a:t>Создание новых пользователей и предоставление ролей и привилегий пользователям базы данных</a:t>
            </a:r>
          </a:p>
          <a:p>
            <a:r>
              <a:rPr lang="ru-RU" dirty="0"/>
              <a:t>Обычная работа с базой данных (например: STARTUP, SHUTDOWN, и операции резервного копирования и восстановления)</a:t>
            </a:r>
          </a:p>
          <a:p>
            <a:r>
              <a:rPr lang="ru-RU" dirty="0"/>
              <a:t>Аварийные ситуации, такие как восстановление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5284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76CAA-5CF7-4C41-9DEE-6CD0632F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ролей для управления правами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7A3CC-187A-4436-A554-36133965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3742763"/>
          </a:xfrm>
        </p:spPr>
        <p:txBody>
          <a:bodyPr>
            <a:normAutofit/>
          </a:bodyPr>
          <a:lstStyle/>
          <a:p>
            <a:r>
              <a:rPr lang="ru-RU" dirty="0"/>
              <a:t>В этом сценарии администратор безопасности должен структурировать безопасность для административного персонала следующим образом:</a:t>
            </a:r>
          </a:p>
          <a:p>
            <a:r>
              <a:rPr lang="ru-RU" dirty="0"/>
              <a:t>Определите шесть ролей, которые будут содержать различные привилегии, необходимые для выполнения каждого типа заданий.</a:t>
            </a:r>
          </a:p>
          <a:p>
            <a:r>
              <a:rPr lang="ru-RU" dirty="0"/>
              <a:t>Предоставьте каждой роли соответствующие привилегии.</a:t>
            </a:r>
          </a:p>
          <a:p>
            <a:r>
              <a:rPr lang="ru-RU" dirty="0"/>
              <a:t>Предоставьте каждому типу администраторов баз данных соответствующую роль.</a:t>
            </a:r>
          </a:p>
        </p:txBody>
      </p:sp>
    </p:spTree>
    <p:extLst>
      <p:ext uri="{BB962C8B-B14F-4D97-AF65-F5344CB8AC3E}">
        <p14:creationId xmlns:p14="http://schemas.microsoft.com/office/powerpoint/2010/main" val="320243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D3715-241A-4FD5-935C-FCB72C7E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Этот план уменьшает вероятность будущих проблем следующими способами: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88004-7DF0-407A-A6AC-40046525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2209801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Если должностная инструкция администратора базы данных изменяется и включает в себя больше обязанностей, этому администратору базы данных могут быть предоставлены другие административные роли, соответствующие новым обязанностям.</a:t>
            </a:r>
          </a:p>
          <a:p>
            <a:r>
              <a:rPr lang="ru-RU" dirty="0"/>
              <a:t>Если должностная инструкция администратора базы данных изменяется и включает меньшее количество обязанностей, у этого администратора базы данных могут быть отозваны соответствующие административные роли.</a:t>
            </a:r>
          </a:p>
          <a:p>
            <a:r>
              <a:rPr lang="ru-RU" dirty="0"/>
              <a:t>В словаре данных всегда хранится информация о каждой роли и каждом пользователе, поэтому доступна информация для раскрытия задачи каждого администратора.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48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47C6F-5389-4E8A-BE0D-B2DCEC10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разработчика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93F04-C0FF-42D0-AB47-5DA97898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1206"/>
            <a:ext cx="6934264" cy="4195481"/>
          </a:xfrm>
        </p:spPr>
        <p:txBody>
          <a:bodyPr/>
          <a:lstStyle/>
          <a:p>
            <a:r>
              <a:rPr lang="ru-RU" dirty="0"/>
              <a:t>Администраторы безопасности должны определить специальную политику безопасности для разработчиков приложений, использующих базу данных. Администратор безопасности может предоставить разработчикам приложений права на создание необходимых объектов. Или, в качестве альтернативы, права на создание объектов могут быть предоставлены только администратору базы данных, который затем получает запросы на создание объектов от разработчиков.</a:t>
            </a:r>
          </a:p>
        </p:txBody>
      </p:sp>
      <p:pic>
        <p:nvPicPr>
          <p:cNvPr id="31746" name="Picture 2" descr="https://cdn-icons-png.flaticon.com/512/1688/1688502.png">
            <a:extLst>
              <a:ext uri="{FF2B5EF4-FFF2-40B4-BE49-F238E27FC236}">
                <a16:creationId xmlns:a16="http://schemas.microsoft.com/office/drawing/2014/main" id="{80B479ED-4A56-4A96-96BF-209F6257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75" y="2247149"/>
            <a:ext cx="2932241" cy="29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F2838-5BF9-4944-B8B8-5DECB0AD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072"/>
            <a:ext cx="9144000" cy="1641856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неисправностей систем 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2876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D1967-730F-4345-8897-4F628D9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Авария системы и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FD7B0-E20E-44C0-B412-85D84CAF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49" y="1970622"/>
            <a:ext cx="7784656" cy="4195481"/>
          </a:xfrm>
        </p:spPr>
        <p:txBody>
          <a:bodyPr/>
          <a:lstStyle/>
          <a:p>
            <a:r>
              <a:rPr lang="ru-RU" dirty="0"/>
              <a:t>Возможно, наиболее частой причиной нерабочего состояния компьютерной системы являются аварии. Авария (</a:t>
            </a:r>
            <a:r>
              <a:rPr lang="ru-RU" dirty="0" err="1"/>
              <a:t>crash</a:t>
            </a:r>
            <a:r>
              <a:rPr lang="ru-RU" dirty="0"/>
              <a:t>) - это неожиданный выход системы из строя. Внезапные перебои с электропитанием, ошибки программных средств и сбои в работе операционной системы неизбежно приводят к авариям. Например, ошибка операционной системы компьютера может вывести из строя фоновый </a:t>
            </a:r>
            <a:r>
              <a:rPr lang="ru-RU" dirty="0" err="1"/>
              <a:t>процессOracle</a:t>
            </a:r>
            <a:r>
              <a:rPr lang="ru-RU" dirty="0"/>
              <a:t>, что, в свою очередь, приводит к аварии сервера баз </a:t>
            </a:r>
            <a:r>
              <a:rPr lang="ru-RU" dirty="0" err="1"/>
              <a:t>данныхOracle</a:t>
            </a:r>
            <a:r>
              <a:rPr lang="ru-RU" dirty="0"/>
              <a:t>. Обычно это называется аварией экземпляра (</a:t>
            </a:r>
            <a:r>
              <a:rPr lang="ru-RU" dirty="0" err="1"/>
              <a:t>instance</a:t>
            </a:r>
            <a:r>
              <a:rPr lang="ru-RU" dirty="0"/>
              <a:t> </a:t>
            </a:r>
            <a:r>
              <a:rPr lang="ru-RU" dirty="0" err="1"/>
              <a:t>crash</a:t>
            </a:r>
            <a:r>
              <a:rPr lang="ru-RU" dirty="0"/>
              <a:t>).</a:t>
            </a:r>
          </a:p>
        </p:txBody>
      </p:sp>
      <p:pic>
        <p:nvPicPr>
          <p:cNvPr id="32770" name="Picture 2" descr="https://cdn-icons-png.flaticon.com/512/49/49027.png">
            <a:extLst>
              <a:ext uri="{FF2B5EF4-FFF2-40B4-BE49-F238E27FC236}">
                <a16:creationId xmlns:a16="http://schemas.microsoft.com/office/drawing/2014/main" id="{E040862B-77E1-4011-A07C-51797071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62" y="1970622"/>
            <a:ext cx="3361944" cy="33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5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F81D8-7A90-4577-9D0A-94E02307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Авария системы и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15C2A-C097-490D-89F0-94787535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85440" cy="4195481"/>
          </a:xfrm>
        </p:spPr>
        <p:txBody>
          <a:bodyPr/>
          <a:lstStyle/>
          <a:p>
            <a:r>
              <a:rPr lang="ru-RU" dirty="0"/>
              <a:t>Авария экземпляра </a:t>
            </a:r>
            <a:r>
              <a:rPr lang="ru-RU" dirty="0" err="1"/>
              <a:t>Oracleне</a:t>
            </a:r>
            <a:r>
              <a:rPr lang="ru-RU" dirty="0"/>
              <a:t> повреждает физические структуры базы данных. Основная проблема заключается в том, что при аварии экземпляра работа оказывается напрасной и все данные, которые в момент аварии находились в памяти экземпляра с момента последней записи на диск, теряются.</a:t>
            </a:r>
          </a:p>
        </p:txBody>
      </p:sp>
      <p:pic>
        <p:nvPicPr>
          <p:cNvPr id="33794" name="Picture 2" descr="https://cdn-icons-png.flaticon.com/512/622/622397.png">
            <a:extLst>
              <a:ext uri="{FF2B5EF4-FFF2-40B4-BE49-F238E27FC236}">
                <a16:creationId xmlns:a16="http://schemas.microsoft.com/office/drawing/2014/main" id="{82030C7B-6675-468E-A707-9423F657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11" y="3928091"/>
            <a:ext cx="2519978" cy="25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29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76B00-FFE4-4A5B-8717-9BADB3C9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и аутентификация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81530-7AF8-45C0-987A-68458A85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876801" cy="4195481"/>
          </a:xfrm>
        </p:spPr>
        <p:txBody>
          <a:bodyPr/>
          <a:lstStyle/>
          <a:p>
            <a:r>
              <a:rPr lang="ru-RU" dirty="0"/>
              <a:t>Аутентификация — это основа безопасности любой системы, которая заключается в проверке подлинности данных о пользователе сервером.</a:t>
            </a:r>
          </a:p>
        </p:txBody>
      </p:sp>
      <p:pic>
        <p:nvPicPr>
          <p:cNvPr id="9218" name="Picture 2" descr="https://cdn-icons-png.flaticon.com/512/1995/1995652.png">
            <a:extLst>
              <a:ext uri="{FF2B5EF4-FFF2-40B4-BE49-F238E27FC236}">
                <a16:creationId xmlns:a16="http://schemas.microsoft.com/office/drawing/2014/main" id="{AD95F309-521C-4C5C-A5F7-186C4F2F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24" y="2153502"/>
            <a:ext cx="3441192" cy="34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4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7EE9-CADD-42B4-B20F-4FDCDC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Потеря файла в результате ошибки пользователя, повреждения или сбоя диска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4F075-4630-4C04-A784-0E044EDD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r>
              <a:rPr lang="ru-RU" dirty="0"/>
              <a:t>Потеря файла из-за ошибки пользователя, повреждения или сбоя диска является серьезной проблемой, к которой следует быть готовым всегда, даже в том случае, когда кажется, что такого быть не может. </a:t>
            </a:r>
          </a:p>
        </p:txBody>
      </p:sp>
      <p:pic>
        <p:nvPicPr>
          <p:cNvPr id="34818" name="Picture 2" descr="https://cdn-icons-png.flaticon.com/512/5082/5082617.png">
            <a:extLst>
              <a:ext uri="{FF2B5EF4-FFF2-40B4-BE49-F238E27FC236}">
                <a16:creationId xmlns:a16="http://schemas.microsoft.com/office/drawing/2014/main" id="{5A8D0049-EF56-4EB3-82CB-DF071D20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2" y="3622395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0D0B5-8A71-48E3-8F6B-2392C174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Потеря файла в результате ошибки пользователя, повреждения или сбоя диска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9480C-D447-4A3E-B986-EAEFD8FB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16" y="233638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Скажем, пользователь случайно удалил файл данных. Если не подготовиться заранее к такой ситуации, восстановить информацию не удастся.</a:t>
            </a:r>
          </a:p>
          <a:p>
            <a:endParaRPr lang="ru-RU" dirty="0"/>
          </a:p>
          <a:p>
            <a:r>
              <a:rPr lang="ru-RU" dirty="0"/>
              <a:t>Для восстановления потерянного файла данных нужно иметь резервную копию, содержащую этот файл.</a:t>
            </a:r>
          </a:p>
          <a:p>
            <a:r>
              <a:rPr lang="ru-RU" dirty="0"/>
              <a:t>Для восстановления всей работы, выполненной со времени последнего резервного копирования, нужно иметь соответствующие группы журнала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363718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F67AB-0D69-4027-A3A3-79220E3F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Природные и неприродные бедствия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3F486-45D9-4BA7-B3FD-8274B0B2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04296" cy="4195481"/>
          </a:xfrm>
        </p:spPr>
        <p:txBody>
          <a:bodyPr/>
          <a:lstStyle/>
          <a:p>
            <a:r>
              <a:rPr lang="ru-RU" dirty="0"/>
              <a:t>В организациях, где вся коммерческая деятельность построена на использовании </a:t>
            </a:r>
            <a:r>
              <a:rPr lang="ru-RU" dirty="0" err="1"/>
              <a:t>Oracle</a:t>
            </a:r>
            <a:r>
              <a:rPr lang="ru-RU" dirty="0"/>
              <a:t>, необходимо особенно серьезно подходить к вопросу защиты информации. В число профилактических мер входит составление планов ликвидации последствий землетрясений, пожаров и других природных и неприродных бедствий.</a:t>
            </a:r>
          </a:p>
        </p:txBody>
      </p:sp>
      <p:pic>
        <p:nvPicPr>
          <p:cNvPr id="35842" name="Picture 2" descr="https://cdn-icons-png.flaticon.com/512/5455/5455466.png">
            <a:extLst>
              <a:ext uri="{FF2B5EF4-FFF2-40B4-BE49-F238E27FC236}">
                <a16:creationId xmlns:a16="http://schemas.microsoft.com/office/drawing/2014/main" id="{5687D01E-7F50-4936-9464-E55BC2A0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6" y="1853248"/>
            <a:ext cx="3761232" cy="3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3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96866-101A-4067-98DA-3CBD6747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69878-1DEA-4E7B-86C1-6C5E3DCF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50800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https://scienceforum.ru/2020/article/2018020091</a:t>
            </a:r>
            <a:endParaRPr lang="ru-RU" dirty="0"/>
          </a:p>
          <a:p>
            <a:r>
              <a:rPr lang="en-US" dirty="0">
                <a:hlinkClick r:id="rId3"/>
              </a:rPr>
              <a:t>https://translated.turbopages.org/proxy_u/en-ru.ru.c8c9a38a-63c013b6-e969bc65-74722d776562/https/docs.oracle.com/cd/B12037_01/network.101/b10773/policies.htm#1006113</a:t>
            </a:r>
            <a:endParaRPr lang="ru-RU" dirty="0"/>
          </a:p>
          <a:p>
            <a:r>
              <a:rPr lang="en-US" dirty="0">
                <a:hlinkClick r:id="rId4"/>
              </a:rPr>
              <a:t>https://studfile.net/preview/278971/</a:t>
            </a:r>
            <a:endParaRPr lang="ru-RU" dirty="0"/>
          </a:p>
        </p:txBody>
      </p:sp>
      <p:pic>
        <p:nvPicPr>
          <p:cNvPr id="36866" name="Picture 2" descr="https://cdn-icons-png.flaticon.com/512/2366/2366110.png">
            <a:extLst>
              <a:ext uri="{FF2B5EF4-FFF2-40B4-BE49-F238E27FC236}">
                <a16:creationId xmlns:a16="http://schemas.microsoft.com/office/drawing/2014/main" id="{CC9F9429-2D75-4321-956E-616FE582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10" y="1965959"/>
            <a:ext cx="3432047" cy="3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9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C2F36-0665-4CF5-AFA5-BAED1C80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768"/>
            <a:ext cx="10515600" cy="100545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Конец!!!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E616D-1CDE-4549-AFC2-20EB42C9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3629788"/>
            <a:ext cx="10515600" cy="150018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5" name="Picture 2" descr="https://cdn-icons-png.flaticon.com/512/5277/5277539.png">
            <a:extLst>
              <a:ext uri="{FF2B5EF4-FFF2-40B4-BE49-F238E27FC236}">
                <a16:creationId xmlns:a16="http://schemas.microsoft.com/office/drawing/2014/main" id="{CCAFDAEA-9A37-429F-B8C0-22015658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55839" y="116420"/>
            <a:ext cx="2988077" cy="29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s://cdn-icons-png.flaticon.com/512/5579/5579117.png">
            <a:extLst>
              <a:ext uri="{FF2B5EF4-FFF2-40B4-BE49-F238E27FC236}">
                <a16:creationId xmlns:a16="http://schemas.microsoft.com/office/drawing/2014/main" id="{39ED3C73-BD59-436C-9020-DAB12623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7078">
            <a:off x="9249505" y="3950623"/>
            <a:ext cx="3083212" cy="30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 descr="https://cdn-icons-png.flaticon.com/512/2454/2454237.png">
            <a:extLst>
              <a:ext uri="{FF2B5EF4-FFF2-40B4-BE49-F238E27FC236}">
                <a16:creationId xmlns:a16="http://schemas.microsoft.com/office/drawing/2014/main" id="{CAA13AE8-D0C0-4B8E-87E5-9F795CBA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8211">
            <a:off x="9337931" y="554506"/>
            <a:ext cx="2580516" cy="25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-icons-png.flaticon.com/512/2454/2454237.png">
            <a:extLst>
              <a:ext uri="{FF2B5EF4-FFF2-40B4-BE49-F238E27FC236}">
                <a16:creationId xmlns:a16="http://schemas.microsoft.com/office/drawing/2014/main" id="{D9F20463-ACF2-4B6F-9F62-9CE5B302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9424">
            <a:off x="-283622" y="4365007"/>
            <a:ext cx="2580516" cy="25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6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AB384-C5D7-44B1-980D-865B560B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и аутентификация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3DC9F-FAFE-4E92-9842-F800C6B0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система защиты нужна для доступа к:</a:t>
            </a:r>
          </a:p>
          <a:p>
            <a:r>
              <a:rPr lang="ru-RU" dirty="0"/>
              <a:t>электронной почте;</a:t>
            </a:r>
          </a:p>
          <a:p>
            <a:r>
              <a:rPr lang="ru-RU" dirty="0"/>
              <a:t>платежным системам;</a:t>
            </a:r>
          </a:p>
          <a:p>
            <a:r>
              <a:rPr lang="ru-RU" dirty="0"/>
              <a:t>интернет-банкингу;</a:t>
            </a:r>
          </a:p>
          <a:p>
            <a:r>
              <a:rPr lang="ru-RU" dirty="0"/>
              <a:t>форумам;</a:t>
            </a:r>
          </a:p>
          <a:p>
            <a:r>
              <a:rPr lang="ru-RU" dirty="0"/>
              <a:t>социальным сетям.</a:t>
            </a:r>
          </a:p>
          <a:p>
            <a:endParaRPr lang="ru-RU" dirty="0"/>
          </a:p>
        </p:txBody>
      </p:sp>
      <p:pic>
        <p:nvPicPr>
          <p:cNvPr id="11266" name="Picture 2" descr="https://cdn-icons-png.flaticon.com/512/7491/7491979.png">
            <a:extLst>
              <a:ext uri="{FF2B5EF4-FFF2-40B4-BE49-F238E27FC236}">
                <a16:creationId xmlns:a16="http://schemas.microsoft.com/office/drawing/2014/main" id="{DB2FB4C2-D3D0-4938-BA9A-62A8F56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928" y="2052918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37967-0318-4EE6-9846-4293794A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DFFE0-7871-4E06-802D-5208C90F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489511" cy="4195481"/>
          </a:xfrm>
        </p:spPr>
        <p:txBody>
          <a:bodyPr/>
          <a:lstStyle/>
          <a:p>
            <a:r>
              <a:rPr lang="ru-RU" dirty="0"/>
              <a:t>Управление доступом - ограниченный доступ к информации, компьютерам, сетям, приложениям, системным ресурсам, файлам и программам. В основе управления доступом лежит идентификация и аутентификация. Задача управления доступом состоит в том, чтобы для каждой пары "субъект-объект" определить множество допустимых операций и контролировать выполнение установленного порядка.</a:t>
            </a:r>
          </a:p>
        </p:txBody>
      </p:sp>
      <p:pic>
        <p:nvPicPr>
          <p:cNvPr id="12290" name="Picture 2" descr="https://cdn-icons-png.flaticon.com/512/2333/2333048.png">
            <a:extLst>
              <a:ext uri="{FF2B5EF4-FFF2-40B4-BE49-F238E27FC236}">
                <a16:creationId xmlns:a16="http://schemas.microsoft.com/office/drawing/2014/main" id="{B76B9D97-76CE-4DDC-BD6D-EF8B9777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48" y="1892745"/>
            <a:ext cx="3112008" cy="31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6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985C-C5DB-4F8E-8CDC-B023AFDB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Протоколирование и аудит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B9C56-8E69-4BEC-9614-BE3D3164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21032" cy="4195481"/>
          </a:xfrm>
        </p:spPr>
        <p:txBody>
          <a:bodyPr/>
          <a:lstStyle/>
          <a:p>
            <a:r>
              <a:rPr lang="ru-RU" dirty="0"/>
              <a:t>Протоколирование — сбор и накопление информации о событиях, происходящих в информационной сфере.</a:t>
            </a:r>
          </a:p>
          <a:p>
            <a:r>
              <a:rPr lang="ru-RU" dirty="0"/>
              <a:t>Аудит — это анализ накопленной информации, проводимый в реальном времени или периодически.</a:t>
            </a:r>
          </a:p>
        </p:txBody>
      </p:sp>
      <p:pic>
        <p:nvPicPr>
          <p:cNvPr id="13314" name="Picture 2" descr="https://cdn-icons-png.flaticon.com/512/4307/4307912.png">
            <a:extLst>
              <a:ext uri="{FF2B5EF4-FFF2-40B4-BE49-F238E27FC236}">
                <a16:creationId xmlns:a16="http://schemas.microsoft.com/office/drawing/2014/main" id="{BA010C66-D0ED-4D16-A8DC-4F078EE1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84" y="2414015"/>
            <a:ext cx="2910840" cy="29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0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3F4F-A50E-4A50-99C0-EA95E39F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Данная система защиты выполняет важные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DAEE9-DB14-48E8-86EF-92A6C6C1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93600" cy="4195481"/>
          </a:xfrm>
        </p:spPr>
        <p:txBody>
          <a:bodyPr/>
          <a:lstStyle/>
          <a:p>
            <a:r>
              <a:rPr lang="ru-RU" dirty="0"/>
              <a:t>составляет отчет обо всех пользователях и администраторах;</a:t>
            </a:r>
          </a:p>
          <a:p>
            <a:r>
              <a:rPr lang="ru-RU" dirty="0"/>
              <a:t>выявляет слабые места в защите сервера, оценивает размер повреждений и возвращает к нормальной работе;</a:t>
            </a:r>
          </a:p>
          <a:p>
            <a:r>
              <a:rPr lang="ru-RU" dirty="0"/>
              <a:t>предоставляет информацию для анализа и выявления проблем.</a:t>
            </a:r>
          </a:p>
          <a:p>
            <a:endParaRPr lang="ru-RU" dirty="0"/>
          </a:p>
        </p:txBody>
      </p:sp>
      <p:pic>
        <p:nvPicPr>
          <p:cNvPr id="14338" name="Picture 2" descr="https://cdn-icons-png.flaticon.com/512/2889/2889119.png">
            <a:extLst>
              <a:ext uri="{FF2B5EF4-FFF2-40B4-BE49-F238E27FC236}">
                <a16:creationId xmlns:a16="http://schemas.microsoft.com/office/drawing/2014/main" id="{B481FB4B-8302-4C1E-A3E8-7C535156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05" y="1853248"/>
            <a:ext cx="3368879" cy="336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9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D9DEA-4013-4159-8DBD-C3CB201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Характерной особенностью протоколирования и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038C9-7CA4-4FD1-9E78-120FEA49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370640" cy="4195481"/>
          </a:xfrm>
        </p:spPr>
        <p:txBody>
          <a:bodyPr/>
          <a:lstStyle/>
          <a:p>
            <a:r>
              <a:rPr lang="ru-RU" dirty="0"/>
              <a:t>является зависимость от других средств защиты информации. Идентификация и аутентификация служат началом для составления отчета о пользователях, управление доступом защищает конфиденциальность и целостность зарегистрированной информации.</a:t>
            </a:r>
          </a:p>
        </p:txBody>
      </p:sp>
      <p:pic>
        <p:nvPicPr>
          <p:cNvPr id="15362" name="Picture 2" descr="https://cdn-icons-png.flaticon.com/512/3077/3077658.png">
            <a:extLst>
              <a:ext uri="{FF2B5EF4-FFF2-40B4-BE49-F238E27FC236}">
                <a16:creationId xmlns:a16="http://schemas.microsoft.com/office/drawing/2014/main" id="{3132F7BF-66BB-40E0-A068-D41F1F93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47" y="2403192"/>
            <a:ext cx="2968817" cy="29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3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1658</Words>
  <Application>Microsoft Office PowerPoint</Application>
  <PresentationFormat>Широкоэкранный</PresentationFormat>
  <Paragraphs>128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Ион</vt:lpstr>
      <vt:lpstr>Программно-аппаратные средства защиты.</vt:lpstr>
      <vt:lpstr>Программно-аппаратные средства защиты</vt:lpstr>
      <vt:lpstr>Средства защиты можно разбить на следующие группы:</vt:lpstr>
      <vt:lpstr>Идентификация и аутентификация</vt:lpstr>
      <vt:lpstr>Идентификация и аутентификация</vt:lpstr>
      <vt:lpstr>Управление доступом</vt:lpstr>
      <vt:lpstr>Протоколирование и аудит</vt:lpstr>
      <vt:lpstr>Данная система защиты выполняет важные задачи:</vt:lpstr>
      <vt:lpstr>Характерной особенностью протоколирования и аудита</vt:lpstr>
      <vt:lpstr>Криптография</vt:lpstr>
      <vt:lpstr>Криптографическими средствами защиты являются</vt:lpstr>
      <vt:lpstr>Экранирование</vt:lpstr>
      <vt:lpstr>Функции экранирования</vt:lpstr>
      <vt:lpstr>Политика безопасности, настройка политики безопасности</vt:lpstr>
      <vt:lpstr>Политики безопасности</vt:lpstr>
      <vt:lpstr>Политика безопасности системы</vt:lpstr>
      <vt:lpstr>Политика безопасности системы</vt:lpstr>
      <vt:lpstr>Политика безопасности системы</vt:lpstr>
      <vt:lpstr>Политика безопасности системы</vt:lpstr>
      <vt:lpstr>Политика безопасности данных</vt:lpstr>
      <vt:lpstr>Политика безопасности данных</vt:lpstr>
      <vt:lpstr>Политика безопасности пользователя</vt:lpstr>
      <vt:lpstr>Защита паролем</vt:lpstr>
      <vt:lpstr>Управление привилегиями</vt:lpstr>
      <vt:lpstr>Безопасность конечного пользователя</vt:lpstr>
      <vt:lpstr>Использование ролей для управления правами конечного пользователя</vt:lpstr>
      <vt:lpstr>Использование ролей для управления правами конечного пользователя</vt:lpstr>
      <vt:lpstr>Безопасность администратора</vt:lpstr>
      <vt:lpstr>Защита системных подключений</vt:lpstr>
      <vt:lpstr>Защита подключений администратора</vt:lpstr>
      <vt:lpstr>Использование ролей для управления правами администратора</vt:lpstr>
      <vt:lpstr>Использование ролей для управления правами администратора</vt:lpstr>
      <vt:lpstr>Использование ролей для управления правами администратора</vt:lpstr>
      <vt:lpstr>Использование ролей для управления правами администратора</vt:lpstr>
      <vt:lpstr>Этот план уменьшает вероятность будущих проблем следующими способами:</vt:lpstr>
      <vt:lpstr>Безопасность разработчика приложений</vt:lpstr>
      <vt:lpstr>Виды неисправностей систем хранения данных</vt:lpstr>
      <vt:lpstr>Авария системы и сервера</vt:lpstr>
      <vt:lpstr>Авария системы и сервера</vt:lpstr>
      <vt:lpstr>Потеря файла в результате ошибки пользователя, повреждения или сбоя диска</vt:lpstr>
      <vt:lpstr>Потеря файла в результате ошибки пользователя, повреждения или сбоя диска</vt:lpstr>
      <vt:lpstr>Природные и неприродные бедствия</vt:lpstr>
      <vt:lpstr>Список источников</vt:lpstr>
      <vt:lpstr>Конец!!!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Программно-аппаратные средства защиты.</dc:title>
  <dc:creator>максим максим</dc:creator>
  <cp:lastModifiedBy>максим максим</cp:lastModifiedBy>
  <cp:revision>34</cp:revision>
  <dcterms:created xsi:type="dcterms:W3CDTF">2023-01-12T13:59:14Z</dcterms:created>
  <dcterms:modified xsi:type="dcterms:W3CDTF">2023-01-12T15:08:06Z</dcterms:modified>
</cp:coreProperties>
</file>