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6" r:id="rId3"/>
    <p:sldId id="280" r:id="rId4"/>
    <p:sldId id="285" r:id="rId5"/>
    <p:sldId id="287" r:id="rId6"/>
    <p:sldId id="286" r:id="rId7"/>
    <p:sldId id="293" r:id="rId8"/>
    <p:sldId id="289" r:id="rId9"/>
    <p:sldId id="290" r:id="rId10"/>
    <p:sldId id="292" r:id="rId11"/>
    <p:sldId id="291" r:id="rId12"/>
    <p:sldId id="288" r:id="rId13"/>
    <p:sldId id="256" r:id="rId14"/>
    <p:sldId id="257" r:id="rId15"/>
    <p:sldId id="259" r:id="rId16"/>
    <p:sldId id="264" r:id="rId17"/>
    <p:sldId id="262" r:id="rId18"/>
    <p:sldId id="263" r:id="rId19"/>
    <p:sldId id="261" r:id="rId20"/>
    <p:sldId id="265" r:id="rId21"/>
    <p:sldId id="267" r:id="rId22"/>
    <p:sldId id="276" r:id="rId23"/>
    <p:sldId id="277" r:id="rId24"/>
    <p:sldId id="295" r:id="rId25"/>
    <p:sldId id="297" r:id="rId26"/>
    <p:sldId id="268" r:id="rId27"/>
    <p:sldId id="269" r:id="rId28"/>
    <p:sldId id="270" r:id="rId29"/>
    <p:sldId id="271" r:id="rId30"/>
    <p:sldId id="272" r:id="rId31"/>
    <p:sldId id="273" r:id="rId32"/>
    <p:sldId id="274" r:id="rId33"/>
    <p:sldId id="275" r:id="rId34"/>
    <p:sldId id="298" r:id="rId35"/>
    <p:sldId id="26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A0A6-4FB2-F415-26DE-66EA8CABDAB7}"/>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BE88708D-212C-4D7B-4000-354D02C2F26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29E037FE-F9AE-552B-EB9A-3B1EA6E6D77D}"/>
              </a:ext>
            </a:extLst>
          </p:cNvPr>
          <p:cNvSpPr txBox="1">
            <a:spLocks noGrp="1"/>
          </p:cNvSpPr>
          <p:nvPr>
            <p:ph type="dt" sz="half" idx="7"/>
          </p:nvPr>
        </p:nvSpPr>
        <p:spPr/>
        <p:txBody>
          <a:bodyPr/>
          <a:lstStyle>
            <a:lvl1pPr>
              <a:defRPr/>
            </a:lvl1pPr>
          </a:lstStyle>
          <a:p>
            <a:pPr lvl="0"/>
            <a:fld id="{5983E61D-686B-425F-93B0-4D9A5A43171B}" type="datetime1">
              <a:rPr lang="en-GB"/>
              <a:pPr lvl="0"/>
              <a:t>02/09/2023</a:t>
            </a:fld>
            <a:endParaRPr lang="en-GB"/>
          </a:p>
        </p:txBody>
      </p:sp>
      <p:sp>
        <p:nvSpPr>
          <p:cNvPr id="5" name="Footer Placeholder 4">
            <a:extLst>
              <a:ext uri="{FF2B5EF4-FFF2-40B4-BE49-F238E27FC236}">
                <a16:creationId xmlns:a16="http://schemas.microsoft.com/office/drawing/2014/main" id="{E1F6959F-64AA-2AD3-6C76-7195D459E6BE}"/>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1E8461DA-520A-5B43-5840-CB7FF1AADC26}"/>
              </a:ext>
            </a:extLst>
          </p:cNvPr>
          <p:cNvSpPr txBox="1">
            <a:spLocks noGrp="1"/>
          </p:cNvSpPr>
          <p:nvPr>
            <p:ph type="sldNum" sz="quarter" idx="8"/>
          </p:nvPr>
        </p:nvSpPr>
        <p:spPr/>
        <p:txBody>
          <a:bodyPr/>
          <a:lstStyle>
            <a:lvl1pPr>
              <a:defRPr/>
            </a:lvl1pPr>
          </a:lstStyle>
          <a:p>
            <a:pPr lvl="0"/>
            <a:fld id="{DD80E5B7-50D9-4220-9358-AF640B82872A}" type="slidenum">
              <a:t>‹#›</a:t>
            </a:fld>
            <a:endParaRPr lang="en-GB"/>
          </a:p>
        </p:txBody>
      </p:sp>
    </p:spTree>
    <p:extLst>
      <p:ext uri="{BB962C8B-B14F-4D97-AF65-F5344CB8AC3E}">
        <p14:creationId xmlns:p14="http://schemas.microsoft.com/office/powerpoint/2010/main" val="10426137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8ABF-B954-AF6F-55C4-B280DD46A4AE}"/>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914089C7-1400-D83C-30C7-0E943755A655}"/>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3FF4A9-5506-78C7-2F43-BEA87DEE2654}"/>
              </a:ext>
            </a:extLst>
          </p:cNvPr>
          <p:cNvSpPr txBox="1">
            <a:spLocks noGrp="1"/>
          </p:cNvSpPr>
          <p:nvPr>
            <p:ph type="dt" sz="half" idx="7"/>
          </p:nvPr>
        </p:nvSpPr>
        <p:spPr/>
        <p:txBody>
          <a:bodyPr/>
          <a:lstStyle>
            <a:lvl1pPr>
              <a:defRPr/>
            </a:lvl1pPr>
          </a:lstStyle>
          <a:p>
            <a:pPr lvl="0"/>
            <a:fld id="{EE1BE086-6A7D-4E49-9641-5B54A1AE5F90}" type="datetime1">
              <a:rPr lang="en-GB"/>
              <a:pPr lvl="0"/>
              <a:t>02/09/2023</a:t>
            </a:fld>
            <a:endParaRPr lang="en-GB"/>
          </a:p>
        </p:txBody>
      </p:sp>
      <p:sp>
        <p:nvSpPr>
          <p:cNvPr id="5" name="Footer Placeholder 4">
            <a:extLst>
              <a:ext uri="{FF2B5EF4-FFF2-40B4-BE49-F238E27FC236}">
                <a16:creationId xmlns:a16="http://schemas.microsoft.com/office/drawing/2014/main" id="{BABC3FA0-9646-A78E-D4B8-6D8EDAFBFCA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3A8917F-B494-5455-0CE9-76CEE2EEF548}"/>
              </a:ext>
            </a:extLst>
          </p:cNvPr>
          <p:cNvSpPr txBox="1">
            <a:spLocks noGrp="1"/>
          </p:cNvSpPr>
          <p:nvPr>
            <p:ph type="sldNum" sz="quarter" idx="8"/>
          </p:nvPr>
        </p:nvSpPr>
        <p:spPr/>
        <p:txBody>
          <a:bodyPr/>
          <a:lstStyle>
            <a:lvl1pPr>
              <a:defRPr/>
            </a:lvl1pPr>
          </a:lstStyle>
          <a:p>
            <a:pPr lvl="0"/>
            <a:fld id="{044DA934-5D0D-4844-A003-0216AD21F8C7}" type="slidenum">
              <a:t>‹#›</a:t>
            </a:fld>
            <a:endParaRPr lang="en-GB"/>
          </a:p>
        </p:txBody>
      </p:sp>
    </p:spTree>
    <p:extLst>
      <p:ext uri="{BB962C8B-B14F-4D97-AF65-F5344CB8AC3E}">
        <p14:creationId xmlns:p14="http://schemas.microsoft.com/office/powerpoint/2010/main" val="217957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C0BE01-E1BC-6164-47BA-D4C6F6B83E6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0B3B76BD-B0B3-8055-2C5D-7B393936D39C}"/>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51E3E6-0F00-9838-D6B5-23421E091BB8}"/>
              </a:ext>
            </a:extLst>
          </p:cNvPr>
          <p:cNvSpPr txBox="1">
            <a:spLocks noGrp="1"/>
          </p:cNvSpPr>
          <p:nvPr>
            <p:ph type="dt" sz="half" idx="7"/>
          </p:nvPr>
        </p:nvSpPr>
        <p:spPr/>
        <p:txBody>
          <a:bodyPr/>
          <a:lstStyle>
            <a:lvl1pPr>
              <a:defRPr/>
            </a:lvl1pPr>
          </a:lstStyle>
          <a:p>
            <a:pPr lvl="0"/>
            <a:fld id="{71B09932-5974-4799-84AE-B8D842F571CE}" type="datetime1">
              <a:rPr lang="en-GB"/>
              <a:pPr lvl="0"/>
              <a:t>02/09/2023</a:t>
            </a:fld>
            <a:endParaRPr lang="en-GB"/>
          </a:p>
        </p:txBody>
      </p:sp>
      <p:sp>
        <p:nvSpPr>
          <p:cNvPr id="5" name="Footer Placeholder 4">
            <a:extLst>
              <a:ext uri="{FF2B5EF4-FFF2-40B4-BE49-F238E27FC236}">
                <a16:creationId xmlns:a16="http://schemas.microsoft.com/office/drawing/2014/main" id="{1F5EFA0D-30CF-32E3-672F-1D18A97A217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7A1A76D-E470-03F4-E821-05DC704566F0}"/>
              </a:ext>
            </a:extLst>
          </p:cNvPr>
          <p:cNvSpPr txBox="1">
            <a:spLocks noGrp="1"/>
          </p:cNvSpPr>
          <p:nvPr>
            <p:ph type="sldNum" sz="quarter" idx="8"/>
          </p:nvPr>
        </p:nvSpPr>
        <p:spPr/>
        <p:txBody>
          <a:bodyPr/>
          <a:lstStyle>
            <a:lvl1pPr>
              <a:defRPr/>
            </a:lvl1pPr>
          </a:lstStyle>
          <a:p>
            <a:pPr lvl="0"/>
            <a:fld id="{B03EF186-63FA-441C-B0BD-56980372F1EA}" type="slidenum">
              <a:t>‹#›</a:t>
            </a:fld>
            <a:endParaRPr lang="en-GB"/>
          </a:p>
        </p:txBody>
      </p:sp>
    </p:spTree>
    <p:extLst>
      <p:ext uri="{BB962C8B-B14F-4D97-AF65-F5344CB8AC3E}">
        <p14:creationId xmlns:p14="http://schemas.microsoft.com/office/powerpoint/2010/main" val="108934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EA6F-A7E2-F9DB-2765-1E7B4C34EB8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8D9EF381-A40A-3D5C-EB55-D965FE2CF64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C2169-EFAD-9352-C216-96B071A8F8D4}"/>
              </a:ext>
            </a:extLst>
          </p:cNvPr>
          <p:cNvSpPr txBox="1">
            <a:spLocks noGrp="1"/>
          </p:cNvSpPr>
          <p:nvPr>
            <p:ph type="dt" sz="half" idx="7"/>
          </p:nvPr>
        </p:nvSpPr>
        <p:spPr/>
        <p:txBody>
          <a:bodyPr/>
          <a:lstStyle>
            <a:lvl1pPr>
              <a:defRPr/>
            </a:lvl1pPr>
          </a:lstStyle>
          <a:p>
            <a:pPr lvl="0"/>
            <a:fld id="{6BFEE6BB-5CB2-4749-8996-AEC5C009825F}" type="datetime1">
              <a:rPr lang="en-GB"/>
              <a:pPr lvl="0"/>
              <a:t>02/09/2023</a:t>
            </a:fld>
            <a:endParaRPr lang="en-GB"/>
          </a:p>
        </p:txBody>
      </p:sp>
      <p:sp>
        <p:nvSpPr>
          <p:cNvPr id="5" name="Footer Placeholder 4">
            <a:extLst>
              <a:ext uri="{FF2B5EF4-FFF2-40B4-BE49-F238E27FC236}">
                <a16:creationId xmlns:a16="http://schemas.microsoft.com/office/drawing/2014/main" id="{5DD485E3-2198-6C2E-F111-530F60D1D540}"/>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A935A775-1010-DBD2-CCB8-E75CDF096677}"/>
              </a:ext>
            </a:extLst>
          </p:cNvPr>
          <p:cNvSpPr txBox="1">
            <a:spLocks noGrp="1"/>
          </p:cNvSpPr>
          <p:nvPr>
            <p:ph type="sldNum" sz="quarter" idx="8"/>
          </p:nvPr>
        </p:nvSpPr>
        <p:spPr/>
        <p:txBody>
          <a:bodyPr/>
          <a:lstStyle>
            <a:lvl1pPr>
              <a:defRPr/>
            </a:lvl1pPr>
          </a:lstStyle>
          <a:p>
            <a:pPr lvl="0"/>
            <a:fld id="{07C190BD-6A15-4390-915D-0952C300C494}" type="slidenum">
              <a:t>‹#›</a:t>
            </a:fld>
            <a:endParaRPr lang="en-GB"/>
          </a:p>
        </p:txBody>
      </p:sp>
    </p:spTree>
    <p:extLst>
      <p:ext uri="{BB962C8B-B14F-4D97-AF65-F5344CB8AC3E}">
        <p14:creationId xmlns:p14="http://schemas.microsoft.com/office/powerpoint/2010/main" val="92864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6D53-2E16-C8E3-7442-3E39A45132EA}"/>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50C56B1-C129-C8A6-6546-FFA9D4D8132E}"/>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B83133A4-EBC6-E85D-65A4-BCF536408AC4}"/>
              </a:ext>
            </a:extLst>
          </p:cNvPr>
          <p:cNvSpPr txBox="1">
            <a:spLocks noGrp="1"/>
          </p:cNvSpPr>
          <p:nvPr>
            <p:ph type="dt" sz="half" idx="7"/>
          </p:nvPr>
        </p:nvSpPr>
        <p:spPr/>
        <p:txBody>
          <a:bodyPr/>
          <a:lstStyle>
            <a:lvl1pPr>
              <a:defRPr/>
            </a:lvl1pPr>
          </a:lstStyle>
          <a:p>
            <a:pPr lvl="0"/>
            <a:fld id="{D325265C-76F8-4A43-9F48-5B6CFF407843}" type="datetime1">
              <a:rPr lang="en-GB"/>
              <a:pPr lvl="0"/>
              <a:t>02/09/2023</a:t>
            </a:fld>
            <a:endParaRPr lang="en-GB"/>
          </a:p>
        </p:txBody>
      </p:sp>
      <p:sp>
        <p:nvSpPr>
          <p:cNvPr id="5" name="Footer Placeholder 4">
            <a:extLst>
              <a:ext uri="{FF2B5EF4-FFF2-40B4-BE49-F238E27FC236}">
                <a16:creationId xmlns:a16="http://schemas.microsoft.com/office/drawing/2014/main" id="{19654A4C-E659-1170-BFE2-9BE358459CB7}"/>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184087D7-9C03-FF6F-72F5-F72EB59C2147}"/>
              </a:ext>
            </a:extLst>
          </p:cNvPr>
          <p:cNvSpPr txBox="1">
            <a:spLocks noGrp="1"/>
          </p:cNvSpPr>
          <p:nvPr>
            <p:ph type="sldNum" sz="quarter" idx="8"/>
          </p:nvPr>
        </p:nvSpPr>
        <p:spPr/>
        <p:txBody>
          <a:bodyPr/>
          <a:lstStyle>
            <a:lvl1pPr>
              <a:defRPr/>
            </a:lvl1pPr>
          </a:lstStyle>
          <a:p>
            <a:pPr lvl="0"/>
            <a:fld id="{A29AEAB7-9470-4081-B541-6D0B8F2036B9}" type="slidenum">
              <a:t>‹#›</a:t>
            </a:fld>
            <a:endParaRPr lang="en-GB"/>
          </a:p>
        </p:txBody>
      </p:sp>
    </p:spTree>
    <p:extLst>
      <p:ext uri="{BB962C8B-B14F-4D97-AF65-F5344CB8AC3E}">
        <p14:creationId xmlns:p14="http://schemas.microsoft.com/office/powerpoint/2010/main" val="313493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7CE8-2499-95A1-0C04-DA476316A162}"/>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08E5CCDD-6C0A-8A5A-EFF0-F6DAAC23AEA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16DAEFA-B0B6-122B-4B0C-5FFEC01C817A}"/>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CA5026-48A9-CDF5-26A5-1D8D3B356705}"/>
              </a:ext>
            </a:extLst>
          </p:cNvPr>
          <p:cNvSpPr txBox="1">
            <a:spLocks noGrp="1"/>
          </p:cNvSpPr>
          <p:nvPr>
            <p:ph type="dt" sz="half" idx="7"/>
          </p:nvPr>
        </p:nvSpPr>
        <p:spPr/>
        <p:txBody>
          <a:bodyPr/>
          <a:lstStyle>
            <a:lvl1pPr>
              <a:defRPr/>
            </a:lvl1pPr>
          </a:lstStyle>
          <a:p>
            <a:pPr lvl="0"/>
            <a:fld id="{BB66571F-2E76-44B8-9C14-F6DDC590D72C}" type="datetime1">
              <a:rPr lang="en-GB"/>
              <a:pPr lvl="0"/>
              <a:t>02/09/2023</a:t>
            </a:fld>
            <a:endParaRPr lang="en-GB"/>
          </a:p>
        </p:txBody>
      </p:sp>
      <p:sp>
        <p:nvSpPr>
          <p:cNvPr id="6" name="Footer Placeholder 5">
            <a:extLst>
              <a:ext uri="{FF2B5EF4-FFF2-40B4-BE49-F238E27FC236}">
                <a16:creationId xmlns:a16="http://schemas.microsoft.com/office/drawing/2014/main" id="{27ABDCB2-9F30-6667-9DCB-0899AAEE9B1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0A3F212-7913-6A9F-615B-1BCDA0A0C123}"/>
              </a:ext>
            </a:extLst>
          </p:cNvPr>
          <p:cNvSpPr txBox="1">
            <a:spLocks noGrp="1"/>
          </p:cNvSpPr>
          <p:nvPr>
            <p:ph type="sldNum" sz="quarter" idx="8"/>
          </p:nvPr>
        </p:nvSpPr>
        <p:spPr/>
        <p:txBody>
          <a:bodyPr/>
          <a:lstStyle>
            <a:lvl1pPr>
              <a:defRPr/>
            </a:lvl1pPr>
          </a:lstStyle>
          <a:p>
            <a:pPr lvl="0"/>
            <a:fld id="{8539350B-73CD-43CC-80A9-1FCF5038933F}" type="slidenum">
              <a:t>‹#›</a:t>
            </a:fld>
            <a:endParaRPr lang="en-GB"/>
          </a:p>
        </p:txBody>
      </p:sp>
    </p:spTree>
    <p:extLst>
      <p:ext uri="{BB962C8B-B14F-4D97-AF65-F5344CB8AC3E}">
        <p14:creationId xmlns:p14="http://schemas.microsoft.com/office/powerpoint/2010/main" val="182064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4DE3-4100-FD12-7230-E1E3CDDC9343}"/>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7DE22ED6-0D87-9EFC-AB7A-242256287186}"/>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C9DC3C5-485D-F0E6-F27A-C00F19BE153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1B669AF-16B9-2EF7-565E-AB23B81DC1E7}"/>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5F527CB2-722B-8FC7-532E-79633A0FFC0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72587E-AB67-D983-0680-9ABF267EF45D}"/>
              </a:ext>
            </a:extLst>
          </p:cNvPr>
          <p:cNvSpPr txBox="1">
            <a:spLocks noGrp="1"/>
          </p:cNvSpPr>
          <p:nvPr>
            <p:ph type="dt" sz="half" idx="7"/>
          </p:nvPr>
        </p:nvSpPr>
        <p:spPr/>
        <p:txBody>
          <a:bodyPr/>
          <a:lstStyle>
            <a:lvl1pPr>
              <a:defRPr/>
            </a:lvl1pPr>
          </a:lstStyle>
          <a:p>
            <a:pPr lvl="0"/>
            <a:fld id="{ADC0403B-735A-47FF-BB8D-59B7A0588389}" type="datetime1">
              <a:rPr lang="en-GB"/>
              <a:pPr lvl="0"/>
              <a:t>02/09/2023</a:t>
            </a:fld>
            <a:endParaRPr lang="en-GB"/>
          </a:p>
        </p:txBody>
      </p:sp>
      <p:sp>
        <p:nvSpPr>
          <p:cNvPr id="8" name="Footer Placeholder 7">
            <a:extLst>
              <a:ext uri="{FF2B5EF4-FFF2-40B4-BE49-F238E27FC236}">
                <a16:creationId xmlns:a16="http://schemas.microsoft.com/office/drawing/2014/main" id="{C34BA1AB-62F1-B177-9829-8A635C24F493}"/>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EE013AEF-A97F-073C-D5EF-E049265B126C}"/>
              </a:ext>
            </a:extLst>
          </p:cNvPr>
          <p:cNvSpPr txBox="1">
            <a:spLocks noGrp="1"/>
          </p:cNvSpPr>
          <p:nvPr>
            <p:ph type="sldNum" sz="quarter" idx="8"/>
          </p:nvPr>
        </p:nvSpPr>
        <p:spPr/>
        <p:txBody>
          <a:bodyPr/>
          <a:lstStyle>
            <a:lvl1pPr>
              <a:defRPr/>
            </a:lvl1pPr>
          </a:lstStyle>
          <a:p>
            <a:pPr lvl="0"/>
            <a:fld id="{FB46CF2D-3720-4809-AED2-FB329501FF36}" type="slidenum">
              <a:t>‹#›</a:t>
            </a:fld>
            <a:endParaRPr lang="en-GB"/>
          </a:p>
        </p:txBody>
      </p:sp>
    </p:spTree>
    <p:extLst>
      <p:ext uri="{BB962C8B-B14F-4D97-AF65-F5344CB8AC3E}">
        <p14:creationId xmlns:p14="http://schemas.microsoft.com/office/powerpoint/2010/main" val="224491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5309-C2A2-D9CA-0FC1-99C18670F1FB}"/>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63225829-4A2E-7E1E-80DE-98702DB8567F}"/>
              </a:ext>
            </a:extLst>
          </p:cNvPr>
          <p:cNvSpPr txBox="1">
            <a:spLocks noGrp="1"/>
          </p:cNvSpPr>
          <p:nvPr>
            <p:ph type="dt" sz="half" idx="7"/>
          </p:nvPr>
        </p:nvSpPr>
        <p:spPr/>
        <p:txBody>
          <a:bodyPr/>
          <a:lstStyle>
            <a:lvl1pPr>
              <a:defRPr/>
            </a:lvl1pPr>
          </a:lstStyle>
          <a:p>
            <a:pPr lvl="0"/>
            <a:fld id="{0E3E2478-689A-4368-8E17-3E1EB42F5236}" type="datetime1">
              <a:rPr lang="en-GB"/>
              <a:pPr lvl="0"/>
              <a:t>02/09/2023</a:t>
            </a:fld>
            <a:endParaRPr lang="en-GB"/>
          </a:p>
        </p:txBody>
      </p:sp>
      <p:sp>
        <p:nvSpPr>
          <p:cNvPr id="4" name="Footer Placeholder 3">
            <a:extLst>
              <a:ext uri="{FF2B5EF4-FFF2-40B4-BE49-F238E27FC236}">
                <a16:creationId xmlns:a16="http://schemas.microsoft.com/office/drawing/2014/main" id="{7F7246D6-EF5F-C01B-5656-BF92C339B839}"/>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31BAC281-5F4E-A24E-E90D-9A4D81A720C2}"/>
              </a:ext>
            </a:extLst>
          </p:cNvPr>
          <p:cNvSpPr txBox="1">
            <a:spLocks noGrp="1"/>
          </p:cNvSpPr>
          <p:nvPr>
            <p:ph type="sldNum" sz="quarter" idx="8"/>
          </p:nvPr>
        </p:nvSpPr>
        <p:spPr/>
        <p:txBody>
          <a:bodyPr/>
          <a:lstStyle>
            <a:lvl1pPr>
              <a:defRPr/>
            </a:lvl1pPr>
          </a:lstStyle>
          <a:p>
            <a:pPr lvl="0"/>
            <a:fld id="{F29AAA16-A8F1-43C6-9BDD-158134BD203F}" type="slidenum">
              <a:t>‹#›</a:t>
            </a:fld>
            <a:endParaRPr lang="en-GB"/>
          </a:p>
        </p:txBody>
      </p:sp>
    </p:spTree>
    <p:extLst>
      <p:ext uri="{BB962C8B-B14F-4D97-AF65-F5344CB8AC3E}">
        <p14:creationId xmlns:p14="http://schemas.microsoft.com/office/powerpoint/2010/main" val="177198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C2FFC-D820-DD42-153D-DDB0D0B1146D}"/>
              </a:ext>
            </a:extLst>
          </p:cNvPr>
          <p:cNvSpPr txBox="1">
            <a:spLocks noGrp="1"/>
          </p:cNvSpPr>
          <p:nvPr>
            <p:ph type="dt" sz="half" idx="7"/>
          </p:nvPr>
        </p:nvSpPr>
        <p:spPr/>
        <p:txBody>
          <a:bodyPr/>
          <a:lstStyle>
            <a:lvl1pPr>
              <a:defRPr/>
            </a:lvl1pPr>
          </a:lstStyle>
          <a:p>
            <a:pPr lvl="0"/>
            <a:fld id="{521B0115-5871-438E-800B-1EA40C513650}" type="datetime1">
              <a:rPr lang="en-GB"/>
              <a:pPr lvl="0"/>
              <a:t>02/09/2023</a:t>
            </a:fld>
            <a:endParaRPr lang="en-GB"/>
          </a:p>
        </p:txBody>
      </p:sp>
      <p:sp>
        <p:nvSpPr>
          <p:cNvPr id="3" name="Footer Placeholder 2">
            <a:extLst>
              <a:ext uri="{FF2B5EF4-FFF2-40B4-BE49-F238E27FC236}">
                <a16:creationId xmlns:a16="http://schemas.microsoft.com/office/drawing/2014/main" id="{975DE57E-2052-090D-DDDD-41A8B276DB2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FFFE4B34-BA9F-BAE3-0BEE-CB08CEA0BEAA}"/>
              </a:ext>
            </a:extLst>
          </p:cNvPr>
          <p:cNvSpPr txBox="1">
            <a:spLocks noGrp="1"/>
          </p:cNvSpPr>
          <p:nvPr>
            <p:ph type="sldNum" sz="quarter" idx="8"/>
          </p:nvPr>
        </p:nvSpPr>
        <p:spPr/>
        <p:txBody>
          <a:bodyPr/>
          <a:lstStyle>
            <a:lvl1pPr>
              <a:defRPr/>
            </a:lvl1pPr>
          </a:lstStyle>
          <a:p>
            <a:pPr lvl="0"/>
            <a:fld id="{CD5BA604-18E0-474F-A024-BC9074C0AC71}" type="slidenum">
              <a:t>‹#›</a:t>
            </a:fld>
            <a:endParaRPr lang="en-GB"/>
          </a:p>
        </p:txBody>
      </p:sp>
    </p:spTree>
    <p:extLst>
      <p:ext uri="{BB962C8B-B14F-4D97-AF65-F5344CB8AC3E}">
        <p14:creationId xmlns:p14="http://schemas.microsoft.com/office/powerpoint/2010/main" val="351320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F9F2-5F88-0679-9443-D09BE79820A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45F99C17-A3F6-FF23-AA62-3259EFDEEE8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615C5C2-8DC5-14FA-306B-5CFAB697EA5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F5E6EAC-C450-4B8A-CC41-162468834EA7}"/>
              </a:ext>
            </a:extLst>
          </p:cNvPr>
          <p:cNvSpPr txBox="1">
            <a:spLocks noGrp="1"/>
          </p:cNvSpPr>
          <p:nvPr>
            <p:ph type="dt" sz="half" idx="7"/>
          </p:nvPr>
        </p:nvSpPr>
        <p:spPr/>
        <p:txBody>
          <a:bodyPr/>
          <a:lstStyle>
            <a:lvl1pPr>
              <a:defRPr/>
            </a:lvl1pPr>
          </a:lstStyle>
          <a:p>
            <a:pPr lvl="0"/>
            <a:fld id="{1D44964C-F00F-493D-AB0B-C46A2E6CDBD9}" type="datetime1">
              <a:rPr lang="en-GB"/>
              <a:pPr lvl="0"/>
              <a:t>02/09/2023</a:t>
            </a:fld>
            <a:endParaRPr lang="en-GB"/>
          </a:p>
        </p:txBody>
      </p:sp>
      <p:sp>
        <p:nvSpPr>
          <p:cNvPr id="6" name="Footer Placeholder 5">
            <a:extLst>
              <a:ext uri="{FF2B5EF4-FFF2-40B4-BE49-F238E27FC236}">
                <a16:creationId xmlns:a16="http://schemas.microsoft.com/office/drawing/2014/main" id="{A9C9DD9E-FE68-B15B-97A7-EF73118ABEFB}"/>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9AC6A101-0743-70AF-3003-137A7DE450DB}"/>
              </a:ext>
            </a:extLst>
          </p:cNvPr>
          <p:cNvSpPr txBox="1">
            <a:spLocks noGrp="1"/>
          </p:cNvSpPr>
          <p:nvPr>
            <p:ph type="sldNum" sz="quarter" idx="8"/>
          </p:nvPr>
        </p:nvSpPr>
        <p:spPr/>
        <p:txBody>
          <a:bodyPr/>
          <a:lstStyle>
            <a:lvl1pPr>
              <a:defRPr/>
            </a:lvl1pPr>
          </a:lstStyle>
          <a:p>
            <a:pPr lvl="0"/>
            <a:fld id="{6CAC95A2-9237-4554-8FBB-5D13EA9253DD}" type="slidenum">
              <a:t>‹#›</a:t>
            </a:fld>
            <a:endParaRPr lang="en-GB"/>
          </a:p>
        </p:txBody>
      </p:sp>
    </p:spTree>
    <p:extLst>
      <p:ext uri="{BB962C8B-B14F-4D97-AF65-F5344CB8AC3E}">
        <p14:creationId xmlns:p14="http://schemas.microsoft.com/office/powerpoint/2010/main" val="213757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5606-5744-24F1-AFA0-83709DD8827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611FA0B1-3444-5EDC-E701-5DD2E98A6F33}"/>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CAC2F2C2-9F3D-411E-81A6-2631A89E95C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D8B805D-A547-6D0E-B79A-FE0F75DA4451}"/>
              </a:ext>
            </a:extLst>
          </p:cNvPr>
          <p:cNvSpPr txBox="1">
            <a:spLocks noGrp="1"/>
          </p:cNvSpPr>
          <p:nvPr>
            <p:ph type="dt" sz="half" idx="7"/>
          </p:nvPr>
        </p:nvSpPr>
        <p:spPr/>
        <p:txBody>
          <a:bodyPr/>
          <a:lstStyle>
            <a:lvl1pPr>
              <a:defRPr/>
            </a:lvl1pPr>
          </a:lstStyle>
          <a:p>
            <a:pPr lvl="0"/>
            <a:fld id="{F3C399E4-E2BA-4FDE-A22E-944CFED524E5}" type="datetime1">
              <a:rPr lang="en-GB"/>
              <a:pPr lvl="0"/>
              <a:t>02/09/2023</a:t>
            </a:fld>
            <a:endParaRPr lang="en-GB"/>
          </a:p>
        </p:txBody>
      </p:sp>
      <p:sp>
        <p:nvSpPr>
          <p:cNvPr id="6" name="Footer Placeholder 5">
            <a:extLst>
              <a:ext uri="{FF2B5EF4-FFF2-40B4-BE49-F238E27FC236}">
                <a16:creationId xmlns:a16="http://schemas.microsoft.com/office/drawing/2014/main" id="{A124E11E-3DD8-FEB5-F585-683149F7E72E}"/>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7916CC8B-F558-0836-85AE-16419EFEA844}"/>
              </a:ext>
            </a:extLst>
          </p:cNvPr>
          <p:cNvSpPr txBox="1">
            <a:spLocks noGrp="1"/>
          </p:cNvSpPr>
          <p:nvPr>
            <p:ph type="sldNum" sz="quarter" idx="8"/>
          </p:nvPr>
        </p:nvSpPr>
        <p:spPr/>
        <p:txBody>
          <a:bodyPr/>
          <a:lstStyle>
            <a:lvl1pPr>
              <a:defRPr/>
            </a:lvl1pPr>
          </a:lstStyle>
          <a:p>
            <a:pPr lvl="0"/>
            <a:fld id="{B0FE80EE-3FA2-4552-940A-0EA111889389}" type="slidenum">
              <a:t>‹#›</a:t>
            </a:fld>
            <a:endParaRPr lang="en-GB"/>
          </a:p>
        </p:txBody>
      </p:sp>
    </p:spTree>
    <p:extLst>
      <p:ext uri="{BB962C8B-B14F-4D97-AF65-F5344CB8AC3E}">
        <p14:creationId xmlns:p14="http://schemas.microsoft.com/office/powerpoint/2010/main" val="191187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6F8FC"/>
            </a:gs>
            <a:gs pos="100000">
              <a:srgbClr val="ABC0E4"/>
            </a:gs>
          </a:gsLst>
          <a:lin ang="54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567D9-D6E8-D84E-48CF-A76522C6A47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733AF523-9E7B-D6A9-75B3-6C9C2A8EB56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4D1DEF-0B28-5814-902F-043890F1FB7E}"/>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61E11308-0244-49D2-B910-CB4CDF4F7BE9}" type="datetime1">
              <a:rPr lang="en-GB"/>
              <a:pPr lvl="0"/>
              <a:t>02/09/2023</a:t>
            </a:fld>
            <a:endParaRPr lang="en-GB"/>
          </a:p>
        </p:txBody>
      </p:sp>
      <p:sp>
        <p:nvSpPr>
          <p:cNvPr id="5" name="Footer Placeholder 4">
            <a:extLst>
              <a:ext uri="{FF2B5EF4-FFF2-40B4-BE49-F238E27FC236}">
                <a16:creationId xmlns:a16="http://schemas.microsoft.com/office/drawing/2014/main" id="{D82E33F1-C3E1-8BE0-5E51-3715BAF16F8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51413A36-74DF-AA15-4AF7-E07A1D844C0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7EDB2D22-A432-4E6C-9C4F-8A3CE5F42CED}"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usk.de/en/home/age-classification-for-games-and-apps/" TargetMode="External"/><Relationship Id="rId3" Type="http://schemas.openxmlformats.org/officeDocument/2006/relationships/hyperlink" Target="https://www.ampereanalysis.com/insight/console-market-reaches-new-heights-with-growth-to-60-billion#:~:text=Console%20services%20spending%20as%20a,to%20reach%2021%25%20in%202022" TargetMode="External"/><Relationship Id="rId7" Type="http://schemas.openxmlformats.org/officeDocument/2006/relationships/hyperlink" Target="https://pegi.info/what-do-the-labels-mean" TargetMode="External"/><Relationship Id="rId2" Type="http://schemas.openxmlformats.org/officeDocument/2006/relationships/hyperlink" Target="https://www.statista.com/statistics/272639/number-of-registered-accounts-of-playstation-network/" TargetMode="External"/><Relationship Id="rId1" Type="http://schemas.openxmlformats.org/officeDocument/2006/relationships/slideLayout" Target="../slideLayouts/slideLayout1.xml"/><Relationship Id="rId6" Type="http://schemas.openxmlformats.org/officeDocument/2006/relationships/hyperlink" Target="https://store.epicgames.com/en-US/publish" TargetMode="External"/><Relationship Id="rId11" Type="http://schemas.openxmlformats.org/officeDocument/2006/relationships/hyperlink" Target="https://newsletter.gamediscover.co/p/steam-the-new-wishlists-to-first" TargetMode="External"/><Relationship Id="rId5" Type="http://schemas.openxmlformats.org/officeDocument/2006/relationships/hyperlink" Target="https://www.xbox.com/en-us/publish" TargetMode="External"/><Relationship Id="rId10" Type="http://schemas.openxmlformats.org/officeDocument/2006/relationships/hyperlink" Target="https://www.cero.gr.jp/en/publics/index/17/" TargetMode="External"/><Relationship Id="rId4" Type="http://schemas.openxmlformats.org/officeDocument/2006/relationships/hyperlink" Target="https://partners.playstation.net/" TargetMode="External"/><Relationship Id="rId9" Type="http://schemas.openxmlformats.org/officeDocument/2006/relationships/hyperlink" Target="https://www.esrb.org/ratings-gui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23F5CAE9-2285-F87E-BA34-7648F3D03952}"/>
              </a:ext>
            </a:extLst>
          </p:cNvPr>
          <p:cNvSpPr>
            <a:spLocks noMove="1" noResize="1"/>
          </p:cNvSpPr>
          <p:nvPr/>
        </p:nvSpPr>
        <p:spPr>
          <a:xfrm>
            <a:off x="0" y="-3328"/>
            <a:ext cx="12191996" cy="6861328"/>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cxnSp>
        <p:nvCxnSpPr>
          <p:cNvPr id="3" name="Straight Connector 10">
            <a:extLst>
              <a:ext uri="{FF2B5EF4-FFF2-40B4-BE49-F238E27FC236}">
                <a16:creationId xmlns:a16="http://schemas.microsoft.com/office/drawing/2014/main" id="{3F5F666D-1B00-CD3E-6B75-7B9836A7D936}"/>
              </a:ext>
            </a:extLst>
          </p:cNvPr>
          <p:cNvCxnSpPr>
            <a:cxnSpLocks noMove="1" noResize="1"/>
          </p:cNvCxnSpPr>
          <p:nvPr/>
        </p:nvCxnSpPr>
        <p:spPr>
          <a:xfrm>
            <a:off x="0" y="843625"/>
            <a:ext cx="12188823" cy="0"/>
          </a:xfrm>
          <a:prstGeom prst="straightConnector1">
            <a:avLst/>
          </a:prstGeom>
          <a:noFill/>
          <a:ln w="50804" cap="flat">
            <a:solidFill>
              <a:srgbClr val="FFFFFF"/>
            </a:solidFill>
            <a:prstDash val="solid"/>
            <a:miter/>
          </a:ln>
        </p:spPr>
      </p:cxnSp>
      <p:sp>
        <p:nvSpPr>
          <p:cNvPr id="4" name="Rectangle 12">
            <a:extLst>
              <a:ext uri="{FF2B5EF4-FFF2-40B4-BE49-F238E27FC236}">
                <a16:creationId xmlns:a16="http://schemas.microsoft.com/office/drawing/2014/main" id="{2C695E2B-FE90-6EFA-2C12-E7234E3E128F}"/>
              </a:ext>
            </a:extLst>
          </p:cNvPr>
          <p:cNvSpPr>
            <a:spLocks noMove="1" noResize="1"/>
          </p:cNvSpPr>
          <p:nvPr/>
        </p:nvSpPr>
        <p:spPr>
          <a:xfrm>
            <a:off x="3172" y="968285"/>
            <a:ext cx="12188823" cy="4946904"/>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3">
            <a:extLst>
              <a:ext uri="{FF2B5EF4-FFF2-40B4-BE49-F238E27FC236}">
                <a16:creationId xmlns:a16="http://schemas.microsoft.com/office/drawing/2014/main" id="{CB133F04-5576-0F45-E040-84DC05D1D757}"/>
              </a:ext>
            </a:extLst>
          </p:cNvPr>
          <p:cNvSpPr/>
          <p:nvPr/>
        </p:nvSpPr>
        <p:spPr>
          <a:xfrm>
            <a:off x="795335" y="1566476"/>
            <a:ext cx="10601325" cy="2166725"/>
          </a:xfrm>
          <a:prstGeom prst="rect">
            <a:avLst/>
          </a:prstGeom>
          <a:noFill/>
          <a:ln cap="flat">
            <a:noFill/>
            <a:prstDash val="solid"/>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600" b="0" i="0" u="none" strike="noStrike" kern="0" cap="none" spc="0" baseline="0">
                <a:solidFill>
                  <a:srgbClr val="000000"/>
                </a:solidFill>
                <a:effectLst>
                  <a:outerShdw dist="19048" dir="2700000">
                    <a:srgbClr val="000000"/>
                  </a:outerShdw>
                </a:effectLst>
                <a:uFillTx/>
                <a:latin typeface="Calibri Light"/>
              </a:rPr>
              <a:t>Le Cult of Josh</a:t>
            </a:r>
            <a:endParaRPr lang="en-US" sz="1800" b="0" i="0" u="none" strike="noStrike" kern="0" cap="none" spc="0" baseline="0">
              <a:solidFill>
                <a:srgbClr val="000000"/>
              </a:solidFill>
              <a:uFillTx/>
              <a:latin typeface="Calibri"/>
              <a:cs typeface="Calibri"/>
            </a:endParaRPr>
          </a:p>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600" b="0" i="0" u="none" strike="noStrike" kern="0" cap="none" spc="0" baseline="0">
                <a:solidFill>
                  <a:srgbClr val="000000"/>
                </a:solidFill>
                <a:effectLst>
                  <a:outerShdw dist="19048" dir="2700000">
                    <a:srgbClr val="000000"/>
                  </a:outerShdw>
                </a:effectLst>
                <a:uFillTx/>
                <a:latin typeface="Calibri Light"/>
                <a:cs typeface="Calibri Light"/>
              </a:rPr>
              <a:t>presents</a:t>
            </a:r>
          </a:p>
        </p:txBody>
      </p:sp>
      <p:cxnSp>
        <p:nvCxnSpPr>
          <p:cNvPr id="6" name="Straight Connector 14">
            <a:extLst>
              <a:ext uri="{FF2B5EF4-FFF2-40B4-BE49-F238E27FC236}">
                <a16:creationId xmlns:a16="http://schemas.microsoft.com/office/drawing/2014/main" id="{B8EFBE21-4645-B0C0-C817-B8C6975E1234}"/>
              </a:ext>
            </a:extLst>
          </p:cNvPr>
          <p:cNvCxnSpPr>
            <a:cxnSpLocks noMove="1" noResize="1"/>
          </p:cNvCxnSpPr>
          <p:nvPr/>
        </p:nvCxnSpPr>
        <p:spPr>
          <a:xfrm>
            <a:off x="4724403" y="3894594"/>
            <a:ext cx="2743200" cy="0"/>
          </a:xfrm>
          <a:prstGeom prst="straightConnector1">
            <a:avLst/>
          </a:prstGeom>
          <a:noFill/>
          <a:ln w="19046" cap="flat">
            <a:solidFill>
              <a:srgbClr val="7F7F7F"/>
            </a:solidFill>
            <a:prstDash val="solid"/>
            <a:miter/>
          </a:ln>
        </p:spPr>
      </p:cxnSp>
      <p:cxnSp>
        <p:nvCxnSpPr>
          <p:cNvPr id="7" name="Straight Connector 16">
            <a:extLst>
              <a:ext uri="{FF2B5EF4-FFF2-40B4-BE49-F238E27FC236}">
                <a16:creationId xmlns:a16="http://schemas.microsoft.com/office/drawing/2014/main" id="{FECDDD2A-91A4-2AE6-3D5B-B86880A6C4E8}"/>
              </a:ext>
            </a:extLst>
          </p:cNvPr>
          <p:cNvCxnSpPr>
            <a:cxnSpLocks noMove="1" noResize="1"/>
          </p:cNvCxnSpPr>
          <p:nvPr/>
        </p:nvCxnSpPr>
        <p:spPr>
          <a:xfrm>
            <a:off x="0" y="6028858"/>
            <a:ext cx="12188823" cy="0"/>
          </a:xfrm>
          <a:prstGeom prst="straightConnector1">
            <a:avLst/>
          </a:prstGeom>
          <a:noFill/>
          <a:ln w="50804" cap="flat">
            <a:solidFill>
              <a:srgbClr val="FFFFFF"/>
            </a:solidFill>
            <a:prstDash val="solid"/>
            <a:miter/>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9DE6FFD8-D429-8655-D124-CA93FB955162}"/>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39">
            <a:extLst>
              <a:ext uri="{FF2B5EF4-FFF2-40B4-BE49-F238E27FC236}">
                <a16:creationId xmlns:a16="http://schemas.microsoft.com/office/drawing/2014/main" id="{C3672369-7F47-AAC3-4960-F08C6DA23236}"/>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AI mechanics</a:t>
            </a: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4" name="TextBox 40">
            <a:extLst>
              <a:ext uri="{FF2B5EF4-FFF2-40B4-BE49-F238E27FC236}">
                <a16:creationId xmlns:a16="http://schemas.microsoft.com/office/drawing/2014/main" id="{D17A47AF-3EEC-B902-A383-F30F36461E86}"/>
              </a:ext>
            </a:extLst>
          </p:cNvPr>
          <p:cNvSpPr txBox="1"/>
          <p:nvPr/>
        </p:nvSpPr>
        <p:spPr>
          <a:xfrm>
            <a:off x="342671" y="1801925"/>
            <a:ext cx="9484120" cy="4921703"/>
          </a:xfrm>
          <a:prstGeom prst="rect">
            <a:avLst/>
          </a:prstGeom>
          <a:noFill/>
          <a:ln cap="flat">
            <a:noFill/>
          </a:ln>
        </p:spPr>
        <p:txBody>
          <a:bodyPr vert="horz" wrap="square" lIns="91440" tIns="45720" rIns="91440" bIns="45720" anchor="ctr" anchorCtr="0" compatLnSpc="1">
            <a:normAutofit/>
          </a:bodyPr>
          <a:lstStyle/>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      </a:t>
            </a:r>
            <a:r>
              <a:rPr lang="en-US" sz="2400" b="0" i="0" u="sng" strike="noStrike" kern="0" cap="none" spc="0" baseline="0">
                <a:solidFill>
                  <a:srgbClr val="000000"/>
                </a:solidFill>
                <a:uFillTx/>
                <a:latin typeface="Calibri"/>
                <a:cs typeface="Calibri"/>
              </a:rPr>
              <a:t> Zombies</a:t>
            </a:r>
            <a:endParaRPr lang="en-US" sz="1800" b="0" i="0" u="sng" strike="noStrike" kern="0" cap="none" spc="0" baseline="0">
              <a:solidFill>
                <a:srgbClr val="000000"/>
              </a:solidFill>
              <a:uFillTx/>
              <a:latin typeface="Calibri"/>
              <a:cs typeface="Calibri"/>
            </a:endParaRPr>
          </a:p>
          <a:p>
            <a:pPr marL="742950" marR="0" lvl="1"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Can lose limbs either from spawn or from precise damage</a:t>
            </a:r>
          </a:p>
          <a:p>
            <a:pPr marL="742950" marR="0" lvl="1"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Zombies with missing limbs behave and attack differently</a:t>
            </a:r>
          </a:p>
          <a:p>
            <a:pPr marL="742950" marR="0" lvl="1"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Zombies with missing arms will try bite</a:t>
            </a:r>
            <a:endParaRPr lang="en-US" sz="1800" b="0" i="0" u="none" strike="noStrike" kern="0" cap="none" spc="0" baseline="0">
              <a:solidFill>
                <a:srgbClr val="000000"/>
              </a:solidFill>
              <a:uFillTx/>
              <a:latin typeface="Calibri"/>
            </a:endParaRPr>
          </a:p>
          <a:p>
            <a:pPr marL="742950" marR="0" lvl="1"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Those with missing legs will crawl</a:t>
            </a:r>
            <a:endParaRPr lang="en-US" sz="1800" b="0" i="0" u="none" strike="noStrike" kern="0" cap="none" spc="0" baseline="0">
              <a:solidFill>
                <a:srgbClr val="000000"/>
              </a:solidFill>
              <a:uFillTx/>
              <a:latin typeface="Calibri"/>
              <a:cs typeface="Calibri"/>
            </a:endParaRPr>
          </a:p>
          <a:p>
            <a:pPr marL="514350" marR="0" lvl="1"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2400" b="0" i="0" u="sng" strike="noStrike" kern="0" cap="none" spc="0" baseline="0">
                <a:solidFill>
                  <a:srgbClr val="000000"/>
                </a:solidFill>
                <a:uFillTx/>
                <a:latin typeface="Calibri"/>
                <a:cs typeface="Calibri"/>
              </a:rPr>
              <a:t>Droids</a:t>
            </a:r>
          </a:p>
          <a:p>
            <a:pPr marL="857250" marR="0" lvl="1"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Can be found randomly or in certain rooms</a:t>
            </a:r>
          </a:p>
          <a:p>
            <a:pPr marL="857250" marR="0" lvl="1"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Security rooms can have security droids</a:t>
            </a:r>
            <a:endParaRPr lang="en-US" sz="1800" b="0" i="0" u="none" strike="noStrike" kern="0" cap="none" spc="0" baseline="0">
              <a:solidFill>
                <a:srgbClr val="000000"/>
              </a:solidFill>
              <a:uFillTx/>
              <a:latin typeface="Calibri"/>
              <a:cs typeface="Calibri"/>
            </a:endParaRPr>
          </a:p>
          <a:p>
            <a:pPr marL="857250" marR="0" lvl="1"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Medical rooms can have medical droids</a:t>
            </a:r>
            <a:endParaRPr lang="en-US" sz="1800" b="0" i="0" u="none" strike="noStrike" kern="0" cap="none" spc="0" baseline="0">
              <a:solidFill>
                <a:srgbClr val="000000"/>
              </a:solidFill>
              <a:uFillTx/>
              <a:latin typeface="Calibri"/>
              <a:cs typeface="Calibri"/>
            </a:endParaRPr>
          </a:p>
          <a:p>
            <a:pPr marL="857250" marR="0" lvl="1"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Must be repaired once found </a:t>
            </a:r>
            <a:endParaRPr lang="en-US" sz="1800" b="0" i="0" u="none" strike="noStrike" kern="0" cap="none" spc="0" baseline="0">
              <a:solidFill>
                <a:srgbClr val="000000"/>
              </a:solidFill>
              <a:uFillTx/>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7768C56-8B19-DB88-BAD4-A5C74F4CAFED}"/>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39">
            <a:extLst>
              <a:ext uri="{FF2B5EF4-FFF2-40B4-BE49-F238E27FC236}">
                <a16:creationId xmlns:a16="http://schemas.microsoft.com/office/drawing/2014/main" id="{34E59E9C-41DD-A44C-8D3E-A0283B881CED}"/>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NPC mechanics</a:t>
            </a: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4" name="TextBox 40">
            <a:extLst>
              <a:ext uri="{FF2B5EF4-FFF2-40B4-BE49-F238E27FC236}">
                <a16:creationId xmlns:a16="http://schemas.microsoft.com/office/drawing/2014/main" id="{83DF004F-984B-B8C9-B2E4-E5C305579667}"/>
              </a:ext>
            </a:extLst>
          </p:cNvPr>
          <p:cNvSpPr txBox="1"/>
          <p:nvPr/>
        </p:nvSpPr>
        <p:spPr>
          <a:xfrm>
            <a:off x="1136425" y="2278172"/>
            <a:ext cx="8478700" cy="3450616"/>
          </a:xfrm>
          <a:prstGeom prst="rect">
            <a:avLst/>
          </a:prstGeom>
          <a:noFill/>
          <a:ln cap="flat">
            <a:noFill/>
          </a:ln>
        </p:spPr>
        <p:txBody>
          <a:bodyPr vert="horz" wrap="square" lIns="91440" tIns="45720" rIns="91440" bIns="45720" anchor="ctr" anchorCtr="0" compatLnSpc="1">
            <a:normAutofit/>
          </a:bodyPr>
          <a:lstStyle/>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rPr>
              <a:t>NPC's can be found randomly locked inside rooms</a:t>
            </a:r>
            <a:endParaRPr lang="en-US" sz="2400" b="0" i="0" u="none" strike="noStrike" kern="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The player must complete a side quest for the NPC in order for them to open the door</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Once completed, the player will unlock the use of the room as well as the NPC. The NPC can be assigned to work in a powered room in a secure area of the base.</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0" cap="none" spc="0" baseline="0">
              <a:solidFill>
                <a:srgbClr val="000000"/>
              </a:solidFill>
              <a:uFillTx/>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FB45072-DD30-B641-F3C2-F55550E4DADC}"/>
              </a:ext>
            </a:extLst>
          </p:cNvPr>
          <p:cNvSpPr txBox="1">
            <a:spLocks noGrp="1"/>
          </p:cNvSpPr>
          <p:nvPr>
            <p:ph idx="1"/>
          </p:nvPr>
        </p:nvSpPr>
        <p:spPr/>
        <p:txBody>
          <a:bodyPr/>
          <a:lstStyle/>
          <a:p>
            <a:pPr lvl="0"/>
            <a:r>
              <a:rPr lang="en-US">
                <a:cs typeface="Calibri"/>
              </a:rPr>
              <a:t>Some immersion-based graphical components will include: </a:t>
            </a:r>
          </a:p>
          <a:p>
            <a:pPr lvl="4"/>
            <a:r>
              <a:rPr lang="en-US">
                <a:cs typeface="Calibri"/>
              </a:rPr>
              <a:t>Blood/gore</a:t>
            </a:r>
          </a:p>
          <a:p>
            <a:pPr lvl="4"/>
            <a:r>
              <a:rPr lang="en-US">
                <a:cs typeface="Calibri"/>
              </a:rPr>
              <a:t>Loss of limbs</a:t>
            </a:r>
          </a:p>
          <a:p>
            <a:pPr lvl="4"/>
            <a:r>
              <a:rPr lang="en-US">
                <a:cs typeface="Calibri"/>
              </a:rPr>
              <a:t>Particle systems to show game mechanics such as oxygen escaping, smoke or sparks</a:t>
            </a:r>
          </a:p>
          <a:p>
            <a:pPr lvl="4"/>
            <a:r>
              <a:rPr lang="en-US">
                <a:cs typeface="Calibri"/>
              </a:rPr>
              <a:t>Dynamic lighting that can change intensity and hue based on different game events such as blackouts</a:t>
            </a:r>
          </a:p>
          <a:p>
            <a:pPr lvl="0"/>
            <a:r>
              <a:rPr lang="en-US">
                <a:cs typeface="Calibri"/>
              </a:rPr>
              <a:t>To be consistent with the horror-theme and enhance immersion, the game will include graphical techniques that can induce feelings like fear or creepiness – this can be accomplished using techniques such as implementing limited visibility (sparse lighting + fog) and unfamiliar looking terrain/room textures which can be procedurally generated.</a:t>
            </a:r>
          </a:p>
          <a:p>
            <a:pPr lvl="0"/>
            <a:endParaRPr lang="en-US">
              <a:cs typeface="Calibri"/>
            </a:endParaRPr>
          </a:p>
          <a:p>
            <a:pPr lvl="0"/>
            <a:endParaRPr lang="en-US">
              <a:cs typeface="Calibri"/>
            </a:endParaRPr>
          </a:p>
        </p:txBody>
      </p:sp>
      <p:sp>
        <p:nvSpPr>
          <p:cNvPr id="3" name="Rectangle 39">
            <a:extLst>
              <a:ext uri="{FF2B5EF4-FFF2-40B4-BE49-F238E27FC236}">
                <a16:creationId xmlns:a16="http://schemas.microsoft.com/office/drawing/2014/main" id="{1B1F288F-5D69-EE40-70E1-E0695D52AC62}"/>
              </a:ext>
            </a:extLst>
          </p:cNvPr>
          <p:cNvSpPr/>
          <p:nvPr/>
        </p:nvSpPr>
        <p:spPr>
          <a:xfrm>
            <a:off x="835386" y="495860"/>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Immersion</a:t>
            </a:r>
            <a:endParaRPr lang="en-US" sz="1800" b="0" i="0" u="none" strike="noStrike" kern="0" cap="none" spc="0" baseline="0">
              <a:solidFill>
                <a:srgbClr val="000000"/>
              </a:solidFill>
              <a:uFillTx/>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E89B2075-1481-B0D5-2F3E-7BF40A625172}"/>
              </a:ext>
            </a:extLst>
          </p:cNvPr>
          <p:cNvSpPr>
            <a:spLocks noMove="1" noResize="1"/>
          </p:cNvSpPr>
          <p:nvPr/>
        </p:nvSpPr>
        <p:spPr>
          <a:xfrm>
            <a:off x="0" y="-3328"/>
            <a:ext cx="12191996" cy="6861328"/>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cxnSp>
        <p:nvCxnSpPr>
          <p:cNvPr id="3" name="Straight Connector 10">
            <a:extLst>
              <a:ext uri="{FF2B5EF4-FFF2-40B4-BE49-F238E27FC236}">
                <a16:creationId xmlns:a16="http://schemas.microsoft.com/office/drawing/2014/main" id="{9D339175-0F15-8478-3107-35434872A3E6}"/>
              </a:ext>
            </a:extLst>
          </p:cNvPr>
          <p:cNvCxnSpPr>
            <a:cxnSpLocks noMove="1" noResize="1"/>
          </p:cNvCxnSpPr>
          <p:nvPr/>
        </p:nvCxnSpPr>
        <p:spPr>
          <a:xfrm>
            <a:off x="0" y="843625"/>
            <a:ext cx="12188823" cy="0"/>
          </a:xfrm>
          <a:prstGeom prst="straightConnector1">
            <a:avLst/>
          </a:prstGeom>
          <a:noFill/>
          <a:ln w="50804" cap="flat">
            <a:solidFill>
              <a:srgbClr val="FFFFFF"/>
            </a:solidFill>
            <a:prstDash val="solid"/>
            <a:miter/>
          </a:ln>
        </p:spPr>
      </p:cxnSp>
      <p:sp>
        <p:nvSpPr>
          <p:cNvPr id="4" name="Rectangle 12">
            <a:extLst>
              <a:ext uri="{FF2B5EF4-FFF2-40B4-BE49-F238E27FC236}">
                <a16:creationId xmlns:a16="http://schemas.microsoft.com/office/drawing/2014/main" id="{E6918ED3-A27A-1225-3256-61792A381569}"/>
              </a:ext>
            </a:extLst>
          </p:cNvPr>
          <p:cNvSpPr>
            <a:spLocks noMove="1" noResize="1"/>
          </p:cNvSpPr>
          <p:nvPr/>
        </p:nvSpPr>
        <p:spPr>
          <a:xfrm>
            <a:off x="3172" y="968285"/>
            <a:ext cx="12188823" cy="4946904"/>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3">
            <a:extLst>
              <a:ext uri="{FF2B5EF4-FFF2-40B4-BE49-F238E27FC236}">
                <a16:creationId xmlns:a16="http://schemas.microsoft.com/office/drawing/2014/main" id="{E2B34F20-3493-6BB0-87E0-BE507821B167}"/>
              </a:ext>
            </a:extLst>
          </p:cNvPr>
          <p:cNvSpPr/>
          <p:nvPr/>
        </p:nvSpPr>
        <p:spPr>
          <a:xfrm>
            <a:off x="795335" y="1566476"/>
            <a:ext cx="10601325" cy="2166725"/>
          </a:xfrm>
          <a:prstGeom prst="rect">
            <a:avLst/>
          </a:prstGeom>
          <a:noFill/>
          <a:ln cap="flat">
            <a:noFill/>
            <a:prstDash val="solid"/>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600" b="0" i="0" u="none" strike="noStrike" kern="1200" cap="none" spc="0" baseline="0">
                <a:solidFill>
                  <a:srgbClr val="000000"/>
                </a:solidFill>
                <a:effectLst>
                  <a:outerShdw dist="19048" dir="2700000">
                    <a:srgbClr val="000000"/>
                  </a:outerShdw>
                </a:effectLst>
                <a:uFillTx/>
                <a:latin typeface="Calibri Light"/>
              </a:rPr>
              <a:t>Market Research</a:t>
            </a:r>
            <a:endParaRPr lang="en-US" sz="6600" b="0" i="0" u="none" strike="noStrike" kern="0" cap="none" spc="0" baseline="0">
              <a:solidFill>
                <a:srgbClr val="000000"/>
              </a:solidFill>
              <a:effectLst>
                <a:outerShdw dist="19048" dir="2700000">
                  <a:srgbClr val="000000"/>
                </a:outerShdw>
              </a:effectLst>
              <a:uFillTx/>
              <a:latin typeface="Calibri Light"/>
              <a:cs typeface="Calibri Light"/>
            </a:endParaRPr>
          </a:p>
        </p:txBody>
      </p:sp>
      <p:cxnSp>
        <p:nvCxnSpPr>
          <p:cNvPr id="6" name="Straight Connector 14">
            <a:extLst>
              <a:ext uri="{FF2B5EF4-FFF2-40B4-BE49-F238E27FC236}">
                <a16:creationId xmlns:a16="http://schemas.microsoft.com/office/drawing/2014/main" id="{5BC63A62-72A1-0533-D709-3631E9D75F58}"/>
              </a:ext>
            </a:extLst>
          </p:cNvPr>
          <p:cNvCxnSpPr>
            <a:cxnSpLocks noMove="1" noResize="1"/>
          </p:cNvCxnSpPr>
          <p:nvPr/>
        </p:nvCxnSpPr>
        <p:spPr>
          <a:xfrm>
            <a:off x="4724403" y="3894594"/>
            <a:ext cx="2743200" cy="0"/>
          </a:xfrm>
          <a:prstGeom prst="straightConnector1">
            <a:avLst/>
          </a:prstGeom>
          <a:noFill/>
          <a:ln w="19046" cap="flat">
            <a:solidFill>
              <a:srgbClr val="7F7F7F"/>
            </a:solidFill>
            <a:prstDash val="solid"/>
            <a:miter/>
          </a:ln>
        </p:spPr>
      </p:cxnSp>
      <p:cxnSp>
        <p:nvCxnSpPr>
          <p:cNvPr id="7" name="Straight Connector 16">
            <a:extLst>
              <a:ext uri="{FF2B5EF4-FFF2-40B4-BE49-F238E27FC236}">
                <a16:creationId xmlns:a16="http://schemas.microsoft.com/office/drawing/2014/main" id="{38CBC95C-20CF-8E19-9161-F857AC161ADF}"/>
              </a:ext>
            </a:extLst>
          </p:cNvPr>
          <p:cNvCxnSpPr>
            <a:cxnSpLocks noMove="1" noResize="1"/>
          </p:cNvCxnSpPr>
          <p:nvPr/>
        </p:nvCxnSpPr>
        <p:spPr>
          <a:xfrm>
            <a:off x="0" y="6028858"/>
            <a:ext cx="12188823" cy="0"/>
          </a:xfrm>
          <a:prstGeom prst="straightConnector1">
            <a:avLst/>
          </a:prstGeom>
          <a:noFill/>
          <a:ln w="50804" cap="flat">
            <a:solidFill>
              <a:srgbClr val="FFFFFF"/>
            </a:solidFill>
            <a:prstDash val="solid"/>
            <a:miter/>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cxnSp>
        <p:nvCxnSpPr>
          <p:cNvPr id="2" name="Straight Connector 1034">
            <a:extLst>
              <a:ext uri="{FF2B5EF4-FFF2-40B4-BE49-F238E27FC236}">
                <a16:creationId xmlns:a16="http://schemas.microsoft.com/office/drawing/2014/main" id="{F427C14E-0F47-BC6A-1518-8D39287D5F8A}"/>
              </a:ext>
            </a:extLst>
          </p:cNvPr>
          <p:cNvCxnSpPr>
            <a:cxnSpLocks noMove="1" noResize="1"/>
          </p:cNvCxnSpPr>
          <p:nvPr/>
        </p:nvCxnSpPr>
        <p:spPr>
          <a:xfrm>
            <a:off x="4065687" y="477746"/>
            <a:ext cx="0" cy="3657600"/>
          </a:xfrm>
          <a:prstGeom prst="straightConnector1">
            <a:avLst/>
          </a:prstGeom>
          <a:noFill/>
          <a:ln w="101598" cap="flat">
            <a:solidFill>
              <a:srgbClr val="595959"/>
            </a:solidFill>
            <a:prstDash val="solid"/>
            <a:miter/>
          </a:ln>
        </p:spPr>
      </p:cxnSp>
      <p:sp>
        <p:nvSpPr>
          <p:cNvPr id="3" name="Rectangle 1036">
            <a:extLst>
              <a:ext uri="{FF2B5EF4-FFF2-40B4-BE49-F238E27FC236}">
                <a16:creationId xmlns:a16="http://schemas.microsoft.com/office/drawing/2014/main" id="{918C1F15-1FEA-C105-2CB3-6EF8792EC4DF}"/>
              </a:ext>
            </a:extLst>
          </p:cNvPr>
          <p:cNvSpPr>
            <a:spLocks noMove="1" noResize="1"/>
          </p:cNvSpPr>
          <p:nvPr/>
        </p:nvSpPr>
        <p:spPr>
          <a:xfrm>
            <a:off x="378067" y="4633548"/>
            <a:ext cx="11438796" cy="1844253"/>
          </a:xfrm>
          <a:prstGeom prst="rect">
            <a:avLst/>
          </a:prstGeom>
          <a:solidFill>
            <a:srgbClr val="404040"/>
          </a:solidFill>
          <a:ln w="127001" cap="sq">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1">
            <a:extLst>
              <a:ext uri="{FF2B5EF4-FFF2-40B4-BE49-F238E27FC236}">
                <a16:creationId xmlns:a16="http://schemas.microsoft.com/office/drawing/2014/main" id="{D59A5429-8980-54AF-CB9F-9EE663BB45B4}"/>
              </a:ext>
            </a:extLst>
          </p:cNvPr>
          <p:cNvSpPr/>
          <p:nvPr/>
        </p:nvSpPr>
        <p:spPr>
          <a:xfrm>
            <a:off x="527535" y="4756635"/>
            <a:ext cx="11139851" cy="930447"/>
          </a:xfrm>
          <a:prstGeom prst="rect">
            <a:avLst/>
          </a:prstGeom>
          <a:noFill/>
          <a:ln cap="flat">
            <a:noFill/>
            <a:prstDash val="solid"/>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5400" b="0" i="0" u="none" strike="noStrike" kern="1200" cap="none" spc="0" baseline="0">
                <a:solidFill>
                  <a:srgbClr val="FFFFFF"/>
                </a:solidFill>
                <a:effectLst>
                  <a:outerShdw dist="19048" dir="2700000">
                    <a:srgbClr val="000000"/>
                  </a:outerShdw>
                </a:effectLst>
                <a:uFillTx/>
                <a:latin typeface="Calibri Light"/>
              </a:rPr>
              <a:t>Platforms</a:t>
            </a:r>
          </a:p>
        </p:txBody>
      </p:sp>
      <p:pic>
        <p:nvPicPr>
          <p:cNvPr id="5" name="Picture 2">
            <a:extLst>
              <a:ext uri="{FF2B5EF4-FFF2-40B4-BE49-F238E27FC236}">
                <a16:creationId xmlns:a16="http://schemas.microsoft.com/office/drawing/2014/main" id="{68F82D78-2296-F9CC-28F8-9453934B7544}"/>
              </a:ext>
            </a:extLst>
          </p:cNvPr>
          <p:cNvPicPr>
            <a:picLocks noChangeAspect="1"/>
          </p:cNvPicPr>
          <p:nvPr/>
        </p:nvPicPr>
        <p:blipFill>
          <a:blip r:embed="rId2"/>
          <a:stretch>
            <a:fillRect/>
          </a:stretch>
        </p:blipFill>
        <p:spPr>
          <a:xfrm>
            <a:off x="320040" y="593747"/>
            <a:ext cx="3425607" cy="3425607"/>
          </a:xfrm>
          <a:prstGeom prst="rect">
            <a:avLst/>
          </a:prstGeom>
          <a:noFill/>
          <a:ln cap="flat">
            <a:noFill/>
          </a:ln>
        </p:spPr>
      </p:pic>
      <p:pic>
        <p:nvPicPr>
          <p:cNvPr id="6" name="Picture 6">
            <a:extLst>
              <a:ext uri="{FF2B5EF4-FFF2-40B4-BE49-F238E27FC236}">
                <a16:creationId xmlns:a16="http://schemas.microsoft.com/office/drawing/2014/main" id="{939488C3-37BB-1040-2E99-96C849EE3179}"/>
              </a:ext>
            </a:extLst>
          </p:cNvPr>
          <p:cNvPicPr>
            <a:picLocks noChangeAspect="1"/>
          </p:cNvPicPr>
          <p:nvPr/>
        </p:nvPicPr>
        <p:blipFill>
          <a:blip r:embed="rId3"/>
          <a:stretch>
            <a:fillRect/>
          </a:stretch>
        </p:blipFill>
        <p:spPr>
          <a:xfrm>
            <a:off x="4385727" y="976140"/>
            <a:ext cx="3433325" cy="2660821"/>
          </a:xfrm>
          <a:prstGeom prst="rect">
            <a:avLst/>
          </a:prstGeom>
          <a:noFill/>
          <a:ln cap="flat">
            <a:noFill/>
          </a:ln>
        </p:spPr>
      </p:pic>
      <p:cxnSp>
        <p:nvCxnSpPr>
          <p:cNvPr id="7" name="Straight Connector 1038">
            <a:extLst>
              <a:ext uri="{FF2B5EF4-FFF2-40B4-BE49-F238E27FC236}">
                <a16:creationId xmlns:a16="http://schemas.microsoft.com/office/drawing/2014/main" id="{7EE93516-1916-D22B-ADE5-4CE121438E25}"/>
              </a:ext>
            </a:extLst>
          </p:cNvPr>
          <p:cNvCxnSpPr>
            <a:cxnSpLocks noMove="1" noResize="1"/>
          </p:cNvCxnSpPr>
          <p:nvPr/>
        </p:nvCxnSpPr>
        <p:spPr>
          <a:xfrm>
            <a:off x="8153403" y="477746"/>
            <a:ext cx="0" cy="3657600"/>
          </a:xfrm>
          <a:prstGeom prst="straightConnector1">
            <a:avLst/>
          </a:prstGeom>
          <a:noFill/>
          <a:ln w="101598" cap="flat">
            <a:solidFill>
              <a:srgbClr val="595959"/>
            </a:solidFill>
            <a:prstDash val="solid"/>
            <a:miter/>
          </a:ln>
        </p:spPr>
      </p:cxnSp>
      <p:pic>
        <p:nvPicPr>
          <p:cNvPr id="8" name="Picture 4">
            <a:extLst>
              <a:ext uri="{FF2B5EF4-FFF2-40B4-BE49-F238E27FC236}">
                <a16:creationId xmlns:a16="http://schemas.microsoft.com/office/drawing/2014/main" id="{FA542A87-84E4-4C9A-470C-19CD3893414E}"/>
              </a:ext>
            </a:extLst>
          </p:cNvPr>
          <p:cNvPicPr>
            <a:picLocks noChangeAspect="1"/>
          </p:cNvPicPr>
          <p:nvPr/>
        </p:nvPicPr>
        <p:blipFill>
          <a:blip r:embed="rId4"/>
          <a:stretch>
            <a:fillRect/>
          </a:stretch>
        </p:blipFill>
        <p:spPr>
          <a:xfrm>
            <a:off x="8449723" y="616909"/>
            <a:ext cx="3423915" cy="3423915"/>
          </a:xfrm>
          <a:prstGeom prst="rect">
            <a:avLst/>
          </a:prstGeom>
          <a:noFill/>
          <a:ln cap="flat">
            <a:noFill/>
          </a:ln>
        </p:spPr>
      </p:pic>
      <p:cxnSp>
        <p:nvCxnSpPr>
          <p:cNvPr id="9" name="Straight Connector 1040">
            <a:extLst>
              <a:ext uri="{FF2B5EF4-FFF2-40B4-BE49-F238E27FC236}">
                <a16:creationId xmlns:a16="http://schemas.microsoft.com/office/drawing/2014/main" id="{546741B5-E2F0-D6F9-7511-38280951E041}"/>
              </a:ext>
            </a:extLst>
          </p:cNvPr>
          <p:cNvCxnSpPr>
            <a:cxnSpLocks noMove="1" noResize="1"/>
          </p:cNvCxnSpPr>
          <p:nvPr/>
        </p:nvCxnSpPr>
        <p:spPr>
          <a:xfrm>
            <a:off x="2209803" y="5738692"/>
            <a:ext cx="7772400" cy="0"/>
          </a:xfrm>
          <a:prstGeom prst="straightConnector1">
            <a:avLst/>
          </a:prstGeom>
          <a:noFill/>
          <a:ln w="22229" cap="flat">
            <a:solidFill>
              <a:srgbClr val="D9D9D9"/>
            </a:solidFill>
            <a:prstDash val="solid"/>
            <a:miter/>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33DE120-C0B7-1910-B86C-31C82D909670}"/>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Oval 11">
            <a:extLst>
              <a:ext uri="{FF2B5EF4-FFF2-40B4-BE49-F238E27FC236}">
                <a16:creationId xmlns:a16="http://schemas.microsoft.com/office/drawing/2014/main" id="{150035C7-7FFB-586A-A72F-B2C6709273DE}"/>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39">
            <a:extLst>
              <a:ext uri="{FF2B5EF4-FFF2-40B4-BE49-F238E27FC236}">
                <a16:creationId xmlns:a16="http://schemas.microsoft.com/office/drawing/2014/main" id="{D380558D-9DE2-969F-F63B-7D8B95D65C21}"/>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Steam</a:t>
            </a:r>
          </a:p>
        </p:txBody>
      </p:sp>
      <p:sp>
        <p:nvSpPr>
          <p:cNvPr id="5" name="TextBox 40">
            <a:extLst>
              <a:ext uri="{FF2B5EF4-FFF2-40B4-BE49-F238E27FC236}">
                <a16:creationId xmlns:a16="http://schemas.microsoft.com/office/drawing/2014/main" id="{42805941-FB56-6499-AABF-2BCB9F658B77}"/>
              </a:ext>
            </a:extLst>
          </p:cNvPr>
          <p:cNvSpPr txBox="1"/>
          <p:nvPr/>
        </p:nvSpPr>
        <p:spPr>
          <a:xfrm>
            <a:off x="1136425" y="2278172"/>
            <a:ext cx="6467871" cy="3450616"/>
          </a:xfrm>
          <a:prstGeom prst="rect">
            <a:avLst/>
          </a:prstGeom>
          <a:noFill/>
          <a:ln cap="flat">
            <a:noFill/>
          </a:ln>
        </p:spPr>
        <p:txBody>
          <a:bodyPr vert="horz" wrap="square" lIns="91440" tIns="45720" rIns="91440" bIns="45720" anchor="ctr" anchorCtr="0" compatLnSpc="1">
            <a:normAutofit/>
          </a:bodyPr>
          <a:lstStyle/>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Peaked at 26 million concurrent users</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120 million monthly users</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$100 USD fee per product</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30% of game sales go to Steam</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Biggest gaming platform</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Calibri"/>
            </a:endParaRPr>
          </a:p>
        </p:txBody>
      </p:sp>
      <p:pic>
        <p:nvPicPr>
          <p:cNvPr id="6" name="Picture 41">
            <a:extLst>
              <a:ext uri="{FF2B5EF4-FFF2-40B4-BE49-F238E27FC236}">
                <a16:creationId xmlns:a16="http://schemas.microsoft.com/office/drawing/2014/main" id="{3227744A-6A03-8154-AB22-39C5A0ABC3A7}"/>
              </a:ext>
            </a:extLst>
          </p:cNvPr>
          <p:cNvPicPr>
            <a:picLocks noChangeAspect="1"/>
          </p:cNvPicPr>
          <p:nvPr/>
        </p:nvPicPr>
        <p:blipFill>
          <a:blip r:embed="rId2"/>
          <a:stretch>
            <a:fillRect/>
          </a:stretch>
        </p:blipFill>
        <p:spPr>
          <a:xfrm>
            <a:off x="9413985" y="2857500"/>
            <a:ext cx="1143000" cy="1143000"/>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E31F339-A545-C755-584E-FDF0DEE2FC44}"/>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PlayStation - PSN</a:t>
            </a:r>
          </a:p>
        </p:txBody>
      </p:sp>
      <p:sp>
        <p:nvSpPr>
          <p:cNvPr id="3" name="TextBox 4">
            <a:extLst>
              <a:ext uri="{FF2B5EF4-FFF2-40B4-BE49-F238E27FC236}">
                <a16:creationId xmlns:a16="http://schemas.microsoft.com/office/drawing/2014/main" id="{66DE4233-31E4-F92B-7AE6-13E070991B40}"/>
              </a:ext>
            </a:extLst>
          </p:cNvPr>
          <p:cNvSpPr txBox="1"/>
          <p:nvPr/>
        </p:nvSpPr>
        <p:spPr>
          <a:xfrm>
            <a:off x="1136425" y="2278172"/>
            <a:ext cx="6467871" cy="3450616"/>
          </a:xfrm>
          <a:prstGeom prst="rect">
            <a:avLst/>
          </a:prstGeom>
          <a:noFill/>
          <a:ln cap="flat">
            <a:noFill/>
          </a:ln>
        </p:spPr>
        <p:txBody>
          <a:bodyPr vert="horz" wrap="square" lIns="91440" tIns="45720" rIns="91440" bIns="45720" anchor="ctr" anchorCtr="0" compatLnSpc="1">
            <a:normAutofit/>
          </a:bodyPr>
          <a:lstStyle/>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Holds 46% of the console market</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102 million monthly users</a:t>
            </a:r>
            <a:endParaRPr lang="en-US" sz="2400" b="0" i="0" u="none" strike="noStrike" kern="120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No publish price, however dev kit is $2500</a:t>
            </a:r>
            <a:endParaRPr lang="en-US" sz="2400" b="0" i="0" u="none" strike="noStrike" kern="120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30% of game sales go to PlayStation</a:t>
            </a:r>
            <a:endParaRPr lang="en-US" sz="2400" b="0" i="0" u="none" strike="noStrike" kern="120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Calibri"/>
            </a:endParaRPr>
          </a:p>
        </p:txBody>
      </p:sp>
      <p:sp>
        <p:nvSpPr>
          <p:cNvPr id="4" name="Rectangle 9">
            <a:extLst>
              <a:ext uri="{FF2B5EF4-FFF2-40B4-BE49-F238E27FC236}">
                <a16:creationId xmlns:a16="http://schemas.microsoft.com/office/drawing/2014/main" id="{35384477-9B99-09A5-8163-30A1ACC74578}"/>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Oval 11">
            <a:extLst>
              <a:ext uri="{FF2B5EF4-FFF2-40B4-BE49-F238E27FC236}">
                <a16:creationId xmlns:a16="http://schemas.microsoft.com/office/drawing/2014/main" id="{E52A8AD4-C084-D7A4-35C5-62B086C0DF5C}"/>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6" name="Picture 6">
            <a:extLst>
              <a:ext uri="{FF2B5EF4-FFF2-40B4-BE49-F238E27FC236}">
                <a16:creationId xmlns:a16="http://schemas.microsoft.com/office/drawing/2014/main" id="{6EBA54B2-788A-4AE6-6770-910ED4D2703F}"/>
              </a:ext>
            </a:extLst>
          </p:cNvPr>
          <p:cNvPicPr>
            <a:picLocks noChangeAspect="1"/>
          </p:cNvPicPr>
          <p:nvPr/>
        </p:nvPicPr>
        <p:blipFill>
          <a:blip r:embed="rId2"/>
          <a:stretch>
            <a:fillRect/>
          </a:stretch>
        </p:blipFill>
        <p:spPr>
          <a:xfrm>
            <a:off x="9254441" y="2862437"/>
            <a:ext cx="1462089" cy="1133115"/>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C9E0D3E-5FCA-FDB9-9C67-85A3174120BB}"/>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Xbox - Live</a:t>
            </a:r>
          </a:p>
        </p:txBody>
      </p:sp>
      <p:sp>
        <p:nvSpPr>
          <p:cNvPr id="3" name="TextBox 5">
            <a:extLst>
              <a:ext uri="{FF2B5EF4-FFF2-40B4-BE49-F238E27FC236}">
                <a16:creationId xmlns:a16="http://schemas.microsoft.com/office/drawing/2014/main" id="{CDEE61A3-24DB-008F-1C61-23EBDE739D2A}"/>
              </a:ext>
            </a:extLst>
          </p:cNvPr>
          <p:cNvSpPr txBox="1"/>
          <p:nvPr/>
        </p:nvSpPr>
        <p:spPr>
          <a:xfrm>
            <a:off x="1136425" y="2278172"/>
            <a:ext cx="6467871" cy="3450616"/>
          </a:xfrm>
          <a:prstGeom prst="rect">
            <a:avLst/>
          </a:prstGeom>
          <a:noFill/>
          <a:ln cap="flat">
            <a:noFill/>
          </a:ln>
        </p:spPr>
        <p:txBody>
          <a:bodyPr vert="horz" wrap="square" lIns="91440" tIns="45720" rIns="91440" bIns="45720" anchor="ctr" anchorCtr="0" compatLnSpc="1">
            <a:normAutofit/>
          </a:bodyPr>
          <a:lstStyle/>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Holds 25% of the console market</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100 million monthly users</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Game pass is around 18 million users</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$19 for individuals, 99$ for corporations to publish</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30% of game sales go to Xbox</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On PC 12% goes to Xbox, inline with competitors</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Calibri"/>
            </a:endParaRPr>
          </a:p>
        </p:txBody>
      </p:sp>
      <p:sp>
        <p:nvSpPr>
          <p:cNvPr id="4" name="Rectangle 10">
            <a:extLst>
              <a:ext uri="{FF2B5EF4-FFF2-40B4-BE49-F238E27FC236}">
                <a16:creationId xmlns:a16="http://schemas.microsoft.com/office/drawing/2014/main" id="{C1071180-CC37-6182-65AB-A68DC342A0CB}"/>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Oval 12">
            <a:extLst>
              <a:ext uri="{FF2B5EF4-FFF2-40B4-BE49-F238E27FC236}">
                <a16:creationId xmlns:a16="http://schemas.microsoft.com/office/drawing/2014/main" id="{84E4EF70-DF50-DEA2-15D1-4EC5889C7C12}"/>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0F7B0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6" name="Picture 4">
            <a:extLst>
              <a:ext uri="{FF2B5EF4-FFF2-40B4-BE49-F238E27FC236}">
                <a16:creationId xmlns:a16="http://schemas.microsoft.com/office/drawing/2014/main" id="{B68B40B5-456A-E983-979A-3D4444A0AE62}"/>
              </a:ext>
            </a:extLst>
          </p:cNvPr>
          <p:cNvPicPr>
            <a:picLocks noChangeAspect="1"/>
          </p:cNvPicPr>
          <p:nvPr/>
        </p:nvPicPr>
        <p:blipFill>
          <a:blip r:embed="rId2">
            <a:alphaModFix/>
          </a:blip>
          <a:srcRect t="161" r="-8" b="-8"/>
          <a:stretch>
            <a:fillRect/>
          </a:stretch>
        </p:blipFill>
        <p:spPr>
          <a:xfrm>
            <a:off x="9030742" y="2474256"/>
            <a:ext cx="1912559" cy="1909486"/>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30EF72D-C16B-8370-D1D8-9AD226FD0482}"/>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Epic Games – Honourable mention</a:t>
            </a:r>
          </a:p>
        </p:txBody>
      </p:sp>
      <p:sp>
        <p:nvSpPr>
          <p:cNvPr id="3" name="TextBox 4">
            <a:extLst>
              <a:ext uri="{FF2B5EF4-FFF2-40B4-BE49-F238E27FC236}">
                <a16:creationId xmlns:a16="http://schemas.microsoft.com/office/drawing/2014/main" id="{C855DC70-3E5E-8C18-C9B1-CE24D22233B1}"/>
              </a:ext>
            </a:extLst>
          </p:cNvPr>
          <p:cNvSpPr txBox="1"/>
          <p:nvPr/>
        </p:nvSpPr>
        <p:spPr>
          <a:xfrm>
            <a:off x="1136425" y="2278172"/>
            <a:ext cx="6467871" cy="3450616"/>
          </a:xfrm>
          <a:prstGeom prst="rect">
            <a:avLst/>
          </a:prstGeom>
          <a:noFill/>
          <a:ln cap="flat">
            <a:noFill/>
          </a:ln>
        </p:spPr>
        <p:txBody>
          <a:bodyPr vert="horz" wrap="square" lIns="91440" tIns="45720" rIns="91440" bIns="45720" anchor="ctr" anchorCtr="0" compatLnSpc="1">
            <a:normAutofit/>
          </a:bodyPr>
          <a:lstStyle/>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Newcomer to the PC store world</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100 million users</a:t>
            </a:r>
          </a:p>
          <a:p>
            <a:pPr marL="4000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12% goes to epic games</a:t>
            </a:r>
          </a:p>
          <a:p>
            <a:pPr marL="4000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Currently in closed beta for publishing</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Calibri"/>
            </a:endParaRPr>
          </a:p>
        </p:txBody>
      </p:sp>
      <p:sp>
        <p:nvSpPr>
          <p:cNvPr id="4" name="Rectangle 2060">
            <a:extLst>
              <a:ext uri="{FF2B5EF4-FFF2-40B4-BE49-F238E27FC236}">
                <a16:creationId xmlns:a16="http://schemas.microsoft.com/office/drawing/2014/main" id="{5511C357-B982-AE52-66A4-2799ED65498C}"/>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Oval 2062">
            <a:extLst>
              <a:ext uri="{FF2B5EF4-FFF2-40B4-BE49-F238E27FC236}">
                <a16:creationId xmlns:a16="http://schemas.microsoft.com/office/drawing/2014/main" id="{93ECB579-55C8-ED0D-B090-2931A5E0072F}"/>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6" name="Picture 8" descr="MoGi Group Announce Partnership With Epic Games | MoGi">
            <a:extLst>
              <a:ext uri="{FF2B5EF4-FFF2-40B4-BE49-F238E27FC236}">
                <a16:creationId xmlns:a16="http://schemas.microsoft.com/office/drawing/2014/main" id="{E849591B-3F18-CA26-8120-15DFA18B688C}"/>
              </a:ext>
            </a:extLst>
          </p:cNvPr>
          <p:cNvPicPr>
            <a:picLocks noChangeAspect="1"/>
          </p:cNvPicPr>
          <p:nvPr/>
        </p:nvPicPr>
        <p:blipFill>
          <a:blip r:embed="rId2">
            <a:alphaModFix/>
          </a:blip>
          <a:srcRect l="21364" r="22298" b="5"/>
          <a:stretch>
            <a:fillRect/>
          </a:stretch>
        </p:blipFill>
        <p:spPr>
          <a:xfrm>
            <a:off x="9309012" y="2752078"/>
            <a:ext cx="1356018" cy="1353842"/>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309195B8-86E4-0A17-BF92-06CAE2C19049}"/>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Freeform: Shape 11">
            <a:extLst>
              <a:ext uri="{FF2B5EF4-FFF2-40B4-BE49-F238E27FC236}">
                <a16:creationId xmlns:a16="http://schemas.microsoft.com/office/drawing/2014/main" id="{DB3EAEA4-458C-03BC-73B6-AE08798E1C6D}"/>
              </a:ext>
            </a:extLst>
          </p:cNvPr>
          <p:cNvSpPr>
            <a:spLocks noMove="1" noResize="1"/>
          </p:cNvSpPr>
          <p:nvPr/>
        </p:nvSpPr>
        <p:spPr>
          <a:xfrm rot="18899994" flipH="1">
            <a:off x="-376017" y="-253677"/>
            <a:ext cx="1827638" cy="1376985"/>
          </a:xfrm>
          <a:custGeom>
            <a:avLst/>
            <a:gdLst>
              <a:gd name="f0" fmla="val 10800000"/>
              <a:gd name="f1" fmla="val 5400000"/>
              <a:gd name="f2" fmla="val 180"/>
              <a:gd name="f3" fmla="val w"/>
              <a:gd name="f4" fmla="val h"/>
              <a:gd name="f5" fmla="val 0"/>
              <a:gd name="f6" fmla="val 1827638"/>
              <a:gd name="f7" fmla="val 1376989"/>
              <a:gd name="f8" fmla="val 987379"/>
              <a:gd name="f9" fmla="val 840260"/>
              <a:gd name="f10" fmla="+- 0 0 -90"/>
              <a:gd name="f11" fmla="*/ f3 1 1827638"/>
              <a:gd name="f12" fmla="*/ f4 1 1376989"/>
              <a:gd name="f13" fmla="+- f7 0 f5"/>
              <a:gd name="f14" fmla="+- f6 0 f5"/>
              <a:gd name="f15" fmla="*/ f10 f0 1"/>
              <a:gd name="f16" fmla="*/ f14 1 1827638"/>
              <a:gd name="f17" fmla="*/ f13 1 1376989"/>
              <a:gd name="f18" fmla="*/ 0 f14 1"/>
              <a:gd name="f19" fmla="*/ 987379 f13 1"/>
              <a:gd name="f20" fmla="*/ 987379 f14 1"/>
              <a:gd name="f21" fmla="*/ 0 f13 1"/>
              <a:gd name="f22" fmla="*/ 1827638 f14 1"/>
              <a:gd name="f23" fmla="*/ 840260 f13 1"/>
              <a:gd name="f24" fmla="*/ 1376989 f13 1"/>
              <a:gd name="f25" fmla="*/ f15 1 f2"/>
              <a:gd name="f26" fmla="*/ f18 1 1827638"/>
              <a:gd name="f27" fmla="*/ f19 1 1376989"/>
              <a:gd name="f28" fmla="*/ f20 1 1827638"/>
              <a:gd name="f29" fmla="*/ f21 1 1376989"/>
              <a:gd name="f30" fmla="*/ f22 1 1827638"/>
              <a:gd name="f31" fmla="*/ f23 1 1376989"/>
              <a:gd name="f32" fmla="*/ f24 1 1376989"/>
              <a:gd name="f33" fmla="*/ f5 1 f16"/>
              <a:gd name="f34" fmla="*/ f6 1 f16"/>
              <a:gd name="f35" fmla="*/ f5 1 f17"/>
              <a:gd name="f36" fmla="*/ f7 1 f17"/>
              <a:gd name="f37" fmla="+- f25 0 f1"/>
              <a:gd name="f38" fmla="*/ f26 1 f16"/>
              <a:gd name="f39" fmla="*/ f27 1 f17"/>
              <a:gd name="f40" fmla="*/ f28 1 f16"/>
              <a:gd name="f41" fmla="*/ f29 1 f17"/>
              <a:gd name="f42" fmla="*/ f30 1 f16"/>
              <a:gd name="f43" fmla="*/ f31 1 f17"/>
              <a:gd name="f44" fmla="*/ f32 1 f17"/>
              <a:gd name="f45" fmla="*/ f33 f11 1"/>
              <a:gd name="f46" fmla="*/ f34 f11 1"/>
              <a:gd name="f47" fmla="*/ f36 f12 1"/>
              <a:gd name="f48" fmla="*/ f35 f12 1"/>
              <a:gd name="f49" fmla="*/ f38 f11 1"/>
              <a:gd name="f50" fmla="*/ f39 f12 1"/>
              <a:gd name="f51" fmla="*/ f40 f11 1"/>
              <a:gd name="f52" fmla="*/ f41 f12 1"/>
              <a:gd name="f53" fmla="*/ f42 f11 1"/>
              <a:gd name="f54" fmla="*/ f43 f12 1"/>
              <a:gd name="f55" fmla="*/ f44 f12 1"/>
            </a:gdLst>
            <a:ahLst/>
            <a:cxnLst>
              <a:cxn ang="3cd4">
                <a:pos x="hc" y="t"/>
              </a:cxn>
              <a:cxn ang="0">
                <a:pos x="r" y="vc"/>
              </a:cxn>
              <a:cxn ang="cd4">
                <a:pos x="hc" y="b"/>
              </a:cxn>
              <a:cxn ang="cd2">
                <a:pos x="l" y="vc"/>
              </a:cxn>
              <a:cxn ang="f37">
                <a:pos x="f49" y="f50"/>
              </a:cxn>
              <a:cxn ang="f37">
                <a:pos x="f51" y="f52"/>
              </a:cxn>
              <a:cxn ang="f37">
                <a:pos x="f53" y="f54"/>
              </a:cxn>
              <a:cxn ang="f37">
                <a:pos x="f53" y="f55"/>
              </a:cxn>
              <a:cxn ang="f37">
                <a:pos x="f49" y="f55"/>
              </a:cxn>
            </a:cxnLst>
            <a:rect l="f45" t="f48" r="f46" b="f47"/>
            <a:pathLst>
              <a:path w="1827638" h="1376989">
                <a:moveTo>
                  <a:pt x="f5" y="f8"/>
                </a:moveTo>
                <a:lnTo>
                  <a:pt x="f8" y="f5"/>
                </a:lnTo>
                <a:lnTo>
                  <a:pt x="f6" y="f9"/>
                </a:lnTo>
                <a:lnTo>
                  <a:pt x="f6" y="f7"/>
                </a:lnTo>
                <a:lnTo>
                  <a:pt x="f5" y="f7"/>
                </a:lnTo>
                <a:close/>
              </a:path>
            </a:pathLst>
          </a:custGeom>
          <a:solidFill>
            <a:srgbClr val="4472C4">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13">
            <a:extLst>
              <a:ext uri="{FF2B5EF4-FFF2-40B4-BE49-F238E27FC236}">
                <a16:creationId xmlns:a16="http://schemas.microsoft.com/office/drawing/2014/main" id="{218FCB4A-17D0-BF73-5DAB-1426190F080E}"/>
              </a:ext>
            </a:extLst>
          </p:cNvPr>
          <p:cNvSpPr>
            <a:spLocks noMove="1" noResize="1"/>
          </p:cNvSpPr>
          <p:nvPr/>
        </p:nvSpPr>
        <p:spPr>
          <a:xfrm rot="18899994" flipH="1">
            <a:off x="891641" y="422151"/>
            <a:ext cx="645365" cy="645365"/>
          </a:xfrm>
          <a:prstGeom prst="rect">
            <a:avLst/>
          </a:prstGeom>
          <a:solidFill>
            <a:srgbClr val="4472C4">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5337AEBC-C41C-8D77-3B58-C027BCDA81C4}"/>
              </a:ext>
            </a:extLst>
          </p:cNvPr>
          <p:cNvSpPr>
            <a:spLocks noMove="1" noResize="1"/>
          </p:cNvSpPr>
          <p:nvPr/>
        </p:nvSpPr>
        <p:spPr>
          <a:xfrm rot="18899994" flipH="1">
            <a:off x="10043625" y="655136"/>
            <a:ext cx="687473" cy="687473"/>
          </a:xfrm>
          <a:prstGeom prst="rect">
            <a:avLst/>
          </a:prstGeom>
          <a:solidFill>
            <a:srgbClr val="FFC000">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Freeform: Shape 17">
            <a:extLst>
              <a:ext uri="{FF2B5EF4-FFF2-40B4-BE49-F238E27FC236}">
                <a16:creationId xmlns:a16="http://schemas.microsoft.com/office/drawing/2014/main" id="{CB29F1EA-B6B1-9FA2-DA89-F16391765575}"/>
              </a:ext>
            </a:extLst>
          </p:cNvPr>
          <p:cNvSpPr>
            <a:spLocks noMove="1" noResize="1"/>
          </p:cNvSpPr>
          <p:nvPr/>
        </p:nvSpPr>
        <p:spPr>
          <a:xfrm rot="10800009" flipH="1">
            <a:off x="9356643" y="0"/>
            <a:ext cx="2835353" cy="1480834"/>
          </a:xfrm>
          <a:custGeom>
            <a:avLst/>
            <a:gdLst>
              <a:gd name="f0" fmla="val 10800000"/>
              <a:gd name="f1" fmla="val 5400000"/>
              <a:gd name="f2" fmla="val 180"/>
              <a:gd name="f3" fmla="val w"/>
              <a:gd name="f4" fmla="val h"/>
              <a:gd name="f5" fmla="val 0"/>
              <a:gd name="f6" fmla="val 2835357"/>
              <a:gd name="f7" fmla="val 1480837"/>
              <a:gd name="f8" fmla="val 1552727"/>
              <a:gd name="f9" fmla="val 1223245"/>
              <a:gd name="f10" fmla="+- 0 0 -90"/>
              <a:gd name="f11" fmla="*/ f3 1 2835357"/>
              <a:gd name="f12" fmla="*/ f4 1 1480837"/>
              <a:gd name="f13" fmla="+- f7 0 f5"/>
              <a:gd name="f14" fmla="+- f6 0 f5"/>
              <a:gd name="f15" fmla="*/ f10 f0 1"/>
              <a:gd name="f16" fmla="*/ f14 1 2835357"/>
              <a:gd name="f17" fmla="*/ f13 1 1480837"/>
              <a:gd name="f18" fmla="*/ 2835357 f14 1"/>
              <a:gd name="f19" fmla="*/ 1480837 f13 1"/>
              <a:gd name="f20" fmla="*/ 0 f14 1"/>
              <a:gd name="f21" fmla="*/ 1552727 f14 1"/>
              <a:gd name="f22" fmla="*/ 0 f13 1"/>
              <a:gd name="f23" fmla="*/ 1223245 f13 1"/>
              <a:gd name="f24" fmla="*/ f15 1 f2"/>
              <a:gd name="f25" fmla="*/ f18 1 2835357"/>
              <a:gd name="f26" fmla="*/ f19 1 1480837"/>
              <a:gd name="f27" fmla="*/ f20 1 2835357"/>
              <a:gd name="f28" fmla="*/ f21 1 2835357"/>
              <a:gd name="f29" fmla="*/ f22 1 1480837"/>
              <a:gd name="f30" fmla="*/ f23 1 1480837"/>
              <a:gd name="f31" fmla="*/ f5 1 f16"/>
              <a:gd name="f32" fmla="*/ f6 1 f16"/>
              <a:gd name="f33" fmla="*/ f5 1 f17"/>
              <a:gd name="f34" fmla="*/ f7 1 f17"/>
              <a:gd name="f35" fmla="+- f24 0 f1"/>
              <a:gd name="f36" fmla="*/ f25 1 f16"/>
              <a:gd name="f37" fmla="*/ f26 1 f17"/>
              <a:gd name="f38" fmla="*/ f27 1 f16"/>
              <a:gd name="f39" fmla="*/ f28 1 f16"/>
              <a:gd name="f40" fmla="*/ f29 1 f17"/>
              <a:gd name="f41" fmla="*/ f30 1 f17"/>
              <a:gd name="f42" fmla="*/ f31 f11 1"/>
              <a:gd name="f43" fmla="*/ f32 f11 1"/>
              <a:gd name="f44" fmla="*/ f34 f12 1"/>
              <a:gd name="f45" fmla="*/ f33 f12 1"/>
              <a:gd name="f46" fmla="*/ f36 f11 1"/>
              <a:gd name="f47" fmla="*/ f37 f12 1"/>
              <a:gd name="f48" fmla="*/ f38 f11 1"/>
              <a:gd name="f49" fmla="*/ f39 f11 1"/>
              <a:gd name="f50" fmla="*/ f40 f12 1"/>
              <a:gd name="f51" fmla="*/ f41 f12 1"/>
            </a:gdLst>
            <a:ahLst/>
            <a:cxnLst>
              <a:cxn ang="3cd4">
                <a:pos x="hc" y="t"/>
              </a:cxn>
              <a:cxn ang="0">
                <a:pos x="r" y="vc"/>
              </a:cxn>
              <a:cxn ang="cd4">
                <a:pos x="hc" y="b"/>
              </a:cxn>
              <a:cxn ang="cd2">
                <a:pos x="l" y="vc"/>
              </a:cxn>
              <a:cxn ang="f35">
                <a:pos x="f46" y="f47"/>
              </a:cxn>
              <a:cxn ang="f35">
                <a:pos x="f48" y="f47"/>
              </a:cxn>
              <a:cxn ang="f35">
                <a:pos x="f49" y="f50"/>
              </a:cxn>
              <a:cxn ang="f35">
                <a:pos x="f46" y="f51"/>
              </a:cxn>
            </a:cxnLst>
            <a:rect l="f42" t="f45" r="f43" b="f44"/>
            <a:pathLst>
              <a:path w="2835357" h="1480837">
                <a:moveTo>
                  <a:pt x="f6" y="f7"/>
                </a:moveTo>
                <a:lnTo>
                  <a:pt x="f5" y="f7"/>
                </a:lnTo>
                <a:lnTo>
                  <a:pt x="f8" y="f5"/>
                </a:lnTo>
                <a:lnTo>
                  <a:pt x="f6" y="f9"/>
                </a:lnTo>
                <a:close/>
              </a:path>
            </a:pathLst>
          </a:custGeom>
          <a:solidFill>
            <a:srgbClr val="FFC000">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7" name="Isosceles Triangle 19">
            <a:extLst>
              <a:ext uri="{FF2B5EF4-FFF2-40B4-BE49-F238E27FC236}">
                <a16:creationId xmlns:a16="http://schemas.microsoft.com/office/drawing/2014/main" id="{7B221B81-B281-2D48-23AD-20906471A198}"/>
              </a:ext>
            </a:extLst>
          </p:cNvPr>
          <p:cNvSpPr>
            <a:spLocks noMove="1" noResize="1"/>
          </p:cNvSpPr>
          <p:nvPr/>
        </p:nvSpPr>
        <p:spPr>
          <a:xfrm flipH="1">
            <a:off x="7976347" y="6115498"/>
            <a:ext cx="1494513" cy="742501"/>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472C4">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8" name="Picture 4">
            <a:extLst>
              <a:ext uri="{FF2B5EF4-FFF2-40B4-BE49-F238E27FC236}">
                <a16:creationId xmlns:a16="http://schemas.microsoft.com/office/drawing/2014/main" id="{F7E4D179-8F35-4B72-AF92-ECDE0C13B72B}"/>
              </a:ext>
            </a:extLst>
          </p:cNvPr>
          <p:cNvPicPr>
            <a:picLocks noChangeAspect="1"/>
          </p:cNvPicPr>
          <p:nvPr/>
        </p:nvPicPr>
        <p:blipFill>
          <a:blip r:embed="rId2"/>
          <a:stretch>
            <a:fillRect/>
          </a:stretch>
        </p:blipFill>
        <p:spPr>
          <a:xfrm>
            <a:off x="3282330" y="643472"/>
            <a:ext cx="5627336" cy="5571064"/>
          </a:xfrm>
          <a:prstGeom prst="rect">
            <a:avLst/>
          </a:prstGeom>
          <a:noFill/>
          <a:ln cap="flat">
            <a:noFill/>
          </a:ln>
        </p:spPr>
      </p:pic>
      <p:sp>
        <p:nvSpPr>
          <p:cNvPr id="9" name="Isosceles Triangle 21">
            <a:extLst>
              <a:ext uri="{FF2B5EF4-FFF2-40B4-BE49-F238E27FC236}">
                <a16:creationId xmlns:a16="http://schemas.microsoft.com/office/drawing/2014/main" id="{EB425FF1-D300-2E4C-4D83-7618550BAA1E}"/>
              </a:ext>
            </a:extLst>
          </p:cNvPr>
          <p:cNvSpPr>
            <a:spLocks noMove="1" noResize="1"/>
          </p:cNvSpPr>
          <p:nvPr/>
        </p:nvSpPr>
        <p:spPr>
          <a:xfrm flipH="1">
            <a:off x="7604077" y="6453140"/>
            <a:ext cx="814904" cy="40485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472C4">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C849415-663F-61B8-8A97-B08176252B6C}"/>
              </a:ext>
            </a:extLst>
          </p:cNvPr>
          <p:cNvSpPr txBox="1">
            <a:spLocks noGrp="1"/>
          </p:cNvSpPr>
          <p:nvPr>
            <p:ph idx="1"/>
          </p:nvPr>
        </p:nvSpPr>
        <p:spPr>
          <a:xfrm>
            <a:off x="925290" y="2805342"/>
            <a:ext cx="10515600" cy="4351336"/>
          </a:xfrm>
        </p:spPr>
        <p:txBody>
          <a:bodyPr/>
          <a:lstStyle/>
          <a:p>
            <a:pPr marL="0" lvl="0" indent="0" algn="ctr">
              <a:buNone/>
            </a:pPr>
            <a:r>
              <a:rPr lang="en-US">
                <a:cs typeface="Calibri"/>
              </a:rPr>
              <a:t>A moon technician awakes from stasis in a hellish nightmare on Moonbase Omega. His colleagues dead. Or worse. The moon? Covered with astronaut zombies. Secure and uncover the secrets on the lonely moon. Reclaim Moonbase Omega one room at a time.</a:t>
            </a:r>
          </a:p>
          <a:p>
            <a:pPr lvl="0"/>
            <a:endParaRPr lang="en-US">
              <a:cs typeface="Calibri"/>
            </a:endParaRPr>
          </a:p>
          <a:p>
            <a:pPr marL="0" lvl="0" indent="0">
              <a:buNone/>
            </a:pPr>
            <a:endParaRPr lang="en-US">
              <a:cs typeface="Calibri"/>
            </a:endParaRPr>
          </a:p>
        </p:txBody>
      </p:sp>
      <p:sp>
        <p:nvSpPr>
          <p:cNvPr id="3" name="Rectangle 39">
            <a:extLst>
              <a:ext uri="{FF2B5EF4-FFF2-40B4-BE49-F238E27FC236}">
                <a16:creationId xmlns:a16="http://schemas.microsoft.com/office/drawing/2014/main" id="{2CB4678D-E659-8360-B650-AED163D8DFCC}"/>
              </a:ext>
            </a:extLst>
          </p:cNvPr>
          <p:cNvSpPr/>
          <p:nvPr/>
        </p:nvSpPr>
        <p:spPr>
          <a:xfrm>
            <a:off x="2440561" y="397892"/>
            <a:ext cx="7474168" cy="1325559"/>
          </a:xfrm>
          <a:prstGeom prst="rect">
            <a:avLst/>
          </a:prstGeom>
          <a:noFill/>
          <a:ln cap="flat">
            <a:noFill/>
            <a:prstDash val="solid"/>
          </a:ln>
        </p:spPr>
        <p:txBody>
          <a:bodyPr vert="horz" wrap="square" lIns="91440" tIns="45720" rIns="91440" bIns="45720" anchor="ctr" anchorCtr="1" compatLnSpc="1">
            <a:normAutofit/>
          </a:bodyPr>
          <a:lstStyle/>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cs typeface="Calibri Light"/>
              </a:rPr>
              <a:t>LUNAR-MORTIS</a:t>
            </a:r>
            <a:endParaRPr lang="en-US" sz="1800" b="0" i="0" u="none" strike="noStrike" kern="0" cap="none" spc="0" baseline="0">
              <a:solidFill>
                <a:srgbClr val="000000"/>
              </a:solidFill>
              <a:uFillTx/>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BF2982C-EF2D-355A-F765-6F8976EED0DB}"/>
              </a:ext>
            </a:extLst>
          </p:cNvPr>
          <p:cNvSpPr>
            <a:spLocks noMove="1" noResize="1"/>
          </p:cNvSpPr>
          <p:nvPr/>
        </p:nvSpPr>
        <p:spPr>
          <a:xfrm>
            <a:off x="0" y="-3328"/>
            <a:ext cx="12191996" cy="6861328"/>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cxnSp>
        <p:nvCxnSpPr>
          <p:cNvPr id="3" name="Straight Connector 11">
            <a:extLst>
              <a:ext uri="{FF2B5EF4-FFF2-40B4-BE49-F238E27FC236}">
                <a16:creationId xmlns:a16="http://schemas.microsoft.com/office/drawing/2014/main" id="{61190A50-DC9A-4486-9E1D-E52350E49D0E}"/>
              </a:ext>
            </a:extLst>
          </p:cNvPr>
          <p:cNvCxnSpPr>
            <a:cxnSpLocks noMove="1" noResize="1"/>
          </p:cNvCxnSpPr>
          <p:nvPr/>
        </p:nvCxnSpPr>
        <p:spPr>
          <a:xfrm>
            <a:off x="0" y="843625"/>
            <a:ext cx="12188823" cy="0"/>
          </a:xfrm>
          <a:prstGeom prst="straightConnector1">
            <a:avLst/>
          </a:prstGeom>
          <a:noFill/>
          <a:ln w="50804" cap="flat">
            <a:solidFill>
              <a:srgbClr val="FFFFFF"/>
            </a:solidFill>
            <a:prstDash val="solid"/>
            <a:miter/>
          </a:ln>
        </p:spPr>
      </p:cxnSp>
      <p:sp>
        <p:nvSpPr>
          <p:cNvPr id="4" name="Rectangle 13">
            <a:extLst>
              <a:ext uri="{FF2B5EF4-FFF2-40B4-BE49-F238E27FC236}">
                <a16:creationId xmlns:a16="http://schemas.microsoft.com/office/drawing/2014/main" id="{486886FE-A2E6-88F8-F73C-2948A397BBFE}"/>
              </a:ext>
            </a:extLst>
          </p:cNvPr>
          <p:cNvSpPr>
            <a:spLocks noMove="1" noResize="1"/>
          </p:cNvSpPr>
          <p:nvPr/>
        </p:nvSpPr>
        <p:spPr>
          <a:xfrm>
            <a:off x="3172" y="968285"/>
            <a:ext cx="12188823" cy="4946904"/>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4">
            <a:extLst>
              <a:ext uri="{FF2B5EF4-FFF2-40B4-BE49-F238E27FC236}">
                <a16:creationId xmlns:a16="http://schemas.microsoft.com/office/drawing/2014/main" id="{A91C9788-5290-66D2-7D4D-6337B55C34CD}"/>
              </a:ext>
            </a:extLst>
          </p:cNvPr>
          <p:cNvSpPr/>
          <p:nvPr/>
        </p:nvSpPr>
        <p:spPr>
          <a:xfrm>
            <a:off x="795335" y="1566476"/>
            <a:ext cx="10601325" cy="2166725"/>
          </a:xfrm>
          <a:prstGeom prst="rect">
            <a:avLst/>
          </a:prstGeom>
          <a:noFill/>
          <a:ln cap="flat">
            <a:noFill/>
            <a:prstDash val="solid"/>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600" b="0" i="0" u="none" strike="noStrike" kern="1200" cap="none" spc="0" baseline="0">
                <a:solidFill>
                  <a:srgbClr val="000000"/>
                </a:solidFill>
                <a:effectLst>
                  <a:outerShdw dist="19048" dir="2700000">
                    <a:srgbClr val="000000"/>
                  </a:outerShdw>
                </a:effectLst>
                <a:uFillTx/>
                <a:latin typeface="Calibri Light"/>
              </a:rPr>
              <a:t>Game Comparison</a:t>
            </a:r>
          </a:p>
        </p:txBody>
      </p:sp>
      <p:cxnSp>
        <p:nvCxnSpPr>
          <p:cNvPr id="6" name="Straight Connector 15">
            <a:extLst>
              <a:ext uri="{FF2B5EF4-FFF2-40B4-BE49-F238E27FC236}">
                <a16:creationId xmlns:a16="http://schemas.microsoft.com/office/drawing/2014/main" id="{181A1272-5848-55B7-5D28-80E98C2D790D}"/>
              </a:ext>
            </a:extLst>
          </p:cNvPr>
          <p:cNvCxnSpPr>
            <a:cxnSpLocks noMove="1" noResize="1"/>
          </p:cNvCxnSpPr>
          <p:nvPr/>
        </p:nvCxnSpPr>
        <p:spPr>
          <a:xfrm>
            <a:off x="4724403" y="3894594"/>
            <a:ext cx="2743200" cy="0"/>
          </a:xfrm>
          <a:prstGeom prst="straightConnector1">
            <a:avLst/>
          </a:prstGeom>
          <a:noFill/>
          <a:ln w="19046" cap="flat">
            <a:solidFill>
              <a:srgbClr val="7F7F7F"/>
            </a:solidFill>
            <a:prstDash val="solid"/>
            <a:miter/>
          </a:ln>
        </p:spPr>
      </p:cxnSp>
      <p:cxnSp>
        <p:nvCxnSpPr>
          <p:cNvPr id="7" name="Straight Connector 17">
            <a:extLst>
              <a:ext uri="{FF2B5EF4-FFF2-40B4-BE49-F238E27FC236}">
                <a16:creationId xmlns:a16="http://schemas.microsoft.com/office/drawing/2014/main" id="{8CBF2F35-3D1F-B492-8E23-E07F2683E6D5}"/>
              </a:ext>
            </a:extLst>
          </p:cNvPr>
          <p:cNvCxnSpPr>
            <a:cxnSpLocks noMove="1" noResize="1"/>
          </p:cNvCxnSpPr>
          <p:nvPr/>
        </p:nvCxnSpPr>
        <p:spPr>
          <a:xfrm>
            <a:off x="0" y="6028858"/>
            <a:ext cx="12188823" cy="0"/>
          </a:xfrm>
          <a:prstGeom prst="straightConnector1">
            <a:avLst/>
          </a:prstGeom>
          <a:noFill/>
          <a:ln w="50804" cap="flat">
            <a:solidFill>
              <a:srgbClr val="FFFFFF"/>
            </a:solidFill>
            <a:prstDash val="solid"/>
            <a:miter/>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25AAA972-E578-86D5-BEE3-7C2D1173AF76}"/>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Dead Space 1</a:t>
            </a:r>
          </a:p>
        </p:txBody>
      </p:sp>
      <p:sp>
        <p:nvSpPr>
          <p:cNvPr id="3" name="TextBox 22">
            <a:extLst>
              <a:ext uri="{FF2B5EF4-FFF2-40B4-BE49-F238E27FC236}">
                <a16:creationId xmlns:a16="http://schemas.microsoft.com/office/drawing/2014/main" id="{337EA87A-3216-D4E3-F84C-3DDFD4FC502E}"/>
              </a:ext>
            </a:extLst>
          </p:cNvPr>
          <p:cNvSpPr txBox="1"/>
          <p:nvPr/>
        </p:nvSpPr>
        <p:spPr>
          <a:xfrm>
            <a:off x="1136425" y="2278172"/>
            <a:ext cx="7469358" cy="3450616"/>
          </a:xfrm>
          <a:prstGeom prst="rect">
            <a:avLst/>
          </a:prstGeom>
          <a:noFill/>
          <a:ln cap="flat">
            <a:noFill/>
          </a:ln>
        </p:spPr>
        <p:txBody>
          <a:bodyPr vert="horz" wrap="square" lIns="91440" tIns="45720" rIns="91440" bIns="45720" anchor="ctr" anchorCtr="0" compatLnSpc="1">
            <a:normAutofit/>
          </a:bodyPr>
          <a:lstStyle/>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Released 14</a:t>
            </a:r>
            <a:r>
              <a:rPr lang="en-US" sz="2400" b="0" i="0" u="none" strike="noStrike" kern="1200" cap="none" spc="0" baseline="30000">
                <a:solidFill>
                  <a:srgbClr val="000000"/>
                </a:solidFill>
                <a:uFillTx/>
                <a:latin typeface="Calibri"/>
              </a:rPr>
              <a:t>th</a:t>
            </a:r>
            <a:r>
              <a:rPr lang="en-US" sz="2400" b="0" i="0" u="none" strike="noStrike" kern="1200" cap="none" spc="0" baseline="0">
                <a:solidFill>
                  <a:srgbClr val="000000"/>
                </a:solidFill>
                <a:uFillTx/>
                <a:latin typeface="Calibri"/>
              </a:rPr>
              <a:t> October 2008</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Cost approximately $37 million to </a:t>
            </a:r>
            <a:r>
              <a:rPr lang="en-US" sz="2400" b="0" i="0" u="none" strike="noStrike" kern="0" cap="none" spc="0" baseline="0">
                <a:solidFill>
                  <a:srgbClr val="000000"/>
                </a:solidFill>
                <a:uFillTx/>
                <a:latin typeface="Calibri"/>
              </a:rPr>
              <a:t>develop and market</a:t>
            </a:r>
            <a:endParaRPr lang="en-US" sz="2400" b="0" i="0" u="none" strike="noStrike" kern="1200" cap="none" spc="0" baseline="0">
              <a:solidFill>
                <a:srgbClr val="000000"/>
              </a:solidFill>
              <a:uFillTx/>
              <a:latin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Sold around 1.4 million copies as of May 2009</a:t>
            </a:r>
            <a:endParaRPr lang="en-US" sz="2400" b="0" i="0" u="none" strike="noStrike" kern="120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Sold at around $</a:t>
            </a:r>
            <a:r>
              <a:rPr lang="en-US" sz="2400" b="0" i="0" u="none" strike="noStrike" kern="0" cap="none" spc="0" baseline="0">
                <a:solidFill>
                  <a:srgbClr val="000000"/>
                </a:solidFill>
                <a:uFillTx/>
                <a:latin typeface="Calibri"/>
              </a:rPr>
              <a:t>50</a:t>
            </a:r>
            <a:r>
              <a:rPr lang="en-US" sz="2400" b="0" i="0" u="none" strike="noStrike" kern="1200" cap="none" spc="0" baseline="0">
                <a:solidFill>
                  <a:srgbClr val="000000"/>
                </a:solidFill>
                <a:uFillTx/>
                <a:latin typeface="Calibri"/>
              </a:rPr>
              <a:t> on Xbox360, PS3 and Steam</a:t>
            </a:r>
            <a:endParaRPr lang="en-US" sz="2400" b="0" i="0" u="none" strike="noStrike" kern="1200" cap="none" spc="0" baseline="0">
              <a:solidFill>
                <a:srgbClr val="000000"/>
              </a:solidFill>
              <a:uFillTx/>
              <a:latin typeface="Calibri"/>
              <a:cs typeface="Calibri"/>
            </a:endParaRPr>
          </a:p>
        </p:txBody>
      </p:sp>
      <p:sp>
        <p:nvSpPr>
          <p:cNvPr id="4" name="Rectangle 36">
            <a:extLst>
              <a:ext uri="{FF2B5EF4-FFF2-40B4-BE49-F238E27FC236}">
                <a16:creationId xmlns:a16="http://schemas.microsoft.com/office/drawing/2014/main" id="{12DF25FA-8957-245D-6807-092E1EF1D9ED}"/>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Oval 38">
            <a:extLst>
              <a:ext uri="{FF2B5EF4-FFF2-40B4-BE49-F238E27FC236}">
                <a16:creationId xmlns:a16="http://schemas.microsoft.com/office/drawing/2014/main" id="{CB601410-C36C-3957-B44C-BE8914D32FAE}"/>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Rectangle 3">
            <a:extLst>
              <a:ext uri="{FF2B5EF4-FFF2-40B4-BE49-F238E27FC236}">
                <a16:creationId xmlns:a16="http://schemas.microsoft.com/office/drawing/2014/main" id="{E7C2E282-CE4E-4687-E22F-8302343CC97E}"/>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pic>
        <p:nvPicPr>
          <p:cNvPr id="7" name="Picture 2" descr="Dead Space - Wikipedia">
            <a:extLst>
              <a:ext uri="{FF2B5EF4-FFF2-40B4-BE49-F238E27FC236}">
                <a16:creationId xmlns:a16="http://schemas.microsoft.com/office/drawing/2014/main" id="{898CCC23-831E-EB0E-3945-5EE4B53688DC}"/>
              </a:ext>
            </a:extLst>
          </p:cNvPr>
          <p:cNvPicPr>
            <a:picLocks noChangeAspect="1"/>
          </p:cNvPicPr>
          <p:nvPr/>
        </p:nvPicPr>
        <p:blipFill>
          <a:blip r:embed="rId2"/>
          <a:srcRect/>
          <a:stretch>
            <a:fillRect/>
          </a:stretch>
        </p:blipFill>
        <p:spPr>
          <a:xfrm>
            <a:off x="9056263" y="3067053"/>
            <a:ext cx="1858444" cy="723893"/>
          </a:xfrm>
          <a:prstGeom prst="rect">
            <a:avLst/>
          </a:prstGeom>
          <a:noFill/>
          <a:ln cap="flat">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9F55D39-8704-B477-7BCE-4B2F4CB3E087}"/>
              </a:ext>
            </a:extLst>
          </p:cNvPr>
          <p:cNvSpPr>
            <a:spLocks noMove="1" noResize="1"/>
          </p:cNvSpPr>
          <p:nvPr/>
        </p:nvSpPr>
        <p:spPr>
          <a:xfrm>
            <a:off x="0" y="-3328"/>
            <a:ext cx="12191996" cy="6861328"/>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cxnSp>
        <p:nvCxnSpPr>
          <p:cNvPr id="3" name="Straight Connector 11">
            <a:extLst>
              <a:ext uri="{FF2B5EF4-FFF2-40B4-BE49-F238E27FC236}">
                <a16:creationId xmlns:a16="http://schemas.microsoft.com/office/drawing/2014/main" id="{A596CBAD-E2BC-74CB-4C7E-95BA3DC5719F}"/>
              </a:ext>
            </a:extLst>
          </p:cNvPr>
          <p:cNvCxnSpPr>
            <a:cxnSpLocks noMove="1" noResize="1"/>
          </p:cNvCxnSpPr>
          <p:nvPr/>
        </p:nvCxnSpPr>
        <p:spPr>
          <a:xfrm>
            <a:off x="0" y="843625"/>
            <a:ext cx="12188823" cy="0"/>
          </a:xfrm>
          <a:prstGeom prst="straightConnector1">
            <a:avLst/>
          </a:prstGeom>
          <a:noFill/>
          <a:ln w="50804" cap="flat">
            <a:solidFill>
              <a:srgbClr val="FFFFFF"/>
            </a:solidFill>
            <a:prstDash val="solid"/>
            <a:miter/>
          </a:ln>
        </p:spPr>
      </p:cxnSp>
      <p:sp>
        <p:nvSpPr>
          <p:cNvPr id="4" name="Rectangle 13">
            <a:extLst>
              <a:ext uri="{FF2B5EF4-FFF2-40B4-BE49-F238E27FC236}">
                <a16:creationId xmlns:a16="http://schemas.microsoft.com/office/drawing/2014/main" id="{5A679D8B-E221-7EA5-B068-C00A7A62EE9D}"/>
              </a:ext>
            </a:extLst>
          </p:cNvPr>
          <p:cNvSpPr>
            <a:spLocks noMove="1" noResize="1"/>
          </p:cNvSpPr>
          <p:nvPr/>
        </p:nvSpPr>
        <p:spPr>
          <a:xfrm>
            <a:off x="3172" y="968285"/>
            <a:ext cx="12188823" cy="4946904"/>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4">
            <a:extLst>
              <a:ext uri="{FF2B5EF4-FFF2-40B4-BE49-F238E27FC236}">
                <a16:creationId xmlns:a16="http://schemas.microsoft.com/office/drawing/2014/main" id="{D2A3B517-B155-DF64-EF62-FC48E1D01EFC}"/>
              </a:ext>
            </a:extLst>
          </p:cNvPr>
          <p:cNvSpPr/>
          <p:nvPr/>
        </p:nvSpPr>
        <p:spPr>
          <a:xfrm>
            <a:off x="795335" y="1566476"/>
            <a:ext cx="10601325" cy="2166725"/>
          </a:xfrm>
          <a:prstGeom prst="rect">
            <a:avLst/>
          </a:prstGeom>
          <a:noFill/>
          <a:ln cap="flat">
            <a:noFill/>
            <a:prstDash val="solid"/>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600" b="0" i="0" u="none" strike="noStrike" kern="1200" cap="none" spc="0" baseline="0">
                <a:solidFill>
                  <a:srgbClr val="000000"/>
                </a:solidFill>
                <a:effectLst>
                  <a:outerShdw dist="19048" dir="2700000">
                    <a:srgbClr val="000000"/>
                  </a:outerShdw>
                </a:effectLst>
                <a:uFillTx/>
                <a:latin typeface="Calibri Light"/>
              </a:rPr>
              <a:t>Target Audience</a:t>
            </a:r>
          </a:p>
        </p:txBody>
      </p:sp>
      <p:cxnSp>
        <p:nvCxnSpPr>
          <p:cNvPr id="6" name="Straight Connector 15">
            <a:extLst>
              <a:ext uri="{FF2B5EF4-FFF2-40B4-BE49-F238E27FC236}">
                <a16:creationId xmlns:a16="http://schemas.microsoft.com/office/drawing/2014/main" id="{9C0C9AD1-E7E6-4C2C-9B71-BCC068382CDA}"/>
              </a:ext>
            </a:extLst>
          </p:cNvPr>
          <p:cNvCxnSpPr>
            <a:cxnSpLocks noMove="1" noResize="1"/>
          </p:cNvCxnSpPr>
          <p:nvPr/>
        </p:nvCxnSpPr>
        <p:spPr>
          <a:xfrm>
            <a:off x="4724403" y="3894594"/>
            <a:ext cx="2743200" cy="0"/>
          </a:xfrm>
          <a:prstGeom prst="straightConnector1">
            <a:avLst/>
          </a:prstGeom>
          <a:noFill/>
          <a:ln w="19046" cap="flat">
            <a:solidFill>
              <a:srgbClr val="7F7F7F"/>
            </a:solidFill>
            <a:prstDash val="solid"/>
            <a:miter/>
          </a:ln>
        </p:spPr>
      </p:cxnSp>
      <p:cxnSp>
        <p:nvCxnSpPr>
          <p:cNvPr id="7" name="Straight Connector 17">
            <a:extLst>
              <a:ext uri="{FF2B5EF4-FFF2-40B4-BE49-F238E27FC236}">
                <a16:creationId xmlns:a16="http://schemas.microsoft.com/office/drawing/2014/main" id="{32E22AF4-405C-5A46-1828-62DC8F4F5D34}"/>
              </a:ext>
            </a:extLst>
          </p:cNvPr>
          <p:cNvCxnSpPr>
            <a:cxnSpLocks noMove="1" noResize="1"/>
          </p:cNvCxnSpPr>
          <p:nvPr/>
        </p:nvCxnSpPr>
        <p:spPr>
          <a:xfrm>
            <a:off x="0" y="6028858"/>
            <a:ext cx="12188823" cy="0"/>
          </a:xfrm>
          <a:prstGeom prst="straightConnector1">
            <a:avLst/>
          </a:prstGeom>
          <a:noFill/>
          <a:ln w="50804" cap="flat">
            <a:solidFill>
              <a:srgbClr val="FFFFFF"/>
            </a:solidFill>
            <a:prstDash val="solid"/>
            <a:miter/>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BDA4F90-ED52-8E2F-DF49-9BD328134BAD}"/>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Our target audience</a:t>
            </a:r>
          </a:p>
        </p:txBody>
      </p:sp>
      <p:sp>
        <p:nvSpPr>
          <p:cNvPr id="3" name="Rectangle 2060">
            <a:extLst>
              <a:ext uri="{FF2B5EF4-FFF2-40B4-BE49-F238E27FC236}">
                <a16:creationId xmlns:a16="http://schemas.microsoft.com/office/drawing/2014/main" id="{8754EB86-ED96-BB39-12F0-ABC6FD9C74F1}"/>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Oval 2062">
            <a:extLst>
              <a:ext uri="{FF2B5EF4-FFF2-40B4-BE49-F238E27FC236}">
                <a16:creationId xmlns:a16="http://schemas.microsoft.com/office/drawing/2014/main" id="{A55D5E2B-1555-39B0-E845-C75D8925D1E3}"/>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TextBox 1">
            <a:extLst>
              <a:ext uri="{FF2B5EF4-FFF2-40B4-BE49-F238E27FC236}">
                <a16:creationId xmlns:a16="http://schemas.microsoft.com/office/drawing/2014/main" id="{50C658E8-B79A-E0F8-4BE3-1B42367688A6}"/>
              </a:ext>
            </a:extLst>
          </p:cNvPr>
          <p:cNvSpPr txBox="1"/>
          <p:nvPr/>
        </p:nvSpPr>
        <p:spPr>
          <a:xfrm>
            <a:off x="1136425" y="2192045"/>
            <a:ext cx="6467871" cy="3450616"/>
          </a:xfrm>
          <a:prstGeom prst="rect">
            <a:avLst/>
          </a:prstGeom>
          <a:noFill/>
          <a:ln cap="flat">
            <a:noFill/>
          </a:ln>
        </p:spPr>
        <p:txBody>
          <a:bodyPr vert="horz" wrap="square" lIns="91440" tIns="45720" rIns="91440" bIns="45720" anchor="ctr" anchorCtr="0" compatLnSpc="1">
            <a:normAutofit/>
          </a:bodyPr>
          <a:lstStyle/>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Horror</a:t>
            </a: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Survival</a:t>
            </a:r>
            <a:endParaRPr lang="en-US" sz="2400" b="0" i="0" u="none" strike="noStrike" kern="120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Zombie</a:t>
            </a:r>
            <a:endParaRPr lang="en-US" sz="2400" b="0" i="0" u="none" strike="noStrike" kern="120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Top Down</a:t>
            </a:r>
            <a:endParaRPr lang="en-US" sz="2400" b="0" i="0" u="none" strike="noStrike" kern="120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Calibri"/>
            </a:endParaRPr>
          </a:p>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rPr>
              <a:t>Horror Survival games</a:t>
            </a:r>
            <a:r>
              <a:rPr lang="en-US" sz="2400" b="0" i="0" u="none" strike="noStrike" kern="1200" cap="none" spc="0" baseline="0">
                <a:solidFill>
                  <a:srgbClr val="000000"/>
                </a:solidFill>
                <a:uFillTx/>
                <a:latin typeface="Calibri"/>
              </a:rPr>
              <a:t> are very popular and can do well when combined with a unique experience.</a:t>
            </a:r>
            <a:r>
              <a:rPr lang="en-US" sz="2400" b="0" i="0" u="none" strike="noStrike" kern="0" cap="none" spc="0" baseline="0">
                <a:solidFill>
                  <a:srgbClr val="000000"/>
                </a:solidFill>
                <a:uFillTx/>
                <a:latin typeface="Calibri"/>
              </a:rPr>
              <a:t>  </a:t>
            </a:r>
            <a:endParaRPr lang="en-US" sz="2400" b="0" i="0" u="none" strike="noStrike" kern="1200" cap="none" spc="0" baseline="0">
              <a:solidFill>
                <a:srgbClr val="000000"/>
              </a:solidFill>
              <a:uFillTx/>
              <a:latin typeface="Calibri"/>
              <a:cs typeface="Calibri"/>
            </a:endParaRPr>
          </a:p>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Calibri"/>
            </a:endParaRPr>
          </a:p>
        </p:txBody>
      </p:sp>
      <p:pic>
        <p:nvPicPr>
          <p:cNvPr id="6" name="Picture 5">
            <a:extLst>
              <a:ext uri="{FF2B5EF4-FFF2-40B4-BE49-F238E27FC236}">
                <a16:creationId xmlns:a16="http://schemas.microsoft.com/office/drawing/2014/main" id="{171C1C2E-4AA5-59E2-2D55-E376FAE04612}"/>
              </a:ext>
            </a:extLst>
          </p:cNvPr>
          <p:cNvPicPr>
            <a:picLocks noChangeAspect="1"/>
          </p:cNvPicPr>
          <p:nvPr/>
        </p:nvPicPr>
        <p:blipFill>
          <a:blip r:embed="rId2"/>
          <a:stretch>
            <a:fillRect/>
          </a:stretch>
        </p:blipFill>
        <p:spPr>
          <a:xfrm>
            <a:off x="9462586" y="2773969"/>
            <a:ext cx="1252581" cy="1310060"/>
          </a:xfrm>
          <a:prstGeom prst="rect">
            <a:avLst/>
          </a:prstGeom>
          <a:noFill/>
          <a:ln cap="flat">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6C3EC5-F6F6-63B3-9573-4AF340077B70}"/>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The funnel</a:t>
            </a: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3" name="Rectangle 2060">
            <a:extLst>
              <a:ext uri="{FF2B5EF4-FFF2-40B4-BE49-F238E27FC236}">
                <a16:creationId xmlns:a16="http://schemas.microsoft.com/office/drawing/2014/main" id="{0F705F8D-57B2-A839-9CD6-9FDA14622B88}"/>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Oval 2062">
            <a:extLst>
              <a:ext uri="{FF2B5EF4-FFF2-40B4-BE49-F238E27FC236}">
                <a16:creationId xmlns:a16="http://schemas.microsoft.com/office/drawing/2014/main" id="{35EFDB81-F947-716A-D1F2-B8F5D6B3631E}"/>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5" name="Picture 7" descr="Chart, funnel chart&#10;&#10;Description automatically generated">
            <a:extLst>
              <a:ext uri="{FF2B5EF4-FFF2-40B4-BE49-F238E27FC236}">
                <a16:creationId xmlns:a16="http://schemas.microsoft.com/office/drawing/2014/main" id="{9199BA45-8179-FE0B-5218-372BC669B87D}"/>
              </a:ext>
            </a:extLst>
          </p:cNvPr>
          <p:cNvPicPr>
            <a:picLocks noChangeAspect="1"/>
          </p:cNvPicPr>
          <p:nvPr/>
        </p:nvPicPr>
        <p:blipFill>
          <a:blip r:embed="rId2"/>
          <a:stretch>
            <a:fillRect/>
          </a:stretch>
        </p:blipFill>
        <p:spPr>
          <a:xfrm>
            <a:off x="9315212" y="2779510"/>
            <a:ext cx="1341497" cy="1364824"/>
          </a:xfrm>
          <a:prstGeom prst="rect">
            <a:avLst/>
          </a:prstGeom>
          <a:noFill/>
          <a:ln cap="flat">
            <a:noFill/>
          </a:ln>
        </p:spPr>
      </p:pic>
      <p:pic>
        <p:nvPicPr>
          <p:cNvPr id="6" name="Picture 8" descr="Chart, funnel chart&#10;&#10;Description automatically generated">
            <a:extLst>
              <a:ext uri="{FF2B5EF4-FFF2-40B4-BE49-F238E27FC236}">
                <a16:creationId xmlns:a16="http://schemas.microsoft.com/office/drawing/2014/main" id="{C5F5E3AD-7834-7477-D112-F5D1ABE1241E}"/>
              </a:ext>
            </a:extLst>
          </p:cNvPr>
          <p:cNvPicPr>
            <a:picLocks noChangeAspect="1"/>
          </p:cNvPicPr>
          <p:nvPr/>
        </p:nvPicPr>
        <p:blipFill>
          <a:blip r:embed="rId3"/>
          <a:stretch>
            <a:fillRect/>
          </a:stretch>
        </p:blipFill>
        <p:spPr>
          <a:xfrm>
            <a:off x="999064" y="1615159"/>
            <a:ext cx="7136453" cy="5057601"/>
          </a:xfrm>
          <a:prstGeom prst="rect">
            <a:avLst/>
          </a:prstGeom>
          <a:noFill/>
          <a:ln cap="flat">
            <a:noFill/>
          </a:ln>
        </p:spPr>
      </p:pic>
      <p:sp>
        <p:nvSpPr>
          <p:cNvPr id="7" name="TextBox 9">
            <a:extLst>
              <a:ext uri="{FF2B5EF4-FFF2-40B4-BE49-F238E27FC236}">
                <a16:creationId xmlns:a16="http://schemas.microsoft.com/office/drawing/2014/main" id="{EB85B1D7-1C99-CE16-4F0F-F3CD3F4CFFA1}"/>
              </a:ext>
            </a:extLst>
          </p:cNvPr>
          <p:cNvSpPr txBox="1"/>
          <p:nvPr/>
        </p:nvSpPr>
        <p:spPr>
          <a:xfrm>
            <a:off x="2227679" y="2587157"/>
            <a:ext cx="1914689" cy="421428"/>
          </a:xfrm>
          <a:prstGeom prst="rect">
            <a:avLst/>
          </a:prstGeom>
          <a:noFill/>
          <a:ln cap="flat">
            <a:noFill/>
          </a:ln>
        </p:spPr>
        <p:txBody>
          <a:bodyPr vert="horz" wrap="square" lIns="91440" tIns="45720" rIns="91440" bIns="45720" anchor="ctr" anchorCtr="0" compatLnSpc="1">
            <a:normAutofit/>
          </a:bodyPr>
          <a:lstStyle/>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342 Million</a:t>
            </a:r>
            <a:endParaRPr lang="en-US" sz="2400" b="0" i="0" u="none" strike="noStrike" kern="1200" cap="none" spc="0" baseline="0">
              <a:solidFill>
                <a:srgbClr val="000000"/>
              </a:solidFill>
              <a:uFillTx/>
              <a:latin typeface="Calibri"/>
              <a:cs typeface="Calibri"/>
            </a:endParaRPr>
          </a:p>
        </p:txBody>
      </p:sp>
      <p:sp>
        <p:nvSpPr>
          <p:cNvPr id="8" name="TextBox 10">
            <a:extLst>
              <a:ext uri="{FF2B5EF4-FFF2-40B4-BE49-F238E27FC236}">
                <a16:creationId xmlns:a16="http://schemas.microsoft.com/office/drawing/2014/main" id="{AF9385AC-FB76-F97C-5528-A0954249821E}"/>
              </a:ext>
            </a:extLst>
          </p:cNvPr>
          <p:cNvSpPr txBox="1"/>
          <p:nvPr/>
        </p:nvSpPr>
        <p:spPr>
          <a:xfrm>
            <a:off x="2227679" y="3828931"/>
            <a:ext cx="1914689" cy="421428"/>
          </a:xfrm>
          <a:prstGeom prst="rect">
            <a:avLst/>
          </a:prstGeom>
          <a:noFill/>
          <a:ln cap="flat">
            <a:noFill/>
          </a:ln>
        </p:spPr>
        <p:txBody>
          <a:bodyPr vert="horz" wrap="square" lIns="91440" tIns="45720" rIns="91440" bIns="45720" anchor="ctr" anchorCtr="0" compatLnSpc="1">
            <a:normAutofit/>
          </a:bodyPr>
          <a:lstStyle/>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50 Million</a:t>
            </a:r>
            <a:endParaRPr lang="en-US" sz="2400" b="0" i="0" u="none" strike="noStrike" kern="1200" cap="none" spc="0" baseline="0">
              <a:solidFill>
                <a:srgbClr val="000000"/>
              </a:solidFill>
              <a:uFillTx/>
              <a:latin typeface="Calibri"/>
              <a:cs typeface="Calibri"/>
            </a:endParaRPr>
          </a:p>
        </p:txBody>
      </p:sp>
      <p:sp>
        <p:nvSpPr>
          <p:cNvPr id="9" name="TextBox 11">
            <a:extLst>
              <a:ext uri="{FF2B5EF4-FFF2-40B4-BE49-F238E27FC236}">
                <a16:creationId xmlns:a16="http://schemas.microsoft.com/office/drawing/2014/main" id="{3335C3CB-E2F1-A9EA-3B1C-6D0BAFDC136B}"/>
              </a:ext>
            </a:extLst>
          </p:cNvPr>
          <p:cNvSpPr txBox="1"/>
          <p:nvPr/>
        </p:nvSpPr>
        <p:spPr>
          <a:xfrm>
            <a:off x="2227679" y="4722638"/>
            <a:ext cx="1914689" cy="421428"/>
          </a:xfrm>
          <a:prstGeom prst="rect">
            <a:avLst/>
          </a:prstGeom>
          <a:noFill/>
          <a:ln cap="flat">
            <a:noFill/>
          </a:ln>
        </p:spPr>
        <p:txBody>
          <a:bodyPr vert="horz" wrap="square" lIns="91440" tIns="45720" rIns="91440" bIns="45720" anchor="ctr" anchorCtr="0" compatLnSpc="1">
            <a:normAutofit/>
          </a:bodyPr>
          <a:lstStyle/>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5 Million</a:t>
            </a:r>
          </a:p>
        </p:txBody>
      </p:sp>
      <p:sp>
        <p:nvSpPr>
          <p:cNvPr id="10" name="TextBox 12">
            <a:extLst>
              <a:ext uri="{FF2B5EF4-FFF2-40B4-BE49-F238E27FC236}">
                <a16:creationId xmlns:a16="http://schemas.microsoft.com/office/drawing/2014/main" id="{DA5C8D95-8661-8943-D58C-15FC79DCC6AC}"/>
              </a:ext>
            </a:extLst>
          </p:cNvPr>
          <p:cNvSpPr txBox="1"/>
          <p:nvPr/>
        </p:nvSpPr>
        <p:spPr>
          <a:xfrm>
            <a:off x="2227679" y="5757455"/>
            <a:ext cx="1914689" cy="421428"/>
          </a:xfrm>
          <a:prstGeom prst="rect">
            <a:avLst/>
          </a:prstGeom>
          <a:noFill/>
          <a:ln cap="flat">
            <a:noFill/>
          </a:ln>
        </p:spPr>
        <p:txBody>
          <a:bodyPr vert="horz" wrap="square" lIns="91440" tIns="45720" rIns="91440" bIns="45720" anchor="ctr" anchorCtr="0" compatLnSpc="1">
            <a:normAutofit/>
          </a:bodyPr>
          <a:lstStyle/>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1.8 Million</a:t>
            </a:r>
            <a:endParaRPr lang="en-US" sz="2400" b="0" i="0" u="none" strike="noStrike" kern="1200" cap="none" spc="0" baseline="0">
              <a:solidFill>
                <a:srgbClr val="000000"/>
              </a:solidFill>
              <a:uFillTx/>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30E394B-FEB0-E0B4-47FA-431A05A35F7E}"/>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cs typeface="Calibri Light"/>
              </a:rPr>
              <a:t>The Price</a:t>
            </a:r>
          </a:p>
        </p:txBody>
      </p:sp>
      <p:sp>
        <p:nvSpPr>
          <p:cNvPr id="3" name="Rectangle 2060">
            <a:extLst>
              <a:ext uri="{FF2B5EF4-FFF2-40B4-BE49-F238E27FC236}">
                <a16:creationId xmlns:a16="http://schemas.microsoft.com/office/drawing/2014/main" id="{D712D090-1E50-D92D-A1F4-FE1AAF50872A}"/>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TextBox 8">
            <a:extLst>
              <a:ext uri="{FF2B5EF4-FFF2-40B4-BE49-F238E27FC236}">
                <a16:creationId xmlns:a16="http://schemas.microsoft.com/office/drawing/2014/main" id="{A872C1FB-854B-FC3B-4F9D-6CF90143F40A}"/>
              </a:ext>
            </a:extLst>
          </p:cNvPr>
          <p:cNvSpPr txBox="1"/>
          <p:nvPr/>
        </p:nvSpPr>
        <p:spPr>
          <a:xfrm>
            <a:off x="1136425" y="2192045"/>
            <a:ext cx="6467871" cy="3450616"/>
          </a:xfrm>
          <a:prstGeom prst="rect">
            <a:avLst/>
          </a:prstGeom>
          <a:noFill/>
          <a:ln cap="flat">
            <a:noFill/>
          </a:ln>
        </p:spPr>
        <p:txBody>
          <a:bodyPr vert="horz" wrap="square" lIns="91440" tIns="45720" rIns="91440" bIns="45720" anchor="ctr" anchorCtr="0" compatLnSpc="1">
            <a:normAutofit/>
          </a:bodyPr>
          <a:lstStyle/>
          <a:p>
            <a:pPr marL="400050" marR="0" lvl="0"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£14.99 at launch</a:t>
            </a:r>
            <a:endParaRPr lang="en-US" sz="2400" b="0" i="0" u="none" strike="noStrike" kern="1200" cap="none" spc="0" baseline="0">
              <a:solidFill>
                <a:srgbClr val="000000"/>
              </a:solidFill>
              <a:uFillTx/>
              <a:latin typeface="Calibri"/>
              <a:cs typeface="Calibri"/>
            </a:endParaRPr>
          </a:p>
          <a:p>
            <a:pPr marL="400050" marR="0" lvl="0"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Potentially £26.9 Million gross profit</a:t>
            </a:r>
          </a:p>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2400" b="0" i="0" u="none" strike="noStrike" kern="0" cap="none" spc="0" baseline="0">
              <a:solidFill>
                <a:srgbClr val="000000"/>
              </a:solidFill>
              <a:uFillTx/>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7BD92BB-8136-2717-9D3B-4AA1B5F26CA6}"/>
              </a:ext>
            </a:extLst>
          </p:cNvPr>
          <p:cNvSpPr>
            <a:spLocks noMove="1" noResize="1"/>
          </p:cNvSpPr>
          <p:nvPr/>
        </p:nvSpPr>
        <p:spPr>
          <a:xfrm>
            <a:off x="0" y="-3328"/>
            <a:ext cx="12191996" cy="6861328"/>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cxnSp>
        <p:nvCxnSpPr>
          <p:cNvPr id="3" name="Straight Connector 11">
            <a:extLst>
              <a:ext uri="{FF2B5EF4-FFF2-40B4-BE49-F238E27FC236}">
                <a16:creationId xmlns:a16="http://schemas.microsoft.com/office/drawing/2014/main" id="{C34E3011-6077-16E7-2AE1-A60408024423}"/>
              </a:ext>
            </a:extLst>
          </p:cNvPr>
          <p:cNvCxnSpPr>
            <a:cxnSpLocks noMove="1" noResize="1"/>
          </p:cNvCxnSpPr>
          <p:nvPr/>
        </p:nvCxnSpPr>
        <p:spPr>
          <a:xfrm>
            <a:off x="0" y="843625"/>
            <a:ext cx="12188823" cy="0"/>
          </a:xfrm>
          <a:prstGeom prst="straightConnector1">
            <a:avLst/>
          </a:prstGeom>
          <a:noFill/>
          <a:ln w="50804" cap="flat">
            <a:solidFill>
              <a:srgbClr val="FFFFFF"/>
            </a:solidFill>
            <a:prstDash val="solid"/>
            <a:miter/>
          </a:ln>
        </p:spPr>
      </p:cxnSp>
      <p:sp>
        <p:nvSpPr>
          <p:cNvPr id="4" name="Rectangle 13">
            <a:extLst>
              <a:ext uri="{FF2B5EF4-FFF2-40B4-BE49-F238E27FC236}">
                <a16:creationId xmlns:a16="http://schemas.microsoft.com/office/drawing/2014/main" id="{76803274-5C07-81A9-8A3D-E2108A569EF9}"/>
              </a:ext>
            </a:extLst>
          </p:cNvPr>
          <p:cNvSpPr>
            <a:spLocks noMove="1" noResize="1"/>
          </p:cNvSpPr>
          <p:nvPr/>
        </p:nvSpPr>
        <p:spPr>
          <a:xfrm>
            <a:off x="3172" y="968285"/>
            <a:ext cx="12188823" cy="4946904"/>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4">
            <a:extLst>
              <a:ext uri="{FF2B5EF4-FFF2-40B4-BE49-F238E27FC236}">
                <a16:creationId xmlns:a16="http://schemas.microsoft.com/office/drawing/2014/main" id="{D512018B-A6DB-7AC4-13E2-8BE5E58903B0}"/>
              </a:ext>
            </a:extLst>
          </p:cNvPr>
          <p:cNvSpPr/>
          <p:nvPr/>
        </p:nvSpPr>
        <p:spPr>
          <a:xfrm>
            <a:off x="795335" y="1566476"/>
            <a:ext cx="10601325" cy="2166725"/>
          </a:xfrm>
          <a:prstGeom prst="rect">
            <a:avLst/>
          </a:prstGeom>
          <a:noFill/>
          <a:ln cap="flat">
            <a:noFill/>
            <a:prstDash val="solid"/>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600" b="0" i="0" u="none" strike="noStrike" kern="1200" cap="none" spc="0" baseline="0">
                <a:solidFill>
                  <a:srgbClr val="000000"/>
                </a:solidFill>
                <a:effectLst>
                  <a:outerShdw dist="19048" dir="2700000">
                    <a:srgbClr val="000000"/>
                  </a:outerShdw>
                </a:effectLst>
                <a:uFillTx/>
                <a:latin typeface="Calibri Light"/>
              </a:rPr>
              <a:t>Age ratings</a:t>
            </a:r>
          </a:p>
        </p:txBody>
      </p:sp>
      <p:cxnSp>
        <p:nvCxnSpPr>
          <p:cNvPr id="6" name="Straight Connector 15">
            <a:extLst>
              <a:ext uri="{FF2B5EF4-FFF2-40B4-BE49-F238E27FC236}">
                <a16:creationId xmlns:a16="http://schemas.microsoft.com/office/drawing/2014/main" id="{8B048E68-8E22-C238-F20D-7A3AA436A041}"/>
              </a:ext>
            </a:extLst>
          </p:cNvPr>
          <p:cNvCxnSpPr>
            <a:cxnSpLocks noMove="1" noResize="1"/>
          </p:cNvCxnSpPr>
          <p:nvPr/>
        </p:nvCxnSpPr>
        <p:spPr>
          <a:xfrm>
            <a:off x="4724403" y="3894594"/>
            <a:ext cx="2743200" cy="0"/>
          </a:xfrm>
          <a:prstGeom prst="straightConnector1">
            <a:avLst/>
          </a:prstGeom>
          <a:noFill/>
          <a:ln w="19046" cap="flat">
            <a:solidFill>
              <a:srgbClr val="7F7F7F"/>
            </a:solidFill>
            <a:prstDash val="solid"/>
            <a:miter/>
          </a:ln>
        </p:spPr>
      </p:cxnSp>
      <p:cxnSp>
        <p:nvCxnSpPr>
          <p:cNvPr id="7" name="Straight Connector 17">
            <a:extLst>
              <a:ext uri="{FF2B5EF4-FFF2-40B4-BE49-F238E27FC236}">
                <a16:creationId xmlns:a16="http://schemas.microsoft.com/office/drawing/2014/main" id="{E72139E7-F7AC-C322-87C1-3546D7D4619C}"/>
              </a:ext>
            </a:extLst>
          </p:cNvPr>
          <p:cNvCxnSpPr>
            <a:cxnSpLocks noMove="1" noResize="1"/>
          </p:cNvCxnSpPr>
          <p:nvPr/>
        </p:nvCxnSpPr>
        <p:spPr>
          <a:xfrm>
            <a:off x="0" y="6028858"/>
            <a:ext cx="12188823" cy="0"/>
          </a:xfrm>
          <a:prstGeom prst="straightConnector1">
            <a:avLst/>
          </a:prstGeom>
          <a:noFill/>
          <a:ln w="50804" cap="flat">
            <a:solidFill>
              <a:srgbClr val="FFFFFF"/>
            </a:solidFill>
            <a:prstDash val="solid"/>
            <a:miter/>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8E4A6CE3-8423-1B19-0F96-0E319F1E5A39}"/>
              </a:ext>
            </a:extLst>
          </p:cNvPr>
          <p:cNvSpPr/>
          <p:nvPr/>
        </p:nvSpPr>
        <p:spPr>
          <a:xfrm>
            <a:off x="1136425" y="627561"/>
            <a:ext cx="7540846"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PEGI – Europe (Except Germany)</a:t>
            </a:r>
          </a:p>
        </p:txBody>
      </p:sp>
      <p:sp>
        <p:nvSpPr>
          <p:cNvPr id="3" name="Rectangle 36">
            <a:extLst>
              <a:ext uri="{FF2B5EF4-FFF2-40B4-BE49-F238E27FC236}">
                <a16:creationId xmlns:a16="http://schemas.microsoft.com/office/drawing/2014/main" id="{816A4C0E-1CAB-E206-24D8-12BD4774979F}"/>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Oval 38">
            <a:extLst>
              <a:ext uri="{FF2B5EF4-FFF2-40B4-BE49-F238E27FC236}">
                <a16:creationId xmlns:a16="http://schemas.microsoft.com/office/drawing/2014/main" id="{67C21369-76E3-3F84-246B-13E9360ABF79}"/>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3">
            <a:extLst>
              <a:ext uri="{FF2B5EF4-FFF2-40B4-BE49-F238E27FC236}">
                <a16:creationId xmlns:a16="http://schemas.microsoft.com/office/drawing/2014/main" id="{C595FDB2-27E9-E709-1783-F5A012985BA1}"/>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pic>
        <p:nvPicPr>
          <p:cNvPr id="6" name="Picture 2" descr="PEGI Rating System (@PEGI_RATING) / Twitter">
            <a:extLst>
              <a:ext uri="{FF2B5EF4-FFF2-40B4-BE49-F238E27FC236}">
                <a16:creationId xmlns:a16="http://schemas.microsoft.com/office/drawing/2014/main" id="{FFDC50B8-BD3B-03ED-45AC-2F3A7516F8BE}"/>
              </a:ext>
            </a:extLst>
          </p:cNvPr>
          <p:cNvPicPr>
            <a:picLocks noChangeAspect="1"/>
          </p:cNvPicPr>
          <p:nvPr/>
        </p:nvPicPr>
        <p:blipFill>
          <a:blip r:embed="rId2"/>
          <a:srcRect/>
          <a:stretch>
            <a:fillRect/>
          </a:stretch>
        </p:blipFill>
        <p:spPr>
          <a:xfrm>
            <a:off x="9318732" y="2762246"/>
            <a:ext cx="1333496" cy="1333496"/>
          </a:xfrm>
          <a:prstGeom prst="rect">
            <a:avLst/>
          </a:prstGeom>
          <a:noFill/>
          <a:ln cap="flat">
            <a:noFill/>
          </a:ln>
        </p:spPr>
      </p:pic>
      <p:pic>
        <p:nvPicPr>
          <p:cNvPr id="7" name="Picture 7">
            <a:extLst>
              <a:ext uri="{FF2B5EF4-FFF2-40B4-BE49-F238E27FC236}">
                <a16:creationId xmlns:a16="http://schemas.microsoft.com/office/drawing/2014/main" id="{448CA9F7-3499-69DF-9EC0-13778BAADEC5}"/>
              </a:ext>
            </a:extLst>
          </p:cNvPr>
          <p:cNvPicPr>
            <a:picLocks noChangeAspect="1"/>
          </p:cNvPicPr>
          <p:nvPr/>
        </p:nvPicPr>
        <p:blipFill>
          <a:blip r:embed="rId3"/>
          <a:stretch>
            <a:fillRect/>
          </a:stretch>
        </p:blipFill>
        <p:spPr>
          <a:xfrm>
            <a:off x="498256" y="5006166"/>
            <a:ext cx="1276346" cy="1571625"/>
          </a:xfrm>
          <a:prstGeom prst="rect">
            <a:avLst/>
          </a:prstGeom>
          <a:noFill/>
          <a:ln cap="flat">
            <a:noFill/>
          </a:ln>
        </p:spPr>
      </p:pic>
      <p:sp>
        <p:nvSpPr>
          <p:cNvPr id="8" name="TextBox 8">
            <a:extLst>
              <a:ext uri="{FF2B5EF4-FFF2-40B4-BE49-F238E27FC236}">
                <a16:creationId xmlns:a16="http://schemas.microsoft.com/office/drawing/2014/main" id="{793E5D3D-198D-8771-97A1-C97CBCE931FE}"/>
              </a:ext>
            </a:extLst>
          </p:cNvPr>
          <p:cNvSpPr txBox="1"/>
          <p:nvPr/>
        </p:nvSpPr>
        <p:spPr>
          <a:xfrm>
            <a:off x="1136425" y="2331674"/>
            <a:ext cx="6760442"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This rating is applied once the depiction of violence (or sexual activity)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reaches a stage that looks the same as would be expected in real life.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The use of bad language in games with a PEGI 16 rating can be more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extreme, while the use of tobacco, alcohol or illegal drugs can also be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Calibri"/>
                <a:cs typeface="Calibri"/>
              </a:rPr>
              <a:t> </a:t>
            </a:r>
            <a:r>
              <a:rPr lang="en-US" sz="1800" b="0" i="0" u="none" strike="noStrike" kern="1200" cap="none" spc="0" baseline="0">
                <a:solidFill>
                  <a:srgbClr val="000000"/>
                </a:solidFill>
                <a:uFillTx/>
                <a:latin typeface="Calibri"/>
                <a:cs typeface="Calibri"/>
              </a:rPr>
              <a:t>present.</a:t>
            </a:r>
            <a:endParaRPr lang="en-GB" sz="1800" b="0" i="0" u="none" strike="noStrike" kern="1200" cap="none" spc="0" baseline="0">
              <a:solidFill>
                <a:srgbClr val="000000"/>
              </a:solidFill>
              <a:uFillTx/>
              <a:latin typeface="Calibri"/>
              <a:cs typeface="Calibri"/>
            </a:endParaRPr>
          </a:p>
        </p:txBody>
      </p:sp>
      <p:pic>
        <p:nvPicPr>
          <p:cNvPr id="9" name="Picture 10">
            <a:extLst>
              <a:ext uri="{FF2B5EF4-FFF2-40B4-BE49-F238E27FC236}">
                <a16:creationId xmlns:a16="http://schemas.microsoft.com/office/drawing/2014/main" id="{87AEB080-06C3-A799-AB4E-AB62A5EA9B51}"/>
              </a:ext>
            </a:extLst>
          </p:cNvPr>
          <p:cNvPicPr>
            <a:picLocks noChangeAspect="1"/>
          </p:cNvPicPr>
          <p:nvPr/>
        </p:nvPicPr>
        <p:blipFill>
          <a:blip r:embed="rId4"/>
          <a:stretch>
            <a:fillRect/>
          </a:stretch>
        </p:blipFill>
        <p:spPr>
          <a:xfrm>
            <a:off x="1835456" y="5349066"/>
            <a:ext cx="1219196" cy="1228725"/>
          </a:xfrm>
          <a:prstGeom prst="rect">
            <a:avLst/>
          </a:prstGeom>
          <a:noFill/>
          <a:ln cap="flat">
            <a:noFill/>
          </a:ln>
        </p:spPr>
      </p:pic>
      <p:pic>
        <p:nvPicPr>
          <p:cNvPr id="10" name="Picture 12">
            <a:extLst>
              <a:ext uri="{FF2B5EF4-FFF2-40B4-BE49-F238E27FC236}">
                <a16:creationId xmlns:a16="http://schemas.microsoft.com/office/drawing/2014/main" id="{25F6F931-66A7-C3F9-C65E-303A161E71CF}"/>
              </a:ext>
            </a:extLst>
          </p:cNvPr>
          <p:cNvPicPr>
            <a:picLocks noChangeAspect="1"/>
          </p:cNvPicPr>
          <p:nvPr/>
        </p:nvPicPr>
        <p:blipFill>
          <a:blip r:embed="rId5"/>
          <a:stretch>
            <a:fillRect/>
          </a:stretch>
        </p:blipFill>
        <p:spPr>
          <a:xfrm>
            <a:off x="3105988" y="5349066"/>
            <a:ext cx="1228725" cy="1228725"/>
          </a:xfrm>
          <a:prstGeom prst="rect">
            <a:avLst/>
          </a:prstGeom>
          <a:noFill/>
          <a:ln cap="flat">
            <a:noFill/>
          </a:ln>
        </p:spPr>
      </p:pic>
      <p:pic>
        <p:nvPicPr>
          <p:cNvPr id="11" name="Picture 14">
            <a:extLst>
              <a:ext uri="{FF2B5EF4-FFF2-40B4-BE49-F238E27FC236}">
                <a16:creationId xmlns:a16="http://schemas.microsoft.com/office/drawing/2014/main" id="{B16B3C53-6885-715D-C6F6-BED90796F9CB}"/>
              </a:ext>
            </a:extLst>
          </p:cNvPr>
          <p:cNvPicPr>
            <a:picLocks noChangeAspect="1"/>
          </p:cNvPicPr>
          <p:nvPr/>
        </p:nvPicPr>
        <p:blipFill>
          <a:blip r:embed="rId6"/>
          <a:stretch>
            <a:fillRect/>
          </a:stretch>
        </p:blipFill>
        <p:spPr>
          <a:xfrm>
            <a:off x="4386038" y="5349066"/>
            <a:ext cx="1228725" cy="1247771"/>
          </a:xfrm>
          <a:prstGeom prst="rect">
            <a:avLst/>
          </a:prstGeom>
          <a:noFill/>
          <a:ln cap="flat">
            <a:noFill/>
          </a:ln>
        </p:spPr>
      </p:pic>
      <p:pic>
        <p:nvPicPr>
          <p:cNvPr id="12" name="Picture 16">
            <a:extLst>
              <a:ext uri="{FF2B5EF4-FFF2-40B4-BE49-F238E27FC236}">
                <a16:creationId xmlns:a16="http://schemas.microsoft.com/office/drawing/2014/main" id="{AC1FA671-2FE6-540F-CBA0-E241FB415E0E}"/>
              </a:ext>
            </a:extLst>
          </p:cNvPr>
          <p:cNvPicPr>
            <a:picLocks noChangeAspect="1"/>
          </p:cNvPicPr>
          <p:nvPr/>
        </p:nvPicPr>
        <p:blipFill>
          <a:blip r:embed="rId7"/>
          <a:stretch>
            <a:fillRect/>
          </a:stretch>
        </p:blipFill>
        <p:spPr>
          <a:xfrm>
            <a:off x="5666088" y="5358585"/>
            <a:ext cx="1228725" cy="1238253"/>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F5C359AD-5E97-DDE9-7DBF-166C95C2236C}"/>
              </a:ext>
            </a:extLst>
          </p:cNvPr>
          <p:cNvSpPr/>
          <p:nvPr/>
        </p:nvSpPr>
        <p:spPr>
          <a:xfrm>
            <a:off x="1136425" y="627561"/>
            <a:ext cx="7540846"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USK – Germany</a:t>
            </a:r>
          </a:p>
        </p:txBody>
      </p:sp>
      <p:sp>
        <p:nvSpPr>
          <p:cNvPr id="3" name="Rectangle 36">
            <a:extLst>
              <a:ext uri="{FF2B5EF4-FFF2-40B4-BE49-F238E27FC236}">
                <a16:creationId xmlns:a16="http://schemas.microsoft.com/office/drawing/2014/main" id="{C0E86C63-72FB-B91B-B388-189C33EE743C}"/>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Oval 38">
            <a:extLst>
              <a:ext uri="{FF2B5EF4-FFF2-40B4-BE49-F238E27FC236}">
                <a16:creationId xmlns:a16="http://schemas.microsoft.com/office/drawing/2014/main" id="{E4927F8E-30CF-2719-CA8B-2B5C6F135548}"/>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3">
            <a:extLst>
              <a:ext uri="{FF2B5EF4-FFF2-40B4-BE49-F238E27FC236}">
                <a16:creationId xmlns:a16="http://schemas.microsoft.com/office/drawing/2014/main" id="{62D09B99-43F2-645D-47A0-5EB52F2D0976}"/>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6" name="TextBox 8">
            <a:extLst>
              <a:ext uri="{FF2B5EF4-FFF2-40B4-BE49-F238E27FC236}">
                <a16:creationId xmlns:a16="http://schemas.microsoft.com/office/drawing/2014/main" id="{5348D22C-C077-2AF1-832C-9F39944DC773}"/>
              </a:ext>
            </a:extLst>
          </p:cNvPr>
          <p:cNvSpPr txBox="1"/>
          <p:nvPr/>
        </p:nvSpPr>
        <p:spPr>
          <a:xfrm>
            <a:off x="1136425" y="2331674"/>
            <a:ext cx="6617064" cy="64633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The category may include games with considerable violence, abusive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language and some nudity.</a:t>
            </a:r>
            <a:endParaRPr lang="en-GB" sz="1800" b="0" i="0" u="none" strike="noStrike" kern="1200" cap="none" spc="0" baseline="0">
              <a:solidFill>
                <a:srgbClr val="000000"/>
              </a:solidFill>
              <a:uFillTx/>
              <a:latin typeface="Calibri"/>
              <a:cs typeface="Calibri"/>
            </a:endParaRPr>
          </a:p>
        </p:txBody>
      </p:sp>
      <p:pic>
        <p:nvPicPr>
          <p:cNvPr id="7" name="Picture 4">
            <a:extLst>
              <a:ext uri="{FF2B5EF4-FFF2-40B4-BE49-F238E27FC236}">
                <a16:creationId xmlns:a16="http://schemas.microsoft.com/office/drawing/2014/main" id="{D6D241BD-5BA7-4970-4633-E506E394D1CE}"/>
              </a:ext>
            </a:extLst>
          </p:cNvPr>
          <p:cNvPicPr>
            <a:picLocks noChangeAspect="1"/>
          </p:cNvPicPr>
          <p:nvPr/>
        </p:nvPicPr>
        <p:blipFill>
          <a:blip r:embed="rId2"/>
          <a:srcRect/>
          <a:stretch>
            <a:fillRect/>
          </a:stretch>
        </p:blipFill>
        <p:spPr>
          <a:xfrm>
            <a:off x="318988" y="5082921"/>
            <a:ext cx="1634883" cy="1634883"/>
          </a:xfrm>
          <a:prstGeom prst="rect">
            <a:avLst/>
          </a:prstGeom>
          <a:noFill/>
          <a:ln cap="flat">
            <a:noFill/>
          </a:ln>
        </p:spPr>
      </p:pic>
      <p:pic>
        <p:nvPicPr>
          <p:cNvPr id="8" name="Picture 6">
            <a:extLst>
              <a:ext uri="{FF2B5EF4-FFF2-40B4-BE49-F238E27FC236}">
                <a16:creationId xmlns:a16="http://schemas.microsoft.com/office/drawing/2014/main" id="{7A556B13-D706-086A-E10F-5894D046A957}"/>
              </a:ext>
            </a:extLst>
          </p:cNvPr>
          <p:cNvPicPr>
            <a:picLocks noChangeAspect="1"/>
          </p:cNvPicPr>
          <p:nvPr/>
        </p:nvPicPr>
        <p:blipFill>
          <a:blip r:embed="rId3"/>
          <a:srcRect/>
          <a:stretch>
            <a:fillRect/>
          </a:stretch>
        </p:blipFill>
        <p:spPr>
          <a:xfrm>
            <a:off x="9137763" y="3082305"/>
            <a:ext cx="1695453" cy="693389"/>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688069C2-B7C4-B58D-0E5C-00F587310A5C}"/>
              </a:ext>
            </a:extLst>
          </p:cNvPr>
          <p:cNvSpPr/>
          <p:nvPr/>
        </p:nvSpPr>
        <p:spPr>
          <a:xfrm>
            <a:off x="1136425" y="627561"/>
            <a:ext cx="7540846"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ESRB – North America </a:t>
            </a:r>
          </a:p>
        </p:txBody>
      </p:sp>
      <p:sp>
        <p:nvSpPr>
          <p:cNvPr id="3" name="Rectangle 36">
            <a:extLst>
              <a:ext uri="{FF2B5EF4-FFF2-40B4-BE49-F238E27FC236}">
                <a16:creationId xmlns:a16="http://schemas.microsoft.com/office/drawing/2014/main" id="{6DFE673D-F363-791D-077F-289EE5D737CF}"/>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Oval 38">
            <a:extLst>
              <a:ext uri="{FF2B5EF4-FFF2-40B4-BE49-F238E27FC236}">
                <a16:creationId xmlns:a16="http://schemas.microsoft.com/office/drawing/2014/main" id="{76352E12-D545-B19F-53F8-83B094B8F5BD}"/>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3">
            <a:extLst>
              <a:ext uri="{FF2B5EF4-FFF2-40B4-BE49-F238E27FC236}">
                <a16:creationId xmlns:a16="http://schemas.microsoft.com/office/drawing/2014/main" id="{5C5D1CF4-28C5-4031-A4AC-4521EA9DC5FC}"/>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6" name="TextBox 8">
            <a:extLst>
              <a:ext uri="{FF2B5EF4-FFF2-40B4-BE49-F238E27FC236}">
                <a16:creationId xmlns:a16="http://schemas.microsoft.com/office/drawing/2014/main" id="{00AB6933-E81A-4F35-266C-4715A3C5A987}"/>
              </a:ext>
            </a:extLst>
          </p:cNvPr>
          <p:cNvSpPr txBox="1"/>
          <p:nvPr/>
        </p:nvSpPr>
        <p:spPr>
          <a:xfrm>
            <a:off x="1136425" y="2331674"/>
            <a:ext cx="6059481" cy="923333"/>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Content is generally suitable for ages 17 and up.</a:t>
            </a:r>
            <a:r>
              <a:rPr lang="en-GB" sz="1800" b="0" i="0" u="none" strike="noStrike" kern="1200" cap="none" spc="0" baseline="0">
                <a:solidFill>
                  <a:srgbClr val="000000"/>
                </a:solidFill>
                <a:uFillTx/>
                <a:latin typeface="Calibri"/>
                <a:cs typeface="Calibri"/>
              </a:rPr>
              <a:t> May contain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cs typeface="Calibri"/>
              </a:rPr>
              <a:t>Intense violence, blood and gore, sexual content and/or strong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cs typeface="Calibri"/>
              </a:rPr>
              <a:t>language.</a:t>
            </a:r>
            <a:endParaRPr lang="en-US" sz="1800" b="0" i="0" u="none" strike="noStrike" kern="1200" cap="none" spc="0" baseline="0">
              <a:solidFill>
                <a:srgbClr val="000000"/>
              </a:solidFill>
              <a:uFillTx/>
              <a:latin typeface="Calibri"/>
              <a:cs typeface="Calibri"/>
            </a:endParaRPr>
          </a:p>
        </p:txBody>
      </p:sp>
      <p:pic>
        <p:nvPicPr>
          <p:cNvPr id="7" name="Picture 2">
            <a:extLst>
              <a:ext uri="{FF2B5EF4-FFF2-40B4-BE49-F238E27FC236}">
                <a16:creationId xmlns:a16="http://schemas.microsoft.com/office/drawing/2014/main" id="{BFB5A41F-0A04-40BE-E1DD-D681E3EB3A48}"/>
              </a:ext>
            </a:extLst>
          </p:cNvPr>
          <p:cNvPicPr>
            <a:picLocks noChangeAspect="1"/>
          </p:cNvPicPr>
          <p:nvPr/>
        </p:nvPicPr>
        <p:blipFill>
          <a:blip r:embed="rId2"/>
          <a:stretch>
            <a:fillRect/>
          </a:stretch>
        </p:blipFill>
        <p:spPr>
          <a:xfrm>
            <a:off x="488728" y="4619621"/>
            <a:ext cx="1295403" cy="1962146"/>
          </a:xfrm>
          <a:prstGeom prst="rect">
            <a:avLst/>
          </a:prstGeom>
          <a:noFill/>
          <a:ln cap="flat">
            <a:noFill/>
          </a:ln>
        </p:spPr>
      </p:pic>
      <p:pic>
        <p:nvPicPr>
          <p:cNvPr id="8" name="Picture 2">
            <a:extLst>
              <a:ext uri="{FF2B5EF4-FFF2-40B4-BE49-F238E27FC236}">
                <a16:creationId xmlns:a16="http://schemas.microsoft.com/office/drawing/2014/main" id="{2E91186D-6FA6-C1B9-DC41-3CA8E7272ED6}"/>
              </a:ext>
            </a:extLst>
          </p:cNvPr>
          <p:cNvPicPr>
            <a:picLocks noChangeAspect="1"/>
          </p:cNvPicPr>
          <p:nvPr/>
        </p:nvPicPr>
        <p:blipFill>
          <a:blip r:embed="rId3"/>
          <a:srcRect/>
          <a:stretch>
            <a:fillRect/>
          </a:stretch>
        </p:blipFill>
        <p:spPr>
          <a:xfrm>
            <a:off x="9377336" y="2580692"/>
            <a:ext cx="1216298" cy="1696614"/>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CF24EE-B686-0602-7041-2BCF9367E8A5}"/>
              </a:ext>
            </a:extLst>
          </p:cNvPr>
          <p:cNvSpPr txBox="1">
            <a:spLocks noGrp="1"/>
          </p:cNvSpPr>
          <p:nvPr>
            <p:ph idx="1"/>
          </p:nvPr>
        </p:nvSpPr>
        <p:spPr/>
        <p:txBody>
          <a:bodyPr/>
          <a:lstStyle/>
          <a:p>
            <a:pPr lvl="0"/>
            <a:r>
              <a:rPr lang="en-US">
                <a:cs typeface="Calibri"/>
              </a:rPr>
              <a:t>The Player finds themself on an abandoned moon-base, that has been overrun with a zombie infestation.</a:t>
            </a:r>
          </a:p>
          <a:p>
            <a:pPr lvl="0"/>
            <a:r>
              <a:rPr lang="en-US">
                <a:cs typeface="Calibri"/>
              </a:rPr>
              <a:t>After surviving for a few days, the Player will receive a communication from a passing starship.</a:t>
            </a:r>
          </a:p>
          <a:p>
            <a:pPr lvl="0"/>
            <a:r>
              <a:rPr lang="en-US">
                <a:cs typeface="Calibri"/>
              </a:rPr>
              <a:t>They will work toward locating and clearing the landing bay.</a:t>
            </a:r>
          </a:p>
          <a:p>
            <a:pPr lvl="0"/>
            <a:r>
              <a:rPr lang="en-US">
                <a:cs typeface="Calibri"/>
              </a:rPr>
              <a:t>All goes wrong.</a:t>
            </a:r>
          </a:p>
          <a:p>
            <a:pPr lvl="0"/>
            <a:r>
              <a:rPr lang="en-US">
                <a:cs typeface="Calibri"/>
              </a:rPr>
              <a:t>The Player must decide what to sacrifice to escape the moon base.</a:t>
            </a:r>
          </a:p>
          <a:p>
            <a:pPr lvl="0"/>
            <a:endParaRPr lang="en-US">
              <a:cs typeface="Calibri"/>
            </a:endParaRPr>
          </a:p>
        </p:txBody>
      </p:sp>
      <p:sp>
        <p:nvSpPr>
          <p:cNvPr id="3" name="Rectangle 39">
            <a:extLst>
              <a:ext uri="{FF2B5EF4-FFF2-40B4-BE49-F238E27FC236}">
                <a16:creationId xmlns:a16="http://schemas.microsoft.com/office/drawing/2014/main" id="{B8D28AE5-B086-F80E-0C7F-A5264D66FBC9}"/>
              </a:ext>
            </a:extLst>
          </p:cNvPr>
          <p:cNvSpPr/>
          <p:nvPr/>
        </p:nvSpPr>
        <p:spPr>
          <a:xfrm>
            <a:off x="835386" y="495860"/>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Story</a:t>
            </a:r>
            <a:endParaRPr lang="en-US" sz="1800" b="0" i="0" u="none" strike="noStrike" kern="0" cap="none" spc="0" baseline="0">
              <a:solidFill>
                <a:srgbClr val="000000"/>
              </a:solidFill>
              <a:uFillTx/>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28B10BDC-5F4E-EDDE-00BE-7FA6B204F02D}"/>
              </a:ext>
            </a:extLst>
          </p:cNvPr>
          <p:cNvSpPr/>
          <p:nvPr/>
        </p:nvSpPr>
        <p:spPr>
          <a:xfrm>
            <a:off x="1136425" y="627561"/>
            <a:ext cx="7540846"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Australian Classification</a:t>
            </a:r>
          </a:p>
        </p:txBody>
      </p:sp>
      <p:sp>
        <p:nvSpPr>
          <p:cNvPr id="3" name="Rectangle 36">
            <a:extLst>
              <a:ext uri="{FF2B5EF4-FFF2-40B4-BE49-F238E27FC236}">
                <a16:creationId xmlns:a16="http://schemas.microsoft.com/office/drawing/2014/main" id="{2FBE6D97-ED2A-A7AE-4D05-FDA9759F9A4C}"/>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Oval 38">
            <a:extLst>
              <a:ext uri="{FF2B5EF4-FFF2-40B4-BE49-F238E27FC236}">
                <a16:creationId xmlns:a16="http://schemas.microsoft.com/office/drawing/2014/main" id="{6DE0329F-76F9-B892-3429-2E5D1B7A4DBA}"/>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3">
            <a:extLst>
              <a:ext uri="{FF2B5EF4-FFF2-40B4-BE49-F238E27FC236}">
                <a16:creationId xmlns:a16="http://schemas.microsoft.com/office/drawing/2014/main" id="{0491A021-0418-8039-CB56-BA11C499C9FC}"/>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6" name="TextBox 8">
            <a:extLst>
              <a:ext uri="{FF2B5EF4-FFF2-40B4-BE49-F238E27FC236}">
                <a16:creationId xmlns:a16="http://schemas.microsoft.com/office/drawing/2014/main" id="{AC66B778-53A5-BB32-48E5-BF04C6CEEE60}"/>
              </a:ext>
            </a:extLst>
          </p:cNvPr>
          <p:cNvSpPr txBox="1"/>
          <p:nvPr/>
        </p:nvSpPr>
        <p:spPr>
          <a:xfrm>
            <a:off x="1136425" y="2331674"/>
            <a:ext cx="7438250"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Heebo"/>
                <a:cs typeface="Heebo"/>
              </a:rPr>
              <a:t>R 18+ material is restricted to adults as it contains content that is</a:t>
            </a:r>
            <a:r>
              <a:rPr lang="en-US" sz="1800" b="0" i="0" u="none" strike="noStrike" kern="0" cap="none" spc="0" baseline="0">
                <a:solidFill>
                  <a:srgbClr val="000000"/>
                </a:solidFill>
                <a:uFillTx/>
                <a:latin typeface="Heebo"/>
                <a:cs typeface="Heebo"/>
              </a:rPr>
              <a:t> </a:t>
            </a:r>
            <a:endParaRPr lang="en-US" sz="1800" b="0" i="0" u="none" strike="noStrike" kern="0" cap="none" spc="0" baseline="0">
              <a:solidFill>
                <a:srgbClr val="000000"/>
              </a:solidFill>
              <a:uFillTx/>
              <a:latin typeface="Heebo" pitchFamily="2"/>
              <a:cs typeface="Heeb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Heebo"/>
                <a:cs typeface="Heebo"/>
              </a:rPr>
              <a:t>considered high in impact for viewers. This includes content that may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Heebo"/>
                <a:cs typeface="Heebo"/>
              </a:rPr>
              <a:t>be offensive to sections of the adult community. A person may be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Heebo"/>
                <a:cs typeface="Heebo"/>
              </a:rPr>
              <a:t>asked for proof of their age before purchasing, hiring or viewing R 18+</a:t>
            </a:r>
            <a:r>
              <a:rPr lang="en-US" sz="1800" b="0" i="0" u="none" strike="noStrike" kern="0" cap="none" spc="0" baseline="0">
                <a:solidFill>
                  <a:srgbClr val="000000"/>
                </a:solidFill>
                <a:uFillTx/>
                <a:latin typeface="Heebo"/>
                <a:cs typeface="Heebo"/>
              </a:rPr>
              <a:t> </a:t>
            </a:r>
            <a:endParaRPr lang="en-US" sz="1800" b="0" i="0" u="none" strike="noStrike" kern="0" cap="none" spc="0" baseline="0">
              <a:solidFill>
                <a:srgbClr val="000000"/>
              </a:solidFill>
              <a:uFillTx/>
              <a:latin typeface="Heebo" pitchFamily="2"/>
              <a:cs typeface="Heeb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Heebo"/>
                <a:cs typeface="Heebo"/>
              </a:rPr>
              <a:t>films and computer games at a retail store or cinema.</a:t>
            </a:r>
            <a:endParaRPr lang="en-US" sz="1800" b="0" i="0" u="none" strike="noStrike" kern="1200" cap="none" spc="0" baseline="0">
              <a:solidFill>
                <a:srgbClr val="000000"/>
              </a:solidFill>
              <a:uFillTx/>
              <a:latin typeface="Arial"/>
              <a:cs typeface="Arial"/>
            </a:endParaRPr>
          </a:p>
        </p:txBody>
      </p:sp>
      <p:pic>
        <p:nvPicPr>
          <p:cNvPr id="7" name="Picture 4">
            <a:extLst>
              <a:ext uri="{FF2B5EF4-FFF2-40B4-BE49-F238E27FC236}">
                <a16:creationId xmlns:a16="http://schemas.microsoft.com/office/drawing/2014/main" id="{976755A2-C33C-B2C4-FDB1-F3A64BB12096}"/>
              </a:ext>
            </a:extLst>
          </p:cNvPr>
          <p:cNvPicPr>
            <a:picLocks noChangeAspect="1"/>
          </p:cNvPicPr>
          <p:nvPr/>
        </p:nvPicPr>
        <p:blipFill>
          <a:blip r:embed="rId2"/>
          <a:stretch>
            <a:fillRect/>
          </a:stretch>
        </p:blipFill>
        <p:spPr>
          <a:xfrm>
            <a:off x="9429164" y="2990846"/>
            <a:ext cx="1112641" cy="876296"/>
          </a:xfrm>
          <a:prstGeom prst="rect">
            <a:avLst/>
          </a:prstGeom>
          <a:noFill/>
          <a:ln cap="flat">
            <a:noFill/>
          </a:ln>
        </p:spPr>
      </p:pic>
      <p:pic>
        <p:nvPicPr>
          <p:cNvPr id="8" name="Picture 2" descr="VIDEO – WATCH WHAT WICKED YORUBA BOYS DID TO A SECONDARY SCHOOL GIRL |  Roughnaija">
            <a:extLst>
              <a:ext uri="{FF2B5EF4-FFF2-40B4-BE49-F238E27FC236}">
                <a16:creationId xmlns:a16="http://schemas.microsoft.com/office/drawing/2014/main" id="{757FEFF5-2836-70F2-357F-52B544AF5504}"/>
              </a:ext>
            </a:extLst>
          </p:cNvPr>
          <p:cNvPicPr>
            <a:picLocks noChangeAspect="1"/>
          </p:cNvPicPr>
          <p:nvPr/>
        </p:nvPicPr>
        <p:blipFill>
          <a:blip r:embed="rId3"/>
          <a:srcRect/>
          <a:stretch>
            <a:fillRect/>
          </a:stretch>
        </p:blipFill>
        <p:spPr>
          <a:xfrm>
            <a:off x="241849" y="5270501"/>
            <a:ext cx="2056302" cy="1371600"/>
          </a:xfrm>
          <a:prstGeom prst="rect">
            <a:avLst/>
          </a:prstGeom>
          <a:noFill/>
          <a:ln cap="flat">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1A67D0DE-60F8-8FE1-31B0-B6B7AA90C05A}"/>
              </a:ext>
            </a:extLst>
          </p:cNvPr>
          <p:cNvSpPr/>
          <p:nvPr/>
        </p:nvSpPr>
        <p:spPr>
          <a:xfrm>
            <a:off x="1136425" y="627561"/>
            <a:ext cx="7540846"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CERO - Japan</a:t>
            </a:r>
          </a:p>
        </p:txBody>
      </p:sp>
      <p:sp>
        <p:nvSpPr>
          <p:cNvPr id="3" name="Rectangle 36">
            <a:extLst>
              <a:ext uri="{FF2B5EF4-FFF2-40B4-BE49-F238E27FC236}">
                <a16:creationId xmlns:a16="http://schemas.microsoft.com/office/drawing/2014/main" id="{1D60C965-6349-51DC-DCFC-FF10CBE2CE65}"/>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Oval 38">
            <a:extLst>
              <a:ext uri="{FF2B5EF4-FFF2-40B4-BE49-F238E27FC236}">
                <a16:creationId xmlns:a16="http://schemas.microsoft.com/office/drawing/2014/main" id="{FB5D88F9-15FC-8A55-C593-6F025736B3BF}"/>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3">
            <a:extLst>
              <a:ext uri="{FF2B5EF4-FFF2-40B4-BE49-F238E27FC236}">
                <a16:creationId xmlns:a16="http://schemas.microsoft.com/office/drawing/2014/main" id="{379265EF-5436-F525-E0AD-593477664E11}"/>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6" name="TextBox 8">
            <a:extLst>
              <a:ext uri="{FF2B5EF4-FFF2-40B4-BE49-F238E27FC236}">
                <a16:creationId xmlns:a16="http://schemas.microsoft.com/office/drawing/2014/main" id="{802062C8-4C04-6745-292C-64C1E2912D30}"/>
              </a:ext>
            </a:extLst>
          </p:cNvPr>
          <p:cNvSpPr txBox="1"/>
          <p:nvPr/>
        </p:nvSpPr>
        <p:spPr>
          <a:xfrm>
            <a:off x="1136425" y="2331674"/>
            <a:ext cx="7374645" cy="64633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rial"/>
                <a:cs typeface="Arial"/>
              </a:rPr>
              <a:t>For 18-year-olds and above only. Expression and content only suitable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rial"/>
                <a:cs typeface="Arial"/>
              </a:rPr>
              <a:t>to 18-year-olds and above are included in the game.</a:t>
            </a:r>
          </a:p>
        </p:txBody>
      </p:sp>
      <p:pic>
        <p:nvPicPr>
          <p:cNvPr id="7" name="Picture 2">
            <a:extLst>
              <a:ext uri="{FF2B5EF4-FFF2-40B4-BE49-F238E27FC236}">
                <a16:creationId xmlns:a16="http://schemas.microsoft.com/office/drawing/2014/main" id="{31310303-45BF-53A6-C34C-37A2277E3818}"/>
              </a:ext>
            </a:extLst>
          </p:cNvPr>
          <p:cNvPicPr>
            <a:picLocks noChangeAspect="1"/>
          </p:cNvPicPr>
          <p:nvPr/>
        </p:nvPicPr>
        <p:blipFill>
          <a:blip r:embed="rId2"/>
          <a:srcRect/>
          <a:stretch>
            <a:fillRect/>
          </a:stretch>
        </p:blipFill>
        <p:spPr>
          <a:xfrm>
            <a:off x="396566" y="5073164"/>
            <a:ext cx="1270001" cy="1563075"/>
          </a:xfrm>
          <a:prstGeom prst="rect">
            <a:avLst/>
          </a:prstGeom>
          <a:noFill/>
          <a:ln cap="flat">
            <a:noFill/>
          </a:ln>
        </p:spPr>
      </p:pic>
      <p:pic>
        <p:nvPicPr>
          <p:cNvPr id="8" name="Picture 2">
            <a:extLst>
              <a:ext uri="{FF2B5EF4-FFF2-40B4-BE49-F238E27FC236}">
                <a16:creationId xmlns:a16="http://schemas.microsoft.com/office/drawing/2014/main" id="{B2FD67B2-FA96-62E9-39A1-295A767A82D4}"/>
              </a:ext>
            </a:extLst>
          </p:cNvPr>
          <p:cNvPicPr>
            <a:picLocks noChangeAspect="1"/>
          </p:cNvPicPr>
          <p:nvPr/>
        </p:nvPicPr>
        <p:blipFill>
          <a:blip r:embed="rId3"/>
          <a:stretch>
            <a:fillRect/>
          </a:stretch>
        </p:blipFill>
        <p:spPr>
          <a:xfrm>
            <a:off x="2372374" y="3173507"/>
            <a:ext cx="6113303" cy="3462732"/>
          </a:xfrm>
          <a:prstGeom prst="rect">
            <a:avLst/>
          </a:prstGeom>
          <a:noFill/>
          <a:ln cap="flat">
            <a:noFill/>
          </a:ln>
        </p:spPr>
      </p:pic>
      <p:pic>
        <p:nvPicPr>
          <p:cNvPr id="9" name="Picture 4">
            <a:extLst>
              <a:ext uri="{FF2B5EF4-FFF2-40B4-BE49-F238E27FC236}">
                <a16:creationId xmlns:a16="http://schemas.microsoft.com/office/drawing/2014/main" id="{BC57AECE-588A-A40D-87A5-C844643E43C0}"/>
              </a:ext>
            </a:extLst>
          </p:cNvPr>
          <p:cNvPicPr>
            <a:picLocks noChangeAspect="1"/>
          </p:cNvPicPr>
          <p:nvPr/>
        </p:nvPicPr>
        <p:blipFill>
          <a:blip r:embed="rId4"/>
          <a:srcRect/>
          <a:stretch>
            <a:fillRect/>
          </a:stretch>
        </p:blipFill>
        <p:spPr>
          <a:xfrm>
            <a:off x="9275554" y="2870201"/>
            <a:ext cx="1419852" cy="1117597"/>
          </a:xfrm>
          <a:prstGeom prst="rect">
            <a:avLst/>
          </a:prstGeom>
          <a:noFill/>
          <a:ln cap="flat">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8F477E6C-C254-ED64-7EA2-5B656E6D00B4}"/>
              </a:ext>
            </a:extLst>
          </p:cNvPr>
          <p:cNvSpPr/>
          <p:nvPr/>
        </p:nvSpPr>
        <p:spPr>
          <a:xfrm>
            <a:off x="1136425" y="627561"/>
            <a:ext cx="7540846"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GRAC – South Korea</a:t>
            </a:r>
          </a:p>
        </p:txBody>
      </p:sp>
      <p:sp>
        <p:nvSpPr>
          <p:cNvPr id="3" name="Rectangle 36">
            <a:extLst>
              <a:ext uri="{FF2B5EF4-FFF2-40B4-BE49-F238E27FC236}">
                <a16:creationId xmlns:a16="http://schemas.microsoft.com/office/drawing/2014/main" id="{AF22D862-95C5-7E4B-C0F7-45B5F03254DD}"/>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Oval 38">
            <a:extLst>
              <a:ext uri="{FF2B5EF4-FFF2-40B4-BE49-F238E27FC236}">
                <a16:creationId xmlns:a16="http://schemas.microsoft.com/office/drawing/2014/main" id="{44FF2714-F22C-4B99-3326-260651AB31B5}"/>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3">
            <a:extLst>
              <a:ext uri="{FF2B5EF4-FFF2-40B4-BE49-F238E27FC236}">
                <a16:creationId xmlns:a16="http://schemas.microsoft.com/office/drawing/2014/main" id="{D3429D85-2215-F51C-F1E2-F65C8C4540E8}"/>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6" name="TextBox 8">
            <a:extLst>
              <a:ext uri="{FF2B5EF4-FFF2-40B4-BE49-F238E27FC236}">
                <a16:creationId xmlns:a16="http://schemas.microsoft.com/office/drawing/2014/main" id="{DBA20E77-9CF0-1ADE-C63C-915EC68E141A}"/>
              </a:ext>
            </a:extLst>
          </p:cNvPr>
          <p:cNvSpPr txBox="1"/>
          <p:nvPr/>
        </p:nvSpPr>
        <p:spPr>
          <a:xfrm>
            <a:off x="1136425" y="2331674"/>
            <a:ext cx="7061481" cy="175432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The content and motif of the game have representations of obscenity,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violence, speculation, etc. that would be harmful to children under 18</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(direct and concrete graphical representation of sexuality, violence,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improper language(expletives), reproduction of gambling spirit (existence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of arousing of passion of excessive use of gaming money, or dependence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on one's luck, but no real gaining or loss of one's asset).</a:t>
            </a:r>
          </a:p>
        </p:txBody>
      </p:sp>
      <p:pic>
        <p:nvPicPr>
          <p:cNvPr id="7" name="Picture 2" descr="Game Rating &amp; Administration Committee | Nintendo | Fandom">
            <a:extLst>
              <a:ext uri="{FF2B5EF4-FFF2-40B4-BE49-F238E27FC236}">
                <a16:creationId xmlns:a16="http://schemas.microsoft.com/office/drawing/2014/main" id="{54EC1366-76BD-0700-F9DD-C585F0089846}"/>
              </a:ext>
            </a:extLst>
          </p:cNvPr>
          <p:cNvPicPr>
            <a:picLocks noChangeAspect="1"/>
          </p:cNvPicPr>
          <p:nvPr/>
        </p:nvPicPr>
        <p:blipFill>
          <a:blip r:embed="rId2"/>
          <a:srcRect/>
          <a:stretch>
            <a:fillRect/>
          </a:stretch>
        </p:blipFill>
        <p:spPr>
          <a:xfrm>
            <a:off x="9099770" y="2543284"/>
            <a:ext cx="1771430" cy="1771430"/>
          </a:xfrm>
          <a:prstGeom prst="rect">
            <a:avLst/>
          </a:prstGeom>
          <a:noFill/>
          <a:ln cap="flat">
            <a:noFill/>
          </a:ln>
        </p:spPr>
      </p:pic>
      <p:pic>
        <p:nvPicPr>
          <p:cNvPr id="8" name="Picture 4">
            <a:extLst>
              <a:ext uri="{FF2B5EF4-FFF2-40B4-BE49-F238E27FC236}">
                <a16:creationId xmlns:a16="http://schemas.microsoft.com/office/drawing/2014/main" id="{DAA7CA02-0969-7FAE-36BE-8A7CB817DBA1}"/>
              </a:ext>
            </a:extLst>
          </p:cNvPr>
          <p:cNvPicPr>
            <a:picLocks noChangeAspect="1"/>
          </p:cNvPicPr>
          <p:nvPr/>
        </p:nvPicPr>
        <p:blipFill>
          <a:blip r:embed="rId3"/>
          <a:srcRect/>
          <a:stretch>
            <a:fillRect/>
          </a:stretch>
        </p:blipFill>
        <p:spPr>
          <a:xfrm>
            <a:off x="327373" y="4904878"/>
            <a:ext cx="1428055" cy="1682816"/>
          </a:xfrm>
          <a:prstGeom prst="rect">
            <a:avLst/>
          </a:prstGeom>
          <a:noFill/>
          <a:ln cap="flat">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FEB89D31-ADA4-F41C-2E7B-0D761884E22D}"/>
              </a:ext>
            </a:extLst>
          </p:cNvPr>
          <p:cNvSpPr/>
          <p:nvPr/>
        </p:nvSpPr>
        <p:spPr>
          <a:xfrm>
            <a:off x="1136425" y="627561"/>
            <a:ext cx="7540846"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1200" cap="none" spc="0" baseline="0">
                <a:solidFill>
                  <a:srgbClr val="000000"/>
                </a:solidFill>
                <a:effectLst>
                  <a:outerShdw dist="19048" dir="2700000">
                    <a:srgbClr val="000000"/>
                  </a:outerShdw>
                </a:effectLst>
                <a:uFillTx/>
                <a:latin typeface="Calibri Light"/>
              </a:rPr>
              <a:t>Why</a:t>
            </a:r>
            <a:r>
              <a:rPr lang="en-US" sz="4400" b="0" i="0" u="none" strike="noStrike" kern="0" cap="none" spc="0" baseline="0">
                <a:solidFill>
                  <a:srgbClr val="000000"/>
                </a:solidFill>
                <a:effectLst>
                  <a:outerShdw dist="19048" dir="2700000">
                    <a:srgbClr val="000000"/>
                  </a:outerShdw>
                </a:effectLst>
                <a:uFillTx/>
                <a:latin typeface="Calibri Light"/>
              </a:rPr>
              <a:t> Is There</a:t>
            </a:r>
            <a:r>
              <a:rPr lang="en-US" sz="4400" b="0" i="0" u="none" strike="noStrike" kern="1200" cap="none" spc="0" baseline="0">
                <a:solidFill>
                  <a:srgbClr val="000000"/>
                </a:solidFill>
                <a:effectLst>
                  <a:outerShdw dist="19048" dir="2700000">
                    <a:srgbClr val="000000"/>
                  </a:outerShdw>
                </a:effectLst>
                <a:uFillTx/>
                <a:latin typeface="Calibri Light"/>
              </a:rPr>
              <a:t> No China?</a:t>
            </a:r>
          </a:p>
        </p:txBody>
      </p:sp>
      <p:sp>
        <p:nvSpPr>
          <p:cNvPr id="3" name="Rectangle 36">
            <a:extLst>
              <a:ext uri="{FF2B5EF4-FFF2-40B4-BE49-F238E27FC236}">
                <a16:creationId xmlns:a16="http://schemas.microsoft.com/office/drawing/2014/main" id="{0AA33B22-14B0-9482-C63E-19C444931046}"/>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Oval 38">
            <a:extLst>
              <a:ext uri="{FF2B5EF4-FFF2-40B4-BE49-F238E27FC236}">
                <a16:creationId xmlns:a16="http://schemas.microsoft.com/office/drawing/2014/main" id="{F23212C6-9933-3F3F-05F9-09695709F6D2}"/>
              </a:ext>
            </a:extLst>
          </p:cNvPr>
          <p:cNvSpPr>
            <a:spLocks noMove="1" noResize="1"/>
          </p:cNvSpPr>
          <p:nvPr/>
        </p:nvSpPr>
        <p:spPr>
          <a:xfrm>
            <a:off x="8915400" y="2358914"/>
            <a:ext cx="2140171" cy="214017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solidFill>
          <a:ln w="22229"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CC8251DE-4959-1471-ED29-96475B9110DF}"/>
              </a:ext>
            </a:extLst>
          </p:cNvPr>
          <p:cNvSpPr txBox="1"/>
          <p:nvPr/>
        </p:nvSpPr>
        <p:spPr>
          <a:xfrm>
            <a:off x="1131670" y="2358914"/>
            <a:ext cx="6582701" cy="1200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China has very strict restrictions when it comes to gaming.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Game assets would need to be changed due to Chinese laws.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cs typeface="Calibri"/>
              </a:rPr>
              <a:t>There is also time restrictions we must implement and keep track of.</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cs typeface="Calibri"/>
            </a:endParaRPr>
          </a:p>
        </p:txBody>
      </p:sp>
      <p:pic>
        <p:nvPicPr>
          <p:cNvPr id="6" name="Picture 2" descr="flag of China | Britannica">
            <a:extLst>
              <a:ext uri="{FF2B5EF4-FFF2-40B4-BE49-F238E27FC236}">
                <a16:creationId xmlns:a16="http://schemas.microsoft.com/office/drawing/2014/main" id="{7F98E0B6-C306-C649-CD5C-6DD002CA11A2}"/>
              </a:ext>
            </a:extLst>
          </p:cNvPr>
          <p:cNvPicPr>
            <a:picLocks noChangeAspect="1"/>
          </p:cNvPicPr>
          <p:nvPr/>
        </p:nvPicPr>
        <p:blipFill>
          <a:blip r:embed="rId2"/>
          <a:srcRect/>
          <a:stretch>
            <a:fillRect/>
          </a:stretch>
        </p:blipFill>
        <p:spPr>
          <a:xfrm>
            <a:off x="9252173" y="2939512"/>
            <a:ext cx="1466624" cy="978974"/>
          </a:xfrm>
          <a:prstGeom prst="rect">
            <a:avLst/>
          </a:prstGeom>
          <a:noFill/>
          <a:ln cap="flat">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271A9DF1-AF5B-38FE-E800-B3B87079521A}"/>
              </a:ext>
            </a:extLst>
          </p:cNvPr>
          <p:cNvSpPr/>
          <p:nvPr/>
        </p:nvSpPr>
        <p:spPr>
          <a:xfrm>
            <a:off x="3781656" y="2064477"/>
            <a:ext cx="7540846"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Any questions?</a:t>
            </a:r>
            <a:endParaRPr lang="en-US" sz="1800" b="0" i="0" u="none" strike="noStrike" kern="0" cap="none" spc="0" baseline="0">
              <a:solidFill>
                <a:srgbClr val="000000"/>
              </a:solidFill>
              <a:uFillTx/>
              <a:latin typeface="Calibri"/>
            </a:endParaRPr>
          </a:p>
        </p:txBody>
      </p:sp>
      <p:sp>
        <p:nvSpPr>
          <p:cNvPr id="3" name="Rectangle 36">
            <a:extLst>
              <a:ext uri="{FF2B5EF4-FFF2-40B4-BE49-F238E27FC236}">
                <a16:creationId xmlns:a16="http://schemas.microsoft.com/office/drawing/2014/main" id="{B27AA88C-005F-66E1-101C-E0CFF5EACB53}"/>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18">
            <a:extLst>
              <a:ext uri="{FF2B5EF4-FFF2-40B4-BE49-F238E27FC236}">
                <a16:creationId xmlns:a16="http://schemas.microsoft.com/office/drawing/2014/main" id="{C6F77CFF-83A4-58B4-2017-C07E2C08AB6A}"/>
              </a:ext>
            </a:extLst>
          </p:cNvPr>
          <p:cNvSpPr/>
          <p:nvPr/>
        </p:nvSpPr>
        <p:spPr>
          <a:xfrm>
            <a:off x="766312" y="627561"/>
            <a:ext cx="7540846"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Thank you for listening</a:t>
            </a:r>
            <a:endParaRPr lang="en-US" sz="1800" b="0" i="0" u="none" strike="noStrike" kern="0" cap="none" spc="0" baseline="0">
              <a:solidFill>
                <a:srgbClr val="000000"/>
              </a:solidFill>
              <a:uFillTx/>
              <a:latin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E0D488-FEE8-475F-A62C-1C591148F0FF}"/>
              </a:ext>
            </a:extLst>
          </p:cNvPr>
          <p:cNvSpPr/>
          <p:nvPr/>
        </p:nvSpPr>
        <p:spPr>
          <a:xfrm>
            <a:off x="4457443" y="0"/>
            <a:ext cx="3277118"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a:solidFill>
                  <a:srgbClr val="000000"/>
                </a:solidFill>
                <a:effectLst>
                  <a:outerShdw dist="19048" dir="2700000">
                    <a:srgbClr val="000000"/>
                  </a:outerShdw>
                </a:effectLst>
                <a:uFillTx/>
                <a:latin typeface="Calibri"/>
              </a:rPr>
              <a:t>References</a:t>
            </a:r>
          </a:p>
        </p:txBody>
      </p:sp>
      <p:sp>
        <p:nvSpPr>
          <p:cNvPr id="3" name="TextBox 2">
            <a:extLst>
              <a:ext uri="{FF2B5EF4-FFF2-40B4-BE49-F238E27FC236}">
                <a16:creationId xmlns:a16="http://schemas.microsoft.com/office/drawing/2014/main" id="{B0836165-FFBC-16DA-9F90-8F17C1CDB2E8}"/>
              </a:ext>
            </a:extLst>
          </p:cNvPr>
          <p:cNvSpPr txBox="1"/>
          <p:nvPr/>
        </p:nvSpPr>
        <p:spPr>
          <a:xfrm>
            <a:off x="469782" y="1400961"/>
            <a:ext cx="10732422" cy="4524314"/>
          </a:xfrm>
          <a:prstGeom prst="rect">
            <a:avLst/>
          </a:prstGeom>
          <a:noFill/>
          <a:ln cap="flat">
            <a:noFill/>
          </a:ln>
        </p:spPr>
        <p:txBody>
          <a:bodyPr vert="horz" wrap="non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2"/>
              </a:rPr>
              <a:t>https://www.statista.com/statistics/272639/number-of-registered-accounts-of-playstation-network/</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3"/>
              </a:rPr>
              <a:t>https://www.ampereanalysis.com/insight/console-market-reaches-new-heights-with-growth-to-60-billion#:~:</a:t>
            </a:r>
            <a:endParaRPr lang="en-GB"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3"/>
              </a:rPr>
              <a:t>text=Console%20services%20spending%20as%20a,to%20reach%2021%25%20in%202022</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4"/>
              </a:rPr>
              <a:t>https://partners.playstation.net/</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5"/>
              </a:rPr>
              <a:t>https://www.xbox.com/en-us/publish</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6"/>
              </a:rPr>
              <a:t>https://store.epicgames.com/en-US/publish</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7"/>
              </a:rPr>
              <a:t>https://pegi.info/what-do-the-labels-mean</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8"/>
              </a:rPr>
              <a:t>https://usk.de/en/home/age-classification-for-games-and-apps/</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9"/>
              </a:rPr>
              <a:t>https://www.esrb.org/ratings-guide/</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hlinkClick r:id="rId10"/>
              </a:rPr>
              <a:t>https://www.cero.gr.jp/en/publics/index/17/</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0" cap="none" spc="0" baseline="0">
                <a:solidFill>
                  <a:srgbClr val="000000"/>
                </a:solidFill>
                <a:uFillTx/>
                <a:latin typeface="Calibri"/>
                <a:ea typeface="Calibri"/>
                <a:cs typeface="Calibri"/>
                <a:hlinkClick r:id="rId11"/>
              </a:rPr>
              <a:t>https://newsletter.gamediscover.co/p/steam-the-new-wishlists-to-first</a:t>
            </a:r>
            <a:endParaRPr lang="en-GB" sz="1800" b="0" i="0" u="none" strike="noStrike" kern="0" cap="none" spc="0" baseline="0">
              <a:solidFill>
                <a:srgbClr val="000000"/>
              </a:solidFill>
              <a:uFillTx/>
              <a:latin typeface="Calibri"/>
              <a:ea typeface="Calibri"/>
              <a:cs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800" b="0" i="0" u="none" strike="noStrike" kern="0" cap="none" spc="0" baseline="0">
              <a:solidFill>
                <a:srgbClr val="000000"/>
              </a:solidFill>
              <a:uFillTx/>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BD678CF-6AA2-A1BD-6A3E-13C091362816}"/>
              </a:ext>
            </a:extLst>
          </p:cNvPr>
          <p:cNvSpPr txBox="1">
            <a:spLocks noGrp="1"/>
          </p:cNvSpPr>
          <p:nvPr>
            <p:ph idx="1"/>
          </p:nvPr>
        </p:nvSpPr>
        <p:spPr/>
        <p:txBody>
          <a:bodyPr/>
          <a:lstStyle/>
          <a:p>
            <a:pPr lvl="0"/>
            <a:r>
              <a:rPr lang="en-US">
                <a:cs typeface="Calibri"/>
              </a:rPr>
              <a:t>The Game will implement heavy environmental story telling cues.</a:t>
            </a:r>
          </a:p>
          <a:p>
            <a:pPr lvl="0"/>
            <a:endParaRPr lang="en-US">
              <a:cs typeface="Calibri"/>
            </a:endParaRPr>
          </a:p>
          <a:p>
            <a:pPr lvl="0"/>
            <a:r>
              <a:rPr lang="en-US">
                <a:cs typeface="Calibri"/>
              </a:rPr>
              <a:t>Discoverable recordings/logs will be littered around the game world.</a:t>
            </a:r>
          </a:p>
          <a:p>
            <a:pPr lvl="0"/>
            <a:endParaRPr lang="en-US">
              <a:cs typeface="Calibri"/>
            </a:endParaRPr>
          </a:p>
          <a:p>
            <a:pPr lvl="0"/>
            <a:r>
              <a:rPr lang="en-US">
                <a:cs typeface="Calibri"/>
              </a:rPr>
              <a:t>Story will be revealed in an abstract way, to encourage fan theories, and the development of online communities.</a:t>
            </a:r>
          </a:p>
          <a:p>
            <a:pPr lvl="0"/>
            <a:endParaRPr lang="en-US">
              <a:cs typeface="Calibri"/>
            </a:endParaRPr>
          </a:p>
          <a:p>
            <a:pPr lvl="0"/>
            <a:endParaRPr lang="en-US">
              <a:cs typeface="Calibri"/>
            </a:endParaRPr>
          </a:p>
          <a:p>
            <a:pPr lvl="0"/>
            <a:endParaRPr lang="en-US">
              <a:cs typeface="Calibri"/>
            </a:endParaRPr>
          </a:p>
        </p:txBody>
      </p:sp>
      <p:sp>
        <p:nvSpPr>
          <p:cNvPr id="3" name="Rectangle 39">
            <a:extLst>
              <a:ext uri="{FF2B5EF4-FFF2-40B4-BE49-F238E27FC236}">
                <a16:creationId xmlns:a16="http://schemas.microsoft.com/office/drawing/2014/main" id="{EBEA884E-F3AF-BB72-D34F-4D516E764E48}"/>
              </a:ext>
            </a:extLst>
          </p:cNvPr>
          <p:cNvSpPr/>
          <p:nvPr/>
        </p:nvSpPr>
        <p:spPr>
          <a:xfrm>
            <a:off x="835386" y="495860"/>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Story Implementation</a:t>
            </a:r>
            <a:endParaRPr lang="en-US" sz="1800" b="0" i="0" u="none" strike="noStrike" kern="0" cap="none" spc="0" baseline="0">
              <a:solidFill>
                <a:srgbClr val="000000"/>
              </a:solidFill>
              <a:uFillTx/>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3BF4FC-232B-64ED-00F8-661D851FDD49}"/>
              </a:ext>
            </a:extLst>
          </p:cNvPr>
          <p:cNvSpPr txBox="1">
            <a:spLocks noGrp="1"/>
          </p:cNvSpPr>
          <p:nvPr>
            <p:ph idx="1"/>
          </p:nvPr>
        </p:nvSpPr>
        <p:spPr>
          <a:xfrm>
            <a:off x="838203" y="1825627"/>
            <a:ext cx="10515600" cy="4667856"/>
          </a:xfrm>
        </p:spPr>
        <p:txBody>
          <a:bodyPr/>
          <a:lstStyle/>
          <a:p>
            <a:pPr lvl="0"/>
            <a:endParaRPr lang="en-GB">
              <a:cs typeface="Calibri"/>
            </a:endParaRPr>
          </a:p>
          <a:p>
            <a:pPr lvl="0"/>
            <a:r>
              <a:rPr lang="en-GB">
                <a:cs typeface="Calibri"/>
              </a:rPr>
              <a:t>The game will have a 3D low-poly art style so that it can run smoothly on a variety of different hardware and for ease of development.</a:t>
            </a:r>
          </a:p>
          <a:p>
            <a:pPr lvl="0"/>
            <a:r>
              <a:rPr lang="en-GB">
                <a:cs typeface="Calibri"/>
              </a:rPr>
              <a:t>Mobile support and optimisation is not currently an objective or priority but due to the low-cost rendering, it could easily be implemented in future.</a:t>
            </a:r>
          </a:p>
          <a:p>
            <a:pPr lvl="0"/>
            <a:r>
              <a:rPr lang="en-GB">
                <a:cs typeface="Calibri"/>
              </a:rPr>
              <a:t>The graphics should be simple enough to be performant but contain enough detail so that immersion is not sacrificed.</a:t>
            </a:r>
          </a:p>
          <a:p>
            <a:pPr lvl="0"/>
            <a:endParaRPr lang="en-US"/>
          </a:p>
        </p:txBody>
      </p:sp>
      <p:sp>
        <p:nvSpPr>
          <p:cNvPr id="3" name="Rectangle 39">
            <a:extLst>
              <a:ext uri="{FF2B5EF4-FFF2-40B4-BE49-F238E27FC236}">
                <a16:creationId xmlns:a16="http://schemas.microsoft.com/office/drawing/2014/main" id="{E99AD6C5-4EDD-28CA-06BA-678B57896E05}"/>
              </a:ext>
            </a:extLst>
          </p:cNvPr>
          <p:cNvSpPr/>
          <p:nvPr/>
        </p:nvSpPr>
        <p:spPr>
          <a:xfrm>
            <a:off x="835386" y="495860"/>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Graphics</a:t>
            </a:r>
            <a:endParaRPr lang="en-US" sz="1800" b="0" i="0" u="none" strike="noStrike" kern="0" cap="none" spc="0" baseline="0">
              <a:solidFill>
                <a:srgbClr val="000000"/>
              </a:solidFill>
              <a:uFillTx/>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2D1B643A-2B34-9329-8C3F-B5E3C65606B5}"/>
              </a:ext>
            </a:extLst>
          </p:cNvPr>
          <p:cNvPicPr>
            <a:picLocks noChangeAspect="1"/>
          </p:cNvPicPr>
          <p:nvPr/>
        </p:nvPicPr>
        <p:blipFill>
          <a:blip r:embed="rId2"/>
          <a:stretch>
            <a:fillRect/>
          </a:stretch>
        </p:blipFill>
        <p:spPr>
          <a:xfrm>
            <a:off x="1055510" y="2062612"/>
            <a:ext cx="3806235" cy="3137297"/>
          </a:xfrm>
          <a:prstGeom prst="rect">
            <a:avLst/>
          </a:prstGeom>
          <a:noFill/>
          <a:ln cap="flat">
            <a:noFill/>
          </a:ln>
        </p:spPr>
      </p:pic>
      <p:pic>
        <p:nvPicPr>
          <p:cNvPr id="3" name="Picture 5">
            <a:extLst>
              <a:ext uri="{FF2B5EF4-FFF2-40B4-BE49-F238E27FC236}">
                <a16:creationId xmlns:a16="http://schemas.microsoft.com/office/drawing/2014/main" id="{14B1F637-BDCB-56FA-A94A-BB3D5DAD001C}"/>
              </a:ext>
            </a:extLst>
          </p:cNvPr>
          <p:cNvPicPr>
            <a:picLocks noChangeAspect="1"/>
          </p:cNvPicPr>
          <p:nvPr/>
        </p:nvPicPr>
        <p:blipFill>
          <a:blip r:embed="rId3"/>
          <a:stretch>
            <a:fillRect/>
          </a:stretch>
        </p:blipFill>
        <p:spPr>
          <a:xfrm>
            <a:off x="6257806" y="1974107"/>
            <a:ext cx="3843863" cy="3314297"/>
          </a:xfrm>
          <a:prstGeom prst="rect">
            <a:avLst/>
          </a:prstGeom>
          <a:noFill/>
          <a:ln cap="flat">
            <a:noFill/>
          </a:ln>
        </p:spPr>
      </p:pic>
      <p:sp>
        <p:nvSpPr>
          <p:cNvPr id="4" name="Rectangle 39">
            <a:extLst>
              <a:ext uri="{FF2B5EF4-FFF2-40B4-BE49-F238E27FC236}">
                <a16:creationId xmlns:a16="http://schemas.microsoft.com/office/drawing/2014/main" id="{6068A4E7-C39B-1057-6F97-05E1998B0571}"/>
              </a:ext>
            </a:extLst>
          </p:cNvPr>
          <p:cNvSpPr/>
          <p:nvPr/>
        </p:nvSpPr>
        <p:spPr>
          <a:xfrm>
            <a:off x="1051761" y="477042"/>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Concept Art</a:t>
            </a:r>
            <a:endParaRPr lang="en-US" sz="1800" b="0" i="0" u="none" strike="noStrike" kern="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7300ECA5-20F8-AA74-65A8-50C6DBE2737A}"/>
              </a:ext>
            </a:extLst>
          </p:cNvPr>
          <p:cNvSpPr>
            <a:spLocks noMove="1" noResize="1"/>
          </p:cNvSpPr>
          <p:nvPr/>
        </p:nvSpPr>
        <p:spPr>
          <a:xfrm>
            <a:off x="0" y="-3328"/>
            <a:ext cx="12191996" cy="6861328"/>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cxnSp>
        <p:nvCxnSpPr>
          <p:cNvPr id="3" name="Straight Connector 10">
            <a:extLst>
              <a:ext uri="{FF2B5EF4-FFF2-40B4-BE49-F238E27FC236}">
                <a16:creationId xmlns:a16="http://schemas.microsoft.com/office/drawing/2014/main" id="{EBE20E16-F770-9DD7-FA13-78F7E515135F}"/>
              </a:ext>
            </a:extLst>
          </p:cNvPr>
          <p:cNvCxnSpPr>
            <a:cxnSpLocks noMove="1" noResize="1"/>
          </p:cNvCxnSpPr>
          <p:nvPr/>
        </p:nvCxnSpPr>
        <p:spPr>
          <a:xfrm>
            <a:off x="0" y="843625"/>
            <a:ext cx="12188823" cy="0"/>
          </a:xfrm>
          <a:prstGeom prst="straightConnector1">
            <a:avLst/>
          </a:prstGeom>
          <a:noFill/>
          <a:ln w="50804" cap="flat">
            <a:solidFill>
              <a:srgbClr val="FFFFFF"/>
            </a:solidFill>
            <a:prstDash val="solid"/>
            <a:miter/>
          </a:ln>
        </p:spPr>
      </p:cxnSp>
      <p:sp>
        <p:nvSpPr>
          <p:cNvPr id="4" name="Rectangle 12">
            <a:extLst>
              <a:ext uri="{FF2B5EF4-FFF2-40B4-BE49-F238E27FC236}">
                <a16:creationId xmlns:a16="http://schemas.microsoft.com/office/drawing/2014/main" id="{E999D653-0B07-F238-89E2-776561B7E4F9}"/>
              </a:ext>
            </a:extLst>
          </p:cNvPr>
          <p:cNvSpPr>
            <a:spLocks noMove="1" noResize="1"/>
          </p:cNvSpPr>
          <p:nvPr/>
        </p:nvSpPr>
        <p:spPr>
          <a:xfrm>
            <a:off x="3172" y="968285"/>
            <a:ext cx="12188823" cy="4946904"/>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3">
            <a:extLst>
              <a:ext uri="{FF2B5EF4-FFF2-40B4-BE49-F238E27FC236}">
                <a16:creationId xmlns:a16="http://schemas.microsoft.com/office/drawing/2014/main" id="{19AF575B-9349-6C74-E9F5-09845D71F556}"/>
              </a:ext>
            </a:extLst>
          </p:cNvPr>
          <p:cNvSpPr/>
          <p:nvPr/>
        </p:nvSpPr>
        <p:spPr>
          <a:xfrm>
            <a:off x="795335" y="1566476"/>
            <a:ext cx="10601325" cy="2166725"/>
          </a:xfrm>
          <a:prstGeom prst="rect">
            <a:avLst/>
          </a:prstGeom>
          <a:noFill/>
          <a:ln cap="flat">
            <a:noFill/>
            <a:prstDash val="solid"/>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600" b="0" i="0" u="none" strike="noStrike" kern="0" cap="none" spc="0" baseline="0">
                <a:solidFill>
                  <a:srgbClr val="000000"/>
                </a:solidFill>
                <a:effectLst>
                  <a:outerShdw dist="19048" dir="2700000">
                    <a:srgbClr val="000000"/>
                  </a:outerShdw>
                </a:effectLst>
                <a:uFillTx/>
                <a:latin typeface="Calibri Light"/>
              </a:rPr>
              <a:t>Game Mechanics</a:t>
            </a:r>
            <a:endParaRPr lang="en-US" sz="1800" b="0" i="0" u="none" strike="noStrike" kern="0" cap="none" spc="0" baseline="0">
              <a:solidFill>
                <a:srgbClr val="000000"/>
              </a:solidFill>
              <a:uFillTx/>
              <a:latin typeface="Calibri"/>
              <a:cs typeface="Calibri"/>
            </a:endParaRPr>
          </a:p>
        </p:txBody>
      </p:sp>
      <p:cxnSp>
        <p:nvCxnSpPr>
          <p:cNvPr id="6" name="Straight Connector 14">
            <a:extLst>
              <a:ext uri="{FF2B5EF4-FFF2-40B4-BE49-F238E27FC236}">
                <a16:creationId xmlns:a16="http://schemas.microsoft.com/office/drawing/2014/main" id="{C0D78F87-D8F0-B276-BF85-5FFD31111F0A}"/>
              </a:ext>
            </a:extLst>
          </p:cNvPr>
          <p:cNvCxnSpPr>
            <a:cxnSpLocks noMove="1" noResize="1"/>
          </p:cNvCxnSpPr>
          <p:nvPr/>
        </p:nvCxnSpPr>
        <p:spPr>
          <a:xfrm>
            <a:off x="4724403" y="3894594"/>
            <a:ext cx="2743200" cy="0"/>
          </a:xfrm>
          <a:prstGeom prst="straightConnector1">
            <a:avLst/>
          </a:prstGeom>
          <a:noFill/>
          <a:ln w="19046" cap="flat">
            <a:solidFill>
              <a:srgbClr val="7F7F7F"/>
            </a:solidFill>
            <a:prstDash val="solid"/>
            <a:miter/>
          </a:ln>
        </p:spPr>
      </p:cxnSp>
      <p:cxnSp>
        <p:nvCxnSpPr>
          <p:cNvPr id="7" name="Straight Connector 16">
            <a:extLst>
              <a:ext uri="{FF2B5EF4-FFF2-40B4-BE49-F238E27FC236}">
                <a16:creationId xmlns:a16="http://schemas.microsoft.com/office/drawing/2014/main" id="{983C00F0-6C84-96C3-57B5-0263452A22DB}"/>
              </a:ext>
            </a:extLst>
          </p:cNvPr>
          <p:cNvCxnSpPr>
            <a:cxnSpLocks noMove="1" noResize="1"/>
          </p:cNvCxnSpPr>
          <p:nvPr/>
        </p:nvCxnSpPr>
        <p:spPr>
          <a:xfrm>
            <a:off x="0" y="6028858"/>
            <a:ext cx="12188823" cy="0"/>
          </a:xfrm>
          <a:prstGeom prst="straightConnector1">
            <a:avLst/>
          </a:prstGeom>
          <a:noFill/>
          <a:ln w="50804" cap="flat">
            <a:solidFill>
              <a:srgbClr val="FFFFFF"/>
            </a:solidFill>
            <a:prstDash val="solid"/>
            <a:miter/>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0BCB4272-CEC4-5C29-DDB0-7086E96BB731}"/>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39">
            <a:extLst>
              <a:ext uri="{FF2B5EF4-FFF2-40B4-BE49-F238E27FC236}">
                <a16:creationId xmlns:a16="http://schemas.microsoft.com/office/drawing/2014/main" id="{D01BC645-D1B9-0B96-C328-F336AA5AE209}"/>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Map Mechanics</a:t>
            </a: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4" name="TextBox 40">
            <a:extLst>
              <a:ext uri="{FF2B5EF4-FFF2-40B4-BE49-F238E27FC236}">
                <a16:creationId xmlns:a16="http://schemas.microsoft.com/office/drawing/2014/main" id="{CDADBECC-663E-EED4-E404-00F463C5F4D2}"/>
              </a:ext>
            </a:extLst>
          </p:cNvPr>
          <p:cNvSpPr txBox="1"/>
          <p:nvPr/>
        </p:nvSpPr>
        <p:spPr>
          <a:xfrm>
            <a:off x="1136425" y="2278172"/>
            <a:ext cx="8478700" cy="3450616"/>
          </a:xfrm>
          <a:prstGeom prst="rect">
            <a:avLst/>
          </a:prstGeom>
          <a:noFill/>
          <a:ln cap="flat">
            <a:noFill/>
          </a:ln>
        </p:spPr>
        <p:txBody>
          <a:bodyPr vert="horz" wrap="square" lIns="91440" tIns="45720" rIns="91440" bIns="45720" anchor="ctr" anchorCtr="0" compatLnSpc="1">
            <a:normAutofit/>
          </a:bodyPr>
          <a:lstStyle/>
          <a:p>
            <a:pPr marL="285750" marR="0" lvl="0" indent="-228600" algn="l" defTabSz="914400" rtl="0" fontAlgn="auto" hangingPunct="1">
              <a:lnSpc>
                <a:spcPct val="80000"/>
              </a:lnSpc>
              <a:spcBef>
                <a:spcPts val="0"/>
              </a:spcBef>
              <a:spcAft>
                <a:spcPts val="600"/>
              </a:spcAft>
              <a:buSzPct val="100000"/>
              <a:buFont typeface="Arial" pitchFamily="34"/>
              <a:buChar char="•"/>
              <a:tabLst/>
              <a:defRPr sz="1700" b="0" i="0" u="none" strike="noStrike" kern="0" cap="none" spc="0" baseline="0">
                <a:solidFill>
                  <a:srgbClr val="000000"/>
                </a:solidFill>
                <a:uFillTx/>
              </a:defRPr>
            </a:pPr>
            <a:r>
              <a:rPr lang="en-US" sz="2200" b="0" i="0" u="none" strike="noStrike" kern="0" cap="none" spc="0" baseline="0">
                <a:solidFill>
                  <a:srgbClr val="000000"/>
                </a:solidFill>
                <a:uFillTx/>
                <a:latin typeface="Calibri"/>
              </a:rPr>
              <a:t>Randomly Generated modular Moon base (Rogue-Lite)</a:t>
            </a:r>
            <a:endParaRPr lang="en-US" sz="2200" b="0" i="0" u="none" strike="noStrike" kern="1200" cap="none" spc="0" baseline="0">
              <a:solidFill>
                <a:srgbClr val="000000"/>
              </a:solidFill>
              <a:uFillTx/>
              <a:latin typeface="Calibri"/>
            </a:endParaRPr>
          </a:p>
          <a:p>
            <a:pPr marL="285750" marR="0" lvl="0" indent="-228600" algn="l" defTabSz="914400" rtl="0" fontAlgn="auto" hangingPunct="1">
              <a:lnSpc>
                <a:spcPct val="80000"/>
              </a:lnSpc>
              <a:spcBef>
                <a:spcPts val="0"/>
              </a:spcBef>
              <a:spcAft>
                <a:spcPts val="600"/>
              </a:spcAft>
              <a:buSzPct val="100000"/>
              <a:buFont typeface="Arial" pitchFamily="34"/>
              <a:buChar char="•"/>
              <a:tabLst/>
              <a:defRPr sz="1700" b="0" i="0" u="none" strike="noStrike" kern="0" cap="none" spc="0" baseline="0">
                <a:solidFill>
                  <a:srgbClr val="000000"/>
                </a:solidFill>
                <a:uFillTx/>
              </a:defRPr>
            </a:pPr>
            <a:r>
              <a:rPr lang="en-US" sz="2200" b="0" i="0" u="none" strike="noStrike" kern="0" cap="none" spc="0" baseline="0">
                <a:solidFill>
                  <a:srgbClr val="000000"/>
                </a:solidFill>
                <a:uFillTx/>
                <a:latin typeface="Calibri"/>
                <a:cs typeface="Calibri"/>
              </a:rPr>
              <a:t>Random room layout</a:t>
            </a:r>
          </a:p>
          <a:p>
            <a:pPr marL="285750" marR="0" lvl="0" indent="-228600" algn="l" defTabSz="914400" rtl="0" fontAlgn="auto" hangingPunct="1">
              <a:lnSpc>
                <a:spcPct val="80000"/>
              </a:lnSpc>
              <a:spcBef>
                <a:spcPts val="0"/>
              </a:spcBef>
              <a:spcAft>
                <a:spcPts val="600"/>
              </a:spcAft>
              <a:buSzPct val="100000"/>
              <a:buFont typeface="Arial" pitchFamily="34"/>
              <a:buChar char="•"/>
              <a:tabLst/>
              <a:defRPr sz="1700" b="0" i="0" u="none" strike="noStrike" kern="0" cap="none" spc="0" baseline="0">
                <a:solidFill>
                  <a:srgbClr val="000000"/>
                </a:solidFill>
                <a:uFillTx/>
              </a:defRPr>
            </a:pPr>
            <a:r>
              <a:rPr lang="en-US" sz="2200" b="0" i="0" u="none" strike="noStrike" kern="0" cap="none" spc="0" baseline="0">
                <a:solidFill>
                  <a:srgbClr val="000000"/>
                </a:solidFill>
                <a:uFillTx/>
                <a:latin typeface="Calibri"/>
                <a:cs typeface="Calibri"/>
              </a:rPr>
              <a:t>Unique types of rooms with different functionality</a:t>
            </a:r>
          </a:p>
          <a:p>
            <a:pPr marL="742950" marR="0" lvl="1" indent="-228600" algn="l" defTabSz="914400" rtl="0" fontAlgn="auto" hangingPunct="1">
              <a:lnSpc>
                <a:spcPct val="80000"/>
              </a:lnSpc>
              <a:spcBef>
                <a:spcPts val="0"/>
              </a:spcBef>
              <a:spcAft>
                <a:spcPts val="600"/>
              </a:spcAft>
              <a:buSzPct val="100000"/>
              <a:buFont typeface="Arial" pitchFamily="34"/>
              <a:buChar char="•"/>
              <a:tabLst/>
              <a:defRPr sz="1700" b="0" i="0" u="none" strike="noStrike" kern="0" cap="none" spc="0" baseline="0">
                <a:solidFill>
                  <a:srgbClr val="000000"/>
                </a:solidFill>
                <a:uFillTx/>
              </a:defRPr>
            </a:pPr>
            <a:r>
              <a:rPr lang="en-US" sz="2200" b="0" i="0" u="none" strike="noStrike" kern="0" cap="none" spc="0" baseline="0">
                <a:solidFill>
                  <a:srgbClr val="000000"/>
                </a:solidFill>
                <a:uFillTx/>
                <a:latin typeface="Calibri"/>
                <a:cs typeface="Calibri"/>
              </a:rPr>
              <a:t>Armory, Medical Room, Generator room, Security room, many more</a:t>
            </a:r>
          </a:p>
          <a:p>
            <a:pPr marL="285750" marR="0" lvl="0" indent="-228600" algn="l" defTabSz="914400" rtl="0" fontAlgn="auto" hangingPunct="1">
              <a:lnSpc>
                <a:spcPct val="80000"/>
              </a:lnSpc>
              <a:spcBef>
                <a:spcPts val="0"/>
              </a:spcBef>
              <a:spcAft>
                <a:spcPts val="600"/>
              </a:spcAft>
              <a:buSzPct val="100000"/>
              <a:buFont typeface="Arial" pitchFamily="34"/>
              <a:buChar char="•"/>
              <a:tabLst/>
              <a:defRPr sz="1700" b="0" i="0" u="none" strike="noStrike" kern="0" cap="none" spc="0" baseline="0">
                <a:solidFill>
                  <a:srgbClr val="000000"/>
                </a:solidFill>
                <a:uFillTx/>
              </a:defRPr>
            </a:pPr>
            <a:r>
              <a:rPr lang="en-US" sz="2200" b="0" i="0" u="none" strike="noStrike" kern="0" cap="none" spc="0" baseline="0">
                <a:solidFill>
                  <a:srgbClr val="000000"/>
                </a:solidFill>
                <a:uFillTx/>
                <a:latin typeface="Calibri"/>
                <a:cs typeface="Calibri"/>
              </a:rPr>
              <a:t>Rooms require:</a:t>
            </a:r>
          </a:p>
          <a:p>
            <a:pPr marL="742950" marR="0" lvl="1" indent="-228600" algn="l" defTabSz="914400" rtl="0" fontAlgn="auto" hangingPunct="1">
              <a:lnSpc>
                <a:spcPct val="80000"/>
              </a:lnSpc>
              <a:spcBef>
                <a:spcPts val="0"/>
              </a:spcBef>
              <a:spcAft>
                <a:spcPts val="600"/>
              </a:spcAft>
              <a:buSzPct val="100000"/>
              <a:buFont typeface="Arial" pitchFamily="34"/>
              <a:buChar char="•"/>
              <a:tabLst/>
              <a:defRPr sz="1700" b="0" i="0" u="none" strike="noStrike" kern="0" cap="none" spc="0" baseline="0">
                <a:solidFill>
                  <a:srgbClr val="000000"/>
                </a:solidFill>
                <a:uFillTx/>
              </a:defRPr>
            </a:pPr>
            <a:r>
              <a:rPr lang="en-US" sz="2200" b="0" i="0" u="none" strike="noStrike" kern="0" cap="none" spc="0" baseline="0">
                <a:solidFill>
                  <a:srgbClr val="000000"/>
                </a:solidFill>
                <a:uFillTx/>
                <a:latin typeface="Calibri"/>
                <a:cs typeface="Calibri"/>
              </a:rPr>
              <a:t>Oxygen to allow you to stay in the room indefinitely. Obtained from oxygen tanks or oxygen rooms</a:t>
            </a:r>
          </a:p>
          <a:p>
            <a:pPr marL="742950" marR="0" lvl="1" indent="-228600" algn="l" defTabSz="914400" rtl="0" fontAlgn="auto" hangingPunct="1">
              <a:lnSpc>
                <a:spcPct val="80000"/>
              </a:lnSpc>
              <a:spcBef>
                <a:spcPts val="0"/>
              </a:spcBef>
              <a:spcAft>
                <a:spcPts val="600"/>
              </a:spcAft>
              <a:buSzPct val="100000"/>
              <a:buFont typeface="Arial" pitchFamily="34"/>
              <a:buChar char="•"/>
              <a:tabLst/>
              <a:defRPr sz="1700" b="0" i="0" u="none" strike="noStrike" kern="0" cap="none" spc="0" baseline="0">
                <a:solidFill>
                  <a:srgbClr val="000000"/>
                </a:solidFill>
                <a:uFillTx/>
              </a:defRPr>
            </a:pPr>
            <a:r>
              <a:rPr lang="en-US" sz="2200" b="0" i="0" u="none" strike="noStrike" kern="0" cap="none" spc="0" baseline="0">
                <a:solidFill>
                  <a:srgbClr val="000000"/>
                </a:solidFill>
                <a:uFillTx/>
                <a:latin typeface="Calibri"/>
                <a:cs typeface="Calibri"/>
              </a:rPr>
              <a:t>Power to allow you to use the rooms functionality and have the lights on. Obtained from batteries or generator rooms</a:t>
            </a:r>
          </a:p>
          <a:p>
            <a:pPr marL="285750" marR="0" lvl="0" indent="-228600" algn="l" defTabSz="914400" rtl="0" fontAlgn="auto" hangingPunct="1">
              <a:lnSpc>
                <a:spcPct val="80000"/>
              </a:lnSpc>
              <a:spcBef>
                <a:spcPts val="0"/>
              </a:spcBef>
              <a:spcAft>
                <a:spcPts val="600"/>
              </a:spcAft>
              <a:buSzPct val="100000"/>
              <a:buFont typeface="Arial" pitchFamily="34"/>
              <a:buChar char="•"/>
              <a:tabLst/>
              <a:defRPr sz="1700" b="0" i="0" u="none" strike="noStrike" kern="0" cap="none" spc="0" baseline="0">
                <a:solidFill>
                  <a:srgbClr val="000000"/>
                </a:solidFill>
                <a:uFillTx/>
              </a:defRPr>
            </a:pPr>
            <a:endParaRPr lang="en-US" sz="2200" b="0" i="0" u="none" strike="noStrike" kern="0" cap="none" spc="0" baseline="0">
              <a:solidFill>
                <a:srgbClr val="000000"/>
              </a:solidFill>
              <a:uFillTx/>
              <a:latin typeface="Calibri"/>
              <a:cs typeface="Calibri"/>
            </a:endParaRPr>
          </a:p>
          <a:p>
            <a:pPr marL="285750" marR="0" lvl="0" indent="-228600" algn="l" defTabSz="914400" rtl="0" fontAlgn="auto" hangingPunct="1">
              <a:lnSpc>
                <a:spcPct val="80000"/>
              </a:lnSpc>
              <a:spcBef>
                <a:spcPts val="0"/>
              </a:spcBef>
              <a:spcAft>
                <a:spcPts val="600"/>
              </a:spcAft>
              <a:buSzPct val="100000"/>
              <a:buFont typeface="Arial" pitchFamily="34"/>
              <a:buChar char="•"/>
              <a:tabLst/>
              <a:defRPr sz="1700" b="0" i="0" u="none" strike="noStrike" kern="0" cap="none" spc="0" baseline="0">
                <a:solidFill>
                  <a:srgbClr val="000000"/>
                </a:solidFill>
                <a:uFillTx/>
              </a:defRPr>
            </a:pPr>
            <a:endParaRPr lang="en-US" sz="2200" b="0" i="0" u="none" strike="noStrike" kern="0" cap="none" spc="0" baseline="0">
              <a:solidFill>
                <a:srgbClr val="000000"/>
              </a:solidFill>
              <a:uFillTx/>
              <a:latin typeface="Calibri"/>
              <a:cs typeface="Calibri"/>
            </a:endParaRPr>
          </a:p>
        </p:txBody>
      </p:sp>
      <p:pic>
        <p:nvPicPr>
          <p:cNvPr id="5" name="Picture 16" descr="Diagram&#10;&#10;Description automatically generated">
            <a:extLst>
              <a:ext uri="{FF2B5EF4-FFF2-40B4-BE49-F238E27FC236}">
                <a16:creationId xmlns:a16="http://schemas.microsoft.com/office/drawing/2014/main" id="{159FE360-2239-C1E8-16EF-B80924F63F08}"/>
              </a:ext>
            </a:extLst>
          </p:cNvPr>
          <p:cNvPicPr>
            <a:picLocks noChangeAspect="1"/>
          </p:cNvPicPr>
          <p:nvPr/>
        </p:nvPicPr>
        <p:blipFill>
          <a:blip r:embed="rId2"/>
          <a:stretch>
            <a:fillRect/>
          </a:stretch>
        </p:blipFill>
        <p:spPr>
          <a:xfrm>
            <a:off x="9243486" y="245534"/>
            <a:ext cx="2743200" cy="3657600"/>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53A21AA-3A89-0BC5-E22F-45598AD365E9}"/>
              </a:ext>
            </a:extLst>
          </p:cNvPr>
          <p:cNvSpPr>
            <a:spLocks noMove="1" noResize="1"/>
          </p:cNvSpPr>
          <p:nvPr/>
        </p:nvSpPr>
        <p:spPr>
          <a:xfrm>
            <a:off x="10088876" y="0"/>
            <a:ext cx="2103120" cy="6858000"/>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39">
            <a:extLst>
              <a:ext uri="{FF2B5EF4-FFF2-40B4-BE49-F238E27FC236}">
                <a16:creationId xmlns:a16="http://schemas.microsoft.com/office/drawing/2014/main" id="{EE1DBE13-329D-F2E3-6C89-B75CAB9DE643}"/>
              </a:ext>
            </a:extLst>
          </p:cNvPr>
          <p:cNvSpPr/>
          <p:nvPr/>
        </p:nvSpPr>
        <p:spPr>
          <a:xfrm>
            <a:off x="1136425" y="627561"/>
            <a:ext cx="7474168" cy="1325559"/>
          </a:xfrm>
          <a:prstGeom prst="rect">
            <a:avLst/>
          </a:prstGeom>
          <a:noFill/>
          <a:ln cap="flat">
            <a:noFill/>
            <a:prstDash val="solid"/>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4400" b="0" i="0" u="none" strike="noStrike" kern="0" cap="none" spc="0" baseline="0">
                <a:solidFill>
                  <a:srgbClr val="000000"/>
                </a:solidFill>
                <a:effectLst>
                  <a:outerShdw dist="19048" dir="2700000">
                    <a:srgbClr val="000000"/>
                  </a:outerShdw>
                </a:effectLst>
                <a:uFillTx/>
                <a:latin typeface="Calibri Light"/>
              </a:rPr>
              <a:t>Territory Mechanic</a:t>
            </a:r>
            <a:endParaRPr lang="en-US" sz="4400" b="0" i="0" u="none" strike="noStrike" kern="1200" cap="none" spc="0" baseline="0">
              <a:solidFill>
                <a:srgbClr val="000000"/>
              </a:solidFill>
              <a:effectLst>
                <a:outerShdw dist="19048" dir="2700000">
                  <a:srgbClr val="000000"/>
                </a:outerShdw>
              </a:effectLst>
              <a:uFillTx/>
              <a:latin typeface="Calibri Light"/>
            </a:endParaRPr>
          </a:p>
        </p:txBody>
      </p:sp>
      <p:sp>
        <p:nvSpPr>
          <p:cNvPr id="4" name="TextBox 40">
            <a:extLst>
              <a:ext uri="{FF2B5EF4-FFF2-40B4-BE49-F238E27FC236}">
                <a16:creationId xmlns:a16="http://schemas.microsoft.com/office/drawing/2014/main" id="{7F8F1260-EA60-A546-38E0-ACB32FD2E769}"/>
              </a:ext>
            </a:extLst>
          </p:cNvPr>
          <p:cNvSpPr txBox="1"/>
          <p:nvPr/>
        </p:nvSpPr>
        <p:spPr>
          <a:xfrm>
            <a:off x="1136425" y="2309920"/>
            <a:ext cx="8478700" cy="3450616"/>
          </a:xfrm>
          <a:prstGeom prst="rect">
            <a:avLst/>
          </a:prstGeom>
          <a:noFill/>
          <a:ln cap="flat">
            <a:noFill/>
          </a:ln>
        </p:spPr>
        <p:txBody>
          <a:bodyPr vert="horz" wrap="square" lIns="91440" tIns="45720" rIns="91440" bIns="45720" anchor="ctr" anchorCtr="0" compatLnSpc="1">
            <a:normAutofit/>
          </a:bodyPr>
          <a:lstStyle/>
          <a:p>
            <a:pPr marL="400050" marR="0" lvl="0"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The player at any time can open a map and see all known rooms</a:t>
            </a:r>
          </a:p>
          <a:p>
            <a:pPr marL="400050" marR="0" lvl="0"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Rooms will be marked as safe, Dangerous or unknown</a:t>
            </a:r>
          </a:p>
          <a:p>
            <a:pPr marL="400050" marR="0" lvl="0"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Push through the map, slowly securing the Moon base</a:t>
            </a:r>
          </a:p>
          <a:p>
            <a:pPr marL="400050" marR="0" lvl="0"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Random zombie hordes can come, break in and damage rooms and retake over safe territory</a:t>
            </a:r>
          </a:p>
          <a:p>
            <a:pPr marL="400050" marR="0" lvl="0"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a:cs typeface="Calibri"/>
              </a:rPr>
              <a:t>The player can seal doors to stop the horde from advancing, but they could still be there when the door is unsealed.</a:t>
            </a:r>
          </a:p>
          <a:p>
            <a:pPr marL="400050" marR="0" lvl="0" indent="-342900" algn="l" defTabSz="914400" rtl="0" fontAlgn="auto" hangingPunct="1">
              <a:lnSpc>
                <a:spcPct val="90000"/>
              </a:lnSpc>
              <a:spcBef>
                <a:spcPts val="0"/>
              </a:spcBef>
              <a:spcAft>
                <a:spcPts val="600"/>
              </a:spcAft>
              <a:buSzPct val="100000"/>
              <a:buFont typeface="Arial"/>
              <a:buChar char="•"/>
              <a:tabLst/>
              <a:defRPr sz="1800" b="0" i="0" u="none" strike="noStrike" kern="0" cap="none" spc="0" baseline="0">
                <a:solidFill>
                  <a:srgbClr val="000000"/>
                </a:solidFill>
                <a:uFillTx/>
              </a:defRPr>
            </a:pPr>
            <a:endParaRPr lang="en-US" sz="2400" b="0" i="0" u="none" strike="noStrike" kern="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0" cap="none" spc="0" baseline="0">
              <a:solidFill>
                <a:srgbClr val="000000"/>
              </a:solidFill>
              <a:uFillTx/>
              <a:latin typeface="Calibri"/>
              <a:cs typeface="Calibri"/>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2400" b="0" i="0" u="none" strike="noStrike" kern="0" cap="none" spc="0" baseline="0">
              <a:solidFill>
                <a:srgbClr val="000000"/>
              </a:solidFill>
              <a:uFillTx/>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1318</Words>
  <Application>Microsoft Office PowerPoint</Application>
  <PresentationFormat>Widescreen</PresentationFormat>
  <Paragraphs>159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Heebo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Hayward</dc:creator>
  <cp:lastModifiedBy>Max Clarke</cp:lastModifiedBy>
  <cp:revision>16</cp:revision>
  <dcterms:created xsi:type="dcterms:W3CDTF">2022-10-18T10:23:14Z</dcterms:created>
  <dcterms:modified xsi:type="dcterms:W3CDTF">2023-09-02T11:45:18Z</dcterms:modified>
</cp:coreProperties>
</file>