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1616" r:id="rId3"/>
    <p:sldId id="257" r:id="rId4"/>
    <p:sldId id="1641" r:id="rId5"/>
    <p:sldId id="1642" r:id="rId6"/>
    <p:sldId id="1622" r:id="rId7"/>
    <p:sldId id="1621" r:id="rId8"/>
    <p:sldId id="1643" r:id="rId9"/>
    <p:sldId id="1644" r:id="rId10"/>
    <p:sldId id="1645" r:id="rId11"/>
    <p:sldId id="1646" r:id="rId12"/>
    <p:sldId id="1647" r:id="rId13"/>
    <p:sldId id="1648" r:id="rId14"/>
    <p:sldId id="1649" r:id="rId15"/>
    <p:sldId id="1625" r:id="rId16"/>
    <p:sldId id="1631" r:id="rId17"/>
    <p:sldId id="1639" r:id="rId18"/>
    <p:sldId id="1638" r:id="rId19"/>
    <p:sldId id="164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E30"/>
    <a:srgbClr val="BC2034"/>
    <a:srgbClr val="C74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 autoAdjust="0"/>
    <p:restoredTop sz="91564"/>
  </p:normalViewPr>
  <p:slideViewPr>
    <p:cSldViewPr snapToGrid="0">
      <p:cViewPr varScale="1">
        <p:scale>
          <a:sx n="185" d="100"/>
          <a:sy n="185" d="100"/>
        </p:scale>
        <p:origin x="3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3E26F-F705-49F3-BF89-1DFE1F8E52F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9CA8-E9BA-4C67-BCB5-96DC453C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2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0083-5A88-BA1C-0925-9BA206B47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932E47-5772-0FE3-EA7E-87815883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722F51-EC35-7DD7-8BBB-070538F5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E0825-8C17-A93D-7B15-DF8A9BCAE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7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6BF02-0ED7-D0D0-19D5-DA15C7F2E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CB97CC-21B1-619D-619A-2A9A615CF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45E7D4-A495-9AB4-3728-46DF7C088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3CAB7-D56F-B5E7-67C4-5C1A93D0C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5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F3E3D-90A2-97A7-BB83-613204C3F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FDC491-CB90-32CA-E97D-6BB24659B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D15D79-732D-A900-1306-3A41F04C2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36AF3-27CA-2200-81FE-853FD3124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3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98E8E-24C4-9F2F-AC26-168ADD7DD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7DE3D4-20A0-6C37-54E8-19F1862DA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43DEBC-1685-9CEA-C561-E3FEF6856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8722A-171F-361E-DD8F-C5B3BCE7A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6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618F7-8A13-0F04-2120-CEA3E9096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0CE2B4-85B0-4737-DF0D-E937CCDDF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69DB4C-7E29-E3F7-5AEF-38E9ADE2A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BE09F-0C11-8C30-56BF-3F759CC87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4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3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5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1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1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第一部分是</a:t>
            </a:r>
            <a:r>
              <a:rPr lang="zh-CN" altLang="en-US" dirty="0"/>
              <a:t> 介绍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8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F9DF2-ECCA-FE52-C4F3-61CBDD69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F547CF-9325-8A13-F100-B84F2B2F0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C0BAB0-2BEC-6283-A9F1-5685A3325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1BFEF-2EF4-C243-069B-382F27F1E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3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6E873-184E-C5C8-A69D-B4E71B6DA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F3A7C4-FBB7-F481-8F52-6068E0F11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F25AD3-428F-6267-A4EB-05EA786B4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036BC-FFC8-AC8D-96FE-430E3BADB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3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1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C6CEA-6DD9-F408-C00E-18191C01F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977950-9887-0A35-FD8E-0A3B0C0FE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345754-8C30-7042-18EE-835749F00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130BD-C4A1-EF83-B389-AED187B3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0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20C2-8018-AE1E-6D18-67512297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CB1751-6137-0169-81FD-3B97DD9F5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2C471C-A598-CFE9-C609-E33DEEC7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CC3F8-FE80-C6AB-82E3-8C89E340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A8-E9BA-4C67-BCB5-96DC453C8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2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0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4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0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4C44-2F24-404B-8B18-32F0A8A899B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5ED3-1716-4FDF-8B7D-D59F034B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0F43D8-23F3-B4B1-00DD-D714F32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"/>
            <a:ext cx="9144001" cy="685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2AF321-C8BA-F564-D4C8-0FABC18C1E4B}"/>
              </a:ext>
            </a:extLst>
          </p:cNvPr>
          <p:cNvSpPr txBox="1"/>
          <p:nvPr/>
        </p:nvSpPr>
        <p:spPr>
          <a:xfrm>
            <a:off x="169681" y="1009182"/>
            <a:ext cx="880463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Studying local and global loss landscapes in Federated Learning</a:t>
            </a:r>
            <a:endParaRPr lang="zh-CN" alt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ABF7A-C3F1-15D6-5B6A-F5A02E523C99}"/>
              </a:ext>
            </a:extLst>
          </p:cNvPr>
          <p:cNvSpPr txBox="1"/>
          <p:nvPr/>
        </p:nvSpPr>
        <p:spPr>
          <a:xfrm>
            <a:off x="2019297" y="390281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18:</a:t>
            </a:r>
          </a:p>
          <a:p>
            <a:pPr algn="ctr"/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Finn </a:t>
            </a:r>
            <a:r>
              <a:rPr lang="en-GB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Vaughankraska</a:t>
            </a: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Chenglong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Li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Sung Pok Yau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0D955-8D70-C26E-16E1-C4E6491F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8674F252-7071-1E0E-40C1-DD70727B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12DEF6-1E2B-6C15-8A64-84EF952BEE52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605E30-BC1D-8F33-1DE7-6918EC774AA3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A8532-A307-61B4-4FB2-DE738C5C1D8C}"/>
              </a:ext>
            </a:extLst>
          </p:cNvPr>
          <p:cNvSpPr txBox="1"/>
          <p:nvPr/>
        </p:nvSpPr>
        <p:spPr>
          <a:xfrm>
            <a:off x="2593505" y="1082744"/>
            <a:ext cx="395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Clients + Balanced + IID</a:t>
            </a:r>
          </a:p>
        </p:txBody>
      </p:sp>
      <p:pic>
        <p:nvPicPr>
          <p:cNvPr id="18" name="Picture 17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7474E9EC-4B3A-2BB1-6F39-615F394ED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37" y="1482532"/>
            <a:ext cx="3086124" cy="2414264"/>
          </a:xfrm>
          <a:prstGeom prst="rect">
            <a:avLst/>
          </a:prstGeom>
        </p:spPr>
      </p:pic>
      <p:pic>
        <p:nvPicPr>
          <p:cNvPr id="20" name="Picture 1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2878DF0-5648-58D6-25C4-30246EC55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4" y="3980733"/>
            <a:ext cx="4252740" cy="2532530"/>
          </a:xfrm>
          <a:prstGeom prst="rect">
            <a:avLst/>
          </a:prstGeom>
        </p:spPr>
      </p:pic>
      <p:pic>
        <p:nvPicPr>
          <p:cNvPr id="22" name="Picture 21" descr="A graph showing the growth of a product&#10;&#10;Description automatically generated with medium confidence">
            <a:extLst>
              <a:ext uri="{FF2B5EF4-FFF2-40B4-BE49-F238E27FC236}">
                <a16:creationId xmlns:a16="http://schemas.microsoft.com/office/drawing/2014/main" id="{E56E855E-31C8-7A78-EAF1-01735BF39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17" y="3980733"/>
            <a:ext cx="4252740" cy="25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BB84-F74B-BEC5-49A9-BE1D6D885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FA8C876B-A4C6-98F1-F976-B2ACEE37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593CE7-9244-EBC5-42C0-D8BA0379F2B7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28C71-9C96-82C4-9780-260A3191F3CD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18B72-3A18-7653-3488-3A10BC31AE0B}"/>
              </a:ext>
            </a:extLst>
          </p:cNvPr>
          <p:cNvSpPr txBox="1"/>
          <p:nvPr/>
        </p:nvSpPr>
        <p:spPr>
          <a:xfrm>
            <a:off x="1987708" y="1071718"/>
            <a:ext cx="51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Clients + Imbalanced + Non-IID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B89CB2B0-FD19-1A67-1C8A-03C2E9F92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22" y="1533383"/>
            <a:ext cx="3249153" cy="2420211"/>
          </a:xfrm>
          <a:prstGeom prst="rect">
            <a:avLst/>
          </a:prstGeom>
        </p:spPr>
      </p:pic>
      <p:pic>
        <p:nvPicPr>
          <p:cNvPr id="8" name="Picture 7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42C17FD-2855-F2E7-B946-BE80F32D7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9" y="4158126"/>
            <a:ext cx="4241993" cy="2526130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77CBF04-0614-B3FD-7F67-920E20186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00" y="4158126"/>
            <a:ext cx="4241993" cy="25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E1D6-24B8-B265-653F-8C820371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327DB28E-066E-23D2-36A5-0ECB1393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8790D6-3304-226D-D8D2-1320F8648C3E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F9E8B8-F220-2C1C-9192-0274FD52AE6A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C1C49-9025-3DD5-6D8B-DB519F40AD8D}"/>
              </a:ext>
            </a:extLst>
          </p:cNvPr>
          <p:cNvSpPr txBox="1"/>
          <p:nvPr/>
        </p:nvSpPr>
        <p:spPr>
          <a:xfrm>
            <a:off x="1987708" y="1071718"/>
            <a:ext cx="51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Clients + Balanced + IID</a:t>
            </a:r>
          </a:p>
        </p:txBody>
      </p:sp>
      <p:pic>
        <p:nvPicPr>
          <p:cNvPr id="7" name="Picture 6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A0FC350E-9417-2F25-CEE3-DF352F33E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28" y="1533383"/>
            <a:ext cx="2709642" cy="2104639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6609BB8-EB36-35D5-C1B8-9E93ADAB9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59" y="1533382"/>
            <a:ext cx="3529244" cy="2104640"/>
          </a:xfrm>
          <a:prstGeom prst="rect">
            <a:avLst/>
          </a:prstGeom>
        </p:spPr>
      </p:pic>
      <p:pic>
        <p:nvPicPr>
          <p:cNvPr id="13" name="Picture 12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3B1B03CE-DD32-6DC9-4042-14C37D35C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" y="4356563"/>
            <a:ext cx="2982516" cy="1776105"/>
          </a:xfrm>
          <a:prstGeom prst="rect">
            <a:avLst/>
          </a:prstGeom>
        </p:spPr>
      </p:pic>
      <p:pic>
        <p:nvPicPr>
          <p:cNvPr id="15" name="Picture 14" descr="A graph of 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A4D4553-8944-2E0A-6A5D-7D417D2E4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39" y="4356563"/>
            <a:ext cx="2982516" cy="1776105"/>
          </a:xfrm>
          <a:prstGeom prst="rect">
            <a:avLst/>
          </a:prstGeom>
        </p:spPr>
      </p:pic>
      <p:pic>
        <p:nvPicPr>
          <p:cNvPr id="17" name="Picture 16" descr="A graph of 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8B5EB9D-C278-1166-E555-C5697C8E7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23" y="4356563"/>
            <a:ext cx="3012308" cy="17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1753-3A6D-77B0-B164-F64C7EF3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3EA51BD0-792D-0573-E59B-BEF821079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FF67581-2F40-988F-0B42-E1C3E21EDE53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63B20F-9C3A-5EB6-91EA-F2BBC3BD8D7E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ED875-55C8-6027-7495-E9DDE79DD980}"/>
              </a:ext>
            </a:extLst>
          </p:cNvPr>
          <p:cNvSpPr txBox="1"/>
          <p:nvPr/>
        </p:nvSpPr>
        <p:spPr>
          <a:xfrm>
            <a:off x="1987708" y="1071718"/>
            <a:ext cx="51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Clients + Imbalanced + Non-IID</a:t>
            </a:r>
          </a:p>
        </p:txBody>
      </p:sp>
      <p:pic>
        <p:nvPicPr>
          <p:cNvPr id="5" name="Picture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8837A40F-DDB3-5AD4-5301-BFB0785AE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58" y="1533383"/>
            <a:ext cx="2809541" cy="2055302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42062E80-B165-C721-EE3D-66800A58D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5" y="1533383"/>
            <a:ext cx="3446510" cy="2055302"/>
          </a:xfrm>
          <a:prstGeom prst="rect">
            <a:avLst/>
          </a:prstGeom>
        </p:spPr>
      </p:pic>
      <p:pic>
        <p:nvPicPr>
          <p:cNvPr id="12" name="Picture 11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A2186DA-7B81-CF57-1077-22A7E1A50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" y="4211641"/>
            <a:ext cx="2996084" cy="1784184"/>
          </a:xfrm>
          <a:prstGeom prst="rect">
            <a:avLst/>
          </a:prstGeom>
        </p:spPr>
      </p:pic>
      <p:pic>
        <p:nvPicPr>
          <p:cNvPr id="16" name="Picture 15" descr="A graph of a graph showing the growth of a product&#10;&#10;Description automatically generated with medium confidence">
            <a:extLst>
              <a:ext uri="{FF2B5EF4-FFF2-40B4-BE49-F238E27FC236}">
                <a16:creationId xmlns:a16="http://schemas.microsoft.com/office/drawing/2014/main" id="{38106C35-7097-C7C7-53DA-C3B283F64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07" y="4211641"/>
            <a:ext cx="2996083" cy="1784184"/>
          </a:xfrm>
          <a:prstGeom prst="rect">
            <a:avLst/>
          </a:prstGeom>
        </p:spPr>
      </p:pic>
      <p:pic>
        <p:nvPicPr>
          <p:cNvPr id="19" name="Picture 18" descr="A graph of a graph showing a number of metrics&#10;&#10;Description automatically generated">
            <a:extLst>
              <a:ext uri="{FF2B5EF4-FFF2-40B4-BE49-F238E27FC236}">
                <a16:creationId xmlns:a16="http://schemas.microsoft.com/office/drawing/2014/main" id="{E130FF79-4877-ECB5-210D-073C9FE63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90" y="4211641"/>
            <a:ext cx="2996084" cy="17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928A-32AD-E7F7-E482-FB5EE7B2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C035F2AF-C199-4D71-2044-60C38FB8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6893CD-2733-3D49-8FBD-4956DEE3DC61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6330EF-872A-5C6A-A759-BF707612751F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5CD45-EDFC-BFC8-0B62-6086C1EE45A7}"/>
              </a:ext>
            </a:extLst>
          </p:cNvPr>
          <p:cNvSpPr txBox="1"/>
          <p:nvPr/>
        </p:nvSpPr>
        <p:spPr>
          <a:xfrm>
            <a:off x="1987708" y="1071718"/>
            <a:ext cx="51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Analysis</a:t>
            </a:r>
          </a:p>
        </p:txBody>
      </p:sp>
    </p:spTree>
    <p:extLst>
      <p:ext uri="{BB962C8B-B14F-4D97-AF65-F5344CB8AC3E}">
        <p14:creationId xmlns:p14="http://schemas.microsoft.com/office/powerpoint/2010/main" val="268742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0F43D8-23F3-B4B1-00DD-D714F32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01E79B-2F35-9EBE-7443-1FA4600D537B}"/>
              </a:ext>
            </a:extLst>
          </p:cNvPr>
          <p:cNvSpPr txBox="1"/>
          <p:nvPr/>
        </p:nvSpPr>
        <p:spPr>
          <a:xfrm>
            <a:off x="3446062" y="1620106"/>
            <a:ext cx="5425280" cy="28553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ntroduction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Future Work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DBA2CE-E8F0-091D-E521-990520DC4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-2" y="2062716"/>
            <a:ext cx="3173408" cy="4795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992964-F3C0-01F5-AF8D-E73BD40C0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0" y="1"/>
            <a:ext cx="3173404" cy="20627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39D880-C738-5B50-3C33-D7EE72BBCCE3}"/>
              </a:ext>
            </a:extLst>
          </p:cNvPr>
          <p:cNvSpPr txBox="1"/>
          <p:nvPr/>
        </p:nvSpPr>
        <p:spPr>
          <a:xfrm>
            <a:off x="1003301" y="862386"/>
            <a:ext cx="217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</a:t>
            </a:r>
            <a:r>
              <a:rPr lang="en-US" sz="3600" dirty="0">
                <a:solidFill>
                  <a:schemeClr val="bg1"/>
                </a:solidFill>
              </a:rPr>
              <a:t>ontents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7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9292A1F9-5F23-75B0-20DC-5CA7A0DC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DB9E97-2D77-65B9-67ED-ECA538D48A98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1C34AD-7B9B-E51B-8DC0-F00F986C1368}"/>
              </a:ext>
            </a:extLst>
          </p:cNvPr>
          <p:cNvSpPr txBox="1"/>
          <p:nvPr/>
        </p:nvSpPr>
        <p:spPr>
          <a:xfrm>
            <a:off x="2532079" y="220018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Wok</a:t>
            </a:r>
          </a:p>
        </p:txBody>
      </p:sp>
    </p:spTree>
    <p:extLst>
      <p:ext uri="{BB962C8B-B14F-4D97-AF65-F5344CB8AC3E}">
        <p14:creationId xmlns:p14="http://schemas.microsoft.com/office/powerpoint/2010/main" val="116095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0F43D8-23F3-B4B1-00DD-D714F32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01E79B-2F35-9EBE-7443-1FA4600D537B}"/>
              </a:ext>
            </a:extLst>
          </p:cNvPr>
          <p:cNvSpPr txBox="1"/>
          <p:nvPr/>
        </p:nvSpPr>
        <p:spPr>
          <a:xfrm>
            <a:off x="3446062" y="1620106"/>
            <a:ext cx="5425280" cy="28553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ntroduction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Future Work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DBA2CE-E8F0-091D-E521-990520DC4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-2" y="2062716"/>
            <a:ext cx="3173408" cy="4795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992964-F3C0-01F5-AF8D-E73BD40C0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0" y="1"/>
            <a:ext cx="3173404" cy="20627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39D880-C738-5B50-3C33-D7EE72BBCCE3}"/>
              </a:ext>
            </a:extLst>
          </p:cNvPr>
          <p:cNvSpPr txBox="1"/>
          <p:nvPr/>
        </p:nvSpPr>
        <p:spPr>
          <a:xfrm>
            <a:off x="1003301" y="862386"/>
            <a:ext cx="217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</a:t>
            </a:r>
            <a:r>
              <a:rPr lang="en-US" sz="3600" dirty="0">
                <a:solidFill>
                  <a:schemeClr val="bg1"/>
                </a:solidFill>
              </a:rPr>
              <a:t>ontents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9292A1F9-5F23-75B0-20DC-5CA7A0DC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DB9E97-2D77-65B9-67ED-ECA538D48A98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1C34AD-7B9B-E51B-8DC0-F00F986C1368}"/>
              </a:ext>
            </a:extLst>
          </p:cNvPr>
          <p:cNvSpPr txBox="1"/>
          <p:nvPr/>
        </p:nvSpPr>
        <p:spPr>
          <a:xfrm>
            <a:off x="2532079" y="83748"/>
            <a:ext cx="4079841" cy="82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2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0F43D8-23F3-B4B1-00DD-D714F32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1" cy="685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2AF321-C8BA-F564-D4C8-0FABC18C1E4B}"/>
              </a:ext>
            </a:extLst>
          </p:cNvPr>
          <p:cNvSpPr txBox="1"/>
          <p:nvPr/>
        </p:nvSpPr>
        <p:spPr>
          <a:xfrm>
            <a:off x="169682" y="2372072"/>
            <a:ext cx="8804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0F43D8-23F3-B4B1-00DD-D714F32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01E79B-2F35-9EBE-7443-1FA4600D537B}"/>
              </a:ext>
            </a:extLst>
          </p:cNvPr>
          <p:cNvSpPr txBox="1"/>
          <p:nvPr/>
        </p:nvSpPr>
        <p:spPr>
          <a:xfrm>
            <a:off x="3446062" y="1620106"/>
            <a:ext cx="5425280" cy="28575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Future Work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DBA2CE-E8F0-091D-E521-990520DC4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-2" y="2062716"/>
            <a:ext cx="3173408" cy="4795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992964-F3C0-01F5-AF8D-E73BD40C0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0" y="1"/>
            <a:ext cx="3173404" cy="20627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39D880-C738-5B50-3C33-D7EE72BBCCE3}"/>
              </a:ext>
            </a:extLst>
          </p:cNvPr>
          <p:cNvSpPr txBox="1"/>
          <p:nvPr/>
        </p:nvSpPr>
        <p:spPr>
          <a:xfrm>
            <a:off x="1003301" y="862386"/>
            <a:ext cx="217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</a:t>
            </a:r>
            <a:r>
              <a:rPr lang="en-US" sz="3600" dirty="0">
                <a:solidFill>
                  <a:schemeClr val="bg1"/>
                </a:solidFill>
              </a:rPr>
              <a:t>ontents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7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7A513-E692-3EF8-5BE6-C1182E73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7" b="20620"/>
          <a:stretch/>
        </p:blipFill>
        <p:spPr>
          <a:xfrm>
            <a:off x="0" y="0"/>
            <a:ext cx="9144000" cy="4981157"/>
          </a:xfrm>
          <a:prstGeom prst="rect">
            <a:avLst/>
          </a:prstGeom>
        </p:spPr>
      </p:pic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9292A1F9-5F23-75B0-20DC-5CA7A0DC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Ångströmslaboratoriet – Syrmans AB">
            <a:extLst>
              <a:ext uri="{FF2B5EF4-FFF2-40B4-BE49-F238E27FC236}">
                <a16:creationId xmlns:a16="http://schemas.microsoft.com/office/drawing/2014/main" id="{952DBD35-4FBE-1ED7-0AE3-6649FCBA9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44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DB9E97-2D77-65B9-67ED-ECA538D48A98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1C34AD-7B9B-E51B-8DC0-F00F986C1368}"/>
              </a:ext>
            </a:extLst>
          </p:cNvPr>
          <p:cNvSpPr txBox="1"/>
          <p:nvPr/>
        </p:nvSpPr>
        <p:spPr>
          <a:xfrm>
            <a:off x="2532079" y="256670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D7B4A-11EB-6839-557D-074F00EC616A}"/>
              </a:ext>
            </a:extLst>
          </p:cNvPr>
          <p:cNvSpPr txBox="1"/>
          <p:nvPr/>
        </p:nvSpPr>
        <p:spPr>
          <a:xfrm>
            <a:off x="0" y="108044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decentralized approach to machine learning. It tackles the issues of centralized machine learning by allowing models to train on distributed data sources.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diagram of a diagram of a network&#10;&#10;Description automatically generated">
            <a:extLst>
              <a:ext uri="{FF2B5EF4-FFF2-40B4-BE49-F238E27FC236}">
                <a16:creationId xmlns:a16="http://schemas.microsoft.com/office/drawing/2014/main" id="{1C7A432E-D094-41E5-B470-41F5EF4F0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4" y="1735559"/>
            <a:ext cx="4281498" cy="41926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53DF78-748D-EC0B-4FDC-E32ECD477E55}"/>
              </a:ext>
            </a:extLst>
          </p:cNvPr>
          <p:cNvSpPr txBox="1"/>
          <p:nvPr/>
        </p:nvSpPr>
        <p:spPr>
          <a:xfrm>
            <a:off x="6059726" y="2747859"/>
            <a:ext cx="3490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Parties(Clients)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1892F-243A-EBD9-9550-2127ACB0AF68}"/>
              </a:ext>
            </a:extLst>
          </p:cNvPr>
          <p:cNvSpPr txBox="1"/>
          <p:nvPr/>
        </p:nvSpPr>
        <p:spPr>
          <a:xfrm>
            <a:off x="0" y="6415439"/>
            <a:ext cx="648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Scaleout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docs.scaleoutsystems.com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/stable/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introduction.html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 Survey on Federated Learning Systems: Vision, Hype and Reality for Data Privacy and Protection</a:t>
            </a:r>
          </a:p>
        </p:txBody>
      </p:sp>
    </p:spTree>
    <p:extLst>
      <p:ext uri="{BB962C8B-B14F-4D97-AF65-F5344CB8AC3E}">
        <p14:creationId xmlns:p14="http://schemas.microsoft.com/office/powerpoint/2010/main" val="188631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A2CB0-CE39-C809-6EA8-C9C1DB17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7A039A-15BE-9B11-E6CC-724D8A850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7" b="20620"/>
          <a:stretch/>
        </p:blipFill>
        <p:spPr>
          <a:xfrm>
            <a:off x="0" y="0"/>
            <a:ext cx="9144000" cy="4981157"/>
          </a:xfrm>
          <a:prstGeom prst="rect">
            <a:avLst/>
          </a:prstGeom>
        </p:spPr>
      </p:pic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BCB03C28-7110-A360-0D44-08165B1D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Ångströmslaboratoriet – Syrmans AB">
            <a:extLst>
              <a:ext uri="{FF2B5EF4-FFF2-40B4-BE49-F238E27FC236}">
                <a16:creationId xmlns:a16="http://schemas.microsoft.com/office/drawing/2014/main" id="{7CAADBBE-0499-F3D3-9896-56413A453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44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3C8290-772B-BBB0-5A06-9EEFE1E14C35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E450B6-DFCE-78EC-7054-75EBAC11401C}"/>
              </a:ext>
            </a:extLst>
          </p:cNvPr>
          <p:cNvSpPr txBox="1"/>
          <p:nvPr/>
        </p:nvSpPr>
        <p:spPr>
          <a:xfrm>
            <a:off x="2532079" y="19534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 generated diagram&#10;&#10;Description automatically generated">
            <a:extLst>
              <a:ext uri="{FF2B5EF4-FFF2-40B4-BE49-F238E27FC236}">
                <a16:creationId xmlns:a16="http://schemas.microsoft.com/office/drawing/2014/main" id="{EFE6FDAA-ABE5-C268-A2CA-260BA22E2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490578"/>
            <a:ext cx="7772400" cy="26960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F6783-EB6C-5B89-6275-0B0378B5E9F1}"/>
              </a:ext>
            </a:extLst>
          </p:cNvPr>
          <p:cNvSpPr txBox="1"/>
          <p:nvPr/>
        </p:nvSpPr>
        <p:spPr>
          <a:xfrm>
            <a:off x="-53284" y="6431820"/>
            <a:ext cx="600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Visualizing the Loss Landscape of Neural Nets</a:t>
            </a:r>
          </a:p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Understanding Federated Learning through Loss Landscape Visualizations: A Pilot Study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1ADB7-3CCC-3EF6-7AB0-49A23403B6E6}"/>
              </a:ext>
            </a:extLst>
          </p:cNvPr>
          <p:cNvSpPr txBox="1"/>
          <p:nvPr/>
        </p:nvSpPr>
        <p:spPr>
          <a:xfrm>
            <a:off x="-53284" y="1125614"/>
            <a:ext cx="851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landscape analysis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effective approach for studying the learning dynamics and generalization properties of neural networks in high-dimensional spaces.</a:t>
            </a:r>
          </a:p>
        </p:txBody>
      </p:sp>
    </p:spTree>
    <p:extLst>
      <p:ext uri="{BB962C8B-B14F-4D97-AF65-F5344CB8AC3E}">
        <p14:creationId xmlns:p14="http://schemas.microsoft.com/office/powerpoint/2010/main" val="2022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ADB5-62A9-5387-67F9-63E44FFD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7E910D-E6BC-EB65-BF19-F754E45EE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7" b="20620"/>
          <a:stretch/>
        </p:blipFill>
        <p:spPr>
          <a:xfrm>
            <a:off x="0" y="0"/>
            <a:ext cx="9144000" cy="4981157"/>
          </a:xfrm>
          <a:prstGeom prst="rect">
            <a:avLst/>
          </a:prstGeom>
        </p:spPr>
      </p:pic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6044174C-3CE5-4D89-0257-EC50D107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Ångströmslaboratoriet – Syrmans AB">
            <a:extLst>
              <a:ext uri="{FF2B5EF4-FFF2-40B4-BE49-F238E27FC236}">
                <a16:creationId xmlns:a16="http://schemas.microsoft.com/office/drawing/2014/main" id="{353E9860-7594-9806-43E2-C8FF8D195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144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7B3003-5C15-F291-BA1A-D2E02B3475C9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1D1337-6644-6A0F-7D10-1CC6869DD0A6}"/>
              </a:ext>
            </a:extLst>
          </p:cNvPr>
          <p:cNvSpPr txBox="1"/>
          <p:nvPr/>
        </p:nvSpPr>
        <p:spPr>
          <a:xfrm>
            <a:off x="2532079" y="19534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E3124-367F-DA4D-3F07-115341634A66}"/>
              </a:ext>
            </a:extLst>
          </p:cNvPr>
          <p:cNvSpPr txBox="1"/>
          <p:nvPr/>
        </p:nvSpPr>
        <p:spPr>
          <a:xfrm>
            <a:off x="491575" y="1684421"/>
            <a:ext cx="8160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Tasks: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Study local and global loss landscapes in federated learning.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Compare local loss landscapes and global loss landscapes in federated learning.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Understand a local client's contribution to the overall loss landscape.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 Provide insights to optimize federated learning systems.</a:t>
            </a:r>
          </a:p>
        </p:txBody>
      </p:sp>
    </p:spTree>
    <p:extLst>
      <p:ext uri="{BB962C8B-B14F-4D97-AF65-F5344CB8AC3E}">
        <p14:creationId xmlns:p14="http://schemas.microsoft.com/office/powerpoint/2010/main" val="12600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0F43D8-23F3-B4B1-00DD-D714F323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01E79B-2F35-9EBE-7443-1FA4600D537B}"/>
              </a:ext>
            </a:extLst>
          </p:cNvPr>
          <p:cNvSpPr txBox="1"/>
          <p:nvPr/>
        </p:nvSpPr>
        <p:spPr>
          <a:xfrm>
            <a:off x="3446062" y="1620106"/>
            <a:ext cx="5425280" cy="28575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Future Work</a:t>
            </a:r>
          </a:p>
          <a:p>
            <a:pPr marL="342900" indent="-342900" defTabSz="855345">
              <a:lnSpc>
                <a:spcPct val="150000"/>
              </a:lnSpc>
              <a:spcBef>
                <a:spcPts val="540"/>
              </a:spcBef>
              <a:spcAft>
                <a:spcPts val="108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lusion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DBA2CE-E8F0-091D-E521-990520DC4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-2" y="2062716"/>
            <a:ext cx="3173408" cy="4795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992964-F3C0-01F5-AF8D-E73BD40C0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47"/>
          <a:stretch/>
        </p:blipFill>
        <p:spPr>
          <a:xfrm>
            <a:off x="0" y="1"/>
            <a:ext cx="3173404" cy="20627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39D880-C738-5B50-3C33-D7EE72BBCCE3}"/>
              </a:ext>
            </a:extLst>
          </p:cNvPr>
          <p:cNvSpPr txBox="1"/>
          <p:nvPr/>
        </p:nvSpPr>
        <p:spPr>
          <a:xfrm>
            <a:off x="1003301" y="862386"/>
            <a:ext cx="217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</a:t>
            </a:r>
            <a:r>
              <a:rPr lang="en-US" sz="3600" dirty="0">
                <a:solidFill>
                  <a:schemeClr val="bg1"/>
                </a:solidFill>
              </a:rPr>
              <a:t>ontents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9292A1F9-5F23-75B0-20DC-5CA7A0DC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DB9E97-2D77-65B9-67ED-ECA538D48A98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1C34AD-7B9B-E51B-8DC0-F00F986C1368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C2091-9322-AB20-4889-DF205B4FC326}"/>
              </a:ext>
            </a:extLst>
          </p:cNvPr>
          <p:cNvSpPr txBox="1"/>
          <p:nvPr/>
        </p:nvSpPr>
        <p:spPr>
          <a:xfrm>
            <a:off x="2255059" y="1082744"/>
            <a:ext cx="463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90ECD-CB6C-A700-17D9-1E30A4EC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5" y="1544409"/>
            <a:ext cx="4110945" cy="230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7A33E3-B36C-167E-3AC4-DD7D87ACB63F}"/>
              </a:ext>
            </a:extLst>
          </p:cNvPr>
          <p:cNvSpPr txBox="1"/>
          <p:nvPr/>
        </p:nvSpPr>
        <p:spPr>
          <a:xfrm>
            <a:off x="545357" y="3852411"/>
            <a:ext cx="397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GB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contains </a:t>
            </a:r>
            <a:r>
              <a:rPr lang="en-GB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70,000 </a:t>
            </a:r>
            <a:r>
              <a:rPr lang="en-GB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images, each with dimensions of </a:t>
            </a:r>
            <a:r>
              <a:rPr lang="en-GB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28x28</a:t>
            </a:r>
            <a:r>
              <a:rPr lang="en-GB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pixels, resulting in </a:t>
            </a:r>
            <a:r>
              <a:rPr lang="en-GB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  <a:r>
              <a:rPr lang="en-GB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per image. Each feature represents the intensity of a pixel, ranging from </a:t>
            </a:r>
            <a:r>
              <a:rPr lang="en-GB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to 255</a:t>
            </a:r>
            <a:r>
              <a:rPr lang="en-GB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FB225-D163-3F6F-6201-74AEDA55D607}"/>
              </a:ext>
            </a:extLst>
          </p:cNvPr>
          <p:cNvSpPr txBox="1"/>
          <p:nvPr/>
        </p:nvSpPr>
        <p:spPr>
          <a:xfrm>
            <a:off x="-53284" y="6431820"/>
            <a:ext cx="694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The MNIST Database of Handwritten Digit Images for Machine Learning Research [Best of the Web]</a:t>
            </a:r>
          </a:p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Learning Multiple Layers of Features from Tiny Images</a:t>
            </a:r>
          </a:p>
        </p:txBody>
      </p:sp>
      <p:pic>
        <p:nvPicPr>
          <p:cNvPr id="30" name="Picture 29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15FEA9B7-F8CF-EFAF-AA2A-721AF7236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66" y="1544407"/>
            <a:ext cx="2983828" cy="23080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D12A4F-CD7B-8664-7883-C90C4C7320B6}"/>
              </a:ext>
            </a:extLst>
          </p:cNvPr>
          <p:cNvSpPr txBox="1"/>
          <p:nvPr/>
        </p:nvSpPr>
        <p:spPr>
          <a:xfrm>
            <a:off x="5225143" y="3847842"/>
            <a:ext cx="3726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CIFAR-100</a:t>
            </a:r>
            <a:r>
              <a:rPr lang="en-GB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is a subset of the Tiny Images dataset, containing </a:t>
            </a:r>
            <a:r>
              <a:rPr lang="en-GB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60,000</a:t>
            </a:r>
            <a:r>
              <a:rPr lang="en-GB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32x32</a:t>
            </a:r>
            <a:r>
              <a:rPr lang="en-GB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images across 100 classes grouped into 20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GB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Each class has 600 images, with 500 for training and 100 for testing. Images have both a "fine" label (class) and a "coarse" label (superclass).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6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BF0D-BCE8-E57A-BA54-036B6593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AD4F8C66-11C2-C06C-9AB3-4B3E6355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0FD992-6E8E-D7A6-61C8-9BB4199F95D7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973179-CBFE-4BAE-C1C1-F3D0360E44E6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3515C-9CC9-D33C-C7DC-E3FB234B7A01}"/>
              </a:ext>
            </a:extLst>
          </p:cNvPr>
          <p:cNvSpPr txBox="1"/>
          <p:nvPr/>
        </p:nvSpPr>
        <p:spPr>
          <a:xfrm>
            <a:off x="2255059" y="1099834"/>
            <a:ext cx="463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FEDn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</p:txBody>
      </p:sp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329A3FD4-3CF9-A777-C8B0-B9E79953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6" r="16409"/>
          <a:stretch/>
        </p:blipFill>
        <p:spPr>
          <a:xfrm>
            <a:off x="2172556" y="1845808"/>
            <a:ext cx="4798883" cy="3912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C255E-7830-84FE-835B-F2FD3B652AD7}"/>
              </a:ext>
            </a:extLst>
          </p:cNvPr>
          <p:cNvSpPr txBox="1"/>
          <p:nvPr/>
        </p:nvSpPr>
        <p:spPr>
          <a:xfrm>
            <a:off x="-53284" y="6581001"/>
            <a:ext cx="694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Scaleout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docs.scaleoutsystems.com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/stable/</a:t>
            </a:r>
            <a:r>
              <a:rPr lang="en-GB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architecture.html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7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E85E-C64D-0F33-91B4-525BCCE62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psala University - York International">
            <a:extLst>
              <a:ext uri="{FF2B5EF4-FFF2-40B4-BE49-F238E27FC236}">
                <a16:creationId xmlns:a16="http://schemas.microsoft.com/office/drawing/2014/main" id="{8C64C31F-CE13-BC28-EF02-7D639A3F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" y="57839"/>
            <a:ext cx="2017336" cy="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D9C9FB-50F7-50BF-F75F-C2A50D4A8EF2}"/>
              </a:ext>
            </a:extLst>
          </p:cNvPr>
          <p:cNvSpPr/>
          <p:nvPr/>
        </p:nvSpPr>
        <p:spPr>
          <a:xfrm flipV="1">
            <a:off x="0" y="1037025"/>
            <a:ext cx="9144000" cy="45719"/>
          </a:xfrm>
          <a:prstGeom prst="rect">
            <a:avLst/>
          </a:prstGeom>
          <a:solidFill>
            <a:srgbClr val="B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E15590-0884-4269-54E8-4AD074D02DD0}"/>
              </a:ext>
            </a:extLst>
          </p:cNvPr>
          <p:cNvSpPr txBox="1"/>
          <p:nvPr/>
        </p:nvSpPr>
        <p:spPr>
          <a:xfrm>
            <a:off x="2532079" y="170887"/>
            <a:ext cx="407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C4F03-672A-3CB4-89F0-1C7F5C1CB954}"/>
              </a:ext>
            </a:extLst>
          </p:cNvPr>
          <p:cNvSpPr txBox="1"/>
          <p:nvPr/>
        </p:nvSpPr>
        <p:spPr>
          <a:xfrm>
            <a:off x="2255059" y="1099834"/>
            <a:ext cx="463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AC1B7-F7EC-4255-4C34-E4B5FEBAF764}"/>
              </a:ext>
            </a:extLst>
          </p:cNvPr>
          <p:cNvSpPr txBox="1"/>
          <p:nvPr/>
        </p:nvSpPr>
        <p:spPr>
          <a:xfrm>
            <a:off x="844771" y="1991265"/>
            <a:ext cx="8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C169A-09F0-757B-5730-73C1DC70D7CA}"/>
              </a:ext>
            </a:extLst>
          </p:cNvPr>
          <p:cNvSpPr txBox="1"/>
          <p:nvPr/>
        </p:nvSpPr>
        <p:spPr>
          <a:xfrm>
            <a:off x="1091142" y="2360597"/>
            <a:ext cx="3643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15F6E-8A6A-0F68-C481-033F0A967E1D}"/>
              </a:ext>
            </a:extLst>
          </p:cNvPr>
          <p:cNvSpPr txBox="1"/>
          <p:nvPr/>
        </p:nvSpPr>
        <p:spPr>
          <a:xfrm>
            <a:off x="2255059" y="1991265"/>
            <a:ext cx="18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F29A0-9364-B93C-7045-AC4B699E9CDA}"/>
              </a:ext>
            </a:extLst>
          </p:cNvPr>
          <p:cNvSpPr txBox="1"/>
          <p:nvPr/>
        </p:nvSpPr>
        <p:spPr>
          <a:xfrm>
            <a:off x="4508111" y="199126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0A3E6-2E59-850F-3720-F3BA0C459E3F}"/>
              </a:ext>
            </a:extLst>
          </p:cNvPr>
          <p:cNvSpPr txBox="1"/>
          <p:nvPr/>
        </p:nvSpPr>
        <p:spPr>
          <a:xfrm>
            <a:off x="2320373" y="2897587"/>
            <a:ext cx="176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</a:p>
          <a:p>
            <a:pPr algn="ctr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13941-0932-8DC2-C94A-6780AFDAD054}"/>
              </a:ext>
            </a:extLst>
          </p:cNvPr>
          <p:cNvSpPr txBox="1"/>
          <p:nvPr/>
        </p:nvSpPr>
        <p:spPr>
          <a:xfrm>
            <a:off x="4569988" y="2897587"/>
            <a:ext cx="150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IID</a:t>
            </a:r>
          </a:p>
          <a:p>
            <a:pPr algn="ctr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81563-9012-6028-0535-EDB02ED429F5}"/>
              </a:ext>
            </a:extLst>
          </p:cNvPr>
          <p:cNvSpPr txBox="1"/>
          <p:nvPr/>
        </p:nvSpPr>
        <p:spPr>
          <a:xfrm>
            <a:off x="7019567" y="199126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6A095-9BC8-A695-E2CF-5F9EEC73C0B8}"/>
              </a:ext>
            </a:extLst>
          </p:cNvPr>
          <p:cNvSpPr txBox="1"/>
          <p:nvPr/>
        </p:nvSpPr>
        <p:spPr>
          <a:xfrm>
            <a:off x="7672709" y="2090172"/>
            <a:ext cx="261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9681C-D6B3-5192-D37D-07FD77F3A543}"/>
              </a:ext>
            </a:extLst>
          </p:cNvPr>
          <p:cNvSpPr txBox="1"/>
          <p:nvPr/>
        </p:nvSpPr>
        <p:spPr>
          <a:xfrm>
            <a:off x="1386776" y="5359310"/>
            <a:ext cx="636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+ Samples + Distribution = Experiments</a:t>
            </a:r>
          </a:p>
        </p:txBody>
      </p:sp>
    </p:spTree>
    <p:extLst>
      <p:ext uri="{BB962C8B-B14F-4D97-AF65-F5344CB8AC3E}">
        <p14:creationId xmlns:p14="http://schemas.microsoft.com/office/powerpoint/2010/main" val="268893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865</TotalTime>
  <Words>454</Words>
  <Application>Microsoft Macintosh PowerPoint</Application>
  <PresentationFormat>On-screen Show (4:3)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Chenglong Li</cp:lastModifiedBy>
  <cp:revision>126</cp:revision>
  <cp:lastPrinted>2024-07-15T07:14:15Z</cp:lastPrinted>
  <dcterms:created xsi:type="dcterms:W3CDTF">2024-07-11T06:05:07Z</dcterms:created>
  <dcterms:modified xsi:type="dcterms:W3CDTF">2024-10-30T20:34:17Z</dcterms:modified>
</cp:coreProperties>
</file>