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85" r:id="rId3"/>
    <p:sldId id="284" r:id="rId4"/>
    <p:sldId id="257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00" r:id="rId17"/>
  </p:sldIdLst>
  <p:sldSz cx="9144000" cy="5143500" type="screen16x9"/>
  <p:notesSz cx="6858000" cy="9144000"/>
  <p:embeddedFontLst>
    <p:embeddedFont>
      <p:font typeface="Livvic Light" pitchFamily="2" charset="0"/>
      <p:regular r:id="rId19"/>
      <p:italic r:id="rId20"/>
    </p:embeddedFont>
    <p:embeddedFont>
      <p:font typeface="Maven Pro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29628-1359-49D5-A3F5-232589023192}">
  <a:tblStyle styleId="{2A229628-1359-49D5-A3F5-2325890231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083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42" y="323775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 de usuario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21403" y="895290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PROCESO </a:t>
            </a:r>
            <a:br>
              <a:rPr lang="en" sz="6000" dirty="0"/>
            </a:br>
            <a:r>
              <a:rPr lang="en" sz="6000" dirty="0">
                <a:solidFill>
                  <a:schemeClr val="accent2"/>
                </a:solidFill>
              </a:rPr>
              <a:t>EVALUATEC</a:t>
            </a:r>
            <a:endParaRPr sz="6000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5566B-6BF6-00B4-AF4D-5FF3D9232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73" y="707307"/>
            <a:ext cx="6462619" cy="577800"/>
          </a:xfrm>
        </p:spPr>
        <p:txBody>
          <a:bodyPr/>
          <a:lstStyle/>
          <a:p>
            <a:r>
              <a:rPr lang="es-MX" sz="2000" dirty="0"/>
              <a:t>11. En la parte inferior del calendario se podrá visualizar una lista con las fechas apartadas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D17BB3-EA12-D14E-9D9A-61183018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625790"/>
            <a:ext cx="7920000" cy="189191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1B02832-E16D-D7EE-A680-CBF81EDFAAED}"/>
              </a:ext>
            </a:extLst>
          </p:cNvPr>
          <p:cNvSpPr txBox="1">
            <a:spLocks/>
          </p:cNvSpPr>
          <p:nvPr/>
        </p:nvSpPr>
        <p:spPr>
          <a:xfrm>
            <a:off x="2737530" y="3968395"/>
            <a:ext cx="646261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2000" dirty="0"/>
              <a:t>Aquí tenemos la opción de eliminar una fecha en caso de algún error</a:t>
            </a:r>
          </a:p>
        </p:txBody>
      </p:sp>
    </p:spTree>
    <p:extLst>
      <p:ext uri="{BB962C8B-B14F-4D97-AF65-F5344CB8AC3E}">
        <p14:creationId xmlns:p14="http://schemas.microsoft.com/office/powerpoint/2010/main" val="207515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5E360-B344-0750-DF47-7860E17A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46052"/>
            <a:ext cx="5960730" cy="860234"/>
          </a:xfrm>
        </p:spPr>
        <p:txBody>
          <a:bodyPr/>
          <a:lstStyle/>
          <a:p>
            <a:r>
              <a:rPr lang="es-MX" sz="2000" dirty="0"/>
              <a:t>12. Una vez terminado el proceso damos clic en el botón “CERRAR REGISTRO Y GENERAR OFICIO DE SOLICITUD”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97E11A-D250-6019-0EE8-CE561B9C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921580"/>
            <a:ext cx="7920000" cy="10253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0E37CD-4EFE-1DBB-ECD3-67A4E4B86DED}"/>
              </a:ext>
            </a:extLst>
          </p:cNvPr>
          <p:cNvSpPr txBox="1"/>
          <p:nvPr/>
        </p:nvSpPr>
        <p:spPr>
          <a:xfrm>
            <a:off x="6703308" y="2434248"/>
            <a:ext cx="1739423" cy="3077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79BAB4E-C5C9-1A54-7470-302E47C287B1}"/>
              </a:ext>
            </a:extLst>
          </p:cNvPr>
          <p:cNvCxnSpPr/>
          <p:nvPr/>
        </p:nvCxnSpPr>
        <p:spPr>
          <a:xfrm>
            <a:off x="6167044" y="1595045"/>
            <a:ext cx="941900" cy="680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41B938AB-C1CB-926F-8ED6-BAF098DFAE3D}"/>
              </a:ext>
            </a:extLst>
          </p:cNvPr>
          <p:cNvSpPr txBox="1">
            <a:spLocks/>
          </p:cNvSpPr>
          <p:nvPr/>
        </p:nvSpPr>
        <p:spPr>
          <a:xfrm>
            <a:off x="873149" y="3630962"/>
            <a:ext cx="7658851" cy="86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just"/>
            <a:r>
              <a:rPr lang="es-MX" sz="1800" dirty="0"/>
              <a:t>* Una vez cerrado el registro no se podrán añadir más fechas, a menos que lo soliciten mediante un correo electrónico a </a:t>
            </a:r>
            <a:r>
              <a:rPr lang="es-MX" sz="1800" b="1" dirty="0">
                <a:solidFill>
                  <a:schemeClr val="tx2">
                    <a:lumMod val="75000"/>
                  </a:schemeClr>
                </a:solidFill>
              </a:rPr>
              <a:t>soporteevaluatec@tecnm.mx </a:t>
            </a:r>
            <a:r>
              <a:rPr lang="es-MX" sz="1800" dirty="0"/>
              <a:t>explicando el motivo y anexando un oficio emitido por el director de su institución</a:t>
            </a:r>
          </a:p>
        </p:txBody>
      </p:sp>
    </p:spTree>
    <p:extLst>
      <p:ext uri="{BB962C8B-B14F-4D97-AF65-F5344CB8AC3E}">
        <p14:creationId xmlns:p14="http://schemas.microsoft.com/office/powerpoint/2010/main" val="412920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C67DC-0ED4-A61A-4276-1C371052D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575" y="219170"/>
            <a:ext cx="4727700" cy="577800"/>
          </a:xfrm>
        </p:spPr>
        <p:txBody>
          <a:bodyPr/>
          <a:lstStyle/>
          <a:p>
            <a:r>
              <a:rPr lang="es-MX" sz="2000" dirty="0"/>
              <a:t>13. Se confirmará el cierre del proceso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54760E-3F1C-87C9-8683-A398B377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74" y="893239"/>
            <a:ext cx="6045652" cy="3240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4D99C5C-B7FD-7515-6A4E-495D966F277B}"/>
              </a:ext>
            </a:extLst>
          </p:cNvPr>
          <p:cNvSpPr txBox="1">
            <a:spLocks/>
          </p:cNvSpPr>
          <p:nvPr/>
        </p:nvSpPr>
        <p:spPr>
          <a:xfrm>
            <a:off x="3156914" y="4229509"/>
            <a:ext cx="569145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2000" dirty="0"/>
              <a:t>Si está seguro de cerrarlo, dar clic en el botón “Sí”</a:t>
            </a:r>
          </a:p>
        </p:txBody>
      </p:sp>
    </p:spTree>
    <p:extLst>
      <p:ext uri="{BB962C8B-B14F-4D97-AF65-F5344CB8AC3E}">
        <p14:creationId xmlns:p14="http://schemas.microsoft.com/office/powerpoint/2010/main" val="40216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E1646-8C4B-557E-418E-C70A1D38C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46" y="282602"/>
            <a:ext cx="5479467" cy="577800"/>
          </a:xfrm>
        </p:spPr>
        <p:txBody>
          <a:bodyPr/>
          <a:lstStyle/>
          <a:p>
            <a:r>
              <a:rPr lang="es-MX" sz="2000" dirty="0"/>
              <a:t>14. Al volver a ingresar al calendario, </a:t>
            </a:r>
            <a:br>
              <a:rPr lang="es-MX" sz="2000" dirty="0"/>
            </a:br>
            <a:r>
              <a:rPr lang="es-MX" sz="2000" dirty="0"/>
              <a:t>se visualizarán 2 nuevos botones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3D8CCC-6470-B174-8AEB-6A6C508E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08" y="1034254"/>
            <a:ext cx="6551383" cy="3240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DF3F427-5E6F-7F97-96BE-D4E529E52FB0}"/>
              </a:ext>
            </a:extLst>
          </p:cNvPr>
          <p:cNvSpPr txBox="1">
            <a:spLocks/>
          </p:cNvSpPr>
          <p:nvPr/>
        </p:nvSpPr>
        <p:spPr>
          <a:xfrm>
            <a:off x="830346" y="4382326"/>
            <a:ext cx="77995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1300" dirty="0"/>
              <a:t>Formato de Oficio de Solicitud EVALUATEC: Nos descarga un ejemplo del oficio que debemos subir a la plataforma</a:t>
            </a:r>
          </a:p>
          <a:p>
            <a:r>
              <a:rPr lang="es-MX" sz="1300" dirty="0"/>
              <a:t>Subir Oficio Solicitud EVALUATEC: Nos permite cargar el oficio de solicitud en </a:t>
            </a:r>
            <a:r>
              <a:rPr lang="es-MX" sz="1300" b="1" dirty="0">
                <a:solidFill>
                  <a:schemeClr val="tx2">
                    <a:lumMod val="75000"/>
                  </a:schemeClr>
                </a:solidFill>
              </a:rPr>
              <a:t>formato </a:t>
            </a:r>
            <a:r>
              <a:rPr lang="es-MX" sz="1300" b="1" dirty="0" err="1">
                <a:solidFill>
                  <a:schemeClr val="tx2">
                    <a:lumMod val="75000"/>
                  </a:schemeClr>
                </a:solidFill>
              </a:rPr>
              <a:t>pdf</a:t>
            </a:r>
            <a:endParaRPr lang="es-MX" sz="13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3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6A575-C00B-E5A1-3EB8-34677894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43" y="399262"/>
            <a:ext cx="6359491" cy="577800"/>
          </a:xfrm>
        </p:spPr>
        <p:txBody>
          <a:bodyPr/>
          <a:lstStyle/>
          <a:p>
            <a:r>
              <a:rPr lang="es-MX" sz="2000" dirty="0"/>
              <a:t>15. Al dar clic en el botón “Subir Oficio Solicitud EVALUATEC” nos aparecerá esta venta flotante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2D54852-72CF-2B2F-5756-9CA3E2D5B87C}"/>
              </a:ext>
            </a:extLst>
          </p:cNvPr>
          <p:cNvSpPr txBox="1">
            <a:spLocks/>
          </p:cNvSpPr>
          <p:nvPr/>
        </p:nvSpPr>
        <p:spPr>
          <a:xfrm>
            <a:off x="1588168" y="4455338"/>
            <a:ext cx="719144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1600" dirty="0"/>
              <a:t>Seleccionamos nuestro archivo de solicitud en </a:t>
            </a:r>
            <a:r>
              <a:rPr lang="es-MX" sz="1600" b="1" dirty="0">
                <a:solidFill>
                  <a:schemeClr val="tx2">
                    <a:lumMod val="75000"/>
                  </a:schemeClr>
                </a:solidFill>
              </a:rPr>
              <a:t>formato </a:t>
            </a:r>
            <a:r>
              <a:rPr lang="es-MX" sz="1600" b="1" dirty="0" err="1">
                <a:solidFill>
                  <a:schemeClr val="tx2">
                    <a:lumMod val="75000"/>
                  </a:schemeClr>
                </a:solidFill>
              </a:rPr>
              <a:t>pdf</a:t>
            </a:r>
            <a:r>
              <a:rPr lang="es-MX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s-MX" sz="1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1600" b="1" dirty="0">
                <a:solidFill>
                  <a:schemeClr val="tx2">
                    <a:lumMod val="75000"/>
                  </a:schemeClr>
                </a:solidFill>
              </a:rPr>
              <a:t>(el nombre del archivo no deberá tener espacios) </a:t>
            </a:r>
            <a:r>
              <a:rPr lang="es-MX" sz="1600" dirty="0">
                <a:solidFill>
                  <a:schemeClr val="bg1"/>
                </a:solidFill>
              </a:rPr>
              <a:t>y damos clic en el botón “Subir”</a:t>
            </a:r>
            <a:endParaRPr lang="es-MX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BECABA-C072-E514-7B32-DAA991ED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99" y="1036528"/>
            <a:ext cx="640680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75CC-5810-C4A7-2C82-76D60D8B4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23" y="171903"/>
            <a:ext cx="6710125" cy="867110"/>
          </a:xfrm>
        </p:spPr>
        <p:txBody>
          <a:bodyPr/>
          <a:lstStyle/>
          <a:p>
            <a:r>
              <a:rPr lang="es-MX" sz="2000" dirty="0"/>
              <a:t>16. Una vez se cargó el archivo de la solicitud, las fechas apartadas serán confirmadas en el listado debajo del calendario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50E962-23AD-8878-CA1D-083F29F6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46" y="1096016"/>
            <a:ext cx="6552307" cy="3240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9605941-03DE-EE7A-6A87-A366E179F061}"/>
              </a:ext>
            </a:extLst>
          </p:cNvPr>
          <p:cNvSpPr/>
          <p:nvPr/>
        </p:nvSpPr>
        <p:spPr>
          <a:xfrm>
            <a:off x="7225823" y="3774478"/>
            <a:ext cx="536264" cy="330009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2ACB1F4-96C1-EBAB-39D6-ED2C744FDFC6}"/>
              </a:ext>
            </a:extLst>
          </p:cNvPr>
          <p:cNvCxnSpPr>
            <a:cxnSpLocks/>
          </p:cNvCxnSpPr>
          <p:nvPr/>
        </p:nvCxnSpPr>
        <p:spPr>
          <a:xfrm>
            <a:off x="6758310" y="3176337"/>
            <a:ext cx="467513" cy="490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C4A93A6-81E5-B2AF-FFA6-0C560EA189DA}"/>
              </a:ext>
            </a:extLst>
          </p:cNvPr>
          <p:cNvSpPr txBox="1"/>
          <p:nvPr/>
        </p:nvSpPr>
        <p:spPr>
          <a:xfrm>
            <a:off x="3011333" y="4448377"/>
            <a:ext cx="5346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* Cuenta únicamente con </a:t>
            </a:r>
            <a:r>
              <a:rPr lang="es-MX" b="1" i="0" dirty="0">
                <a:solidFill>
                  <a:schemeClr val="tx2">
                    <a:lumMod val="75000"/>
                  </a:schemeClr>
                </a:solidFill>
                <a:effectLst/>
                <a:latin typeface="Share Tech" panose="020B0604020202020204" charset="0"/>
              </a:rPr>
              <a:t>3 días </a:t>
            </a:r>
            <a:r>
              <a:rPr lang="es-MX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para enviar el oficio. Pasado este plazo, las fechas solicitadas se liberarán.</a:t>
            </a:r>
            <a:endParaRPr lang="es-MX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5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6;p25">
            <a:extLst>
              <a:ext uri="{FF2B5EF4-FFF2-40B4-BE49-F238E27FC236}">
                <a16:creationId xmlns:a16="http://schemas.microsoft.com/office/drawing/2014/main" id="{85BE9587-B1EE-DF97-BCC7-695CCDA860B8}"/>
              </a:ext>
            </a:extLst>
          </p:cNvPr>
          <p:cNvSpPr txBox="1">
            <a:spLocks/>
          </p:cNvSpPr>
          <p:nvPr/>
        </p:nvSpPr>
        <p:spPr>
          <a:xfrm>
            <a:off x="1561650" y="1119922"/>
            <a:ext cx="6020700" cy="290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6000" dirty="0">
                <a:solidFill>
                  <a:schemeClr val="tx2">
                    <a:lumMod val="75000"/>
                  </a:schemeClr>
                </a:solidFill>
              </a:rPr>
              <a:t>FIN DEL </a:t>
            </a:r>
            <a:br>
              <a:rPr lang="es-MX" sz="6000" dirty="0"/>
            </a:br>
            <a:r>
              <a:rPr lang="es-MX" sz="6000" dirty="0"/>
              <a:t>PROCESO </a:t>
            </a:r>
            <a:br>
              <a:rPr lang="es-MX" sz="6000" dirty="0"/>
            </a:br>
            <a:r>
              <a:rPr lang="es-MX" sz="6000" dirty="0">
                <a:solidFill>
                  <a:schemeClr val="accent2"/>
                </a:solidFill>
              </a:rPr>
              <a:t>EVALUATEC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272269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867BD-B782-8CE4-7507-1EDBB572B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4727700" cy="362499"/>
          </a:xfrm>
        </p:spPr>
        <p:txBody>
          <a:bodyPr/>
          <a:lstStyle/>
          <a:p>
            <a:r>
              <a:rPr lang="es-MX" sz="2000" dirty="0"/>
              <a:t>1. Ingresar a la página hubapp.tecnm.mx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93E699-D2CA-BD4E-47A6-6DC4D2E09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6" y="954289"/>
            <a:ext cx="6535030" cy="3240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F20CCCA-E2D4-4C27-8685-71A63E8DF404}"/>
              </a:ext>
            </a:extLst>
          </p:cNvPr>
          <p:cNvSpPr txBox="1">
            <a:spLocks/>
          </p:cNvSpPr>
          <p:nvPr/>
        </p:nvSpPr>
        <p:spPr>
          <a:xfrm>
            <a:off x="2750075" y="4369326"/>
            <a:ext cx="5944677" cy="36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2000" dirty="0"/>
              <a:t>2. Dar clic en el botón de “Iniciar sesión con Microsoft” *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3A20C8-E617-D07E-2C4A-318130B45038}"/>
              </a:ext>
            </a:extLst>
          </p:cNvPr>
          <p:cNvSpPr txBox="1">
            <a:spLocks/>
          </p:cNvSpPr>
          <p:nvPr/>
        </p:nvSpPr>
        <p:spPr>
          <a:xfrm>
            <a:off x="2750075" y="4550575"/>
            <a:ext cx="5944677" cy="36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900" dirty="0"/>
              <a:t>* Utilizar una cuenta institucional (@tecnm.mx) para entrar</a:t>
            </a:r>
          </a:p>
        </p:txBody>
      </p:sp>
    </p:spTree>
    <p:extLst>
      <p:ext uri="{BB962C8B-B14F-4D97-AF65-F5344CB8AC3E}">
        <p14:creationId xmlns:p14="http://schemas.microsoft.com/office/powerpoint/2010/main" val="17418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AA6CD9D-2B6A-4FD6-791F-D49BAD54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25" y="951750"/>
            <a:ext cx="6545350" cy="3240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B1784BB-5EE3-3B2D-D4F1-6FE737656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21" y="446051"/>
            <a:ext cx="5183834" cy="362499"/>
          </a:xfrm>
        </p:spPr>
        <p:txBody>
          <a:bodyPr/>
          <a:lstStyle/>
          <a:p>
            <a:r>
              <a:rPr lang="es-MX" sz="2000" dirty="0"/>
              <a:t>3. Dar clic en el icono de “Procesos </a:t>
            </a:r>
            <a:r>
              <a:rPr lang="es-MX" sz="2000" dirty="0" err="1"/>
              <a:t>Evaluatec</a:t>
            </a:r>
            <a:r>
              <a:rPr lang="es-MX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5307C5-9C3A-CCDF-C4D7-D0A994F5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73" y="1002992"/>
            <a:ext cx="6534454" cy="3240000"/>
          </a:xfrm>
          <a:prstGeom prst="rect">
            <a:avLst/>
          </a:prstGeom>
        </p:spPr>
      </p:pic>
      <p:sp>
        <p:nvSpPr>
          <p:cNvPr id="8" name="Google Shape;467;p26"/>
          <p:cNvSpPr txBox="1">
            <a:spLocks noGrp="1"/>
          </p:cNvSpPr>
          <p:nvPr>
            <p:ph type="ctrTitle"/>
          </p:nvPr>
        </p:nvSpPr>
        <p:spPr>
          <a:xfrm>
            <a:off x="309441" y="360341"/>
            <a:ext cx="462694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4. Se mostrará la siguiente ventana con </a:t>
            </a:r>
            <a:br>
              <a:rPr lang="en" sz="2000" dirty="0"/>
            </a:br>
            <a:r>
              <a:rPr lang="en" sz="2000" dirty="0"/>
              <a:t>los lineamientos de la plataforma</a:t>
            </a:r>
            <a:endParaRPr sz="2000" dirty="0"/>
          </a:p>
        </p:txBody>
      </p:sp>
      <p:sp>
        <p:nvSpPr>
          <p:cNvPr id="9" name="Google Shape;467;p26">
            <a:extLst>
              <a:ext uri="{FF2B5EF4-FFF2-40B4-BE49-F238E27FC236}">
                <a16:creationId xmlns:a16="http://schemas.microsoft.com/office/drawing/2014/main" id="{E86E4CCF-DD9F-280E-1E2C-E705906ADEC7}"/>
              </a:ext>
            </a:extLst>
          </p:cNvPr>
          <p:cNvSpPr txBox="1">
            <a:spLocks/>
          </p:cNvSpPr>
          <p:nvPr/>
        </p:nvSpPr>
        <p:spPr>
          <a:xfrm>
            <a:off x="2716903" y="4352638"/>
            <a:ext cx="5980210" cy="43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2000" dirty="0"/>
              <a:t>5. Para continuar dar clic en el botón “Leer lineamientos”</a:t>
            </a:r>
          </a:p>
        </p:txBody>
      </p:sp>
      <p:sp>
        <p:nvSpPr>
          <p:cNvPr id="10" name="Google Shape;467;p26">
            <a:extLst>
              <a:ext uri="{FF2B5EF4-FFF2-40B4-BE49-F238E27FC236}">
                <a16:creationId xmlns:a16="http://schemas.microsoft.com/office/drawing/2014/main" id="{A23DFC0C-5BE6-F05A-1C69-933F4400A896}"/>
              </a:ext>
            </a:extLst>
          </p:cNvPr>
          <p:cNvSpPr txBox="1">
            <a:spLocks/>
          </p:cNvSpPr>
          <p:nvPr/>
        </p:nvSpPr>
        <p:spPr>
          <a:xfrm>
            <a:off x="2716903" y="4567898"/>
            <a:ext cx="5980210" cy="43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900" dirty="0"/>
              <a:t>*Aquí puede leer los lineamientos antes de continuar con el apartado de fechas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7807-FDB9-D416-04E8-0333C120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7583274" cy="577800"/>
          </a:xfrm>
        </p:spPr>
        <p:txBody>
          <a:bodyPr/>
          <a:lstStyle/>
          <a:p>
            <a:r>
              <a:rPr lang="es-MX" sz="2000" dirty="0"/>
              <a:t>6. Dar clic en “Apartado de fechas EVALUATEC”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C12BCF-46D3-8C60-5B5C-DF12AC6E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1673330"/>
            <a:ext cx="7560000" cy="146801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6EA74C8-F800-693D-5D8E-0D40CB1D76E6}"/>
              </a:ext>
            </a:extLst>
          </p:cNvPr>
          <p:cNvSpPr/>
          <p:nvPr/>
        </p:nvSpPr>
        <p:spPr>
          <a:xfrm>
            <a:off x="792000" y="2234437"/>
            <a:ext cx="1463062" cy="3960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C44489D-C89E-4955-E6A5-8888C50563A8}"/>
              </a:ext>
            </a:extLst>
          </p:cNvPr>
          <p:cNvCxnSpPr>
            <a:cxnSpLocks/>
          </p:cNvCxnSpPr>
          <p:nvPr/>
        </p:nvCxnSpPr>
        <p:spPr>
          <a:xfrm flipH="1">
            <a:off x="2351314" y="2179435"/>
            <a:ext cx="948776" cy="25300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6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C9183-E176-E392-5955-ED01482DE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23" y="240631"/>
            <a:ext cx="4727700" cy="446336"/>
          </a:xfrm>
        </p:spPr>
        <p:txBody>
          <a:bodyPr/>
          <a:lstStyle/>
          <a:p>
            <a:r>
              <a:rPr lang="es-MX" sz="2000" dirty="0"/>
              <a:t>7. Se mostrará la siguiente ventana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761F4E-7605-BDF1-82D7-AC806C35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33" y="838221"/>
            <a:ext cx="6899933" cy="3240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BB2587D-C7EF-2FE6-E2C2-2DC04F5281EA}"/>
              </a:ext>
            </a:extLst>
          </p:cNvPr>
          <p:cNvSpPr txBox="1">
            <a:spLocks/>
          </p:cNvSpPr>
          <p:nvPr/>
        </p:nvSpPr>
        <p:spPr>
          <a:xfrm>
            <a:off x="2825702" y="4229474"/>
            <a:ext cx="5706405" cy="73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1800" dirty="0"/>
              <a:t>Donde se visualizará un calendario con las fechas reservadas </a:t>
            </a:r>
            <a:br>
              <a:rPr lang="es-MX" sz="1800" dirty="0"/>
            </a:br>
            <a:r>
              <a:rPr lang="es-MX" sz="1800" dirty="0"/>
              <a:t>y el botón “APARTAR FECHAS”</a:t>
            </a:r>
          </a:p>
        </p:txBody>
      </p:sp>
    </p:spTree>
    <p:extLst>
      <p:ext uri="{BB962C8B-B14F-4D97-AF65-F5344CB8AC3E}">
        <p14:creationId xmlns:p14="http://schemas.microsoft.com/office/powerpoint/2010/main" val="252680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2A206-93F7-2B92-7870-737ABDF9F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281047"/>
            <a:ext cx="6634498" cy="577800"/>
          </a:xfrm>
        </p:spPr>
        <p:txBody>
          <a:bodyPr/>
          <a:lstStyle/>
          <a:p>
            <a:r>
              <a:rPr lang="es-MX" sz="2000" dirty="0"/>
              <a:t>8. Dar clic en el botón “APARTAR FECHAS”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22D41C-F194-1EEF-353C-CF0818AF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8" y="951750"/>
            <a:ext cx="7287344" cy="3240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77E9D1E-4B01-BFD7-E434-56A224CE1568}"/>
              </a:ext>
            </a:extLst>
          </p:cNvPr>
          <p:cNvSpPr txBox="1">
            <a:spLocks/>
          </p:cNvSpPr>
          <p:nvPr/>
        </p:nvSpPr>
        <p:spPr>
          <a:xfrm>
            <a:off x="4351994" y="4246376"/>
            <a:ext cx="473815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2000" dirty="0"/>
              <a:t>Se les mostrará la siguiente ventana</a:t>
            </a:r>
          </a:p>
        </p:txBody>
      </p:sp>
    </p:spTree>
    <p:extLst>
      <p:ext uri="{BB962C8B-B14F-4D97-AF65-F5344CB8AC3E}">
        <p14:creationId xmlns:p14="http://schemas.microsoft.com/office/powerpoint/2010/main" val="356220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0D664-8D53-3D01-E041-41D61DDA6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5493217" cy="577800"/>
          </a:xfrm>
        </p:spPr>
        <p:txBody>
          <a:bodyPr/>
          <a:lstStyle/>
          <a:p>
            <a:r>
              <a:rPr lang="es-MX" sz="2000" dirty="0"/>
              <a:t>9. Llenar el formulario con la información requerida y dar clic en el botón “Registrar”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BB4ED3-8FB4-ED7A-3B54-1C4269F0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9" y="1153565"/>
            <a:ext cx="7199381" cy="3240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6C12BE7-ADAC-83C6-3FB7-3B29EC2929E5}"/>
              </a:ext>
            </a:extLst>
          </p:cNvPr>
          <p:cNvSpPr/>
          <p:nvPr/>
        </p:nvSpPr>
        <p:spPr>
          <a:xfrm>
            <a:off x="1553791" y="3989935"/>
            <a:ext cx="570641" cy="2658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09E6DE1-A157-E774-A1DE-34D91C54F555}"/>
              </a:ext>
            </a:extLst>
          </p:cNvPr>
          <p:cNvCxnSpPr>
            <a:cxnSpLocks/>
          </p:cNvCxnSpPr>
          <p:nvPr/>
        </p:nvCxnSpPr>
        <p:spPr>
          <a:xfrm flipH="1">
            <a:off x="1835675" y="3609474"/>
            <a:ext cx="570641" cy="313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4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BFBB2-DF49-49C8-1A69-5A2DB162B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2000" dirty="0"/>
              <a:t>10. En el apartado del calendario podemos visualizar nuestras fechas apartadas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3AD6E5-7524-818D-83AD-82CEA8FB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71" y="1080309"/>
            <a:ext cx="6375857" cy="3240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11C2DCC-C775-7DD2-0631-AF672D6A77DE}"/>
              </a:ext>
            </a:extLst>
          </p:cNvPr>
          <p:cNvSpPr txBox="1">
            <a:spLocks/>
          </p:cNvSpPr>
          <p:nvPr/>
        </p:nvSpPr>
        <p:spPr>
          <a:xfrm>
            <a:off x="3966983" y="4442925"/>
            <a:ext cx="500513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1600" dirty="0"/>
              <a:t>* Se deben de agendar todas las evaluaciones anuales</a:t>
            </a:r>
          </a:p>
        </p:txBody>
      </p:sp>
    </p:spTree>
    <p:extLst>
      <p:ext uri="{BB962C8B-B14F-4D97-AF65-F5344CB8AC3E}">
        <p14:creationId xmlns:p14="http://schemas.microsoft.com/office/powerpoint/2010/main" val="145017645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449</Words>
  <Application>Microsoft Office PowerPoint</Application>
  <PresentationFormat>Presentación en pantalla (16:9)</PresentationFormat>
  <Paragraphs>31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Nunito Light</vt:lpstr>
      <vt:lpstr>Livvic Light</vt:lpstr>
      <vt:lpstr>Share Tech</vt:lpstr>
      <vt:lpstr>Arial</vt:lpstr>
      <vt:lpstr>Maven Pro</vt:lpstr>
      <vt:lpstr>Data Science Consulting by Slidesgo</vt:lpstr>
      <vt:lpstr>PROCESO  EVALUATEC</vt:lpstr>
      <vt:lpstr>1. Ingresar a la página hubapp.tecnm.mx</vt:lpstr>
      <vt:lpstr>3. Dar clic en el icono de “Procesos Evaluatec”</vt:lpstr>
      <vt:lpstr>4. Se mostrará la siguiente ventana con  los lineamientos de la plataforma</vt:lpstr>
      <vt:lpstr>6. Dar clic en “Apartado de fechas EVALUATEC” </vt:lpstr>
      <vt:lpstr>7. Se mostrará la siguiente ventana</vt:lpstr>
      <vt:lpstr>8. Dar clic en el botón “APARTAR FECHAS”</vt:lpstr>
      <vt:lpstr>9. Llenar el formulario con la información requerida y dar clic en el botón “Registrar”</vt:lpstr>
      <vt:lpstr>10. En el apartado del calendario podemos visualizar nuestras fechas apartadas</vt:lpstr>
      <vt:lpstr>11. En la parte inferior del calendario se podrá visualizar una lista con las fechas apartadas</vt:lpstr>
      <vt:lpstr>12. Una vez terminado el proceso damos clic en el botón “CERRAR REGISTRO Y GENERAR OFICIO DE SOLICITUD”</vt:lpstr>
      <vt:lpstr>13. Se confirmará el cierre del proceso</vt:lpstr>
      <vt:lpstr>14. Al volver a ingresar al calendario,  se visualizarán 2 nuevos botones</vt:lpstr>
      <vt:lpstr>15. Al dar clic en el botón “Subir Oficio Solicitud EVALUATEC” nos aparecerá esta venta flotante</vt:lpstr>
      <vt:lpstr>16. Una vez se cargó el archivo de la solicitud, las fechas apartadas serán confirmadas en el listado debajo del calendario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Proyecto 01 TICs</dc:creator>
  <cp:lastModifiedBy>Proyecto 01 TICs</cp:lastModifiedBy>
  <cp:revision>9</cp:revision>
  <dcterms:modified xsi:type="dcterms:W3CDTF">2024-10-30T19:51:01Z</dcterms:modified>
</cp:coreProperties>
</file>