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14"/>
  </p:notesMasterIdLst>
  <p:sldIdLst>
    <p:sldId id="256" r:id="rId2"/>
    <p:sldId id="258" r:id="rId3"/>
    <p:sldId id="259" r:id="rId4"/>
    <p:sldId id="260" r:id="rId5"/>
    <p:sldId id="261" r:id="rId6"/>
    <p:sldId id="262" r:id="rId7"/>
    <p:sldId id="267" r:id="rId8"/>
    <p:sldId id="268" r:id="rId9"/>
    <p:sldId id="269" r:id="rId10"/>
    <p:sldId id="263" r:id="rId11"/>
    <p:sldId id="264" r:id="rId12"/>
    <p:sldId id="266" r:id="rId1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/>
    <p:restoredTop sz="81844" autoAdjust="0"/>
  </p:normalViewPr>
  <p:slideViewPr>
    <p:cSldViewPr>
      <p:cViewPr>
        <p:scale>
          <a:sx n="66" d="100"/>
          <a:sy n="66" d="100"/>
        </p:scale>
        <p:origin x="-1458" y="-288"/>
      </p:cViewPr>
      <p:guideLst>
        <p:guide orient="horz" pos="216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C46E75-6314-4F5E-A8E0-07516C522077}" type="datetimeFigureOut">
              <a:rPr lang="fr-FR" smtClean="0"/>
              <a:t>07/10/2014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0A201C-0A56-453B-BA7C-3235914CFA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34892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Plan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0A201C-0A56-453B-BA7C-3235914CFAC1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73461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SAID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0A201C-0A56-453B-BA7C-3235914CFAC1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76617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ARNAUD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0A201C-0A56-453B-BA7C-3235914CFAC1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25373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Arnaud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0A201C-0A56-453B-BA7C-3235914CFAC1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12139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MAX</a:t>
            </a:r>
          </a:p>
          <a:p>
            <a:r>
              <a:rPr lang="fr-FR" dirty="0" smtClean="0"/>
              <a:t>CBE : Deux étapes enlever le bruit et les cas redondants. Et augmente les perfs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0A201C-0A56-453B-BA7C-3235914CFAC1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79245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SAID</a:t>
            </a:r>
          </a:p>
          <a:p>
            <a:r>
              <a:rPr lang="fr-FR" dirty="0" smtClean="0"/>
              <a:t>Chercher</a:t>
            </a:r>
            <a:r>
              <a:rPr lang="fr-FR" baseline="0" dirty="0" smtClean="0"/>
              <a:t> analyse lexical pour question</a:t>
            </a: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0A201C-0A56-453B-BA7C-3235914CFAC1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75542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es commentair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fr-FR" dirty="0" smtClean="0"/>
                  <a:t>ARNAUD</a:t>
                </a:r>
              </a:p>
              <a:p>
                <a:r>
                  <a:rPr lang="fr-FR" dirty="0" smtClean="0"/>
                  <a:t>Quelques exemples d’utilisations</a:t>
                </a:r>
                <a14:m>
                  <m:oMath xmlns:m="http://schemas.openxmlformats.org/officeDocument/2006/math">
                    <a:fld id="{EAFFF6C7-ADBE-4A42-865D-475472284C39}" type="mathplaceholder">
                      <a:rPr lang="fr-FR" i="1" smtClean="0">
                        <a:latin typeface="Cambria Math"/>
                      </a:rPr>
                      <a:t>Tapez une équation ici.</a:t>
                    </a:fld>
                  </m:oMath>
                </a14:m>
              </a:p>
              <a:p>
                <a:r>
                  <a:rPr lang="fr-FR" dirty="0" smtClean="0"/>
                  <a:t>La complexité de Kolmogorov</a:t>
                </a:r>
                <a:r>
                  <a:rPr lang="fr-FR" baseline="0" dirty="0" smtClean="0"/>
                  <a:t> n’étant pas calculable on fait une approximation avec la formule suivante</a:t>
                </a:r>
              </a:p>
              <a:p>
                <a:r>
                  <a:rPr lang="fr-FR" baseline="0" dirty="0" smtClean="0"/>
                  <a:t>Les propriétés normalement applicable pour les mesures ne le sont pas dans ce cas là. Exemple : CDM(</a:t>
                </a:r>
                <a:r>
                  <a:rPr lang="fr-FR" baseline="0" dirty="0" err="1" smtClean="0"/>
                  <a:t>x,x</a:t>
                </a:r>
                <a:r>
                  <a:rPr lang="fr-FR" baseline="0" dirty="0" smtClean="0"/>
                  <a:t>) != 0. </a:t>
                </a:r>
                <a:endParaRPr lang="fr-FR" dirty="0" smtClean="0"/>
              </a:p>
            </p:txBody>
          </p:sp>
        </mc:Choice>
        <mc:Fallback>
          <p:sp>
            <p:nvSpPr>
              <p:cNvPr id="3" name="Espace réservé des commentair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fr-FR" dirty="0" smtClean="0"/>
                  <a:t>ARNAUD</a:t>
                </a:r>
              </a:p>
              <a:p>
                <a:r>
                  <a:rPr lang="fr-FR" dirty="0" smtClean="0"/>
                  <a:t>Quelques exemples d’utilisations</a:t>
                </a:r>
                <a:r>
                  <a:rPr lang="fr-FR" i="0" smtClean="0">
                    <a:latin typeface="Cambria Math"/>
                  </a:rPr>
                  <a:t>"Tapez une équation ici.</a:t>
                </a:r>
              </a:p>
              <a:p>
                <a:r>
                  <a:rPr lang="fr-FR" i="0">
                    <a:latin typeface="Cambria Math"/>
                  </a:rPr>
                  <a:t>"</a:t>
                </a:r>
                <a:r>
                  <a:rPr lang="fr-FR" dirty="0" smtClean="0"/>
                  <a:t>La complexité de Kolmogorov</a:t>
                </a:r>
                <a:r>
                  <a:rPr lang="fr-FR" baseline="0" dirty="0" smtClean="0"/>
                  <a:t> n’étant pas calculable on fait une approximation avec la formule suivante</a:t>
                </a:r>
              </a:p>
              <a:p>
                <a:r>
                  <a:rPr lang="fr-FR" baseline="0" dirty="0" smtClean="0"/>
                  <a:t>Les propriétés normalement applicable pour les mesures ne le sont pas dans ce cas là. Exemple : CDM(</a:t>
                </a:r>
                <a:r>
                  <a:rPr lang="fr-FR" baseline="0" dirty="0" err="1" smtClean="0"/>
                  <a:t>x,x</a:t>
                </a:r>
                <a:r>
                  <a:rPr lang="fr-FR" baseline="0" dirty="0" smtClean="0"/>
                  <a:t>) != 0. </a:t>
                </a:r>
                <a:endParaRPr lang="fr-FR" dirty="0" smtClean="0"/>
              </a:p>
            </p:txBody>
          </p:sp>
        </mc:Fallback>
      </mc:AlternateContent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0A201C-0A56-453B-BA7C-3235914CFAC1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63771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MAX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0A201C-0A56-453B-BA7C-3235914CFAC1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05759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SAID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0A201C-0A56-453B-BA7C-3235914CFAC1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49483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ARNAUD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0A201C-0A56-453B-BA7C-3235914CFAC1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91754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MAX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0A201C-0A56-453B-BA7C-3235914CFAC1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4789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812B1-5886-46C5-9019-6FE4943F7F28}" type="datetimeFigureOut">
              <a:rPr lang="fr-FR" smtClean="0"/>
              <a:t>07/10/2014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825AF-9654-4FC8-935C-C99AB60E6F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3244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812B1-5886-46C5-9019-6FE4943F7F28}" type="datetimeFigureOut">
              <a:rPr lang="fr-FR" smtClean="0"/>
              <a:t>07/10/2014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825AF-9654-4FC8-935C-C99AB60E6F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64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812B1-5886-46C5-9019-6FE4943F7F28}" type="datetimeFigureOut">
              <a:rPr lang="fr-FR" smtClean="0"/>
              <a:t>07/10/2014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825AF-9654-4FC8-935C-C99AB60E6F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8301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812B1-5886-46C5-9019-6FE4943F7F28}" type="datetimeFigureOut">
              <a:rPr lang="fr-FR" smtClean="0"/>
              <a:t>07/10/2014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825AF-9654-4FC8-935C-C99AB60E6F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5388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812B1-5886-46C5-9019-6FE4943F7F28}" type="datetimeFigureOut">
              <a:rPr lang="fr-FR" smtClean="0"/>
              <a:t>07/10/2014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825AF-9654-4FC8-935C-C99AB60E6F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8987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812B1-5886-46C5-9019-6FE4943F7F28}" type="datetimeFigureOut">
              <a:rPr lang="fr-FR" smtClean="0"/>
              <a:t>07/10/2014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825AF-9654-4FC8-935C-C99AB60E6F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1246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812B1-5886-46C5-9019-6FE4943F7F28}" type="datetimeFigureOut">
              <a:rPr lang="fr-FR" smtClean="0"/>
              <a:t>07/10/2014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825AF-9654-4FC8-935C-C99AB60E6F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1412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812B1-5886-46C5-9019-6FE4943F7F28}" type="datetimeFigureOut">
              <a:rPr lang="fr-FR" smtClean="0"/>
              <a:t>07/10/2014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825AF-9654-4FC8-935C-C99AB60E6F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9301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812B1-5886-46C5-9019-6FE4943F7F28}" type="datetimeFigureOut">
              <a:rPr lang="fr-FR" smtClean="0"/>
              <a:t>07/10/2014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825AF-9654-4FC8-935C-C99AB60E6F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0082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812B1-5886-46C5-9019-6FE4943F7F28}" type="datetimeFigureOut">
              <a:rPr lang="fr-FR" smtClean="0"/>
              <a:t>07/10/2014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825AF-9654-4FC8-935C-C99AB60E6F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3912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812B1-5886-46C5-9019-6FE4943F7F28}" type="datetimeFigureOut">
              <a:rPr lang="fr-FR" smtClean="0"/>
              <a:t>07/10/2014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825AF-9654-4FC8-935C-C99AB60E6F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1309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D812B1-5886-46C5-9019-6FE4943F7F28}" type="datetimeFigureOut">
              <a:rPr lang="fr-FR" smtClean="0"/>
              <a:t>07/10/2014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1825AF-9654-4FC8-935C-C99AB60E6F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3476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2666727"/>
          </a:xfrm>
        </p:spPr>
        <p:txBody>
          <a:bodyPr>
            <a:normAutofit/>
          </a:bodyPr>
          <a:lstStyle/>
          <a:p>
            <a:r>
              <a:rPr lang="fr-FR" dirty="0" err="1" smtClean="0"/>
              <a:t>Feature</a:t>
            </a:r>
            <a:r>
              <a:rPr lang="fr-FR" dirty="0" smtClean="0"/>
              <a:t> </a:t>
            </a:r>
            <a:r>
              <a:rPr lang="fr-FR" dirty="0" err="1" smtClean="0"/>
              <a:t>based</a:t>
            </a:r>
            <a:r>
              <a:rPr lang="fr-FR" dirty="0" smtClean="0"/>
              <a:t> and </a:t>
            </a:r>
            <a:r>
              <a:rPr lang="fr-FR" dirty="0" err="1" smtClean="0"/>
              <a:t>feature</a:t>
            </a:r>
            <a:r>
              <a:rPr lang="fr-FR" dirty="0" smtClean="0"/>
              <a:t> free </a:t>
            </a:r>
            <a:r>
              <a:rPr lang="fr-FR" dirty="0" err="1" smtClean="0"/>
              <a:t>textual</a:t>
            </a:r>
            <a:r>
              <a:rPr lang="fr-FR" dirty="0" smtClean="0"/>
              <a:t> CBR : a </a:t>
            </a:r>
            <a:r>
              <a:rPr lang="fr-FR" dirty="0" err="1" smtClean="0"/>
              <a:t>comparison</a:t>
            </a:r>
            <a:r>
              <a:rPr lang="fr-FR" dirty="0" smtClean="0"/>
              <a:t> in spam </a:t>
            </a:r>
            <a:r>
              <a:rPr lang="fr-FR" dirty="0" err="1" smtClean="0"/>
              <a:t>filtering</a:t>
            </a:r>
            <a:endParaRPr lang="fr-FR" dirty="0"/>
          </a:p>
        </p:txBody>
      </p:sp>
      <p:pic>
        <p:nvPicPr>
          <p:cNvPr id="4" name="Picture 2" descr="C:\Users\Maxime\Google Drive\BioInfoSeq\UT3+PRES_logoQ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4406727" cy="1484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1656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Discussion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Avantages de la compression </a:t>
            </a:r>
          </a:p>
          <a:p>
            <a:pPr lvl="1"/>
            <a:r>
              <a:rPr lang="fr-FR" dirty="0" smtClean="0"/>
              <a:t>Précision remarquable</a:t>
            </a:r>
          </a:p>
          <a:p>
            <a:pPr lvl="1"/>
            <a:r>
              <a:rPr lang="fr-FR" dirty="0" smtClean="0"/>
              <a:t>Facilité de mise en place</a:t>
            </a:r>
          </a:p>
          <a:p>
            <a:pPr lvl="1"/>
            <a:r>
              <a:rPr lang="fr-FR" dirty="0" smtClean="0"/>
              <a:t>Meilleure adaptation au concept drift</a:t>
            </a:r>
          </a:p>
          <a:p>
            <a:r>
              <a:rPr lang="fr-FR" dirty="0" smtClean="0"/>
              <a:t>Désavantage</a:t>
            </a:r>
          </a:p>
          <a:p>
            <a:pPr lvl="1"/>
            <a:r>
              <a:rPr lang="fr-FR" dirty="0" smtClean="0"/>
              <a:t>Manque d’</a:t>
            </a:r>
            <a:r>
              <a:rPr lang="fr-FR" dirty="0" err="1" smtClean="0"/>
              <a:t>explicabilité</a:t>
            </a:r>
            <a:endParaRPr lang="fr-FR" dirty="0" smtClean="0"/>
          </a:p>
          <a:p>
            <a:pPr lvl="1"/>
            <a:r>
              <a:rPr lang="fr-FR" dirty="0" smtClean="0"/>
              <a:t>Temps d’exécution</a:t>
            </a:r>
          </a:p>
          <a:p>
            <a:r>
              <a:rPr lang="fr-FR" dirty="0" smtClean="0"/>
              <a:t>Fiabilité et robustesse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18763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Compression-</a:t>
            </a:r>
            <a:r>
              <a:rPr lang="fr-FR" dirty="0" err="1" smtClean="0"/>
              <a:t>based</a:t>
            </a:r>
            <a:r>
              <a:rPr lang="fr-FR" dirty="0" smtClean="0"/>
              <a:t> distance plus performant</a:t>
            </a:r>
          </a:p>
          <a:p>
            <a:pPr marL="0" indent="0">
              <a:buNone/>
            </a:pPr>
            <a:endParaRPr lang="fr-FR" dirty="0" smtClean="0"/>
          </a:p>
          <a:p>
            <a:r>
              <a:rPr lang="fr-FR" dirty="0" smtClean="0"/>
              <a:t>Ouverture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71260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Question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fr-FR" smtClean="0"/>
          </a:p>
          <a:p>
            <a:pPr marL="0" indent="0" algn="ctr">
              <a:buNone/>
            </a:pPr>
            <a:endParaRPr lang="fr-FR" smtClean="0"/>
          </a:p>
          <a:p>
            <a:pPr marL="0" indent="0" algn="ctr">
              <a:buNone/>
            </a:pPr>
            <a:endParaRPr lang="fr-FR" dirty="0" smtClean="0"/>
          </a:p>
          <a:p>
            <a:pPr marL="0" indent="0" algn="ctr">
              <a:buNone/>
            </a:pPr>
            <a:r>
              <a:rPr lang="fr-FR" sz="9600" dirty="0" smtClean="0"/>
              <a:t>?</a:t>
            </a:r>
            <a:endParaRPr lang="fr-FR" sz="9600" dirty="0"/>
          </a:p>
        </p:txBody>
      </p:sp>
    </p:spTree>
    <p:extLst>
      <p:ext uri="{BB962C8B-B14F-4D97-AF65-F5344CB8AC3E}">
        <p14:creationId xmlns:p14="http://schemas.microsoft.com/office/powerpoint/2010/main" val="2343175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Spam?</a:t>
            </a:r>
          </a:p>
          <a:p>
            <a:r>
              <a:rPr lang="fr-FR" dirty="0" smtClean="0"/>
              <a:t>Problème difficile à résoudre</a:t>
            </a:r>
          </a:p>
          <a:p>
            <a:pPr lvl="1"/>
            <a:r>
              <a:rPr lang="fr-FR" dirty="0" smtClean="0"/>
              <a:t>Changement </a:t>
            </a:r>
          </a:p>
          <a:p>
            <a:pPr lvl="1"/>
            <a:r>
              <a:rPr lang="fr-FR" dirty="0" smtClean="0"/>
              <a:t>Différences entre deux Spam</a:t>
            </a:r>
          </a:p>
          <a:p>
            <a:pPr lvl="1"/>
            <a:r>
              <a:rPr lang="fr-FR" dirty="0" smtClean="0"/>
              <a:t>Faux positifs</a:t>
            </a:r>
            <a:endParaRPr lang="fr-FR" dirty="0"/>
          </a:p>
          <a:p>
            <a:r>
              <a:rPr lang="fr-FR" dirty="0" smtClean="0"/>
              <a:t>Stratégies déjà utilisées (ECUE, </a:t>
            </a:r>
            <a:r>
              <a:rPr lang="fr-FR" dirty="0" err="1" smtClean="0"/>
              <a:t>Blacklist</a:t>
            </a:r>
            <a:r>
              <a:rPr lang="fr-FR" dirty="0" smtClean="0"/>
              <a:t>, …) </a:t>
            </a:r>
          </a:p>
          <a:p>
            <a:pPr marL="0" indent="0">
              <a:buNone/>
            </a:pPr>
            <a:endParaRPr lang="fr-FR" dirty="0"/>
          </a:p>
          <a:p>
            <a:pPr lvl="1"/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470294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Email Classification </a:t>
            </a:r>
            <a:r>
              <a:rPr lang="fr-FR" dirty="0" err="1"/>
              <a:t>U</a:t>
            </a:r>
            <a:r>
              <a:rPr lang="fr-FR" dirty="0" err="1" smtClean="0"/>
              <a:t>sing</a:t>
            </a:r>
            <a:r>
              <a:rPr lang="fr-FR" dirty="0" smtClean="0"/>
              <a:t> </a:t>
            </a:r>
            <a:r>
              <a:rPr lang="fr-FR" dirty="0" err="1" smtClean="0"/>
              <a:t>Examples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Machine </a:t>
            </a:r>
            <a:r>
              <a:rPr lang="fr-FR" dirty="0" err="1" smtClean="0"/>
              <a:t>learning</a:t>
            </a:r>
            <a:r>
              <a:rPr lang="fr-FR" dirty="0" smtClean="0"/>
              <a:t> system</a:t>
            </a:r>
          </a:p>
          <a:p>
            <a:r>
              <a:rPr lang="fr-FR" dirty="0" smtClean="0"/>
              <a:t>Case-</a:t>
            </a:r>
            <a:r>
              <a:rPr lang="fr-FR" dirty="0" err="1" smtClean="0"/>
              <a:t>Based</a:t>
            </a:r>
            <a:r>
              <a:rPr lang="fr-FR" dirty="0" smtClean="0"/>
              <a:t> </a:t>
            </a:r>
            <a:r>
              <a:rPr lang="fr-FR" dirty="0" err="1" smtClean="0"/>
              <a:t>Reasonning</a:t>
            </a:r>
            <a:r>
              <a:rPr lang="fr-FR" dirty="0" smtClean="0"/>
              <a:t> (CBR)</a:t>
            </a:r>
          </a:p>
          <a:p>
            <a:r>
              <a:rPr lang="fr-FR" dirty="0" smtClean="0"/>
              <a:t>K plus proches voisins</a:t>
            </a:r>
          </a:p>
          <a:p>
            <a:r>
              <a:rPr lang="fr-FR" dirty="0" smtClean="0"/>
              <a:t>Volontairement biaisé pour éviter les faux positifs</a:t>
            </a:r>
          </a:p>
          <a:p>
            <a:r>
              <a:rPr lang="fr-FR" dirty="0" smtClean="0"/>
              <a:t>Case-</a:t>
            </a:r>
            <a:r>
              <a:rPr lang="fr-FR" dirty="0" err="1" smtClean="0"/>
              <a:t>Based</a:t>
            </a:r>
            <a:r>
              <a:rPr lang="fr-FR" dirty="0" smtClean="0"/>
              <a:t> </a:t>
            </a:r>
            <a:r>
              <a:rPr lang="fr-FR" dirty="0" err="1" smtClean="0"/>
              <a:t>Editing</a:t>
            </a:r>
            <a:r>
              <a:rPr lang="fr-FR" dirty="0" smtClean="0"/>
              <a:t> (CBE)</a:t>
            </a:r>
          </a:p>
        </p:txBody>
      </p:sp>
    </p:spTree>
    <p:extLst>
      <p:ext uri="{BB962C8B-B14F-4D97-AF65-F5344CB8AC3E}">
        <p14:creationId xmlns:p14="http://schemas.microsoft.com/office/powerpoint/2010/main" val="1952021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Feature-Based</a:t>
            </a:r>
            <a:r>
              <a:rPr lang="fr-FR" dirty="0" smtClean="0"/>
              <a:t> </a:t>
            </a:r>
            <a:r>
              <a:rPr lang="fr-FR" dirty="0" err="1" smtClean="0"/>
              <a:t>textual</a:t>
            </a:r>
            <a:r>
              <a:rPr lang="fr-FR" dirty="0" smtClean="0"/>
              <a:t> CBR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Prend en compte tout sauf les pièces jointes</a:t>
            </a:r>
          </a:p>
          <a:p>
            <a:r>
              <a:rPr lang="fr-FR" dirty="0" smtClean="0"/>
              <a:t>Chaque instance est décrite par un vecteur</a:t>
            </a:r>
          </a:p>
          <a:p>
            <a:r>
              <a:rPr lang="fr-FR" dirty="0" smtClean="0"/>
              <a:t>Trois types de </a:t>
            </a:r>
            <a:r>
              <a:rPr lang="fr-FR" dirty="0" err="1" smtClean="0"/>
              <a:t>features</a:t>
            </a:r>
            <a:r>
              <a:rPr lang="fr-FR" dirty="0" smtClean="0"/>
              <a:t> :</a:t>
            </a:r>
          </a:p>
          <a:p>
            <a:pPr lvl="1"/>
            <a:r>
              <a:rPr lang="fr-FR" dirty="0" smtClean="0"/>
              <a:t>Mots </a:t>
            </a:r>
          </a:p>
          <a:p>
            <a:pPr lvl="1"/>
            <a:r>
              <a:rPr lang="fr-FR" dirty="0" smtClean="0"/>
              <a:t>Caractères </a:t>
            </a:r>
          </a:p>
          <a:p>
            <a:pPr lvl="1"/>
            <a:r>
              <a:rPr lang="fr-FR" dirty="0"/>
              <a:t>S</a:t>
            </a:r>
            <a:r>
              <a:rPr lang="fr-FR" dirty="0" smtClean="0"/>
              <a:t>tructures</a:t>
            </a:r>
          </a:p>
          <a:p>
            <a:r>
              <a:rPr lang="fr-FR" dirty="0" smtClean="0"/>
              <a:t>Information Gain</a:t>
            </a:r>
          </a:p>
          <a:p>
            <a:pPr marL="0" indent="0">
              <a:buNone/>
            </a:pPr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62472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Featured</a:t>
            </a:r>
            <a:r>
              <a:rPr lang="fr-FR" dirty="0" smtClean="0"/>
              <a:t>-Free </a:t>
            </a:r>
            <a:r>
              <a:rPr lang="fr-FR" dirty="0" err="1" smtClean="0"/>
              <a:t>textual</a:t>
            </a:r>
            <a:r>
              <a:rPr lang="fr-FR" dirty="0" smtClean="0"/>
              <a:t> CBR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Mesure de distance basé sur la compression de texte</a:t>
            </a:r>
          </a:p>
          <a:p>
            <a:r>
              <a:rPr lang="fr-FR" dirty="0" smtClean="0"/>
              <a:t>Basé sur la complexité de Kolmogorov </a:t>
            </a:r>
          </a:p>
          <a:p>
            <a:endParaRPr lang="fr-FR" dirty="0" smtClean="0"/>
          </a:p>
          <a:p>
            <a:r>
              <a:rPr lang="fr-FR" dirty="0" smtClean="0"/>
              <a:t>Distance entre x et y :</a:t>
            </a:r>
          </a:p>
          <a:p>
            <a:endParaRPr lang="fr-FR" dirty="0"/>
          </a:p>
          <a:p>
            <a:r>
              <a:rPr lang="fr-FR" dirty="0" smtClean="0"/>
              <a:t>Pas de </a:t>
            </a:r>
            <a:r>
              <a:rPr lang="fr-FR" dirty="0" err="1" smtClean="0"/>
              <a:t>features</a:t>
            </a:r>
            <a:r>
              <a:rPr lang="fr-FR" dirty="0" smtClean="0"/>
              <a:t> à sélectionner </a:t>
            </a:r>
          </a:p>
          <a:p>
            <a:endParaRPr lang="fr-F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ZoneTexte 3"/>
              <p:cNvSpPr txBox="1"/>
              <p:nvPr/>
            </p:nvSpPr>
            <p:spPr>
              <a:xfrm>
                <a:off x="3947552" y="3717032"/>
                <a:ext cx="5220072" cy="861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2400" b="0" i="0" smtClean="0">
                          <a:latin typeface="Cambria Math"/>
                        </a:rPr>
                        <m:t>CDM</m:t>
                      </m:r>
                      <m:d>
                        <m:dPr>
                          <m:ctrlPr>
                            <a:rPr lang="fr-FR" sz="2400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fr-FR" sz="2400" b="0" i="0" smtClean="0">
                              <a:latin typeface="Cambria Math"/>
                            </a:rPr>
                            <m:t>x</m:t>
                          </m:r>
                          <m:r>
                            <a:rPr lang="fr-FR" sz="2400" b="0" i="0" smtClean="0">
                              <a:latin typeface="Cambria Math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fr-FR" sz="2400" b="0" i="0" smtClean="0">
                              <a:latin typeface="Cambria Math"/>
                            </a:rPr>
                            <m:t>y</m:t>
                          </m:r>
                        </m:e>
                      </m:d>
                      <m:r>
                        <a:rPr lang="fr-FR" sz="2400" b="0" i="0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fr-FR" sz="2400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fr-FR" sz="2400" b="0" i="0" smtClean="0">
                              <a:latin typeface="Cambria Math"/>
                            </a:rPr>
                            <m:t>C</m:t>
                          </m:r>
                          <m:r>
                            <a:rPr lang="fr-FR" sz="2400" b="0" i="0" smtClean="0">
                              <a:latin typeface="Cambria Math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fr-FR" sz="2400" b="0" i="0" smtClean="0">
                              <a:latin typeface="Cambria Math"/>
                            </a:rPr>
                            <m:t>xy</m:t>
                          </m:r>
                          <m:r>
                            <a:rPr lang="fr-FR" sz="2400" b="0" i="0" smtClean="0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fr-FR" sz="2400" b="0" i="0" smtClean="0">
                              <a:latin typeface="Cambria Math"/>
                            </a:rPr>
                            <m:t>C</m:t>
                          </m:r>
                          <m:d>
                            <m:dPr>
                              <m:ctrlPr>
                                <a:rPr lang="fr-FR" sz="2400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fr-FR" sz="2400" b="0" i="0" smtClean="0">
                                  <a:latin typeface="Cambria Math"/>
                                </a:rPr>
                                <m:t>x</m:t>
                              </m:r>
                            </m:e>
                          </m:d>
                          <m:r>
                            <a:rPr lang="fr-FR" sz="2400" b="0" i="0" smtClean="0">
                              <a:latin typeface="Cambria Math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fr-FR" sz="2400" b="0" i="0" smtClean="0">
                              <a:latin typeface="Cambria Math"/>
                            </a:rPr>
                            <m:t>C</m:t>
                          </m:r>
                          <m:r>
                            <a:rPr lang="fr-FR" sz="2400" b="0" i="0" smtClean="0">
                              <a:latin typeface="Cambria Math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fr-FR" sz="2400" b="0" i="0" smtClean="0">
                              <a:latin typeface="Cambria Math"/>
                            </a:rPr>
                            <m:t>y</m:t>
                          </m:r>
                          <m:r>
                            <a:rPr lang="fr-FR" sz="2400" b="0" i="0" smtClean="0">
                              <a:latin typeface="Cambria Math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fr-FR" sz="2400" dirty="0">
                  <a:latin typeface="Bell MT" panose="02020503060305020303" pitchFamily="18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mc:Choice>
        <mc:Fallback>
          <p:sp>
            <p:nvSpPr>
              <p:cNvPr id="4" name="ZoneText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7552" y="3717032"/>
                <a:ext cx="5220072" cy="86132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570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Spam </a:t>
            </a:r>
            <a:r>
              <a:rPr lang="fr-FR" dirty="0" err="1" smtClean="0"/>
              <a:t>filtering</a:t>
            </a:r>
            <a:r>
              <a:rPr lang="fr-FR" dirty="0" smtClean="0"/>
              <a:t> </a:t>
            </a:r>
            <a:r>
              <a:rPr lang="fr-FR" dirty="0" err="1" smtClean="0"/>
              <a:t>experiments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llipse 4"/>
          <p:cNvSpPr/>
          <p:nvPr/>
        </p:nvSpPr>
        <p:spPr>
          <a:xfrm>
            <a:off x="1489056" y="1930936"/>
            <a:ext cx="1728192" cy="17281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Corpus 1</a:t>
            </a:r>
            <a:endParaRPr lang="fr-FR" dirty="0"/>
          </a:p>
        </p:txBody>
      </p:sp>
      <p:sp>
        <p:nvSpPr>
          <p:cNvPr id="6" name="Ellipse 5"/>
          <p:cNvSpPr/>
          <p:nvPr/>
        </p:nvSpPr>
        <p:spPr>
          <a:xfrm>
            <a:off x="5887324" y="1930936"/>
            <a:ext cx="1728192" cy="17281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Corpus 2</a:t>
            </a:r>
            <a:endParaRPr lang="fr-FR" dirty="0"/>
          </a:p>
        </p:txBody>
      </p:sp>
      <p:cxnSp>
        <p:nvCxnSpPr>
          <p:cNvPr id="9" name="Connecteur droit avec flèche 8"/>
          <p:cNvCxnSpPr>
            <a:stCxn id="5" idx="3"/>
          </p:cNvCxnSpPr>
          <p:nvPr/>
        </p:nvCxnSpPr>
        <p:spPr>
          <a:xfrm flipH="1">
            <a:off x="1231856" y="3406040"/>
            <a:ext cx="510288" cy="9902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/>
          <p:nvPr/>
        </p:nvCxnSpPr>
        <p:spPr>
          <a:xfrm>
            <a:off x="2791432" y="3385628"/>
            <a:ext cx="425816" cy="1031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/>
          <p:cNvCxnSpPr/>
          <p:nvPr/>
        </p:nvCxnSpPr>
        <p:spPr>
          <a:xfrm>
            <a:off x="7285000" y="3365216"/>
            <a:ext cx="455352" cy="10811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/>
          <p:cNvCxnSpPr/>
          <p:nvPr/>
        </p:nvCxnSpPr>
        <p:spPr>
          <a:xfrm flipH="1">
            <a:off x="5613000" y="3406040"/>
            <a:ext cx="510288" cy="10403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llipse 16"/>
          <p:cNvSpPr/>
          <p:nvPr/>
        </p:nvSpPr>
        <p:spPr>
          <a:xfrm>
            <a:off x="506760" y="4396288"/>
            <a:ext cx="1472952" cy="124306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tx2"/>
                </a:solidFill>
              </a:rPr>
              <a:t>Dataset</a:t>
            </a:r>
            <a:r>
              <a:rPr lang="fr-FR" dirty="0" smtClean="0">
                <a:solidFill>
                  <a:schemeClr val="tx2"/>
                </a:solidFill>
              </a:rPr>
              <a:t> 1.1</a:t>
            </a:r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26" name="Ellipse 25"/>
          <p:cNvSpPr/>
          <p:nvPr/>
        </p:nvSpPr>
        <p:spPr>
          <a:xfrm>
            <a:off x="2627784" y="4446396"/>
            <a:ext cx="1472952" cy="124306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tx2"/>
                </a:solidFill>
              </a:rPr>
              <a:t>Dataset</a:t>
            </a:r>
            <a:r>
              <a:rPr lang="fr-FR" dirty="0" smtClean="0">
                <a:solidFill>
                  <a:schemeClr val="tx2"/>
                </a:solidFill>
              </a:rPr>
              <a:t> 1.2</a:t>
            </a:r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27" name="Ellipse 26"/>
          <p:cNvSpPr/>
          <p:nvPr/>
        </p:nvSpPr>
        <p:spPr>
          <a:xfrm>
            <a:off x="4650336" y="4446396"/>
            <a:ext cx="1472952" cy="124306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tx2"/>
                </a:solidFill>
              </a:rPr>
              <a:t>Dataset</a:t>
            </a:r>
            <a:r>
              <a:rPr lang="fr-FR" dirty="0" smtClean="0">
                <a:solidFill>
                  <a:schemeClr val="tx2"/>
                </a:solidFill>
              </a:rPr>
              <a:t> 2.1</a:t>
            </a:r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28" name="Ellipse 27"/>
          <p:cNvSpPr/>
          <p:nvPr/>
        </p:nvSpPr>
        <p:spPr>
          <a:xfrm>
            <a:off x="7237792" y="4446396"/>
            <a:ext cx="1472952" cy="124306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tx2"/>
                </a:solidFill>
              </a:rPr>
              <a:t>Dataset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smtClean="0">
                <a:solidFill>
                  <a:schemeClr val="tx2"/>
                </a:solidFill>
              </a:rPr>
              <a:t>2.2</a:t>
            </a:r>
            <a:endParaRPr lang="fr-FR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5965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Spam </a:t>
            </a:r>
            <a:r>
              <a:rPr lang="fr-FR" dirty="0" err="1" smtClean="0"/>
              <a:t>filtering</a:t>
            </a:r>
            <a:r>
              <a:rPr lang="fr-FR" dirty="0" smtClean="0"/>
              <a:t> </a:t>
            </a:r>
            <a:r>
              <a:rPr lang="fr-FR" dirty="0" err="1" smtClean="0"/>
              <a:t>experiments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Comparaison</a:t>
            </a:r>
            <a:r>
              <a:rPr lang="en-US" dirty="0" smtClean="0"/>
              <a:t> entre </a:t>
            </a:r>
            <a:r>
              <a:rPr lang="en-US" dirty="0"/>
              <a:t>feature-based </a:t>
            </a:r>
            <a:r>
              <a:rPr lang="en-US" dirty="0" err="1"/>
              <a:t>similiarity</a:t>
            </a:r>
            <a:r>
              <a:rPr lang="en-US" dirty="0"/>
              <a:t> (FBS) and compression-based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02" t="21035" r="20230" b="28023"/>
          <a:stretch/>
        </p:blipFill>
        <p:spPr bwMode="auto">
          <a:xfrm>
            <a:off x="1115616" y="2683209"/>
            <a:ext cx="6912768" cy="40482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6925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Spam </a:t>
            </a:r>
            <a:r>
              <a:rPr lang="fr-FR" dirty="0" err="1" smtClean="0"/>
              <a:t>filtering</a:t>
            </a:r>
            <a:r>
              <a:rPr lang="fr-FR" dirty="0" smtClean="0"/>
              <a:t> </a:t>
            </a:r>
            <a:r>
              <a:rPr lang="fr-FR" dirty="0" err="1" smtClean="0"/>
              <a:t>experiments</a:t>
            </a:r>
            <a:endParaRPr lang="fr-FR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72" t="26096" r="20011" b="21431"/>
          <a:stretch/>
        </p:blipFill>
        <p:spPr bwMode="auto">
          <a:xfrm>
            <a:off x="1578230" y="2781300"/>
            <a:ext cx="6090114" cy="3650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Espace réservé du contenu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Comparaison</a:t>
            </a:r>
            <a:r>
              <a:rPr lang="en-US" dirty="0" smtClean="0"/>
              <a:t> entre la compression </a:t>
            </a:r>
            <a:r>
              <a:rPr lang="en-US" dirty="0" err="1" smtClean="0"/>
              <a:t>GZip</a:t>
            </a:r>
            <a:r>
              <a:rPr lang="en-US" dirty="0" smtClean="0"/>
              <a:t> and </a:t>
            </a:r>
            <a:r>
              <a:rPr lang="en-US" dirty="0" smtClean="0"/>
              <a:t>compression </a:t>
            </a:r>
            <a:r>
              <a:rPr lang="en-US" dirty="0" smtClean="0"/>
              <a:t>PPM pour les </a:t>
            </a:r>
            <a:r>
              <a:rPr lang="en-US" dirty="0" err="1" smtClean="0"/>
              <a:t>mesures</a:t>
            </a:r>
            <a:r>
              <a:rPr lang="en-US" dirty="0" smtClean="0"/>
              <a:t> CDM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09444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Spam </a:t>
            </a:r>
            <a:r>
              <a:rPr lang="fr-FR" dirty="0" err="1" smtClean="0"/>
              <a:t>filtering</a:t>
            </a:r>
            <a:r>
              <a:rPr lang="fr-FR" dirty="0" smtClean="0"/>
              <a:t> </a:t>
            </a:r>
            <a:r>
              <a:rPr lang="fr-FR" dirty="0" err="1" smtClean="0"/>
              <a:t>experiments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Temps pour classer un email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secondes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utilisant</a:t>
            </a:r>
            <a:r>
              <a:rPr lang="en-US" dirty="0" smtClean="0"/>
              <a:t> </a:t>
            </a:r>
            <a:r>
              <a:rPr lang="en-US" dirty="0" err="1" smtClean="0"/>
              <a:t>différentes</a:t>
            </a:r>
            <a:r>
              <a:rPr lang="en-US" dirty="0" smtClean="0"/>
              <a:t> </a:t>
            </a:r>
            <a:r>
              <a:rPr lang="en-US" dirty="0" err="1" smtClean="0"/>
              <a:t>mesures</a:t>
            </a:r>
            <a:r>
              <a:rPr lang="en-US" dirty="0" smtClean="0"/>
              <a:t> de </a:t>
            </a:r>
            <a:r>
              <a:rPr lang="en-US" dirty="0" err="1" smtClean="0"/>
              <a:t>similarité</a:t>
            </a:r>
            <a:r>
              <a:rPr lang="en-US" dirty="0" smtClean="0"/>
              <a:t>.</a:t>
            </a:r>
          </a:p>
          <a:p>
            <a:endParaRPr lang="fr-F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56" t="40452" r="18942" b="29734"/>
          <a:stretch/>
        </p:blipFill>
        <p:spPr bwMode="auto">
          <a:xfrm>
            <a:off x="62930" y="2924944"/>
            <a:ext cx="8936706" cy="2952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38122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329</TotalTime>
  <Words>313</Words>
  <Application>Microsoft Office PowerPoint</Application>
  <PresentationFormat>Affichage à l'écran (4:3)</PresentationFormat>
  <Paragraphs>88</Paragraphs>
  <Slides>12</Slides>
  <Notes>11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3" baseType="lpstr">
      <vt:lpstr>Thème Office</vt:lpstr>
      <vt:lpstr>Feature based and feature free textual CBR : a comparison in spam filtering</vt:lpstr>
      <vt:lpstr>Introduction</vt:lpstr>
      <vt:lpstr>Email Classification Using Examples</vt:lpstr>
      <vt:lpstr>Feature-Based textual CBR</vt:lpstr>
      <vt:lpstr>Featured-Free textual CBR</vt:lpstr>
      <vt:lpstr>Spam filtering experiments</vt:lpstr>
      <vt:lpstr>Spam filtering experiments</vt:lpstr>
      <vt:lpstr>Spam filtering experiments</vt:lpstr>
      <vt:lpstr>Spam filtering experiments</vt:lpstr>
      <vt:lpstr>Discussion</vt:lpstr>
      <vt:lpstr>Conclusion</vt:lpstr>
      <vt:lpstr>Question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Feature based and feature free textual CBR : a comparison in spam filtering</dc:title>
  <dc:creator>Maxime Chazalviel</dc:creator>
  <cp:lastModifiedBy>Maxime Chazalviel</cp:lastModifiedBy>
  <cp:revision>30</cp:revision>
  <dcterms:created xsi:type="dcterms:W3CDTF">2014-10-07T08:05:27Z</dcterms:created>
  <dcterms:modified xsi:type="dcterms:W3CDTF">2014-10-07T13:35:13Z</dcterms:modified>
</cp:coreProperties>
</file>