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4" autoAdjust="0"/>
    <p:restoredTop sz="65982" autoAdjust="0"/>
  </p:normalViewPr>
  <p:slideViewPr>
    <p:cSldViewPr>
      <p:cViewPr varScale="1">
        <p:scale>
          <a:sx n="59" d="100"/>
          <a:sy n="59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46E75-6314-4F5E-A8E0-07516C52207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201C-0A56-453B-BA7C-3235914CF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4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4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6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5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1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</a:p>
          <a:p>
            <a:endParaRPr lang="fr-FR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ECUE est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 système d'apprentissage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automatique utilise les emails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l’utilisateur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reçu par le passé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 training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qui est constitué d’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 précédemment reçus par une personne, Spam et légitiment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créé.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nouveaux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 sont classer en utilisant l'algorithme des K plus proche voisins (sur le training set). Les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emails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qui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les plus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proches de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l’email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cible sont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employés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classer ce dernier. 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significance of False Positives (FPs), the classification process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unanimous voting to bias the classifier away from FP classifications.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all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retrieved by the 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 to be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target case can be classified as spam. A Case Retrieval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 is used to speed up the retrieval process.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CBR : Pour à partir des données, choisir quels exemples seront les meilleurs pour servir d’exemple.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classer l’email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du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 (ou CBE pour case base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effectuée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réduire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nombre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d’email.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training set est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éditée avec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technique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CBE</a:t>
            </a:r>
            <a:r>
              <a:rPr lang="fr-FR" dirty="0" smtClean="0"/>
              <a:t> pour enlever le bruit et les cas redondants. Et augmente les perfs.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2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</a:p>
          <a:p>
            <a:r>
              <a:rPr lang="fr-FR" dirty="0" smtClean="0"/>
              <a:t>Chercher</a:t>
            </a:r>
            <a:r>
              <a:rPr lang="fr-FR" baseline="0" dirty="0" smtClean="0"/>
              <a:t> analyse lexical pour question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5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ARNAUD</a:t>
                </a:r>
              </a:p>
              <a:p>
                <a:r>
                  <a:rPr lang="fr-FR" dirty="0" smtClean="0"/>
                  <a:t>Quelques exemples d’utilisations</a:t>
                </a:r>
                <a14:m>
                  <m:oMath xmlns:m="http://schemas.openxmlformats.org/officeDocument/2006/math">
                    <a:fld id="{2562ACC9-DAF0-44A7-9692-0B4299742F49}" type="mathplaceholder">
                      <a:rPr lang="fr-FR" i="1" smtClean="0">
                        <a:latin typeface="Cambria Math"/>
                      </a:rPr>
                      <a:t>Tapez une équation ici.</a:t>
                    </a:fld>
                  </m:oMath>
                </a14:m>
                <a:endParaRPr lang="fr-FR" dirty="0" smtClean="0"/>
              </a:p>
              <a:p>
                <a:r>
                  <a:rPr lang="fr-FR" dirty="0" smtClean="0"/>
                  <a:t>La complexité de Kolmogorov</a:t>
                </a:r>
                <a:r>
                  <a:rPr lang="fr-FR" baseline="0" dirty="0" smtClean="0"/>
                  <a:t> n’étant pas calculable on fait une approximation avec la formule suivante</a:t>
                </a:r>
              </a:p>
              <a:p>
                <a:r>
                  <a:rPr lang="fr-FR" baseline="0" dirty="0" smtClean="0"/>
                  <a:t>Les propriétés normalement applicable pour les mesures ne le sont pas dans ce cas là. Exemple : CDM(</a:t>
                </a:r>
                <a:r>
                  <a:rPr lang="fr-FR" baseline="0" dirty="0" err="1" smtClean="0"/>
                  <a:t>x,x</a:t>
                </a:r>
                <a:r>
                  <a:rPr lang="fr-FR" baseline="0" dirty="0" smtClean="0"/>
                  <a:t>) != 0. 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ARNAUD</a:t>
                </a:r>
              </a:p>
              <a:p>
                <a:r>
                  <a:rPr lang="fr-FR" dirty="0" smtClean="0"/>
                  <a:t>Quelques exemples d’utilisations</a:t>
                </a:r>
                <a:r>
                  <a:rPr lang="fr-FR" i="0" smtClean="0">
                    <a:latin typeface="Cambria Math"/>
                  </a:rPr>
                  <a:t>"Tapez une équation ici.</a:t>
                </a:r>
              </a:p>
              <a:p>
                <a:r>
                  <a:rPr lang="fr-FR" i="0">
                    <a:latin typeface="Cambria Math"/>
                  </a:rPr>
                  <a:t>"</a:t>
                </a:r>
                <a:r>
                  <a:rPr lang="fr-FR" dirty="0" smtClean="0"/>
                  <a:t>La complexité de Kolmogorov</a:t>
                </a:r>
                <a:r>
                  <a:rPr lang="fr-FR" baseline="0" dirty="0" smtClean="0"/>
                  <a:t> n’étant pas calculable on fait une approximation avec la formule suivante</a:t>
                </a:r>
              </a:p>
              <a:p>
                <a:r>
                  <a:rPr lang="fr-FR" baseline="0" dirty="0" smtClean="0"/>
                  <a:t>Les propriétés normalement applicable pour les mesures ne le sont pas dans ce cas là. Exemple : CDM(</a:t>
                </a:r>
                <a:r>
                  <a:rPr lang="fr-FR" baseline="0" dirty="0" err="1" smtClean="0"/>
                  <a:t>x,x</a:t>
                </a:r>
                <a:r>
                  <a:rPr lang="fr-FR" baseline="0" dirty="0" smtClean="0"/>
                  <a:t>) != 0. </a:t>
                </a:r>
                <a:endParaRPr lang="fr-FR" dirty="0" smtClean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7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</a:p>
          <a:p>
            <a:r>
              <a:rPr lang="fr-FR" dirty="0" smtClean="0"/>
              <a:t>Nous allons vous</a:t>
            </a:r>
            <a:r>
              <a:rPr lang="fr-FR" baseline="0" dirty="0" smtClean="0"/>
              <a:t> présenter l’expérience réalisé par les auteurs. L’objectif de l’expérience était de remplacer la mesure de similarité par </a:t>
            </a:r>
            <a:r>
              <a:rPr lang="fr-FR" baseline="0" dirty="0" smtClean="0"/>
              <a:t>caractéristiques qu’ECUE </a:t>
            </a:r>
            <a:r>
              <a:rPr lang="fr-FR" baseline="0" dirty="0" smtClean="0"/>
              <a:t>utilise par une mesure de similarité par compression et de comparer les deux mesures.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 ensembles de données utilisés dans cette évaluation ont été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dérivés de deux corpus d'email. 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 emails légitimes dans chaque corpus incluent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une liste d’emails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personnel, d'affaires et liste d'adresses. 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 ensembles de données (ensembles de données 1,1 et 1,2) ont été extraits à partir d'un corpus, alors que les ensembles de données 2,1 et 2,2 étaient extraits à partir de l'autre.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 ensemble de données se compose de 1000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emails,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chaque classe, reçus sur une période d'approximativement trois mois. 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plupart des personnes ne reçoivent pas les volumes égaux de Spams et d’emails légitiment, mais les distributions réelles varient considérablement en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fonction des différentes personnes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évaluer cette évaluation on utilise 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(i) le taux d'erreurs, c.-à-d. la proportion globale des emails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sont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pas filtrés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correctement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(%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ii) le taux Faux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négatifs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c.-à-d. la proportion des Spam qui ont été manqués (%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(iii) le taux de Faux positifs, c.-à-d. la proportion des emails légitimes qui sont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noté comme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 (%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comparons la performance des classificateurs en calculant le niveau de confiance utilisant l'essai de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McNemar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7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94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7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 des limites de l'approche basée sur la compression est le temps qu’elle prend pour classer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email. 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 tableau 1 montre le temps mit pour classer un email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secondes) utilisant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approches basées sur caractéristique 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-free pour 1000 cas. Le temps pour classer un email simple utilisant CDM est, au mieux, 180 fois plus lent qu‘en employant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similitude basée sur caractéristique. 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L'algorithme de compression est beaucoup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couteux en temps qu’en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comparant les  caractéristiques des emails.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outre, la similarité par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exige que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cas  cible soit comparé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 cas ce qui n'est pas toujours nécessaire dans la similitude basée sur les caractéristique.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(si, par exemple, un filet de récupération de cas est employé.)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L’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 du CDM avec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fonctionne significativement mieux en termes de temps d’exécution que le CDM avec la PPM. </a:t>
            </a:r>
          </a:p>
          <a:p>
            <a:r>
              <a:rPr lang="fr-FR" dirty="0" smtClean="0"/>
              <a:t>L’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utilisation du CDM avec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peut être rendu légèrement plus rapide en modifiant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longueur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fichier d'email pour prendre en considération le fait que l'algorithme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emploie une taille de fenêtre de glissement de 32 K bytes. Tronquer les fichiers d'email à 16 K bytes chacun avant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calculer le CDM augmente vitesse de 9,5% à 25% sur les ensembles de données évalués.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CDM-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dans le tableau 1 incluent cette accélération. 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 avons constaté que la troncation des fichiers d'email n'a pas de vrai effets sur les résultats des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erreurs de classification.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A201C-0A56-453B-BA7C-3235914CFA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8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4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5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34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12B1-5886-46C5-9019-6FE4943F7F28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5AF-9654-4FC8-935C-C99AB60E6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66727"/>
          </a:xfrm>
        </p:spPr>
        <p:txBody>
          <a:bodyPr>
            <a:normAutofit/>
          </a:bodyPr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and </a:t>
            </a:r>
            <a:r>
              <a:rPr lang="fr-FR" dirty="0" err="1" smtClean="0"/>
              <a:t>feature</a:t>
            </a:r>
            <a:r>
              <a:rPr lang="fr-FR" dirty="0" smtClean="0"/>
              <a:t> free </a:t>
            </a:r>
            <a:r>
              <a:rPr lang="fr-FR" dirty="0" err="1" smtClean="0"/>
              <a:t>textual</a:t>
            </a:r>
            <a:r>
              <a:rPr lang="fr-FR" dirty="0" smtClean="0"/>
              <a:t> CBR : a </a:t>
            </a:r>
            <a:r>
              <a:rPr lang="fr-FR" dirty="0" err="1" smtClean="0"/>
              <a:t>comparison</a:t>
            </a:r>
            <a:r>
              <a:rPr lang="fr-FR" dirty="0" smtClean="0"/>
              <a:t> in spam </a:t>
            </a:r>
            <a:r>
              <a:rPr lang="fr-FR" dirty="0" err="1" smtClean="0"/>
              <a:t>filtering</a:t>
            </a:r>
            <a:endParaRPr lang="fr-FR" dirty="0"/>
          </a:p>
        </p:txBody>
      </p:sp>
      <p:pic>
        <p:nvPicPr>
          <p:cNvPr id="4" name="Picture 2" descr="C:\Users\Maxime\Google Drive\BioInfoSeq\UT3+PRES_logo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406727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Avantages de la compression </a:t>
            </a:r>
          </a:p>
          <a:p>
            <a:pPr lvl="1"/>
            <a:r>
              <a:rPr lang="fr-FR" dirty="0" smtClean="0"/>
              <a:t>Précision remarquable</a:t>
            </a:r>
          </a:p>
          <a:p>
            <a:pPr lvl="1"/>
            <a:r>
              <a:rPr lang="fr-FR" dirty="0" smtClean="0"/>
              <a:t>Facilité de mise en place</a:t>
            </a:r>
          </a:p>
          <a:p>
            <a:pPr lvl="1"/>
            <a:r>
              <a:rPr lang="fr-FR" dirty="0" smtClean="0"/>
              <a:t>Meilleure adaptation au concept drift</a:t>
            </a:r>
          </a:p>
          <a:p>
            <a:r>
              <a:rPr lang="fr-FR" dirty="0" smtClean="0"/>
              <a:t>Désavantage</a:t>
            </a:r>
          </a:p>
          <a:p>
            <a:pPr lvl="1"/>
            <a:r>
              <a:rPr lang="fr-FR" dirty="0" smtClean="0"/>
              <a:t>Manque d’</a:t>
            </a:r>
            <a:r>
              <a:rPr lang="fr-FR" dirty="0" err="1" smtClean="0"/>
              <a:t>explicabilité</a:t>
            </a:r>
            <a:endParaRPr lang="fr-FR" dirty="0" smtClean="0"/>
          </a:p>
          <a:p>
            <a:pPr lvl="1"/>
            <a:r>
              <a:rPr lang="fr-FR" dirty="0" smtClean="0"/>
              <a:t>Temps d’exécution</a:t>
            </a:r>
          </a:p>
          <a:p>
            <a:r>
              <a:rPr lang="fr-FR" dirty="0" smtClean="0"/>
              <a:t>Fiabilité et robustesse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Compression-</a:t>
            </a:r>
            <a:r>
              <a:rPr lang="fr-FR" dirty="0" err="1" smtClean="0"/>
              <a:t>based</a:t>
            </a:r>
            <a:r>
              <a:rPr lang="fr-FR" dirty="0" smtClean="0"/>
              <a:t> distance plus performant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Ouverture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9600" dirty="0" smtClean="0"/>
              <a:t>?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343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Spam?</a:t>
            </a:r>
          </a:p>
          <a:p>
            <a:r>
              <a:rPr lang="fr-FR" dirty="0" smtClean="0"/>
              <a:t>Problème difficile à résoudre</a:t>
            </a:r>
          </a:p>
          <a:p>
            <a:pPr lvl="1"/>
            <a:r>
              <a:rPr lang="fr-FR" dirty="0" smtClean="0"/>
              <a:t>Changement </a:t>
            </a:r>
          </a:p>
          <a:p>
            <a:pPr lvl="1"/>
            <a:r>
              <a:rPr lang="fr-FR" dirty="0" smtClean="0"/>
              <a:t>Différences entre deux Spam</a:t>
            </a:r>
          </a:p>
          <a:p>
            <a:pPr lvl="1"/>
            <a:r>
              <a:rPr lang="fr-FR" dirty="0" smtClean="0"/>
              <a:t>Faux positifs</a:t>
            </a:r>
            <a:endParaRPr lang="fr-FR" dirty="0"/>
          </a:p>
          <a:p>
            <a:r>
              <a:rPr lang="fr-FR" dirty="0" smtClean="0"/>
              <a:t>Stratégies déjà utilisées (ECUE, </a:t>
            </a:r>
            <a:r>
              <a:rPr lang="fr-FR" dirty="0" err="1" smtClean="0"/>
              <a:t>Blacklist</a:t>
            </a:r>
            <a:r>
              <a:rPr lang="fr-FR" dirty="0" smtClean="0"/>
              <a:t>, …) 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0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Email Classification </a:t>
            </a:r>
            <a:r>
              <a:rPr lang="fr-FR" dirty="0" err="1"/>
              <a:t>U</a:t>
            </a:r>
            <a:r>
              <a:rPr lang="fr-FR" dirty="0" err="1" smtClean="0"/>
              <a:t>sing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system</a:t>
            </a:r>
          </a:p>
          <a:p>
            <a:r>
              <a:rPr lang="fr-FR" dirty="0" smtClean="0"/>
              <a:t>K </a:t>
            </a:r>
            <a:r>
              <a:rPr lang="fr-FR" dirty="0" smtClean="0"/>
              <a:t>plus proches </a:t>
            </a:r>
            <a:r>
              <a:rPr lang="fr-FR" dirty="0" smtClean="0"/>
              <a:t>voisins</a:t>
            </a:r>
          </a:p>
          <a:p>
            <a:r>
              <a:rPr lang="fr-FR" dirty="0" smtClean="0"/>
              <a:t>Case-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Reasonning</a:t>
            </a:r>
            <a:r>
              <a:rPr lang="fr-FR" dirty="0" smtClean="0"/>
              <a:t> (CBR)</a:t>
            </a:r>
            <a:endParaRPr lang="fr-FR" dirty="0" smtClean="0"/>
          </a:p>
          <a:p>
            <a:r>
              <a:rPr lang="fr-FR" dirty="0" smtClean="0"/>
              <a:t>Volontairement biaisé pour éviter les faux positifs</a:t>
            </a:r>
          </a:p>
          <a:p>
            <a:r>
              <a:rPr lang="fr-FR" dirty="0" smtClean="0"/>
              <a:t>Case-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Editing</a:t>
            </a:r>
            <a:r>
              <a:rPr lang="fr-FR" dirty="0" smtClean="0"/>
              <a:t> (CBE)</a:t>
            </a:r>
          </a:p>
        </p:txBody>
      </p:sp>
    </p:spTree>
    <p:extLst>
      <p:ext uri="{BB962C8B-B14F-4D97-AF65-F5344CB8AC3E}">
        <p14:creationId xmlns:p14="http://schemas.microsoft.com/office/powerpoint/2010/main" val="19520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Feature-Based</a:t>
            </a:r>
            <a:r>
              <a:rPr lang="fr-FR" dirty="0" smtClean="0"/>
              <a:t> </a:t>
            </a:r>
            <a:r>
              <a:rPr lang="fr-FR" dirty="0" err="1" smtClean="0"/>
              <a:t>textual</a:t>
            </a:r>
            <a:r>
              <a:rPr lang="fr-FR" dirty="0" smtClean="0"/>
              <a:t> CBR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Prend en compte tout sauf les pièces jointes</a:t>
            </a:r>
          </a:p>
          <a:p>
            <a:r>
              <a:rPr lang="fr-FR" dirty="0" smtClean="0"/>
              <a:t>Chaque instance est décrite par un vecteur</a:t>
            </a:r>
          </a:p>
          <a:p>
            <a:r>
              <a:rPr lang="fr-FR" dirty="0" smtClean="0"/>
              <a:t>Trois types de </a:t>
            </a:r>
            <a:r>
              <a:rPr lang="fr-FR" dirty="0" err="1" smtClean="0"/>
              <a:t>features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Mots </a:t>
            </a:r>
          </a:p>
          <a:p>
            <a:pPr lvl="1"/>
            <a:r>
              <a:rPr lang="fr-FR" dirty="0" smtClean="0"/>
              <a:t>Caractères 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tructures</a:t>
            </a:r>
          </a:p>
          <a:p>
            <a:r>
              <a:rPr lang="fr-FR" dirty="0" smtClean="0"/>
              <a:t>Information Gain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4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Featured</a:t>
            </a:r>
            <a:r>
              <a:rPr lang="fr-FR" dirty="0" smtClean="0"/>
              <a:t>-Free </a:t>
            </a:r>
            <a:r>
              <a:rPr lang="fr-FR" dirty="0" err="1" smtClean="0"/>
              <a:t>textual</a:t>
            </a:r>
            <a:r>
              <a:rPr lang="fr-FR" dirty="0" smtClean="0"/>
              <a:t> CBR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de distance basé sur la compression de texte</a:t>
            </a:r>
          </a:p>
          <a:p>
            <a:r>
              <a:rPr lang="fr-FR" dirty="0" smtClean="0"/>
              <a:t>Basé sur la complexité de Kolmogorov </a:t>
            </a:r>
          </a:p>
          <a:p>
            <a:endParaRPr lang="fr-FR" dirty="0" smtClean="0"/>
          </a:p>
          <a:p>
            <a:r>
              <a:rPr lang="fr-FR" dirty="0" smtClean="0"/>
              <a:t>Distance entre x et y :</a:t>
            </a:r>
          </a:p>
          <a:p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features</a:t>
            </a:r>
            <a:r>
              <a:rPr lang="fr-FR" dirty="0" smtClean="0"/>
              <a:t> à sélectionner 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947552" y="3717032"/>
                <a:ext cx="522007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/>
                        </a:rPr>
                        <m:t>CDM</m:t>
                      </m:r>
                      <m:d>
                        <m:d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fr-FR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xy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d>
                            <m:dPr>
                              <m:ctrlPr>
                                <a:rPr lang="fr-F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fr-FR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C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/>
                            </a:rPr>
                            <m:t>y</m:t>
                          </m:r>
                          <m:r>
                            <a:rPr lang="fr-FR" sz="2400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latin typeface="Bell MT" panose="0202050306030502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52" y="3717032"/>
                <a:ext cx="5220072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810824" y="1930936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808768" y="3406040"/>
            <a:ext cx="510288" cy="99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113200" y="3415324"/>
            <a:ext cx="425816" cy="103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Délai 7"/>
          <p:cNvSpPr/>
          <p:nvPr/>
        </p:nvSpPr>
        <p:spPr>
          <a:xfrm rot="10800000">
            <a:off x="2234760" y="4411172"/>
            <a:ext cx="576064" cy="92682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rganigramme : Délai 19"/>
          <p:cNvSpPr/>
          <p:nvPr/>
        </p:nvSpPr>
        <p:spPr>
          <a:xfrm>
            <a:off x="2810824" y="4408701"/>
            <a:ext cx="576064" cy="92682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Délai 22"/>
          <p:cNvSpPr/>
          <p:nvPr/>
        </p:nvSpPr>
        <p:spPr>
          <a:xfrm rot="10800000">
            <a:off x="3952667" y="4435009"/>
            <a:ext cx="576064" cy="92682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Délai 23"/>
          <p:cNvSpPr/>
          <p:nvPr/>
        </p:nvSpPr>
        <p:spPr>
          <a:xfrm>
            <a:off x="4528731" y="4432538"/>
            <a:ext cx="576064" cy="92682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95536" y="2502644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Corpus</a:t>
            </a:r>
            <a:endParaRPr lang="fr-FR" sz="32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0" y="393086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156176" y="1960405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6154120" y="3435509"/>
            <a:ext cx="510288" cy="99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7458552" y="3444793"/>
            <a:ext cx="425816" cy="103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Délai 35"/>
          <p:cNvSpPr/>
          <p:nvPr/>
        </p:nvSpPr>
        <p:spPr>
          <a:xfrm rot="10800000">
            <a:off x="5580112" y="4440641"/>
            <a:ext cx="576064" cy="92682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Délai 36"/>
          <p:cNvSpPr/>
          <p:nvPr/>
        </p:nvSpPr>
        <p:spPr>
          <a:xfrm>
            <a:off x="6156176" y="4438170"/>
            <a:ext cx="576064" cy="92682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Délai 37"/>
          <p:cNvSpPr/>
          <p:nvPr/>
        </p:nvSpPr>
        <p:spPr>
          <a:xfrm rot="10800000">
            <a:off x="7298019" y="4464478"/>
            <a:ext cx="576064" cy="92682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rganigramme : Délai 38"/>
          <p:cNvSpPr/>
          <p:nvPr/>
        </p:nvSpPr>
        <p:spPr>
          <a:xfrm>
            <a:off x="7874083" y="4462007"/>
            <a:ext cx="576064" cy="92682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95536" y="4582194"/>
            <a:ext cx="162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Datasets</a:t>
            </a:r>
            <a:endParaRPr lang="fr-FR" sz="3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570562" y="5517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1.1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635877" y="5517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2.2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911680" y="5517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.1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4333794" y="5517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9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Comparaison</a:t>
            </a:r>
            <a:r>
              <a:rPr lang="en-US" dirty="0" smtClean="0"/>
              <a:t> entre </a:t>
            </a:r>
            <a:r>
              <a:rPr lang="en-US" dirty="0"/>
              <a:t>feature-based </a:t>
            </a:r>
            <a:r>
              <a:rPr lang="en-US" dirty="0" err="1"/>
              <a:t>similiarity</a:t>
            </a:r>
            <a:r>
              <a:rPr lang="en-US" dirty="0"/>
              <a:t> (FBS) and compression-based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2" t="21035" r="20230" b="28023"/>
          <a:stretch/>
        </p:blipFill>
        <p:spPr bwMode="auto">
          <a:xfrm>
            <a:off x="1115616" y="2683209"/>
            <a:ext cx="6912768" cy="404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9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t="26318" r="20370" b="21579"/>
          <a:stretch/>
        </p:blipFill>
        <p:spPr bwMode="auto">
          <a:xfrm>
            <a:off x="1187624" y="2791326"/>
            <a:ext cx="6797503" cy="356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Comparaison</a:t>
            </a:r>
            <a:r>
              <a:rPr lang="en-US" dirty="0" smtClean="0"/>
              <a:t> entre la compression </a:t>
            </a:r>
            <a:r>
              <a:rPr lang="en-US" dirty="0" err="1" smtClean="0"/>
              <a:t>GZip</a:t>
            </a:r>
            <a:r>
              <a:rPr lang="en-US" dirty="0" smtClean="0"/>
              <a:t> and compression PPM pour les </a:t>
            </a:r>
            <a:r>
              <a:rPr lang="en-US" dirty="0" err="1" smtClean="0"/>
              <a:t>mesures</a:t>
            </a:r>
            <a:r>
              <a:rPr lang="en-US" dirty="0" smtClean="0"/>
              <a:t> CDM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4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Spam </a:t>
            </a:r>
            <a:r>
              <a:rPr lang="fr-FR" dirty="0" err="1" smtClean="0"/>
              <a:t>filtering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Temps pour classer un email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secondes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mesures</a:t>
            </a:r>
            <a:r>
              <a:rPr lang="en-US" dirty="0" smtClean="0"/>
              <a:t> de </a:t>
            </a:r>
            <a:r>
              <a:rPr lang="en-US" dirty="0" err="1" smtClean="0"/>
              <a:t>similarité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6" t="40452" r="18942" b="29734"/>
          <a:stretch/>
        </p:blipFill>
        <p:spPr bwMode="auto">
          <a:xfrm>
            <a:off x="62930" y="2924944"/>
            <a:ext cx="893670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1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830</TotalTime>
  <Words>333</Words>
  <Application>Microsoft Office PowerPoint</Application>
  <PresentationFormat>Affichage à l'écran (4:3)</PresentationFormat>
  <Paragraphs>123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Feature based and feature free textual CBR : a comparison in spam filtering</vt:lpstr>
      <vt:lpstr>Introduction</vt:lpstr>
      <vt:lpstr>Email Classification Using Examples</vt:lpstr>
      <vt:lpstr>Feature-Based textual CBR</vt:lpstr>
      <vt:lpstr>Featured-Free textual CBR</vt:lpstr>
      <vt:lpstr>Spam filtering experiments</vt:lpstr>
      <vt:lpstr>Spam filtering experiments</vt:lpstr>
      <vt:lpstr>Spam filtering experiments</vt:lpstr>
      <vt:lpstr>Spam filtering experiments</vt:lpstr>
      <vt:lpstr>Discussion</vt:lpstr>
      <vt:lpstr>Conclusion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based and feature free textual CBR : a comparison in spam filtering</dc:title>
  <dc:creator>Maxime Chazalviel</dc:creator>
  <cp:lastModifiedBy>Maxime Chazalviel</cp:lastModifiedBy>
  <cp:revision>56</cp:revision>
  <dcterms:created xsi:type="dcterms:W3CDTF">2014-10-07T08:05:27Z</dcterms:created>
  <dcterms:modified xsi:type="dcterms:W3CDTF">2014-10-08T10:10:40Z</dcterms:modified>
</cp:coreProperties>
</file>