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211" autoAdjust="0"/>
  </p:normalViewPr>
  <p:slideViewPr>
    <p:cSldViewPr>
      <p:cViewPr>
        <p:scale>
          <a:sx n="33" d="100"/>
          <a:sy n="33" d="100"/>
        </p:scale>
        <p:origin x="-75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018B8-F5AB-4349-B43D-32AC5968D9FB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4CC3-EF3F-47EA-A10C-63E439FE1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2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7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0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7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19268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BlockClust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  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clustering</a:t>
            </a:r>
            <a:r>
              <a:rPr lang="fr-FR" sz="3200" dirty="0"/>
              <a:t> </a:t>
            </a:r>
            <a:r>
              <a:rPr lang="fr-FR" sz="3200" dirty="0" smtClean="0"/>
              <a:t>et classification efficace</a:t>
            </a:r>
            <a:r>
              <a:rPr lang="fr-FR" sz="3200" dirty="0"/>
              <a:t> </a:t>
            </a:r>
            <a:r>
              <a:rPr lang="fr-FR" sz="3200" dirty="0" smtClean="0"/>
              <a:t>des </a:t>
            </a:r>
            <a:r>
              <a:rPr lang="fr-FR" sz="3200" dirty="0" err="1" smtClean="0"/>
              <a:t>ARNs</a:t>
            </a:r>
            <a:r>
              <a:rPr lang="fr-FR" sz="3200" dirty="0" smtClean="0"/>
              <a:t> non codant </a:t>
            </a:r>
            <a:r>
              <a:rPr lang="fr-FR" sz="3200" dirty="0"/>
              <a:t>tirés </a:t>
            </a:r>
            <a:r>
              <a:rPr lang="fr-FR" sz="3200" dirty="0" smtClean="0"/>
              <a:t>des</a:t>
            </a:r>
            <a:r>
              <a:rPr lang="fr-FR" sz="3200" dirty="0"/>
              <a:t> </a:t>
            </a:r>
            <a:r>
              <a:rPr lang="fr-FR" sz="3200" dirty="0" smtClean="0"/>
              <a:t>profils</a:t>
            </a:r>
            <a:r>
              <a:rPr lang="fr-FR" sz="3200" dirty="0"/>
              <a:t> 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d’RNA-</a:t>
            </a:r>
            <a:r>
              <a:rPr lang="fr-FR" sz="3200" dirty="0" err="1" smtClean="0"/>
              <a:t>seq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6971973" y="4508617"/>
            <a:ext cx="20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Chazalviel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Maxime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Maxime\Documents\M2BBS\Communication\logo_ups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73" y="141908"/>
            <a:ext cx="208334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: annotation des </a:t>
            </a:r>
            <a:r>
              <a:rPr lang="fr-FR" dirty="0" err="1" smtClean="0"/>
              <a:t>ARNs</a:t>
            </a:r>
            <a:r>
              <a:rPr lang="fr-FR" dirty="0" smtClean="0"/>
              <a:t> </a:t>
            </a:r>
            <a:r>
              <a:rPr lang="fr-FR" dirty="0" err="1" smtClean="0"/>
              <a:t>nc</a:t>
            </a:r>
            <a:r>
              <a:rPr lang="fr-FR" dirty="0" smtClean="0"/>
              <a:t> avec </a:t>
            </a:r>
            <a:r>
              <a:rPr lang="fr-FR" dirty="0"/>
              <a:t>des profils d’expression encodé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6" t="13680" r="6751" b="62654"/>
          <a:stretch/>
        </p:blipFill>
        <p:spPr bwMode="auto">
          <a:xfrm>
            <a:off x="20411" y="2852936"/>
            <a:ext cx="4743451" cy="21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9334" r="57917" b="12333"/>
          <a:stretch/>
        </p:blipFill>
        <p:spPr bwMode="auto">
          <a:xfrm>
            <a:off x="4741888" y="1988840"/>
            <a:ext cx="4277425" cy="408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65848" y="3645024"/>
            <a:ext cx="1584176" cy="1152127"/>
          </a:xfrm>
          <a:prstGeom prst="rect">
            <a:avLst/>
          </a:prstGeom>
          <a:solidFill>
            <a:schemeClr val="accent1">
              <a:lumMod val="60000"/>
              <a:lumOff val="40000"/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Performance : BlockClust vs. </a:t>
            </a:r>
            <a:r>
              <a:rPr lang="fr-FR" dirty="0" err="1"/>
              <a:t>deepBlockAlign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Q4 : comparaison des performances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8" t="39750" r="6246" b="19175"/>
          <a:stretch/>
        </p:blipFill>
        <p:spPr bwMode="auto">
          <a:xfrm>
            <a:off x="2051720" y="2298144"/>
            <a:ext cx="4968552" cy="36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5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r>
              <a:rPr lang="en-US" dirty="0"/>
              <a:t> </a:t>
            </a:r>
            <a:r>
              <a:rPr lang="en-US" smtClean="0"/>
              <a:t>des clusters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clusters </a:t>
            </a:r>
            <a:r>
              <a:rPr lang="fr-FR" dirty="0" err="1" smtClean="0"/>
              <a:t>d’arn</a:t>
            </a:r>
            <a:r>
              <a:rPr lang="fr-FR" dirty="0" smtClean="0"/>
              <a:t> </a:t>
            </a:r>
            <a:r>
              <a:rPr lang="fr-FR" dirty="0" err="1" smtClean="0"/>
              <a:t>nc</a:t>
            </a:r>
            <a:r>
              <a:rPr lang="fr-FR" dirty="0" smtClean="0"/>
              <a:t> connus     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1" t="28601" r="5610" b="22795"/>
          <a:stretch/>
        </p:blipFill>
        <p:spPr bwMode="auto">
          <a:xfrm>
            <a:off x="1979712" y="2276872"/>
            <a:ext cx="491373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0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Approche </a:t>
            </a:r>
            <a:r>
              <a:rPr lang="fr-FR" dirty="0"/>
              <a:t>efficace pour la détection de </a:t>
            </a:r>
            <a:r>
              <a:rPr lang="fr-FR" dirty="0" smtClean="0"/>
              <a:t>transcrit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Codez</a:t>
            </a:r>
            <a:r>
              <a:rPr lang="fr-FR" dirty="0">
                <a:solidFill>
                  <a:schemeClr val="tx1"/>
                </a:solidFill>
              </a:rPr>
              <a:t> les profils d'expression </a:t>
            </a:r>
            <a:r>
              <a:rPr lang="fr-FR" dirty="0" smtClean="0">
                <a:solidFill>
                  <a:schemeClr val="tx1"/>
                </a:solidFill>
              </a:rPr>
              <a:t>en structures</a:t>
            </a: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smtClean="0">
                <a:solidFill>
                  <a:schemeClr val="tx1"/>
                </a:solidFill>
              </a:rPr>
              <a:t>discrète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Robuste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Modulable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Fiable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Nouveaux packages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7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ARNs</a:t>
            </a:r>
            <a:r>
              <a:rPr lang="fr-FR" dirty="0" smtClean="0"/>
              <a:t> non codant </a:t>
            </a:r>
          </a:p>
          <a:p>
            <a:r>
              <a:rPr lang="fr-FR" dirty="0" smtClean="0"/>
              <a:t>Comment trouver leur fonction?</a:t>
            </a:r>
          </a:p>
          <a:p>
            <a:pPr lvl="1"/>
            <a:r>
              <a:rPr lang="fr-FR" dirty="0"/>
              <a:t>clustering des transcrits selon </a:t>
            </a:r>
            <a:r>
              <a:rPr lang="fr-FR" dirty="0" smtClean="0"/>
              <a:t>la séquence </a:t>
            </a:r>
            <a:r>
              <a:rPr lang="fr-FR" dirty="0"/>
              <a:t>et la structure secondaire</a:t>
            </a:r>
            <a:endParaRPr lang="fr-FR" dirty="0" smtClean="0"/>
          </a:p>
          <a:p>
            <a:r>
              <a:rPr lang="fr-FR" dirty="0" smtClean="0"/>
              <a:t>L’approche </a:t>
            </a:r>
            <a:r>
              <a:rPr lang="fr-FR" dirty="0" err="1" smtClean="0"/>
              <a:t>BlockClust</a:t>
            </a:r>
            <a:endParaRPr lang="fr-FR" dirty="0" smtClean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9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Graph-</a:t>
            </a:r>
            <a:r>
              <a:rPr lang="fr-FR" dirty="0" err="1" smtClean="0">
                <a:solidFill>
                  <a:schemeClr val="tx1"/>
                </a:solidFill>
              </a:rPr>
              <a:t>kernel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Encodé </a:t>
            </a:r>
            <a:r>
              <a:rPr lang="fr-FR" dirty="0">
                <a:solidFill>
                  <a:schemeClr val="tx1"/>
                </a:solidFill>
              </a:rPr>
              <a:t>les profile d’expression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Génération </a:t>
            </a:r>
            <a:r>
              <a:rPr lang="fr-FR" dirty="0">
                <a:solidFill>
                  <a:schemeClr val="tx1"/>
                </a:solidFill>
              </a:rPr>
              <a:t>de caractéristiques combinatoires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 profile </a:t>
            </a:r>
            <a:r>
              <a:rPr lang="fr-FR" dirty="0" err="1"/>
              <a:t>encoding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des profils d’expression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18638" r="59040" b="23018"/>
          <a:stretch/>
        </p:blipFill>
        <p:spPr bwMode="auto">
          <a:xfrm>
            <a:off x="3851920" y="1643607"/>
            <a:ext cx="529208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 combinatoires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 caractéristiques combinatoires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t="40891" r="57142" b="34678"/>
          <a:stretch/>
        </p:blipFill>
        <p:spPr bwMode="auto">
          <a:xfrm>
            <a:off x="1691680" y="2924944"/>
            <a:ext cx="573554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Clustering</a:t>
            </a:r>
          </a:p>
          <a:p>
            <a:pPr lvl="1"/>
            <a:r>
              <a:rPr lang="fr-FR" dirty="0" smtClean="0"/>
              <a:t>NSPDK </a:t>
            </a:r>
            <a:r>
              <a:rPr lang="fr-FR" dirty="0"/>
              <a:t>utiliser par l’algorithme de clustering</a:t>
            </a:r>
          </a:p>
          <a:p>
            <a:pPr lvl="1"/>
            <a:r>
              <a:rPr lang="fr-FR" dirty="0"/>
              <a:t>Markov Cluster </a:t>
            </a:r>
            <a:r>
              <a:rPr lang="fr-FR" dirty="0" err="1"/>
              <a:t>Process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Classification</a:t>
            </a:r>
          </a:p>
          <a:p>
            <a:pPr lvl="1"/>
            <a:r>
              <a:rPr lang="fr-FR" dirty="0" smtClean="0"/>
              <a:t>Technique </a:t>
            </a:r>
            <a:r>
              <a:rPr lang="fr-FR" dirty="0"/>
              <a:t>linéaire modulable</a:t>
            </a:r>
          </a:p>
          <a:p>
            <a:endParaRPr lang="fr-FR" dirty="0"/>
          </a:p>
          <a:p>
            <a:pPr marL="4572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Clustering et classification </a:t>
            </a:r>
            <a:r>
              <a:rPr lang="fr-FR" dirty="0" smtClean="0"/>
              <a:t>des profils d’expressions des ARN non-codant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9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Q1 : Clustering d’</a:t>
            </a:r>
            <a:r>
              <a:rPr lang="fr-FR" dirty="0" err="1"/>
              <a:t>ARNs</a:t>
            </a:r>
            <a:r>
              <a:rPr lang="fr-FR" dirty="0"/>
              <a:t> non codant avec des profils d’expression </a:t>
            </a:r>
            <a:r>
              <a:rPr lang="fr-FR" dirty="0" smtClean="0"/>
              <a:t>encodé</a:t>
            </a:r>
          </a:p>
          <a:p>
            <a:r>
              <a:rPr lang="fr-FR" dirty="0"/>
              <a:t>Q2 : R</a:t>
            </a:r>
            <a:r>
              <a:rPr lang="fr-FR" dirty="0" smtClean="0"/>
              <a:t>obustesse et modularité</a:t>
            </a:r>
          </a:p>
          <a:p>
            <a:r>
              <a:rPr lang="fr-FR" dirty="0"/>
              <a:t>Q3 : </a:t>
            </a:r>
            <a:r>
              <a:rPr lang="fr-FR" dirty="0" smtClean="0"/>
              <a:t>Annotation </a:t>
            </a:r>
            <a:r>
              <a:rPr lang="fr-FR" dirty="0"/>
              <a:t>des </a:t>
            </a:r>
            <a:r>
              <a:rPr lang="fr-FR" dirty="0" err="1"/>
              <a:t>ARNs</a:t>
            </a:r>
            <a:r>
              <a:rPr lang="fr-FR" dirty="0"/>
              <a:t> </a:t>
            </a:r>
            <a:r>
              <a:rPr lang="fr-FR" dirty="0" err="1"/>
              <a:t>nc</a:t>
            </a:r>
            <a:r>
              <a:rPr lang="fr-FR" dirty="0"/>
              <a:t> avec des profils d’expression </a:t>
            </a:r>
            <a:r>
              <a:rPr lang="fr-FR" dirty="0" smtClean="0"/>
              <a:t>encodé</a:t>
            </a:r>
          </a:p>
          <a:p>
            <a:r>
              <a:rPr lang="fr-FR" dirty="0" smtClean="0"/>
              <a:t>Q4 : Comparaison </a:t>
            </a:r>
            <a:r>
              <a:rPr lang="fr-FR" dirty="0"/>
              <a:t>des </a:t>
            </a:r>
            <a:r>
              <a:rPr lang="fr-FR" dirty="0" smtClean="0"/>
              <a:t>performances</a:t>
            </a:r>
          </a:p>
          <a:p>
            <a:r>
              <a:rPr lang="fr-FR" dirty="0"/>
              <a:t>Analyse des clusters </a:t>
            </a:r>
            <a:r>
              <a:rPr lang="fr-FR" dirty="0" smtClean="0"/>
              <a:t>d’</a:t>
            </a:r>
            <a:r>
              <a:rPr lang="fr-FR" dirty="0" err="1" smtClean="0"/>
              <a:t>ARNnc</a:t>
            </a:r>
            <a:r>
              <a:rPr lang="fr-FR" dirty="0" smtClean="0"/>
              <a:t> </a:t>
            </a:r>
            <a:r>
              <a:rPr lang="fr-FR" dirty="0"/>
              <a:t>connus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discussions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35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598361"/>
          </a:xfrm>
        </p:spPr>
        <p:txBody>
          <a:bodyPr/>
          <a:lstStyle/>
          <a:p>
            <a:r>
              <a:rPr lang="fr-FR" dirty="0" smtClean="0"/>
              <a:t>Différentes mesures de performances et résultats</a:t>
            </a:r>
          </a:p>
          <a:p>
            <a:pPr lvl="1"/>
            <a:r>
              <a:rPr lang="fr-FR" dirty="0" smtClean="0"/>
              <a:t>Score de similarité </a:t>
            </a:r>
          </a:p>
          <a:p>
            <a:pPr lvl="1"/>
            <a:r>
              <a:rPr lang="fr-FR" dirty="0" smtClean="0"/>
              <a:t>AUC ROC</a:t>
            </a:r>
          </a:p>
          <a:p>
            <a:pPr lvl="1"/>
            <a:r>
              <a:rPr lang="fr-FR" dirty="0" smtClean="0"/>
              <a:t>Pureté</a:t>
            </a:r>
          </a:p>
          <a:p>
            <a:r>
              <a:rPr lang="fr-FR" dirty="0" smtClean="0"/>
              <a:t>Ensemble de données</a:t>
            </a:r>
          </a:p>
          <a:p>
            <a:pPr lvl="1"/>
            <a:r>
              <a:rPr lang="fr-FR" dirty="0" smtClean="0"/>
              <a:t>NGS data </a:t>
            </a:r>
            <a:r>
              <a:rPr lang="fr-FR" dirty="0" err="1" smtClean="0"/>
              <a:t>generated</a:t>
            </a:r>
            <a:endParaRPr lang="fr-FR" dirty="0" smtClean="0"/>
          </a:p>
          <a:p>
            <a:r>
              <a:rPr lang="fr-FR" dirty="0" smtClean="0"/>
              <a:t>Optimisation des paramètres 	</a:t>
            </a:r>
          </a:p>
          <a:p>
            <a:pPr lvl="1"/>
            <a:r>
              <a:rPr lang="fr-FR" dirty="0" smtClean="0"/>
              <a:t>BlockClust</a:t>
            </a:r>
          </a:p>
          <a:p>
            <a:pPr lvl="2"/>
            <a:r>
              <a:rPr lang="fr-FR" dirty="0" smtClean="0"/>
              <a:t>Block identification </a:t>
            </a:r>
          </a:p>
          <a:p>
            <a:pPr lvl="2"/>
            <a:r>
              <a:rPr lang="fr-FR" dirty="0" smtClean="0"/>
              <a:t>Codage du graphe</a:t>
            </a:r>
          </a:p>
          <a:p>
            <a:pPr lvl="2"/>
            <a:r>
              <a:rPr lang="fr-FR" dirty="0" smtClean="0"/>
              <a:t>Clustering ou classification </a:t>
            </a:r>
          </a:p>
          <a:p>
            <a:pPr lvl="1" algn="just"/>
            <a:r>
              <a:rPr lang="fr-FR" dirty="0" smtClean="0"/>
              <a:t>Blockbuster</a:t>
            </a:r>
          </a:p>
          <a:p>
            <a:pPr lvl="2" algn="just"/>
            <a:r>
              <a:rPr lang="fr-FR" dirty="0" smtClean="0"/>
              <a:t>Grain </a:t>
            </a:r>
            <a:r>
              <a:rPr lang="fr-FR" dirty="0" err="1" smtClean="0"/>
              <a:t>resolution</a:t>
            </a:r>
            <a:endParaRPr lang="fr-FR" dirty="0" smtClean="0"/>
          </a:p>
          <a:p>
            <a:pPr lvl="2" algn="just"/>
            <a:r>
              <a:rPr lang="fr-FR" dirty="0" smtClean="0"/>
              <a:t>Résolution de discrétisation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 : Clustering d’</a:t>
            </a:r>
            <a:r>
              <a:rPr lang="fr-FR" dirty="0" err="1" smtClean="0"/>
              <a:t>ARNs</a:t>
            </a:r>
            <a:r>
              <a:rPr lang="fr-FR" dirty="0" smtClean="0"/>
              <a:t> non codant avec des profils d’expression encodé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91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: </a:t>
            </a:r>
            <a:r>
              <a:rPr lang="fr-FR" dirty="0" err="1" smtClean="0"/>
              <a:t>robustness</a:t>
            </a:r>
            <a:r>
              <a:rPr lang="fr-FR" dirty="0" smtClean="0"/>
              <a:t> and range of </a:t>
            </a:r>
            <a:r>
              <a:rPr lang="fr-FR" dirty="0" err="1" smtClean="0"/>
              <a:t>applicability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Performance du clustering</a:t>
            </a:r>
          </a:p>
          <a:p>
            <a:pPr marL="45720" indent="0">
              <a:buNone/>
            </a:pPr>
            <a:r>
              <a:rPr lang="fr-FR" dirty="0" smtClean="0"/>
              <a:t> </a:t>
            </a:r>
            <a:endParaRPr lang="fr-F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16829" r="52822" b="56561"/>
          <a:stretch/>
        </p:blipFill>
        <p:spPr bwMode="auto">
          <a:xfrm>
            <a:off x="683568" y="2780928"/>
            <a:ext cx="74480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20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1795</TotalTime>
  <Words>201</Words>
  <Application>Microsoft Office PowerPoint</Application>
  <PresentationFormat>Affichage à l'écran (4:3)</PresentationFormat>
  <Paragraphs>70</Paragraphs>
  <Slides>13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Grille</vt:lpstr>
      <vt:lpstr> BlockClust    clustering et classification efficace des ARNs non codant tirés des profils  d’RNA-seq</vt:lpstr>
      <vt:lpstr>Introduction</vt:lpstr>
      <vt:lpstr>Démarche</vt:lpstr>
      <vt:lpstr>Codage des profils d’expression</vt:lpstr>
      <vt:lpstr>Génération de caractéristiques combinatoires</vt:lpstr>
      <vt:lpstr>Clustering et classification des profils d’expressions des ARN non-codant</vt:lpstr>
      <vt:lpstr>Résultats &amp; discussions</vt:lpstr>
      <vt:lpstr>Q1 : Clustering d’ARNs non codant avec des profils d’expression encodé</vt:lpstr>
      <vt:lpstr>Q2 : robustness and range of applicability</vt:lpstr>
      <vt:lpstr>Q3 : annotation des ARNs nc avec des profils d’expression encodé </vt:lpstr>
      <vt:lpstr>Q4 : comparaison des performances</vt:lpstr>
      <vt:lpstr>Analyse des clusters d’arn nc connus    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BlockClust : groupement et  classification efficace des ARNs non codant des profils ARN-seq lus courts</dc:title>
  <dc:creator>Maxime Chazalviel</dc:creator>
  <cp:lastModifiedBy>Maxime Chazalviel</cp:lastModifiedBy>
  <cp:revision>56</cp:revision>
  <dcterms:created xsi:type="dcterms:W3CDTF">2014-10-09T13:59:41Z</dcterms:created>
  <dcterms:modified xsi:type="dcterms:W3CDTF">2014-10-17T08:49:58Z</dcterms:modified>
</cp:coreProperties>
</file>