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3"/>
  </p:notesMasterIdLst>
  <p:sldIdLst>
    <p:sldId id="256" r:id="rId2"/>
    <p:sldId id="258" r:id="rId3"/>
    <p:sldId id="259" r:id="rId4"/>
    <p:sldId id="260" r:id="rId5"/>
    <p:sldId id="261" r:id="rId6"/>
    <p:sldId id="262" r:id="rId7"/>
    <p:sldId id="267" r:id="rId8"/>
    <p:sldId id="268" r:id="rId9"/>
    <p:sldId id="269" r:id="rId10"/>
    <p:sldId id="263" r:id="rId11"/>
    <p:sldId id="26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44" autoAdjust="0"/>
    <p:restoredTop sz="85887" autoAdjust="0"/>
  </p:normalViewPr>
  <p:slideViewPr>
    <p:cSldViewPr>
      <p:cViewPr varScale="1">
        <p:scale>
          <a:sx n="76" d="100"/>
          <a:sy n="76" d="100"/>
        </p:scale>
        <p:origin x="-1483" y="-72"/>
      </p:cViewPr>
      <p:guideLst>
        <p:guide orient="horz" pos="2160"/>
        <p:guide pos="2880"/>
      </p:guideLst>
    </p:cSldViewPr>
  </p:slideViewPr>
  <p:notesTextViewPr>
    <p:cViewPr>
      <p:scale>
        <a:sx n="125" d="100"/>
        <a:sy n="125" d="100"/>
      </p:scale>
      <p:origin x="0" y="0"/>
    </p:cViewPr>
  </p:notesTextViewPr>
  <p:notesViewPr>
    <p:cSldViewPr>
      <p:cViewPr varScale="1">
        <p:scale>
          <a:sx n="67" d="100"/>
          <a:sy n="67" d="100"/>
        </p:scale>
        <p:origin x="-3106"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46E75-6314-4F5E-A8E0-07516C522077}" type="datetimeFigureOut">
              <a:rPr lang="fr-FR" smtClean="0"/>
              <a:t>10/10/2014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A201C-0A56-453B-BA7C-3235914CFAC1}" type="slidenum">
              <a:rPr lang="fr-FR" smtClean="0"/>
              <a:t>‹N°›</a:t>
            </a:fld>
            <a:endParaRPr lang="fr-FR"/>
          </a:p>
        </p:txBody>
      </p:sp>
    </p:spTree>
    <p:extLst>
      <p:ext uri="{BB962C8B-B14F-4D97-AF65-F5344CB8AC3E}">
        <p14:creationId xmlns:p14="http://schemas.microsoft.com/office/powerpoint/2010/main" val="308348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Plan</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1</a:t>
            </a:fld>
            <a:endParaRPr lang="fr-FR"/>
          </a:p>
        </p:txBody>
      </p:sp>
    </p:spTree>
    <p:extLst>
      <p:ext uri="{BB962C8B-B14F-4D97-AF65-F5344CB8AC3E}">
        <p14:creationId xmlns:p14="http://schemas.microsoft.com/office/powerpoint/2010/main" val="366734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SAID</a:t>
            </a:r>
          </a:p>
          <a:p>
            <a:r>
              <a:rPr lang="fr-FR" sz="1200" kern="1200" dirty="0" smtClean="0">
                <a:solidFill>
                  <a:schemeClr val="tx1"/>
                </a:solidFill>
                <a:effectLst/>
                <a:latin typeface="+mn-lt"/>
                <a:ea typeface="+mn-ea"/>
                <a:cs typeface="+mn-cs"/>
              </a:rPr>
              <a:t>Les avantages de la compression pour la filtrage des spams </a:t>
            </a:r>
            <a:r>
              <a:rPr lang="fr-FR" sz="1200" kern="1200" dirty="0" err="1" smtClean="0">
                <a:solidFill>
                  <a:schemeClr val="tx1"/>
                </a:solidFill>
                <a:effectLst/>
                <a:latin typeface="+mn-lt"/>
                <a:ea typeface="+mn-ea"/>
                <a:cs typeface="+mn-cs"/>
              </a:rPr>
              <a:t>sont:sa</a:t>
            </a:r>
            <a:r>
              <a:rPr lang="fr-FR" sz="1200" kern="1200" dirty="0" smtClean="0">
                <a:solidFill>
                  <a:schemeClr val="tx1"/>
                </a:solidFill>
                <a:effectLst/>
                <a:latin typeface="+mn-lt"/>
                <a:ea typeface="+mn-ea"/>
                <a:cs typeface="+mn-cs"/>
              </a:rPr>
              <a:t> précision remarquable( vu le faible nombre de faux positifs), sa facilité de mise en place et une meilleure adaptation au concept drift. On parle de </a:t>
            </a:r>
            <a:r>
              <a:rPr lang="fr-FR" sz="1200" b="1" kern="1200" dirty="0" smtClean="0">
                <a:solidFill>
                  <a:schemeClr val="tx1"/>
                </a:solidFill>
                <a:effectLst/>
                <a:latin typeface="+mn-lt"/>
                <a:ea typeface="+mn-ea"/>
                <a:cs typeface="+mn-cs"/>
              </a:rPr>
              <a:t>dérive conceptuelle</a:t>
            </a:r>
            <a:r>
              <a:rPr lang="fr-FR" sz="1200" kern="1200" dirty="0" smtClean="0">
                <a:solidFill>
                  <a:schemeClr val="tx1"/>
                </a:solidFill>
                <a:effectLst/>
                <a:latin typeface="+mn-lt"/>
                <a:ea typeface="+mn-ea"/>
                <a:cs typeface="+mn-cs"/>
              </a:rPr>
              <a:t> lorsque les propriétés statistiques de la variable cible, que le modèle essaie de prédire, évoluent au cours du temps d'une manière imprévue. Ceci pose des problèmes parce que les prédictions deviennent moins exactes au fur et à mesure que le temps passe. La notion de </a:t>
            </a:r>
            <a:r>
              <a:rPr lang="fr-FR" sz="1200" i="1" kern="1200" dirty="0" smtClean="0">
                <a:solidFill>
                  <a:schemeClr val="tx1"/>
                </a:solidFill>
                <a:effectLst/>
                <a:latin typeface="+mn-lt"/>
                <a:ea typeface="+mn-ea"/>
                <a:cs typeface="+mn-cs"/>
              </a:rPr>
              <a:t>Concept</a:t>
            </a:r>
            <a:r>
              <a:rPr lang="fr-FR" sz="1200" kern="1200" dirty="0" smtClean="0">
                <a:solidFill>
                  <a:schemeClr val="tx1"/>
                </a:solidFill>
                <a:effectLst/>
                <a:latin typeface="+mn-lt"/>
                <a:ea typeface="+mn-ea"/>
                <a:cs typeface="+mn-cs"/>
              </a:rPr>
              <a:t> se réfère à la mesure que l'on veut prédire.</a:t>
            </a:r>
          </a:p>
          <a:p>
            <a:r>
              <a:rPr lang="fr-FR" sz="1200" kern="1200" dirty="0" smtClean="0">
                <a:solidFill>
                  <a:schemeClr val="tx1"/>
                </a:solidFill>
                <a:effectLst/>
                <a:latin typeface="+mn-lt"/>
                <a:ea typeface="+mn-ea"/>
                <a:cs typeface="+mn-cs"/>
              </a:rPr>
              <a:t>Les désavantages de cette méthode sont le fait qu'il est difficile de l'expliquer vu que l'on travaille sur des distances et que son temps d’exécution est moins rapide que la méthode </a:t>
            </a:r>
            <a:r>
              <a:rPr lang="fr-FR" sz="1200" kern="1200" dirty="0" err="1" smtClean="0">
                <a:solidFill>
                  <a:schemeClr val="tx1"/>
                </a:solidFill>
                <a:effectLst/>
                <a:latin typeface="+mn-lt"/>
                <a:ea typeface="+mn-ea"/>
                <a:cs typeface="+mn-cs"/>
              </a:rPr>
              <a:t>feature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based</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Ce modèle de compression est assez fiable et robuste. Mais on sait que les </a:t>
            </a:r>
            <a:r>
              <a:rPr lang="fr-FR" sz="1200" kern="1200" dirty="0" err="1" smtClean="0">
                <a:solidFill>
                  <a:schemeClr val="tx1"/>
                </a:solidFill>
                <a:effectLst/>
                <a:latin typeface="+mn-lt"/>
                <a:ea typeface="+mn-ea"/>
                <a:cs typeface="+mn-cs"/>
              </a:rPr>
              <a:t>spammers</a:t>
            </a:r>
            <a:r>
              <a:rPr lang="fr-FR" sz="1200" kern="1200" dirty="0" smtClean="0">
                <a:solidFill>
                  <a:schemeClr val="tx1"/>
                </a:solidFill>
                <a:effectLst/>
                <a:latin typeface="+mn-lt"/>
                <a:ea typeface="+mn-ea"/>
                <a:cs typeface="+mn-cs"/>
              </a:rPr>
              <a:t> sont continuellement à essayer de contrecarrer les nouveaux modèles de filtration. Pour déjouer ce modèle, une possibilité est de placer tous le contenu de l'email dans des images rendant le texte inaccessible pour les filtres.</a:t>
            </a:r>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10</a:t>
            </a:fld>
            <a:endParaRPr lang="fr-FR"/>
          </a:p>
        </p:txBody>
      </p:sp>
    </p:spTree>
    <p:extLst>
      <p:ext uri="{BB962C8B-B14F-4D97-AF65-F5344CB8AC3E}">
        <p14:creationId xmlns:p14="http://schemas.microsoft.com/office/powerpoint/2010/main" val="45766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Arnaud</a:t>
            </a:r>
          </a:p>
          <a:p>
            <a:r>
              <a:rPr lang="fr-FR" dirty="0" smtClean="0"/>
              <a:t>Bon</a:t>
            </a:r>
            <a:r>
              <a:rPr lang="fr-FR" baseline="0" dirty="0" smtClean="0"/>
              <a:t> vous savez tous ce qu’est un spam, ces fameux email qui littéralement pourrissent nos boites mail d’ailleurs ils sont appelés pourriel au </a:t>
            </a:r>
            <a:r>
              <a:rPr lang="fr-FR" baseline="0" dirty="0" err="1" smtClean="0"/>
              <a:t>quebec</a:t>
            </a:r>
            <a:r>
              <a:rPr lang="fr-FR" baseline="0" dirty="0" smtClean="0"/>
              <a:t>.</a:t>
            </a:r>
          </a:p>
          <a:p>
            <a:r>
              <a:rPr lang="fr-FR" baseline="0" dirty="0" smtClean="0"/>
              <a:t>Nous allons nous attarder sur une méthode particulière de filtrage de ces spam, mais avant nous sommes en droit de nous demander pourquoi il existe plusieurs méthodes de filtrage.</a:t>
            </a:r>
          </a:p>
          <a:p>
            <a:r>
              <a:rPr lang="fr-FR" baseline="0" dirty="0" smtClean="0"/>
              <a:t>Et bien tout simplement parce que c’est un problème plutôt difficile à résoudre pour au moins trois raisons:</a:t>
            </a:r>
          </a:p>
          <a:p>
            <a:r>
              <a:rPr lang="fr-FR" baseline="0" dirty="0" smtClean="0"/>
              <a:t>	-la première c’est que définir un spam ce n’est pas évident car deux spam peuvent être très différents </a:t>
            </a:r>
          </a:p>
          <a:p>
            <a:r>
              <a:rPr lang="fr-FR" baseline="0" dirty="0" smtClean="0"/>
              <a:t>	-la deuxième c’est que les spammer se donnent énormément de mal pour nous enquiquiner, ils essayent de sans arrêt de contourner les filtreurs en changeant la structure et le contenu des spam</a:t>
            </a:r>
          </a:p>
          <a:p>
            <a:r>
              <a:rPr lang="fr-FR" baseline="0" dirty="0" smtClean="0"/>
              <a:t>	-La troisième est qu’il faut faire attention aux faux positifs. (mails </a:t>
            </a:r>
            <a:r>
              <a:rPr lang="fr-FR" baseline="0" dirty="0" err="1" smtClean="0"/>
              <a:t>legitimes</a:t>
            </a:r>
            <a:r>
              <a:rPr lang="fr-FR" baseline="0" dirty="0" smtClean="0"/>
              <a:t> ou </a:t>
            </a:r>
            <a:r>
              <a:rPr lang="fr-FR" baseline="0" dirty="0" err="1" smtClean="0"/>
              <a:t>ham</a:t>
            </a:r>
            <a:r>
              <a:rPr lang="fr-FR" baseline="0" dirty="0" smtClean="0"/>
              <a:t> classés en spam)</a:t>
            </a:r>
          </a:p>
          <a:p>
            <a:endParaRPr lang="fr-FR" dirty="0" smtClean="0"/>
          </a:p>
          <a:p>
            <a:r>
              <a:rPr lang="fr-FR" dirty="0" smtClean="0"/>
              <a:t>Bien</a:t>
            </a:r>
            <a:r>
              <a:rPr lang="fr-FR" baseline="0" dirty="0" smtClean="0"/>
              <a:t> sur il existe déjà plusieurs stratégies comme les </a:t>
            </a:r>
            <a:r>
              <a:rPr lang="fr-FR" baseline="0" dirty="0" err="1" smtClean="0"/>
              <a:t>blacklists</a:t>
            </a:r>
            <a:r>
              <a:rPr lang="fr-FR" baseline="0" dirty="0" smtClean="0"/>
              <a:t> ou encore ECUE que Maxime va vous </a:t>
            </a:r>
            <a:r>
              <a:rPr lang="fr-FR" baseline="0" dirty="0" err="1" smtClean="0"/>
              <a:t>presenter</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2</a:t>
            </a:fld>
            <a:endParaRPr lang="fr-FR"/>
          </a:p>
        </p:txBody>
      </p:sp>
    </p:spTree>
    <p:extLst>
      <p:ext uri="{BB962C8B-B14F-4D97-AF65-F5344CB8AC3E}">
        <p14:creationId xmlns:p14="http://schemas.microsoft.com/office/powerpoint/2010/main" val="236121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MAX</a:t>
            </a:r>
          </a:p>
          <a:p>
            <a:endParaRPr lang="fr-FR" dirty="0" smtClean="0"/>
          </a:p>
          <a:p>
            <a:r>
              <a:rPr lang="fr-FR" sz="1200" b="0" i="0" kern="1200" dirty="0" smtClean="0">
                <a:solidFill>
                  <a:schemeClr val="tx1"/>
                </a:solidFill>
                <a:effectLst/>
                <a:latin typeface="+mn-lt"/>
                <a:ea typeface="+mn-ea"/>
                <a:cs typeface="+mn-cs"/>
              </a:rPr>
              <a:t>ECUE est un</a:t>
            </a:r>
            <a:r>
              <a:rPr lang="fr-FR" sz="1200" b="1" i="0" kern="1200" dirty="0" smtClean="0">
                <a:solidFill>
                  <a:schemeClr val="tx1"/>
                </a:solidFill>
                <a:effectLst/>
                <a:latin typeface="+mn-lt"/>
                <a:ea typeface="+mn-ea"/>
                <a:cs typeface="+mn-cs"/>
              </a:rPr>
              <a:t> système d'apprentissage automatique</a:t>
            </a:r>
            <a:r>
              <a:rPr lang="fr-FR" sz="1200" b="0" i="0" kern="1200" dirty="0" smtClean="0">
                <a:solidFill>
                  <a:schemeClr val="tx1"/>
                </a:solidFill>
                <a:effectLst/>
                <a:latin typeface="+mn-lt"/>
                <a:ea typeface="+mn-ea"/>
                <a:cs typeface="+mn-cs"/>
              </a:rPr>
              <a:t> qui utilise les emails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que l’utilisateur</a:t>
            </a:r>
            <a:r>
              <a:rPr lang="fr-FR" sz="1200" b="0" i="0" kern="1200" baseline="0" dirty="0" smtClean="0">
                <a:solidFill>
                  <a:schemeClr val="tx1"/>
                </a:solidFill>
                <a:effectLst/>
                <a:latin typeface="+mn-lt"/>
                <a:ea typeface="+mn-ea"/>
                <a:cs typeface="+mn-cs"/>
              </a:rPr>
              <a:t> à reçu par le passé</a:t>
            </a:r>
            <a:r>
              <a:rPr lang="fr-FR" sz="12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On utilise un </a:t>
            </a:r>
            <a:r>
              <a:rPr lang="fr-FR" b="1" baseline="0" dirty="0" smtClean="0"/>
              <a:t>raisonnement par cas </a:t>
            </a:r>
            <a:r>
              <a:rPr lang="fr-FR" baseline="0" dirty="0" smtClean="0"/>
              <a:t>ou </a:t>
            </a:r>
            <a:r>
              <a:rPr lang="fr-FR" b="1" baseline="0" dirty="0" smtClean="0"/>
              <a:t>CBR</a:t>
            </a:r>
            <a:r>
              <a:rPr lang="fr-FR" baseline="0" dirty="0" smtClean="0"/>
              <a:t> (pour Case-</a:t>
            </a:r>
            <a:r>
              <a:rPr lang="fr-FR" baseline="0" dirty="0" err="1" smtClean="0"/>
              <a:t>Based</a:t>
            </a:r>
            <a:r>
              <a:rPr lang="fr-FR" baseline="0" dirty="0" smtClean="0"/>
              <a:t> </a:t>
            </a:r>
            <a:r>
              <a:rPr lang="fr-FR" baseline="0" dirty="0" err="1" smtClean="0"/>
              <a:t>Reasonning</a:t>
            </a:r>
            <a:r>
              <a:rPr lang="fr-FR" baseline="0" dirty="0" smtClean="0"/>
              <a:t>) pour choisir quels emails seront les meilleurs pour servir d’exemple à partir des données.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Un training</a:t>
            </a:r>
            <a:r>
              <a:rPr lang="fr-FR" sz="1200" b="0" i="0" kern="1200" baseline="0" dirty="0" smtClean="0">
                <a:solidFill>
                  <a:schemeClr val="tx1"/>
                </a:solidFill>
                <a:effectLst/>
                <a:latin typeface="+mn-lt"/>
                <a:ea typeface="+mn-ea"/>
                <a:cs typeface="+mn-cs"/>
              </a:rPr>
              <a:t> set est donc constitué à partir d’</a:t>
            </a:r>
            <a:r>
              <a:rPr lang="fr-FR" sz="1200" b="0" i="0" kern="1200" dirty="0" smtClean="0">
                <a:solidFill>
                  <a:schemeClr val="tx1"/>
                </a:solidFill>
                <a:effectLst/>
                <a:latin typeface="+mn-lt"/>
                <a:ea typeface="+mn-ea"/>
                <a:cs typeface="+mn-cs"/>
              </a:rPr>
              <a:t>emails précédemment reçus et classé (Spam ou Ham), par l’utilisateur et choisit par le CBR.</a:t>
            </a:r>
            <a:r>
              <a:rPr lang="fr-FR" sz="1200" b="0" i="0" kern="1200" baseline="0" dirty="0" smtClean="0">
                <a:solidFill>
                  <a:schemeClr val="tx1"/>
                </a:solidFill>
                <a:effectLst/>
                <a:latin typeface="+mn-lt"/>
                <a:ea typeface="+mn-ea"/>
                <a:cs typeface="+mn-cs"/>
              </a:rPr>
              <a:t> </a:t>
            </a:r>
          </a:p>
          <a:p>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Les nouveaux </a:t>
            </a:r>
            <a:r>
              <a:rPr lang="fr-FR" sz="1200" b="0" i="0" kern="1200" dirty="0" smtClean="0">
                <a:solidFill>
                  <a:schemeClr val="tx1"/>
                </a:solidFill>
                <a:effectLst/>
                <a:latin typeface="+mn-lt"/>
                <a:ea typeface="+mn-ea"/>
                <a:cs typeface="+mn-cs"/>
              </a:rPr>
              <a:t>emails sont classés en utilisant l'algorithme des </a:t>
            </a:r>
            <a:r>
              <a:rPr lang="fr-FR" sz="1200" b="1" i="0" kern="1200" dirty="0" smtClean="0">
                <a:solidFill>
                  <a:schemeClr val="tx1"/>
                </a:solidFill>
                <a:effectLst/>
                <a:latin typeface="+mn-lt"/>
                <a:ea typeface="+mn-ea"/>
                <a:cs typeface="+mn-cs"/>
              </a:rPr>
              <a:t>K plus proche voisins </a:t>
            </a:r>
            <a:r>
              <a:rPr lang="fr-FR" sz="1200" b="0" i="0" kern="1200" dirty="0" smtClean="0">
                <a:solidFill>
                  <a:schemeClr val="tx1"/>
                </a:solidFill>
                <a:effectLst/>
                <a:latin typeface="+mn-lt"/>
                <a:ea typeface="+mn-ea"/>
                <a:cs typeface="+mn-cs"/>
              </a:rPr>
              <a:t>(sur le training set). Les K emails qui sont les plus proches de</a:t>
            </a:r>
            <a:r>
              <a:rPr lang="fr-FR" sz="1200" b="0" i="0" kern="1200" baseline="0" dirty="0" smtClean="0">
                <a:solidFill>
                  <a:schemeClr val="tx1"/>
                </a:solidFill>
                <a:effectLst/>
                <a:latin typeface="+mn-lt"/>
                <a:ea typeface="+mn-ea"/>
                <a:cs typeface="+mn-cs"/>
              </a:rPr>
              <a:t> l’email </a:t>
            </a:r>
            <a:r>
              <a:rPr lang="fr-FR" sz="1200" b="0" i="0" kern="1200" dirty="0" smtClean="0">
                <a:solidFill>
                  <a:schemeClr val="tx1"/>
                </a:solidFill>
                <a:effectLst/>
                <a:latin typeface="+mn-lt"/>
                <a:ea typeface="+mn-ea"/>
                <a:cs typeface="+mn-cs"/>
              </a:rPr>
              <a:t>cible sont donc employés pour</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classer ce dernier.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Etant donné qu’il est plus grave de</a:t>
            </a:r>
            <a:r>
              <a:rPr lang="fr-FR" sz="1200" b="0" i="0" kern="1200" baseline="0" dirty="0" smtClean="0">
                <a:solidFill>
                  <a:schemeClr val="tx1"/>
                </a:solidFill>
                <a:effectLst/>
                <a:latin typeface="+mn-lt"/>
                <a:ea typeface="+mn-ea"/>
                <a:cs typeface="+mn-cs"/>
              </a:rPr>
              <a:t> classer un Ham dans les Spam que l’inverse, on minimise la chance de classer des faux positif, on admet donc (en biaisant le classement) qu’un email entrant ne peut être un spam que si ses K plus proches voisins sont des Spams. Sinon il sera classé comme un Ham.</a:t>
            </a:r>
            <a:r>
              <a:rPr lang="fr-FR" sz="1200" b="0" i="0" kern="1200" dirty="0" smtClean="0">
                <a:solidFill>
                  <a:schemeClr val="tx1"/>
                </a:solidFill>
                <a:effectLst/>
                <a:latin typeface="+mn-lt"/>
                <a:ea typeface="+mn-ea"/>
                <a:cs typeface="+mn-cs"/>
              </a:rPr>
              <a:t> De plus ce biais rend l’algorithme plus rapide car on ne parcours pas toute la liste si on</a:t>
            </a:r>
            <a:r>
              <a:rPr lang="fr-FR" sz="1200" b="0" i="0" kern="1200" baseline="0" dirty="0" smtClean="0">
                <a:solidFill>
                  <a:schemeClr val="tx1"/>
                </a:solidFill>
                <a:effectLst/>
                <a:latin typeface="+mn-lt"/>
                <a:ea typeface="+mn-ea"/>
                <a:cs typeface="+mn-cs"/>
              </a:rPr>
              <a:t> trouve un Ham dans le K plus proche voisins.</a:t>
            </a:r>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Avant</a:t>
            </a:r>
            <a:r>
              <a:rPr lang="fr-FR" sz="1200" b="0" i="0" kern="1200" baseline="0" dirty="0" smtClean="0">
                <a:solidFill>
                  <a:schemeClr val="tx1"/>
                </a:solidFill>
                <a:effectLst/>
                <a:latin typeface="+mn-lt"/>
                <a:ea typeface="+mn-ea"/>
                <a:cs typeface="+mn-cs"/>
              </a:rPr>
              <a:t> de classer l’email</a:t>
            </a:r>
            <a:r>
              <a:rPr lang="fr-FR" sz="1200" b="0" i="0" kern="1200" dirty="0" smtClean="0">
                <a:solidFill>
                  <a:schemeClr val="tx1"/>
                </a:solidFill>
                <a:effectLst/>
                <a:latin typeface="+mn-lt"/>
                <a:ea typeface="+mn-ea"/>
                <a:cs typeface="+mn-cs"/>
              </a:rPr>
              <a:t>, une</a:t>
            </a:r>
            <a:r>
              <a:rPr lang="fr-FR" sz="1200" b="0" i="0" kern="1200" baseline="0" dirty="0" smtClean="0">
                <a:solidFill>
                  <a:schemeClr val="tx1"/>
                </a:solidFill>
                <a:effectLst/>
                <a:latin typeface="+mn-lt"/>
                <a:ea typeface="+mn-ea"/>
                <a:cs typeface="+mn-cs"/>
              </a:rPr>
              <a:t> modification du </a:t>
            </a:r>
            <a:r>
              <a:rPr lang="fr-FR" sz="1200" b="0" i="0" kern="1200" dirty="0" smtClean="0">
                <a:solidFill>
                  <a:schemeClr val="tx1"/>
                </a:solidFill>
                <a:effectLst/>
                <a:latin typeface="+mn-lt"/>
                <a:ea typeface="+mn-ea"/>
                <a:cs typeface="+mn-cs"/>
              </a:rPr>
              <a:t>training set (ou CBE pour </a:t>
            </a:r>
            <a:r>
              <a:rPr lang="fr-FR" dirty="0" err="1" smtClean="0"/>
              <a:t>Competence-Based</a:t>
            </a:r>
            <a:r>
              <a:rPr lang="fr-FR" dirty="0" smtClean="0"/>
              <a:t> </a:t>
            </a:r>
            <a:r>
              <a:rPr lang="fr-FR" sz="1200" b="0" i="0" kern="1200" dirty="0" err="1" smtClean="0">
                <a:solidFill>
                  <a:schemeClr val="tx1"/>
                </a:solidFill>
                <a:effectLst/>
                <a:latin typeface="+mn-lt"/>
                <a:ea typeface="+mn-ea"/>
                <a:cs typeface="+mn-cs"/>
              </a:rPr>
              <a:t>editing</a:t>
            </a:r>
            <a:r>
              <a:rPr lang="fr-FR" sz="1200" b="0" i="0" kern="1200" baseline="0" dirty="0" smtClean="0">
                <a:solidFill>
                  <a:schemeClr val="tx1"/>
                </a:solidFill>
                <a:effectLst/>
                <a:latin typeface="+mn-lt"/>
                <a:ea typeface="+mn-ea"/>
                <a:cs typeface="+mn-cs"/>
              </a:rPr>
              <a:t>)</a:t>
            </a:r>
            <a:r>
              <a:rPr lang="fr-FR" sz="1200" b="0" i="0" kern="1200" dirty="0" smtClean="0">
                <a:solidFill>
                  <a:schemeClr val="tx1"/>
                </a:solidFill>
                <a:effectLst/>
                <a:latin typeface="+mn-lt"/>
                <a:ea typeface="+mn-ea"/>
                <a:cs typeface="+mn-cs"/>
              </a:rPr>
              <a:t> peut être effectuée pour</a:t>
            </a:r>
            <a:r>
              <a:rPr lang="fr-FR" dirty="0" smtClean="0"/>
              <a:t> pour enlever le bruit et les cas redondants. Ceci augmente également les performances d’ECUE.</a:t>
            </a:r>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3</a:t>
            </a:fld>
            <a:endParaRPr lang="fr-FR"/>
          </a:p>
        </p:txBody>
      </p:sp>
    </p:spTree>
    <p:extLst>
      <p:ext uri="{BB962C8B-B14F-4D97-AF65-F5344CB8AC3E}">
        <p14:creationId xmlns:p14="http://schemas.microsoft.com/office/powerpoint/2010/main" val="131792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SAID</a:t>
            </a:r>
          </a:p>
          <a:p>
            <a:r>
              <a:rPr lang="fr-FR" sz="1200" kern="1200" dirty="0" smtClean="0">
                <a:solidFill>
                  <a:schemeClr val="tx1"/>
                </a:solidFill>
                <a:effectLst/>
                <a:latin typeface="+mn-lt"/>
                <a:ea typeface="+mn-ea"/>
                <a:cs typeface="+mn-cs"/>
              </a:rPr>
              <a:t>Cette méthode de filtrage des spams permet de prendre en compte dans un e-mail touts les caractères sauf les pièces jointes( le destinataire , l'</a:t>
            </a:r>
            <a:r>
              <a:rPr lang="fr-FR" sz="1200" kern="1200" dirty="0" err="1" smtClean="0">
                <a:solidFill>
                  <a:schemeClr val="tx1"/>
                </a:solidFill>
                <a:effectLst/>
                <a:latin typeface="+mn-lt"/>
                <a:ea typeface="+mn-ea"/>
                <a:cs typeface="+mn-cs"/>
              </a:rPr>
              <a:t>emétteur</a:t>
            </a:r>
            <a:r>
              <a:rPr lang="fr-FR" sz="1200" kern="1200" dirty="0" smtClean="0">
                <a:solidFill>
                  <a:schemeClr val="tx1"/>
                </a:solidFill>
                <a:effectLst/>
                <a:latin typeface="+mn-lt"/>
                <a:ea typeface="+mn-ea"/>
                <a:cs typeface="+mn-cs"/>
              </a:rPr>
              <a:t> et le sujet). Chaque e-mail est décrite par un vecteur composés des </a:t>
            </a:r>
            <a:r>
              <a:rPr lang="fr-FR" sz="1200" kern="1200" dirty="0" err="1" smtClean="0">
                <a:solidFill>
                  <a:schemeClr val="tx1"/>
                </a:solidFill>
                <a:effectLst/>
                <a:latin typeface="+mn-lt"/>
                <a:ea typeface="+mn-ea"/>
                <a:cs typeface="+mn-cs"/>
              </a:rPr>
              <a:t>caractéres</a:t>
            </a:r>
            <a:r>
              <a:rPr lang="fr-FR" sz="1200" kern="1200" dirty="0" smtClean="0">
                <a:solidFill>
                  <a:schemeClr val="tx1"/>
                </a:solidFill>
                <a:effectLst/>
                <a:latin typeface="+mn-lt"/>
                <a:ea typeface="+mn-ea"/>
                <a:cs typeface="+mn-cs"/>
              </a:rPr>
              <a:t> et de sa classe. Les caractères (</a:t>
            </a:r>
            <a:r>
              <a:rPr lang="fr-FR" sz="1200" kern="1200" dirty="0" err="1" smtClean="0">
                <a:solidFill>
                  <a:schemeClr val="tx1"/>
                </a:solidFill>
                <a:effectLst/>
                <a:latin typeface="+mn-lt"/>
                <a:ea typeface="+mn-ea"/>
                <a:cs typeface="+mn-cs"/>
              </a:rPr>
              <a:t>features</a:t>
            </a:r>
            <a:r>
              <a:rPr lang="fr-FR" sz="1200" kern="1200" dirty="0" smtClean="0">
                <a:solidFill>
                  <a:schemeClr val="tx1"/>
                </a:solidFill>
                <a:effectLst/>
                <a:latin typeface="+mn-lt"/>
                <a:ea typeface="+mn-ea"/>
                <a:cs typeface="+mn-cs"/>
              </a:rPr>
              <a:t>) de chaque e-mail sont identifiés à l'aide de l'analyse lexicale du contenu complet de l'e-mail. Les trois types de traits que l'on extrait sont : les mots, les caractères et les structures(exemple de la proportion de majuscules et de minuscule, espaces, …).</a:t>
            </a:r>
          </a:p>
          <a:p>
            <a:r>
              <a:rPr lang="fr-FR" sz="1200" kern="1200" dirty="0" smtClean="0">
                <a:solidFill>
                  <a:schemeClr val="tx1"/>
                </a:solidFill>
                <a:effectLst/>
                <a:latin typeface="+mn-lt"/>
                <a:ea typeface="+mn-ea"/>
                <a:cs typeface="+mn-cs"/>
              </a:rPr>
              <a:t>On garde seulement les </a:t>
            </a:r>
            <a:r>
              <a:rPr lang="fr-FR" sz="1200" kern="1200" dirty="0" err="1" smtClean="0">
                <a:solidFill>
                  <a:schemeClr val="tx1"/>
                </a:solidFill>
                <a:effectLst/>
                <a:latin typeface="+mn-lt"/>
                <a:ea typeface="+mn-ea"/>
                <a:cs typeface="+mn-cs"/>
              </a:rPr>
              <a:t>features</a:t>
            </a:r>
            <a:r>
              <a:rPr lang="fr-FR" sz="1200" kern="1200" dirty="0" smtClean="0">
                <a:solidFill>
                  <a:schemeClr val="tx1"/>
                </a:solidFill>
                <a:effectLst/>
                <a:latin typeface="+mn-lt"/>
                <a:ea typeface="+mn-ea"/>
                <a:cs typeface="+mn-cs"/>
              </a:rPr>
              <a:t> qui ont un score supérieur a 0 pour identifier un e-mail .</a:t>
            </a:r>
          </a:p>
          <a:p>
            <a:r>
              <a:rPr lang="fr-FR" sz="1200" kern="1200" dirty="0" smtClean="0">
                <a:solidFill>
                  <a:schemeClr val="tx1"/>
                </a:solidFill>
                <a:effectLst/>
                <a:latin typeface="+mn-lt"/>
                <a:ea typeface="+mn-ea"/>
                <a:cs typeface="+mn-cs"/>
              </a:rPr>
              <a:t>L'information gain permet d'augmenter l'identification des caractères qui sont les plus prédictifs pour définir si un e-mail est un spam ou un </a:t>
            </a:r>
            <a:r>
              <a:rPr lang="fr-FR" sz="1200" kern="1200" dirty="0" err="1" smtClean="0">
                <a:solidFill>
                  <a:schemeClr val="tx1"/>
                </a:solidFill>
                <a:effectLst/>
                <a:latin typeface="+mn-lt"/>
                <a:ea typeface="+mn-ea"/>
                <a:cs typeface="+mn-cs"/>
              </a:rPr>
              <a:t>ham</a:t>
            </a:r>
            <a:r>
              <a:rPr lang="fr-FR" sz="1200" kern="1200" dirty="0" smtClean="0">
                <a:solidFill>
                  <a:schemeClr val="tx1"/>
                </a:solidFill>
                <a:effectLst/>
                <a:latin typeface="+mn-lt"/>
                <a:ea typeface="+mn-ea"/>
                <a:cs typeface="+mn-cs"/>
              </a:rPr>
              <a:t>. ( On cherche les </a:t>
            </a:r>
            <a:r>
              <a:rPr lang="fr-FR" sz="1200" kern="1200" dirty="0" err="1" smtClean="0">
                <a:solidFill>
                  <a:schemeClr val="tx1"/>
                </a:solidFill>
                <a:effectLst/>
                <a:latin typeface="+mn-lt"/>
                <a:ea typeface="+mn-ea"/>
                <a:cs typeface="+mn-cs"/>
              </a:rPr>
              <a:t>features</a:t>
            </a:r>
            <a:r>
              <a:rPr lang="fr-FR" sz="1200" kern="1200" dirty="0" smtClean="0">
                <a:solidFill>
                  <a:schemeClr val="tx1"/>
                </a:solidFill>
                <a:effectLst/>
                <a:latin typeface="+mn-lt"/>
                <a:ea typeface="+mn-ea"/>
                <a:cs typeface="+mn-cs"/>
              </a:rPr>
              <a:t> les plus clivant permettant de définir un classe d'e-mail).</a:t>
            </a:r>
          </a:p>
          <a:p>
            <a:r>
              <a:rPr lang="fr-FR" sz="1200" kern="1200" dirty="0" smtClean="0">
                <a:solidFill>
                  <a:schemeClr val="tx1"/>
                </a:solidFill>
                <a:effectLst/>
                <a:latin typeface="+mn-lt"/>
                <a:ea typeface="+mn-ea"/>
                <a:cs typeface="+mn-cs"/>
              </a:rPr>
              <a:t>A partir d’expériences de cross validation, ils décident de choisir 700 caractères pour essayer les deux modèles de filtrage des e-mails.</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4</a:t>
            </a:fld>
            <a:endParaRPr lang="fr-FR"/>
          </a:p>
        </p:txBody>
      </p:sp>
    </p:spTree>
    <p:extLst>
      <p:ext uri="{BB962C8B-B14F-4D97-AF65-F5344CB8AC3E}">
        <p14:creationId xmlns:p14="http://schemas.microsoft.com/office/powerpoint/2010/main" val="3227554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r>
                  <a:rPr lang="fr-FR" dirty="0" smtClean="0"/>
                  <a:t>ARNAUD</a:t>
                </a:r>
              </a:p>
              <a:p>
                <a:endParaRPr lang="fr-FR" baseline="0" dirty="0" smtClean="0"/>
              </a:p>
              <a:p>
                <a:r>
                  <a:rPr lang="fr-FR" baseline="0" dirty="0" smtClean="0"/>
                  <a:t>Bien, nous arrivons enfin au vif du sujet. La classification des mails grâce à une mesure de distance basée sur de la compression de texte. Et qui dit compression dit? Kolmogorov </a:t>
                </a:r>
              </a:p>
              <a:p>
                <a:r>
                  <a:rPr lang="fr-FR" baseline="0" dirty="0" smtClean="0"/>
                  <a:t>Rappelez vous ce que nous avons vu en cours, la complexité de Kolmogorov de x peut être considéré comme la taille du plus petit algorithme permettant d’obtenir x. C’est une limite et est donc inatteignable et il se trouve qu’elle est aussi incalculable, nous sommes donc obligés de l’approximer. Et donc après moult approximations et simplifications nous avons cette magnifique formule de mesure de distances entre x et y avec CDM qui veut dire compression-</a:t>
                </a:r>
                <a:r>
                  <a:rPr lang="fr-FR" baseline="0" dirty="0" err="1" smtClean="0"/>
                  <a:t>based</a:t>
                </a:r>
                <a:r>
                  <a:rPr lang="fr-FR" baseline="0" dirty="0" smtClean="0"/>
                  <a:t> </a:t>
                </a:r>
                <a:r>
                  <a:rPr lang="fr-FR" baseline="0" dirty="0" err="1" smtClean="0"/>
                  <a:t>dissimilarity</a:t>
                </a:r>
                <a:r>
                  <a:rPr lang="fr-FR" baseline="0" dirty="0" smtClean="0"/>
                  <a:t> </a:t>
                </a:r>
                <a:r>
                  <a:rPr lang="fr-FR" baseline="0" dirty="0" err="1" smtClean="0"/>
                  <a:t>measure</a:t>
                </a:r>
                <a:r>
                  <a:rPr lang="fr-FR" baseline="0" dirty="0" smtClean="0"/>
                  <a:t>. C(x) est la taille de x compressé avec un compresseur de type </a:t>
                </a:r>
                <a:r>
                  <a:rPr lang="fr-FR" baseline="0" dirty="0" err="1" smtClean="0"/>
                  <a:t>winrar</a:t>
                </a:r>
                <a:r>
                  <a:rPr lang="fr-FR" baseline="0" dirty="0" smtClean="0"/>
                  <a:t>, 7zip ou </a:t>
                </a:r>
                <a:r>
                  <a:rPr lang="fr-FR" baseline="0" dirty="0" err="1" smtClean="0"/>
                  <a:t>Gzip</a:t>
                </a:r>
                <a:r>
                  <a:rPr lang="fr-FR" baseline="0" dirty="0" smtClean="0"/>
                  <a:t> qui est un de ceux utilisé ici.</a:t>
                </a:r>
              </a:p>
              <a:p>
                <a:r>
                  <a:rPr lang="fr-FR" baseline="0" dirty="0" smtClean="0"/>
                  <a:t>Donc cette formule nous dit que la distance entre x et y peut être approximée par…</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Petit remarque: Les propriétés normalement applicables pour les mesures de distance ne le sont pas dans ce cas là. Exemple : CDM(</a:t>
                </a:r>
                <a:r>
                  <a:rPr lang="fr-FR" baseline="0" dirty="0" err="1" smtClean="0"/>
                  <a:t>x,x</a:t>
                </a:r>
                <a:r>
                  <a:rPr lang="fr-FR" baseline="0" dirty="0" smtClean="0"/>
                  <a:t>) != 0. CDM(</a:t>
                </a:r>
                <a:r>
                  <a:rPr lang="fr-FR" baseline="0" dirty="0" err="1" smtClean="0"/>
                  <a:t>x,y</a:t>
                </a:r>
                <a:r>
                  <a:rPr lang="fr-FR" baseline="0" dirty="0" smtClean="0"/>
                  <a:t>) != CDM(</a:t>
                </a:r>
                <a:r>
                  <a:rPr lang="fr-FR" baseline="0" dirty="0" err="1" smtClean="0"/>
                  <a:t>y,x</a:t>
                </a:r>
                <a:r>
                  <a:rPr lang="fr-FR" baseline="0" dirty="0" smtClean="0"/>
                  <a:t>) mais cela n’a pas d’importance car l’algorithme de classification de ne repose pas sur ces propriétés.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Comme vous avez pu le voir, avec ce système il n’y a pas de sélection de caractère.</a:t>
                </a:r>
              </a:p>
              <a:p>
                <a:endParaRPr lang="fr-FR" baseline="0" dirty="0" smtClean="0"/>
              </a:p>
            </p:txBody>
          </p:sp>
        </mc:Choice>
        <mc:Fallback xmlns="">
          <p:sp>
            <p:nvSpPr>
              <p:cNvPr id="3" name="Espace réservé des commentaires 2"/>
              <p:cNvSpPr>
                <a:spLocks noGrp="1"/>
              </p:cNvSpPr>
              <p:nvPr>
                <p:ph type="body" idx="1"/>
              </p:nvPr>
            </p:nvSpPr>
            <p:spPr/>
            <p:txBody>
              <a:bodyPr/>
              <a:lstStyle/>
              <a:p>
                <a:r>
                  <a:rPr lang="fr-FR" dirty="0" smtClean="0"/>
                  <a:t>ARNAUD</a:t>
                </a:r>
              </a:p>
              <a:p>
                <a:r>
                  <a:rPr lang="fr-FR" dirty="0" smtClean="0"/>
                  <a:t>Quelques exemples d’utilisations</a:t>
                </a:r>
                <a:r>
                  <a:rPr lang="fr-FR" i="0" smtClean="0">
                    <a:latin typeface="Cambria Math"/>
                  </a:rPr>
                  <a:t>"Tapez une équation ici.</a:t>
                </a:r>
              </a:p>
              <a:p>
                <a:r>
                  <a:rPr lang="fr-FR" i="0">
                    <a:latin typeface="Cambria Math"/>
                  </a:rPr>
                  <a:t>"</a:t>
                </a:r>
                <a:r>
                  <a:rPr lang="fr-FR" dirty="0" smtClean="0"/>
                  <a:t>La complexité de Kolmogorov</a:t>
                </a:r>
                <a:r>
                  <a:rPr lang="fr-FR" baseline="0" dirty="0" smtClean="0"/>
                  <a:t> n’étant pas calculable on fait une approximation avec la formule suivante</a:t>
                </a:r>
              </a:p>
              <a:p>
                <a:r>
                  <a:rPr lang="fr-FR" baseline="0" dirty="0" smtClean="0"/>
                  <a:t>Les propriétés normalement applicable pour les mesures ne le sont pas dans ce cas là. Exemple : CDM(</a:t>
                </a:r>
                <a:r>
                  <a:rPr lang="fr-FR" baseline="0" dirty="0" err="1" smtClean="0"/>
                  <a:t>x,x</a:t>
                </a:r>
                <a:r>
                  <a:rPr lang="fr-FR" baseline="0" dirty="0" smtClean="0"/>
                  <a:t>) != 0. </a:t>
                </a:r>
                <a:endParaRPr lang="fr-FR" dirty="0" smtClean="0"/>
              </a:p>
            </p:txBody>
          </p:sp>
        </mc:Fallback>
      </mc:AlternateContent>
      <p:sp>
        <p:nvSpPr>
          <p:cNvPr id="4" name="Espace réservé du numéro de diapositive 3"/>
          <p:cNvSpPr>
            <a:spLocks noGrp="1"/>
          </p:cNvSpPr>
          <p:nvPr>
            <p:ph type="sldNum" sz="quarter" idx="10"/>
          </p:nvPr>
        </p:nvSpPr>
        <p:spPr/>
        <p:txBody>
          <a:bodyPr/>
          <a:lstStyle/>
          <a:p>
            <a:fld id="{170A201C-0A56-453B-BA7C-3235914CFAC1}" type="slidenum">
              <a:rPr lang="fr-FR" smtClean="0"/>
              <a:t>5</a:t>
            </a:fld>
            <a:endParaRPr lang="fr-FR"/>
          </a:p>
        </p:txBody>
      </p:sp>
    </p:spTree>
    <p:extLst>
      <p:ext uri="{BB962C8B-B14F-4D97-AF65-F5344CB8AC3E}">
        <p14:creationId xmlns:p14="http://schemas.microsoft.com/office/powerpoint/2010/main" val="156637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MAX</a:t>
            </a:r>
          </a:p>
          <a:p>
            <a:r>
              <a:rPr lang="fr-FR" dirty="0" smtClean="0"/>
              <a:t>Nous allons vous</a:t>
            </a:r>
            <a:r>
              <a:rPr lang="fr-FR" baseline="0" dirty="0" smtClean="0"/>
              <a:t> présenter </a:t>
            </a:r>
            <a:r>
              <a:rPr lang="fr-FR" b="1" baseline="0" dirty="0" smtClean="0"/>
              <a:t>l’expérience</a:t>
            </a:r>
            <a:r>
              <a:rPr lang="fr-FR" baseline="0" dirty="0" smtClean="0"/>
              <a:t> réalisé par les auteurs. </a:t>
            </a:r>
            <a:r>
              <a:rPr lang="fr-FR" b="1" baseline="0" dirty="0" smtClean="0"/>
              <a:t>L’objectif</a:t>
            </a:r>
            <a:r>
              <a:rPr lang="fr-FR" baseline="0" dirty="0" smtClean="0"/>
              <a:t> de l’expérience était de </a:t>
            </a:r>
            <a:r>
              <a:rPr lang="fr-FR" b="1" baseline="0" dirty="0" smtClean="0"/>
              <a:t>remplacer la mesure de similarité par caractéristiques</a:t>
            </a:r>
            <a:r>
              <a:rPr lang="fr-FR" baseline="0" dirty="0" smtClean="0"/>
              <a:t> qu’ECUE utilise par une </a:t>
            </a:r>
            <a:r>
              <a:rPr lang="fr-FR" b="1" baseline="0" dirty="0" smtClean="0"/>
              <a:t>mesure de similarité par compression</a:t>
            </a:r>
            <a:r>
              <a:rPr lang="fr-FR" baseline="0" dirty="0" smtClean="0"/>
              <a:t> et de comparer les deux mesures.</a:t>
            </a:r>
          </a:p>
          <a:p>
            <a:r>
              <a:rPr lang="fr-FR" sz="1200" b="0" i="0" kern="1200" dirty="0" smtClean="0">
                <a:solidFill>
                  <a:schemeClr val="tx1"/>
                </a:solidFill>
                <a:effectLst/>
                <a:latin typeface="+mn-lt"/>
                <a:ea typeface="+mn-ea"/>
                <a:cs typeface="+mn-cs"/>
              </a:rPr>
              <a:t>Les ensembles de données utilisés dans </a:t>
            </a:r>
            <a:r>
              <a:rPr lang="fr-FR" sz="1200" b="0" i="0" kern="1200" smtClean="0">
                <a:solidFill>
                  <a:schemeClr val="tx1"/>
                </a:solidFill>
                <a:effectLst/>
                <a:latin typeface="+mn-lt"/>
                <a:ea typeface="+mn-ea"/>
                <a:cs typeface="+mn-cs"/>
              </a:rPr>
              <a:t>cette </a:t>
            </a:r>
            <a:r>
              <a:rPr lang="fr-FR" b="0" baseline="0" smtClean="0"/>
              <a:t>expérience</a:t>
            </a:r>
            <a:r>
              <a:rPr lang="fr-FR" sz="1200" b="0" i="0" kern="1200" dirty="0" smtClean="0">
                <a:solidFill>
                  <a:schemeClr val="tx1"/>
                </a:solidFill>
                <a:effectLst/>
                <a:latin typeface="+mn-lt"/>
                <a:ea typeface="+mn-ea"/>
                <a:cs typeface="+mn-cs"/>
              </a:rPr>
              <a:t> ont été</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dérivés de </a:t>
            </a:r>
            <a:r>
              <a:rPr lang="fr-FR" sz="1200" b="1" i="0" kern="1200" dirty="0" smtClean="0">
                <a:solidFill>
                  <a:schemeClr val="tx1"/>
                </a:solidFill>
                <a:effectLst/>
                <a:latin typeface="+mn-lt"/>
                <a:ea typeface="+mn-ea"/>
                <a:cs typeface="+mn-cs"/>
              </a:rPr>
              <a:t>deux corpus d'email</a:t>
            </a:r>
            <a:r>
              <a:rPr lang="fr-FR" sz="1200" b="0" i="0" kern="1200" dirty="0" smtClean="0">
                <a:solidFill>
                  <a:schemeClr val="tx1"/>
                </a:solidFill>
                <a:effectLst/>
                <a:latin typeface="+mn-lt"/>
                <a:ea typeface="+mn-ea"/>
                <a:cs typeface="+mn-cs"/>
              </a:rPr>
              <a:t>.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Deux ensembles de données (ensembles de données 1,1 et 1,2) ont été extraits à partir d'un corpus, alors que les ensembles de données 2,1 et 2,2 étaient extraits à partir de l'autre.</a:t>
            </a:r>
          </a:p>
          <a:p>
            <a:r>
              <a:rPr lang="fr-FR" sz="1200" b="0" i="0" kern="1200" dirty="0" smtClean="0">
                <a:solidFill>
                  <a:schemeClr val="tx1"/>
                </a:solidFill>
                <a:effectLst/>
                <a:latin typeface="+mn-lt"/>
                <a:ea typeface="+mn-ea"/>
                <a:cs typeface="+mn-cs"/>
              </a:rPr>
              <a:t>Chaque ensemble de données se compose de 1000</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emails,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500</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 chaque classe, reçus sur une période d'approximativement trois mois.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La plupart des personnes ne reçoivent pas les volumes égaux de Spams et d’emails légitiment, mais les distributions réelles varient considérablement en</a:t>
            </a:r>
            <a:r>
              <a:rPr lang="fr-FR" sz="1200" b="0" i="0" kern="1200" baseline="0" dirty="0" smtClean="0">
                <a:solidFill>
                  <a:schemeClr val="tx1"/>
                </a:solidFill>
                <a:effectLst/>
                <a:latin typeface="+mn-lt"/>
                <a:ea typeface="+mn-ea"/>
                <a:cs typeface="+mn-cs"/>
              </a:rPr>
              <a:t> fonction des différentes personnes et ne nous permettrai pas d’évaluer les </a:t>
            </a:r>
            <a:r>
              <a:rPr lang="fr-FR" sz="1200" b="0" i="0" kern="1200" baseline="0" smtClean="0">
                <a:solidFill>
                  <a:schemeClr val="tx1"/>
                </a:solidFill>
                <a:effectLst/>
                <a:latin typeface="+mn-lt"/>
                <a:ea typeface="+mn-ea"/>
                <a:cs typeface="+mn-cs"/>
              </a:rPr>
              <a:t>techniques correctement</a:t>
            </a:r>
            <a:r>
              <a:rPr lang="fr-FR" sz="1200" b="0" i="0" kern="120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dirty="0" smtClean="0"/>
              <a:t/>
            </a:r>
            <a:br>
              <a:rPr lang="fr-FR" dirty="0" smtClean="0"/>
            </a:br>
            <a:r>
              <a:rPr lang="fr-FR" sz="1200" b="0" i="0" kern="1200" dirty="0" smtClean="0">
                <a:solidFill>
                  <a:schemeClr val="tx1"/>
                </a:solidFill>
                <a:effectLst/>
                <a:latin typeface="+mn-lt"/>
                <a:ea typeface="+mn-ea"/>
                <a:cs typeface="+mn-cs"/>
              </a:rPr>
              <a:t>Pour évaluer cette expérience on utilise : </a:t>
            </a:r>
          </a:p>
          <a:p>
            <a:r>
              <a:rPr lang="fr-FR" sz="1200" b="0" i="0" kern="1200" dirty="0" smtClean="0">
                <a:solidFill>
                  <a:schemeClr val="tx1"/>
                </a:solidFill>
                <a:effectLst/>
                <a:latin typeface="+mn-lt"/>
                <a:ea typeface="+mn-ea"/>
                <a:cs typeface="+mn-cs"/>
              </a:rPr>
              <a:t>(i) le taux d'erreurs, c.-à-d. la proportion globale des emails qui</a:t>
            </a:r>
            <a:r>
              <a:rPr lang="fr-FR" sz="1200" b="0" i="0" kern="1200" baseline="0" dirty="0" smtClean="0">
                <a:solidFill>
                  <a:schemeClr val="tx1"/>
                </a:solidFill>
                <a:effectLst/>
                <a:latin typeface="+mn-lt"/>
                <a:ea typeface="+mn-ea"/>
                <a:cs typeface="+mn-cs"/>
              </a:rPr>
              <a:t> ne sont</a:t>
            </a:r>
            <a:r>
              <a:rPr lang="fr-FR" sz="1200" b="0" i="0" kern="1200" dirty="0" smtClean="0">
                <a:solidFill>
                  <a:schemeClr val="tx1"/>
                </a:solidFill>
                <a:effectLst/>
                <a:latin typeface="+mn-lt"/>
                <a:ea typeface="+mn-ea"/>
                <a:cs typeface="+mn-cs"/>
              </a:rPr>
              <a:t> pas filtrés correctement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Err</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(ii) le taux Faux</a:t>
            </a:r>
            <a:r>
              <a:rPr lang="fr-FR" sz="1200" b="0" i="0" kern="1200" baseline="0" dirty="0" smtClean="0">
                <a:solidFill>
                  <a:schemeClr val="tx1"/>
                </a:solidFill>
                <a:effectLst/>
                <a:latin typeface="+mn-lt"/>
                <a:ea typeface="+mn-ea"/>
                <a:cs typeface="+mn-cs"/>
              </a:rPr>
              <a:t> négatifs</a:t>
            </a:r>
            <a:r>
              <a:rPr lang="fr-FR" sz="1200" b="0" i="0" kern="1200" dirty="0" smtClean="0">
                <a:solidFill>
                  <a:schemeClr val="tx1"/>
                </a:solidFill>
                <a:effectLst/>
                <a:latin typeface="+mn-lt"/>
                <a:ea typeface="+mn-ea"/>
                <a:cs typeface="+mn-cs"/>
              </a:rPr>
              <a:t>, c.-à-d. la proportion des Spam qui ont été manqués (%</a:t>
            </a:r>
            <a:r>
              <a:rPr lang="fr-FR" sz="1200" b="0" i="0" kern="1200" dirty="0" err="1" smtClean="0">
                <a:solidFill>
                  <a:schemeClr val="tx1"/>
                </a:solidFill>
                <a:effectLst/>
                <a:latin typeface="+mn-lt"/>
                <a:ea typeface="+mn-ea"/>
                <a:cs typeface="+mn-cs"/>
              </a:rPr>
              <a:t>FNs</a:t>
            </a:r>
            <a:r>
              <a:rPr lang="fr-FR" sz="1200" b="0" i="0" kern="1200" dirty="0" smtClean="0">
                <a:solidFill>
                  <a:schemeClr val="tx1"/>
                </a:solidFill>
                <a:effectLst/>
                <a:latin typeface="+mn-lt"/>
                <a:ea typeface="+mn-ea"/>
                <a:cs typeface="+mn-cs"/>
              </a:rPr>
              <a:t>).</a:t>
            </a:r>
            <a:r>
              <a:rPr lang="fr-FR" dirty="0" smtClean="0"/>
              <a:t/>
            </a:r>
            <a:br>
              <a:rPr lang="fr-FR" dirty="0" smtClean="0"/>
            </a:br>
            <a:r>
              <a:rPr lang="fr-FR" sz="1200" b="0" i="0" kern="1200" dirty="0" smtClean="0">
                <a:solidFill>
                  <a:schemeClr val="tx1"/>
                </a:solidFill>
                <a:effectLst/>
                <a:latin typeface="+mn-lt"/>
                <a:ea typeface="+mn-ea"/>
                <a:cs typeface="+mn-cs"/>
              </a:rPr>
              <a:t>(iii) le taux de Faux positifs, c.-à-d. la proportion des emails légitimes qui sont</a:t>
            </a:r>
            <a:r>
              <a:rPr lang="fr-FR" sz="1200" b="0" i="0" kern="1200" baseline="0" dirty="0" smtClean="0">
                <a:solidFill>
                  <a:schemeClr val="tx1"/>
                </a:solidFill>
                <a:effectLst/>
                <a:latin typeface="+mn-lt"/>
                <a:ea typeface="+mn-ea"/>
                <a:cs typeface="+mn-cs"/>
              </a:rPr>
              <a:t> noté comme </a:t>
            </a:r>
            <a:r>
              <a:rPr lang="fr-FR" sz="1200" b="0" i="0" kern="1200" dirty="0" smtClean="0">
                <a:solidFill>
                  <a:schemeClr val="tx1"/>
                </a:solidFill>
                <a:effectLst/>
                <a:latin typeface="+mn-lt"/>
                <a:ea typeface="+mn-ea"/>
                <a:cs typeface="+mn-cs"/>
              </a:rPr>
              <a:t>Spam (%</a:t>
            </a:r>
            <a:r>
              <a:rPr lang="fr-FR" sz="1200" b="0" i="0" kern="1200" dirty="0" err="1" smtClean="0">
                <a:solidFill>
                  <a:schemeClr val="tx1"/>
                </a:solidFill>
                <a:effectLst/>
                <a:latin typeface="+mn-lt"/>
                <a:ea typeface="+mn-ea"/>
                <a:cs typeface="+mn-cs"/>
              </a:rPr>
              <a:t>FPs</a:t>
            </a:r>
            <a:r>
              <a:rPr lang="fr-FR" sz="1200" b="0" i="0" kern="1200" dirty="0" smtClean="0">
                <a:solidFill>
                  <a:schemeClr val="tx1"/>
                </a:solidFill>
                <a:effectLst/>
                <a:latin typeface="+mn-lt"/>
                <a:ea typeface="+mn-ea"/>
                <a:cs typeface="+mn-cs"/>
              </a:rPr>
              <a:t>).</a:t>
            </a:r>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6</a:t>
            </a:fld>
            <a:endParaRPr lang="fr-FR"/>
          </a:p>
        </p:txBody>
      </p:sp>
    </p:spTree>
    <p:extLst>
      <p:ext uri="{BB962C8B-B14F-4D97-AF65-F5344CB8AC3E}">
        <p14:creationId xmlns:p14="http://schemas.microsoft.com/office/powerpoint/2010/main" val="313057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SAID</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7</a:t>
            </a:fld>
            <a:endParaRPr lang="fr-FR"/>
          </a:p>
        </p:txBody>
      </p:sp>
    </p:spTree>
    <p:extLst>
      <p:ext uri="{BB962C8B-B14F-4D97-AF65-F5344CB8AC3E}">
        <p14:creationId xmlns:p14="http://schemas.microsoft.com/office/powerpoint/2010/main" val="67494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ARNAUD</a:t>
            </a:r>
          </a:p>
          <a:p>
            <a:endParaRPr lang="fr-FR" dirty="0" smtClean="0"/>
          </a:p>
          <a:p>
            <a:r>
              <a:rPr lang="fr-FR" dirty="0" smtClean="0"/>
              <a:t>Les mêmes tests</a:t>
            </a:r>
            <a:r>
              <a:rPr lang="fr-FR" baseline="0" dirty="0" smtClean="0"/>
              <a:t> on été effectués mais c</a:t>
            </a:r>
            <a:r>
              <a:rPr lang="fr-FR" dirty="0" smtClean="0"/>
              <a:t>ette</a:t>
            </a:r>
            <a:r>
              <a:rPr lang="fr-FR" baseline="0" dirty="0" smtClean="0"/>
              <a:t> fois deux types des compresseurs ont été comparés. </a:t>
            </a:r>
          </a:p>
          <a:p>
            <a:r>
              <a:rPr lang="fr-FR" baseline="0" dirty="0" smtClean="0"/>
              <a:t>   Le premier est </a:t>
            </a:r>
            <a:r>
              <a:rPr lang="fr-FR" baseline="0" dirty="0" err="1" smtClean="0"/>
              <a:t>Gzip</a:t>
            </a:r>
            <a:r>
              <a:rPr lang="fr-FR" baseline="0" dirty="0" smtClean="0"/>
              <a:t>, qui remplace les répétitions de textes par des pointeurs vers des occurrences antérieures, la fenêtre sur laquelle se font les remplacements est de 32kbits. </a:t>
            </a:r>
          </a:p>
          <a:p>
            <a:r>
              <a:rPr lang="fr-FR" baseline="0" dirty="0" smtClean="0"/>
              <a:t>   Le second est PPM (</a:t>
            </a:r>
            <a:r>
              <a:rPr lang="fr-FR" baseline="0" dirty="0" err="1" smtClean="0"/>
              <a:t>Prediction</a:t>
            </a:r>
            <a:r>
              <a:rPr lang="fr-FR" baseline="0" dirty="0" smtClean="0"/>
              <a:t> by Partial </a:t>
            </a:r>
            <a:r>
              <a:rPr lang="fr-FR" baseline="0" dirty="0" err="1" smtClean="0"/>
              <a:t>Matching</a:t>
            </a:r>
            <a:r>
              <a:rPr lang="fr-FR" baseline="0" dirty="0" smtClean="0"/>
              <a:t>) qui est un compresseur statistique. C’est un des meilleurs algorithmes de compression qui existe. Le chiffre que vous voyez entre parenthèse correspond à l’ordre du compresseur. Je ne vais pas rentrer dans les détails mais retenez en gros que plus l’ordre est grand (jusqu’à 6) meilleure est la compression. On observe sur la figure qu’il n’y a pas beaucoup de différence entre les différents compresseurs, et surtout il n’y a aucune différence statistiquement significative, cela suggère donc que le choix de l’algorithme de compression importe assez peu sur la performance du classificateur.</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8</a:t>
            </a:fld>
            <a:endParaRPr lang="fr-FR"/>
          </a:p>
        </p:txBody>
      </p:sp>
    </p:spTree>
    <p:extLst>
      <p:ext uri="{BB962C8B-B14F-4D97-AF65-F5344CB8AC3E}">
        <p14:creationId xmlns:p14="http://schemas.microsoft.com/office/powerpoint/2010/main" val="385917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MAX</a:t>
            </a:r>
          </a:p>
          <a:p>
            <a:r>
              <a:rPr lang="fr-FR" sz="1200" b="0" i="0" kern="1200" dirty="0" smtClean="0">
                <a:solidFill>
                  <a:schemeClr val="tx1"/>
                </a:solidFill>
                <a:effectLst/>
                <a:latin typeface="+mn-lt"/>
                <a:ea typeface="+mn-ea"/>
                <a:cs typeface="+mn-cs"/>
              </a:rPr>
              <a:t>Une des </a:t>
            </a:r>
            <a:r>
              <a:rPr lang="fr-FR" sz="1200" b="1" i="0" kern="1200" dirty="0" smtClean="0">
                <a:solidFill>
                  <a:schemeClr val="tx1"/>
                </a:solidFill>
                <a:effectLst/>
                <a:latin typeface="+mn-lt"/>
                <a:ea typeface="+mn-ea"/>
                <a:cs typeface="+mn-cs"/>
              </a:rPr>
              <a:t>limites</a:t>
            </a:r>
            <a:r>
              <a:rPr lang="fr-FR" sz="1200" b="0" i="0" kern="1200" dirty="0" smtClean="0">
                <a:solidFill>
                  <a:schemeClr val="tx1"/>
                </a:solidFill>
                <a:effectLst/>
                <a:latin typeface="+mn-lt"/>
                <a:ea typeface="+mn-ea"/>
                <a:cs typeface="+mn-cs"/>
              </a:rPr>
              <a:t> de l'approche basée sur la </a:t>
            </a:r>
            <a:r>
              <a:rPr lang="fr-FR" sz="1200" b="1" i="0" kern="1200" dirty="0" smtClean="0">
                <a:solidFill>
                  <a:schemeClr val="tx1"/>
                </a:solidFill>
                <a:effectLst/>
                <a:latin typeface="+mn-lt"/>
                <a:ea typeface="+mn-ea"/>
                <a:cs typeface="+mn-cs"/>
              </a:rPr>
              <a:t>compression</a:t>
            </a:r>
            <a:r>
              <a:rPr lang="fr-FR" sz="1200" b="0" i="0" kern="1200" dirty="0" smtClean="0">
                <a:solidFill>
                  <a:schemeClr val="tx1"/>
                </a:solidFill>
                <a:effectLst/>
                <a:latin typeface="+mn-lt"/>
                <a:ea typeface="+mn-ea"/>
                <a:cs typeface="+mn-cs"/>
              </a:rPr>
              <a:t> est le </a:t>
            </a:r>
            <a:r>
              <a:rPr lang="fr-FR" sz="1200" b="1" i="0" kern="1200" dirty="0" smtClean="0">
                <a:solidFill>
                  <a:schemeClr val="tx1"/>
                </a:solidFill>
                <a:effectLst/>
                <a:latin typeface="+mn-lt"/>
                <a:ea typeface="+mn-ea"/>
                <a:cs typeface="+mn-cs"/>
              </a:rPr>
              <a:t>temps</a:t>
            </a:r>
            <a:r>
              <a:rPr lang="fr-FR" sz="1200" b="0" i="0" kern="1200" dirty="0" smtClean="0">
                <a:solidFill>
                  <a:schemeClr val="tx1"/>
                </a:solidFill>
                <a:effectLst/>
                <a:latin typeface="+mn-lt"/>
                <a:ea typeface="+mn-ea"/>
                <a:cs typeface="+mn-cs"/>
              </a:rPr>
              <a:t> qu’elle prend pour classer</a:t>
            </a:r>
            <a:r>
              <a:rPr lang="fr-FR" dirty="0" smtClean="0"/>
              <a:t/>
            </a:r>
            <a:br>
              <a:rPr lang="fr-FR" dirty="0" smtClean="0"/>
            </a:br>
            <a:r>
              <a:rPr lang="fr-FR" sz="1200" b="0" i="0" kern="1200" dirty="0" smtClean="0">
                <a:solidFill>
                  <a:schemeClr val="tx1"/>
                </a:solidFill>
                <a:effectLst/>
                <a:latin typeface="+mn-lt"/>
                <a:ea typeface="+mn-ea"/>
                <a:cs typeface="+mn-cs"/>
              </a:rPr>
              <a:t>un email.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Le tableau 1 montre le temps mit pour classer un email</a:t>
            </a:r>
            <a:r>
              <a:rPr lang="fr-FR" sz="1200" b="0" i="0" kern="1200" baseline="0" dirty="0" smtClean="0">
                <a:solidFill>
                  <a:schemeClr val="tx1"/>
                </a:solidFill>
                <a:effectLst/>
                <a:latin typeface="+mn-lt"/>
                <a:ea typeface="+mn-ea"/>
                <a:cs typeface="+mn-cs"/>
              </a:rPr>
              <a:t> (en</a:t>
            </a:r>
            <a:r>
              <a:rPr lang="fr-FR" sz="1200" b="0" i="0" kern="1200" dirty="0" smtClean="0">
                <a:solidFill>
                  <a:schemeClr val="tx1"/>
                </a:solidFill>
                <a:effectLst/>
                <a:latin typeface="+mn-lt"/>
                <a:ea typeface="+mn-ea"/>
                <a:cs typeface="+mn-cs"/>
              </a:rPr>
              <a:t> secondes) utilisant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approches basées sur caractéristique et les approches utilisant la</a:t>
            </a:r>
            <a:r>
              <a:rPr lang="fr-FR" sz="1200" b="0" i="0" kern="1200" baseline="0" dirty="0" smtClean="0">
                <a:solidFill>
                  <a:schemeClr val="tx1"/>
                </a:solidFill>
                <a:effectLst/>
                <a:latin typeface="+mn-lt"/>
                <a:ea typeface="+mn-ea"/>
                <a:cs typeface="+mn-cs"/>
              </a:rPr>
              <a:t> compression</a:t>
            </a:r>
            <a:r>
              <a:rPr lang="fr-FR" sz="1200" b="0" i="0" kern="1200" dirty="0" smtClean="0">
                <a:solidFill>
                  <a:schemeClr val="tx1"/>
                </a:solidFill>
                <a:effectLst/>
                <a:latin typeface="+mn-lt"/>
                <a:ea typeface="+mn-ea"/>
                <a:cs typeface="+mn-cs"/>
              </a:rPr>
              <a:t> pour 1000 cas. Le temps pour classer un email simple utilisant CDM est, au mieux, 180 fois plus lent qu’en employant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la similitude basée sur caractéristique.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L'algorithme de compression est beaucoup</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plus couteux en temps qu’en</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comparant les caractéristiques des emails.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En outre, la similarité par</a:t>
            </a:r>
            <a:r>
              <a:rPr lang="fr-FR" sz="1200" b="0" i="0" kern="1200" baseline="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compression</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exige que</a:t>
            </a:r>
            <a:r>
              <a:rPr lang="fr-FR" sz="1200" b="0" i="0" kern="1200" baseline="0" dirty="0" smtClean="0">
                <a:solidFill>
                  <a:schemeClr val="tx1"/>
                </a:solidFill>
                <a:effectLst/>
                <a:latin typeface="+mn-lt"/>
                <a:ea typeface="+mn-ea"/>
                <a:cs typeface="+mn-cs"/>
              </a:rPr>
              <a:t> le</a:t>
            </a:r>
            <a:r>
              <a:rPr lang="fr-FR" sz="1200" b="0" i="0" kern="1200" dirty="0" smtClean="0">
                <a:solidFill>
                  <a:schemeClr val="tx1"/>
                </a:solidFill>
                <a:effectLst/>
                <a:latin typeface="+mn-lt"/>
                <a:ea typeface="+mn-ea"/>
                <a:cs typeface="+mn-cs"/>
              </a:rPr>
              <a:t> cas </a:t>
            </a:r>
            <a:r>
              <a:rPr lang="fr-FR" sz="1200" b="1" i="0" kern="1200" dirty="0" smtClean="0">
                <a:solidFill>
                  <a:schemeClr val="tx1"/>
                </a:solidFill>
                <a:effectLst/>
                <a:latin typeface="+mn-lt"/>
                <a:ea typeface="+mn-ea"/>
                <a:cs typeface="+mn-cs"/>
              </a:rPr>
              <a:t>cible</a:t>
            </a:r>
            <a:r>
              <a:rPr lang="fr-FR" sz="1200" b="0" i="0" kern="1200" dirty="0" smtClean="0">
                <a:solidFill>
                  <a:schemeClr val="tx1"/>
                </a:solidFill>
                <a:effectLst/>
                <a:latin typeface="+mn-lt"/>
                <a:ea typeface="+mn-ea"/>
                <a:cs typeface="+mn-cs"/>
              </a:rPr>
              <a:t> soit </a:t>
            </a:r>
            <a:r>
              <a:rPr lang="fr-FR" sz="1200" b="1" i="0" kern="1200" dirty="0" smtClean="0">
                <a:solidFill>
                  <a:schemeClr val="tx1"/>
                </a:solidFill>
                <a:effectLst/>
                <a:latin typeface="+mn-lt"/>
                <a:ea typeface="+mn-ea"/>
                <a:cs typeface="+mn-cs"/>
              </a:rPr>
              <a:t>comparé</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à</a:t>
            </a:r>
            <a:r>
              <a:rPr lang="fr-FR" sz="1200" b="0" i="0" kern="1200" baseline="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chaque</a:t>
            </a:r>
            <a:r>
              <a:rPr lang="fr-FR" sz="1200" b="0" i="0" kern="120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cas</a:t>
            </a:r>
            <a:r>
              <a:rPr lang="fr-FR" sz="1200" b="0" i="0" kern="1200" dirty="0" smtClean="0">
                <a:solidFill>
                  <a:schemeClr val="tx1"/>
                </a:solidFill>
                <a:effectLst/>
                <a:latin typeface="+mn-lt"/>
                <a:ea typeface="+mn-ea"/>
                <a:cs typeface="+mn-cs"/>
              </a:rPr>
              <a:t> ce qui n'est pas toujours nécessaire dans la similitude basée sur les caractéristique.</a:t>
            </a:r>
          </a:p>
          <a:p>
            <a:r>
              <a:rPr lang="fr-FR" sz="1200" b="0" i="0" kern="1200" dirty="0" smtClean="0">
                <a:solidFill>
                  <a:schemeClr val="tx1"/>
                </a:solidFill>
                <a:effectLst/>
                <a:latin typeface="+mn-lt"/>
                <a:ea typeface="+mn-ea"/>
                <a:cs typeface="+mn-cs"/>
              </a:rPr>
              <a:t>(si, par exemple, un filet de récupération de cas est employé.)</a:t>
            </a:r>
          </a:p>
          <a:p>
            <a:r>
              <a:rPr lang="fr-FR" dirty="0" smtClean="0"/>
              <a:t/>
            </a:r>
            <a:br>
              <a:rPr lang="fr-FR" dirty="0" smtClean="0"/>
            </a:br>
            <a:r>
              <a:rPr lang="fr-FR" dirty="0" smtClean="0"/>
              <a:t>L’</a:t>
            </a:r>
            <a:r>
              <a:rPr lang="fr-FR" sz="1200" b="0" i="0" kern="1200" dirty="0" smtClean="0">
                <a:solidFill>
                  <a:schemeClr val="tx1"/>
                </a:solidFill>
                <a:effectLst/>
                <a:latin typeface="+mn-lt"/>
                <a:ea typeface="+mn-ea"/>
                <a:cs typeface="+mn-cs"/>
              </a:rPr>
              <a:t>utilisation du CDM avec </a:t>
            </a:r>
            <a:r>
              <a:rPr lang="fr-FR" sz="1200" b="1" i="0" kern="1200" dirty="0" err="1" smtClean="0">
                <a:solidFill>
                  <a:schemeClr val="tx1"/>
                </a:solidFill>
                <a:effectLst/>
                <a:latin typeface="+mn-lt"/>
                <a:ea typeface="+mn-ea"/>
                <a:cs typeface="+mn-cs"/>
              </a:rPr>
              <a:t>GZip</a:t>
            </a:r>
            <a:r>
              <a:rPr lang="fr-FR" sz="1200" b="0" i="0" kern="1200" dirty="0" smtClean="0">
                <a:solidFill>
                  <a:schemeClr val="tx1"/>
                </a:solidFill>
                <a:effectLst/>
                <a:latin typeface="+mn-lt"/>
                <a:ea typeface="+mn-ea"/>
                <a:cs typeface="+mn-cs"/>
              </a:rPr>
              <a:t> fonctionne </a:t>
            </a:r>
            <a:r>
              <a:rPr lang="fr-FR" sz="1200" b="1" i="0" kern="1200" dirty="0" smtClean="0">
                <a:solidFill>
                  <a:schemeClr val="tx1"/>
                </a:solidFill>
                <a:effectLst/>
                <a:latin typeface="+mn-lt"/>
                <a:ea typeface="+mn-ea"/>
                <a:cs typeface="+mn-cs"/>
              </a:rPr>
              <a:t>significativement</a:t>
            </a:r>
            <a:r>
              <a:rPr lang="fr-FR" sz="1200" b="0" i="0" kern="1200" dirty="0" smtClean="0">
                <a:solidFill>
                  <a:schemeClr val="tx1"/>
                </a:solidFill>
                <a:effectLst/>
                <a:latin typeface="+mn-lt"/>
                <a:ea typeface="+mn-ea"/>
                <a:cs typeface="+mn-cs"/>
              </a:rPr>
              <a:t> mieux en termes de temps d’exécution que le CDM avec la </a:t>
            </a:r>
            <a:r>
              <a:rPr lang="fr-FR" sz="1200" b="1" i="0" kern="1200" dirty="0" smtClean="0">
                <a:solidFill>
                  <a:schemeClr val="tx1"/>
                </a:solidFill>
                <a:effectLst/>
                <a:latin typeface="+mn-lt"/>
                <a:ea typeface="+mn-ea"/>
                <a:cs typeface="+mn-cs"/>
              </a:rPr>
              <a:t>PPM</a:t>
            </a:r>
            <a:r>
              <a:rPr lang="fr-FR" sz="1200" b="0" i="0" kern="1200" dirty="0" smtClean="0">
                <a:solidFill>
                  <a:schemeClr val="tx1"/>
                </a:solidFill>
                <a:effectLst/>
                <a:latin typeface="+mn-lt"/>
                <a:ea typeface="+mn-ea"/>
                <a:cs typeface="+mn-cs"/>
              </a:rPr>
              <a:t>. </a:t>
            </a:r>
          </a:p>
          <a:p>
            <a:r>
              <a:rPr lang="fr-FR" dirty="0" smtClean="0"/>
              <a:t>L’</a:t>
            </a:r>
            <a:r>
              <a:rPr lang="fr-FR" sz="1200" b="0" i="0" kern="1200" dirty="0" smtClean="0">
                <a:solidFill>
                  <a:schemeClr val="tx1"/>
                </a:solidFill>
                <a:effectLst/>
                <a:latin typeface="+mn-lt"/>
                <a:ea typeface="+mn-ea"/>
                <a:cs typeface="+mn-cs"/>
              </a:rPr>
              <a:t>utilisation du CDM avec </a:t>
            </a:r>
            <a:r>
              <a:rPr lang="fr-FR" sz="1200" b="1" i="0" kern="1200" dirty="0" err="1" smtClean="0">
                <a:solidFill>
                  <a:schemeClr val="tx1"/>
                </a:solidFill>
                <a:effectLst/>
                <a:latin typeface="+mn-lt"/>
                <a:ea typeface="+mn-ea"/>
                <a:cs typeface="+mn-cs"/>
              </a:rPr>
              <a:t>Gzip</a:t>
            </a:r>
            <a:r>
              <a:rPr lang="fr-FR" sz="1200" b="1"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peut être rendu légèrement plus </a:t>
            </a:r>
            <a:r>
              <a:rPr lang="fr-FR" sz="1200" b="1" i="0" kern="1200" dirty="0" smtClean="0">
                <a:solidFill>
                  <a:schemeClr val="tx1"/>
                </a:solidFill>
                <a:effectLst/>
                <a:latin typeface="+mn-lt"/>
                <a:ea typeface="+mn-ea"/>
                <a:cs typeface="+mn-cs"/>
              </a:rPr>
              <a:t>rapide</a:t>
            </a:r>
            <a:r>
              <a:rPr lang="fr-FR" sz="1200" b="0" i="0" kern="1200" dirty="0" smtClean="0">
                <a:solidFill>
                  <a:schemeClr val="tx1"/>
                </a:solidFill>
                <a:effectLst/>
                <a:latin typeface="+mn-lt"/>
                <a:ea typeface="+mn-ea"/>
                <a:cs typeface="+mn-cs"/>
              </a:rPr>
              <a:t> en modifiant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la</a:t>
            </a:r>
            <a:r>
              <a:rPr lang="fr-FR" sz="1200" b="0" i="0" kern="1200" baseline="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longueur</a:t>
            </a:r>
            <a:r>
              <a:rPr lang="fr-FR" sz="1200" b="1" i="0" kern="1200" baseline="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des fichier d'email</a:t>
            </a:r>
            <a:r>
              <a:rPr lang="fr-FR" sz="1200" b="0" i="0" kern="1200" dirty="0" smtClean="0">
                <a:solidFill>
                  <a:schemeClr val="tx1"/>
                </a:solidFill>
                <a:effectLst/>
                <a:latin typeface="+mn-lt"/>
                <a:ea typeface="+mn-ea"/>
                <a:cs typeface="+mn-cs"/>
              </a:rPr>
              <a:t> pour prendre en considération le fait que </a:t>
            </a:r>
            <a:r>
              <a:rPr lang="fr-FR" sz="1200" b="1" i="0" kern="1200" dirty="0" smtClean="0">
                <a:solidFill>
                  <a:schemeClr val="tx1"/>
                </a:solidFill>
                <a:effectLst/>
                <a:latin typeface="+mn-lt"/>
                <a:ea typeface="+mn-ea"/>
                <a:cs typeface="+mn-cs"/>
              </a:rPr>
              <a:t>l'algorithme </a:t>
            </a:r>
            <a:r>
              <a:rPr lang="fr-FR" sz="1200" b="1" i="0" kern="1200" dirty="0" err="1" smtClean="0">
                <a:solidFill>
                  <a:schemeClr val="tx1"/>
                </a:solidFill>
                <a:effectLst/>
                <a:latin typeface="+mn-lt"/>
                <a:ea typeface="+mn-ea"/>
                <a:cs typeface="+mn-cs"/>
              </a:rPr>
              <a:t>Gzip</a:t>
            </a:r>
            <a:r>
              <a:rPr lang="fr-FR" sz="1200" b="0" i="0" kern="1200" dirty="0" smtClean="0">
                <a:solidFill>
                  <a:schemeClr val="tx1"/>
                </a:solidFill>
                <a:effectLst/>
                <a:latin typeface="+mn-lt"/>
                <a:ea typeface="+mn-ea"/>
                <a:cs typeface="+mn-cs"/>
              </a:rPr>
              <a:t> emploie une </a:t>
            </a:r>
            <a:r>
              <a:rPr lang="fr-FR" sz="1200" b="1" i="0" kern="1200" dirty="0" smtClean="0">
                <a:solidFill>
                  <a:schemeClr val="tx1"/>
                </a:solidFill>
                <a:effectLst/>
                <a:latin typeface="+mn-lt"/>
                <a:ea typeface="+mn-ea"/>
                <a:cs typeface="+mn-cs"/>
              </a:rPr>
              <a:t>taille</a:t>
            </a:r>
            <a:r>
              <a:rPr lang="fr-FR" sz="1200" b="0" i="0" kern="1200" dirty="0" smtClean="0">
                <a:solidFill>
                  <a:schemeClr val="tx1"/>
                </a:solidFill>
                <a:effectLst/>
                <a:latin typeface="+mn-lt"/>
                <a:ea typeface="+mn-ea"/>
                <a:cs typeface="+mn-cs"/>
              </a:rPr>
              <a:t> de </a:t>
            </a:r>
            <a:r>
              <a:rPr lang="fr-FR" sz="1200" b="1" i="0" kern="1200" dirty="0" smtClean="0">
                <a:solidFill>
                  <a:schemeClr val="tx1"/>
                </a:solidFill>
                <a:effectLst/>
                <a:latin typeface="+mn-lt"/>
                <a:ea typeface="+mn-ea"/>
                <a:cs typeface="+mn-cs"/>
              </a:rPr>
              <a:t>fenêtre</a:t>
            </a:r>
            <a:r>
              <a:rPr lang="fr-FR" sz="1200" b="0" i="0" kern="1200" dirty="0" smtClean="0">
                <a:solidFill>
                  <a:schemeClr val="tx1"/>
                </a:solidFill>
                <a:effectLst/>
                <a:latin typeface="+mn-lt"/>
                <a:ea typeface="+mn-ea"/>
                <a:cs typeface="+mn-cs"/>
              </a:rPr>
              <a:t> de </a:t>
            </a:r>
            <a:r>
              <a:rPr lang="fr-FR" sz="1200" b="1" i="0" kern="1200" dirty="0" smtClean="0">
                <a:solidFill>
                  <a:schemeClr val="tx1"/>
                </a:solidFill>
                <a:effectLst/>
                <a:latin typeface="+mn-lt"/>
                <a:ea typeface="+mn-ea"/>
                <a:cs typeface="+mn-cs"/>
              </a:rPr>
              <a:t>glissement</a:t>
            </a:r>
            <a:r>
              <a:rPr lang="fr-FR" sz="1200" b="0" i="0" kern="1200" dirty="0" smtClean="0">
                <a:solidFill>
                  <a:schemeClr val="tx1"/>
                </a:solidFill>
                <a:effectLst/>
                <a:latin typeface="+mn-lt"/>
                <a:ea typeface="+mn-ea"/>
                <a:cs typeface="+mn-cs"/>
              </a:rPr>
              <a:t> de 32 K bytes. Tronquer les fichiers d'email à 16 K bytes chacun avant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 calculer le CDM augmente vitesse de 9,5% à 25% sur les ensembles de données évalués. </a:t>
            </a:r>
          </a:p>
          <a:p>
            <a:r>
              <a:rPr lang="fr-FR" sz="1200" b="0" i="0" kern="1200" dirty="0" smtClean="0">
                <a:solidFill>
                  <a:schemeClr val="tx1"/>
                </a:solidFill>
                <a:effectLst/>
                <a:latin typeface="+mn-lt"/>
                <a:ea typeface="+mn-ea"/>
                <a:cs typeface="+mn-cs"/>
              </a:rPr>
              <a:t>Les</a:t>
            </a:r>
            <a:r>
              <a:rPr lang="fr-FR" sz="1200" b="0" i="0" kern="1200" baseline="0" dirty="0" smtClean="0">
                <a:solidFill>
                  <a:schemeClr val="tx1"/>
                </a:solidFill>
                <a:effectLst/>
                <a:latin typeface="+mn-lt"/>
                <a:ea typeface="+mn-ea"/>
                <a:cs typeface="+mn-cs"/>
              </a:rPr>
              <a:t> cas </a:t>
            </a:r>
            <a:r>
              <a:rPr lang="fr-FR" sz="1200" b="0" i="0" kern="1200" dirty="0" smtClean="0">
                <a:solidFill>
                  <a:schemeClr val="tx1"/>
                </a:solidFill>
                <a:effectLst/>
                <a:latin typeface="+mn-lt"/>
                <a:ea typeface="+mn-ea"/>
                <a:cs typeface="+mn-cs"/>
              </a:rPr>
              <a:t>CDM-</a:t>
            </a:r>
            <a:r>
              <a:rPr lang="fr-FR" sz="1200" b="0" i="0" kern="1200" dirty="0" err="1" smtClean="0">
                <a:solidFill>
                  <a:schemeClr val="tx1"/>
                </a:solidFill>
                <a:effectLst/>
                <a:latin typeface="+mn-lt"/>
                <a:ea typeface="+mn-ea"/>
                <a:cs typeface="+mn-cs"/>
              </a:rPr>
              <a:t>GZip</a:t>
            </a:r>
            <a:r>
              <a:rPr lang="fr-FR" sz="1200" b="0" i="0" kern="1200" dirty="0" smtClean="0">
                <a:solidFill>
                  <a:schemeClr val="tx1"/>
                </a:solidFill>
                <a:effectLst/>
                <a:latin typeface="+mn-lt"/>
                <a:ea typeface="+mn-ea"/>
                <a:cs typeface="+mn-cs"/>
              </a:rPr>
              <a:t> dans le tableau 1 incluent cette accélération. </a:t>
            </a:r>
          </a:p>
          <a:p>
            <a:r>
              <a:rPr lang="fr-FR" sz="1200" b="0" i="0" kern="1200" dirty="0" smtClean="0">
                <a:solidFill>
                  <a:schemeClr val="tx1"/>
                </a:solidFill>
                <a:effectLst/>
                <a:latin typeface="+mn-lt"/>
                <a:ea typeface="+mn-ea"/>
                <a:cs typeface="+mn-cs"/>
              </a:rPr>
              <a:t>Nous avons constaté que la troncation des fichiers d'email n'a </a:t>
            </a:r>
            <a:r>
              <a:rPr lang="fr-FR" sz="1200" b="1" i="0" kern="1200" dirty="0" smtClean="0">
                <a:solidFill>
                  <a:schemeClr val="tx1"/>
                </a:solidFill>
                <a:effectLst/>
                <a:latin typeface="+mn-lt"/>
                <a:ea typeface="+mn-ea"/>
                <a:cs typeface="+mn-cs"/>
              </a:rPr>
              <a:t>pas</a:t>
            </a:r>
            <a:r>
              <a:rPr lang="fr-FR" sz="1200" b="0" i="0" kern="1200" dirty="0" smtClean="0">
                <a:solidFill>
                  <a:schemeClr val="tx1"/>
                </a:solidFill>
                <a:effectLst/>
                <a:latin typeface="+mn-lt"/>
                <a:ea typeface="+mn-ea"/>
                <a:cs typeface="+mn-cs"/>
              </a:rPr>
              <a:t> de vrai </a:t>
            </a:r>
            <a:r>
              <a:rPr lang="fr-FR" sz="1200" b="1" i="0" kern="1200" dirty="0" smtClean="0">
                <a:solidFill>
                  <a:schemeClr val="tx1"/>
                </a:solidFill>
                <a:effectLst/>
                <a:latin typeface="+mn-lt"/>
                <a:ea typeface="+mn-ea"/>
                <a:cs typeface="+mn-cs"/>
              </a:rPr>
              <a:t>effets</a:t>
            </a:r>
            <a:r>
              <a:rPr lang="fr-FR" sz="1200" b="0" i="0" kern="1200" dirty="0" smtClean="0">
                <a:solidFill>
                  <a:schemeClr val="tx1"/>
                </a:solidFill>
                <a:effectLst/>
                <a:latin typeface="+mn-lt"/>
                <a:ea typeface="+mn-ea"/>
                <a:cs typeface="+mn-cs"/>
              </a:rPr>
              <a:t> sur les résultats des</a:t>
            </a:r>
            <a:r>
              <a:rPr lang="fr-FR" sz="1200" b="0" i="0" kern="1200" baseline="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erreurs</a:t>
            </a:r>
            <a:r>
              <a:rPr lang="fr-FR" sz="1200" b="0" i="0" kern="1200" dirty="0" smtClean="0">
                <a:solidFill>
                  <a:schemeClr val="tx1"/>
                </a:solidFill>
                <a:effectLst/>
                <a:latin typeface="+mn-lt"/>
                <a:ea typeface="+mn-ea"/>
                <a:cs typeface="+mn-cs"/>
              </a:rPr>
              <a:t> de </a:t>
            </a:r>
            <a:r>
              <a:rPr lang="fr-FR" sz="1200" b="1" i="0" kern="1200" dirty="0" smtClean="0">
                <a:solidFill>
                  <a:schemeClr val="tx1"/>
                </a:solidFill>
                <a:effectLst/>
                <a:latin typeface="+mn-lt"/>
                <a:ea typeface="+mn-ea"/>
                <a:cs typeface="+mn-cs"/>
              </a:rPr>
              <a:t>classification</a:t>
            </a:r>
            <a:r>
              <a:rPr lang="fr-FR"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9</a:t>
            </a:fld>
            <a:endParaRPr lang="fr-FR"/>
          </a:p>
        </p:txBody>
      </p:sp>
    </p:spTree>
    <p:extLst>
      <p:ext uri="{BB962C8B-B14F-4D97-AF65-F5344CB8AC3E}">
        <p14:creationId xmlns:p14="http://schemas.microsoft.com/office/powerpoint/2010/main" val="151478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2D812B1-5886-46C5-9019-6FE4943F7F28}" type="datetimeFigureOut">
              <a:rPr lang="fr-FR" smtClean="0"/>
              <a:t>10/10/2014</a:t>
            </a:fld>
            <a:endParaRPr lang="fr-FR"/>
          </a:p>
        </p:txBody>
      </p:sp>
      <p:sp>
        <p:nvSpPr>
          <p:cNvPr id="5" name="Footer Placeholder 4"/>
          <p:cNvSpPr>
            <a:spLocks noGrp="1"/>
          </p:cNvSpPr>
          <p:nvPr>
            <p:ph type="ftr" sz="quarter" idx="11"/>
          </p:nvPr>
        </p:nvSpPr>
        <p:spPr/>
        <p:txBody>
          <a:bodyPr/>
          <a:lstStyle/>
          <a:p>
            <a:endParaRPr lang="fr-F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F1825AF-9654-4FC8-935C-C99AB60E6FEB}"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2D812B1-5886-46C5-9019-6FE4943F7F28}" type="datetimeFigureOut">
              <a:rPr lang="fr-FR" smtClean="0"/>
              <a:t>10/10/2014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1825AF-9654-4FC8-935C-C99AB60E6FEB}"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2D812B1-5886-46C5-9019-6FE4943F7F28}" type="datetimeFigureOut">
              <a:rPr lang="fr-FR" smtClean="0"/>
              <a:t>10/10/2014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1825AF-9654-4FC8-935C-C99AB60E6FEB}"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2D812B1-5886-46C5-9019-6FE4943F7F28}" type="datetimeFigureOut">
              <a:rPr lang="fr-FR" smtClean="0"/>
              <a:t>10/10/2014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F1825AF-9654-4FC8-935C-C99AB60E6FEB}"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E2D812B1-5886-46C5-9019-6FE4943F7F28}" type="datetimeFigureOut">
              <a:rPr lang="fr-FR" smtClean="0"/>
              <a:t>10/10/2014</a:t>
            </a:fld>
            <a:endParaRPr lang="fr-FR"/>
          </a:p>
        </p:txBody>
      </p:sp>
      <p:sp>
        <p:nvSpPr>
          <p:cNvPr id="8" name="Slide Number Placeholder 7"/>
          <p:cNvSpPr>
            <a:spLocks noGrp="1"/>
          </p:cNvSpPr>
          <p:nvPr>
            <p:ph type="sldNum" sz="quarter" idx="11"/>
          </p:nvPr>
        </p:nvSpPr>
        <p:spPr/>
        <p:txBody>
          <a:bodyPr/>
          <a:lstStyle/>
          <a:p>
            <a:fld id="{9F1825AF-9654-4FC8-935C-C99AB60E6FEB}" type="slidenum">
              <a:rPr lang="fr-FR" smtClean="0"/>
              <a:t>‹N°›</a:t>
            </a:fld>
            <a:endParaRPr lang="fr-FR"/>
          </a:p>
        </p:txBody>
      </p:sp>
      <p:sp>
        <p:nvSpPr>
          <p:cNvPr id="9" name="Footer Placeholder 8"/>
          <p:cNvSpPr>
            <a:spLocks noGrp="1"/>
          </p:cNvSpPr>
          <p:nvPr>
            <p:ph type="ftr" sz="quarter" idx="12"/>
          </p:nvPr>
        </p:nvSpPr>
        <p:spPr/>
        <p:txBody>
          <a:body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2D812B1-5886-46C5-9019-6FE4943F7F28}" type="datetimeFigureOut">
              <a:rPr lang="fr-FR" smtClean="0"/>
              <a:t>10/10/2014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F1825AF-9654-4FC8-935C-C99AB60E6FEB}"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D812B1-5886-46C5-9019-6FE4943F7F28}" type="datetimeFigureOut">
              <a:rPr lang="fr-FR" smtClean="0"/>
              <a:t>10/10/2014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F1825AF-9654-4FC8-935C-C99AB60E6FEB}"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2D812B1-5886-46C5-9019-6FE4943F7F28}" type="datetimeFigureOut">
              <a:rPr lang="fr-FR" smtClean="0"/>
              <a:t>10/10/2014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F1825AF-9654-4FC8-935C-C99AB60E6FEB}"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812B1-5886-46C5-9019-6FE4943F7F28}" type="datetimeFigureOut">
              <a:rPr lang="fr-FR" smtClean="0"/>
              <a:t>10/10/2014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F1825AF-9654-4FC8-935C-C99AB60E6FEB}"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2D812B1-5886-46C5-9019-6FE4943F7F28}" type="datetimeFigureOut">
              <a:rPr lang="fr-FR" smtClean="0"/>
              <a:t>10/10/2014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F1825AF-9654-4FC8-935C-C99AB60E6FEB}"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2D812B1-5886-46C5-9019-6FE4943F7F28}" type="datetimeFigureOut">
              <a:rPr lang="fr-FR" smtClean="0"/>
              <a:t>10/10/2014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F1825AF-9654-4FC8-935C-C99AB60E6FEB}" type="slidenum">
              <a:rPr lang="fr-FR" smtClean="0"/>
              <a:t>‹N°›</a:t>
            </a:fld>
            <a:endParaRPr lang="fr-F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fr-FR" smtClean="0"/>
              <a:t>Modifiez le style du titre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2D812B1-5886-46C5-9019-6FE4943F7F28}" type="datetimeFigureOut">
              <a:rPr lang="fr-FR" smtClean="0"/>
              <a:t>10/10/2014</a:t>
            </a:fld>
            <a:endParaRPr lang="fr-F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F1825AF-9654-4FC8-935C-C99AB60E6FEB}" type="slidenum">
              <a:rPr lang="fr-FR" smtClean="0"/>
              <a:t>‹N°›</a:t>
            </a:fld>
            <a:endParaRPr lang="fr-F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2132856"/>
            <a:ext cx="7772400" cy="2666727"/>
          </a:xfrm>
        </p:spPr>
        <p:txBody>
          <a:bodyPr>
            <a:noAutofit/>
          </a:bodyPr>
          <a:lstStyle/>
          <a:p>
            <a:r>
              <a:rPr lang="fr-FR" sz="4000" dirty="0" err="1" smtClean="0"/>
              <a:t>Feature</a:t>
            </a:r>
            <a:r>
              <a:rPr lang="fr-FR" sz="4000" dirty="0" smtClean="0"/>
              <a:t> </a:t>
            </a:r>
            <a:r>
              <a:rPr lang="fr-FR" sz="4000" dirty="0" err="1" smtClean="0"/>
              <a:t>based</a:t>
            </a:r>
            <a:r>
              <a:rPr lang="fr-FR" sz="4000" dirty="0" smtClean="0"/>
              <a:t> and </a:t>
            </a:r>
            <a:r>
              <a:rPr lang="fr-FR" sz="4000" dirty="0" err="1" smtClean="0"/>
              <a:t>feature</a:t>
            </a:r>
            <a:r>
              <a:rPr lang="fr-FR" sz="4000" dirty="0" smtClean="0"/>
              <a:t> free </a:t>
            </a:r>
            <a:r>
              <a:rPr lang="fr-FR" sz="4000" dirty="0" err="1" smtClean="0"/>
              <a:t>textual</a:t>
            </a:r>
            <a:r>
              <a:rPr lang="fr-FR" sz="4000" dirty="0" smtClean="0"/>
              <a:t> CBR : </a:t>
            </a:r>
            <a:br>
              <a:rPr lang="fr-FR" sz="4000" dirty="0" smtClean="0"/>
            </a:br>
            <a:r>
              <a:rPr lang="fr-FR" sz="4000" dirty="0" smtClean="0"/>
              <a:t>a </a:t>
            </a:r>
            <a:r>
              <a:rPr lang="fr-FR" sz="4000" dirty="0" err="1" smtClean="0"/>
              <a:t>comparison</a:t>
            </a:r>
            <a:r>
              <a:rPr lang="fr-FR" sz="4000" dirty="0" smtClean="0"/>
              <a:t> in spam </a:t>
            </a:r>
            <a:r>
              <a:rPr lang="fr-FR" sz="4000" dirty="0" err="1" smtClean="0"/>
              <a:t>filtering</a:t>
            </a:r>
            <a:endParaRPr lang="fr-FR" sz="4000" dirty="0"/>
          </a:p>
        </p:txBody>
      </p:sp>
      <p:pic>
        <p:nvPicPr>
          <p:cNvPr id="4" name="Picture 2" descr="C:\Users\Maxime\Google Drive\BioInfoSeq\UT3+PRES_logoQ.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4406727" cy="1484784"/>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923928" y="557727"/>
            <a:ext cx="5120892" cy="307777"/>
          </a:xfrm>
          <a:prstGeom prst="rect">
            <a:avLst/>
          </a:prstGeom>
          <a:noFill/>
        </p:spPr>
        <p:txBody>
          <a:bodyPr wrap="square" rtlCol="0">
            <a:spAutoFit/>
          </a:bodyPr>
          <a:lstStyle/>
          <a:p>
            <a:pPr algn="ctr"/>
            <a:r>
              <a:rPr lang="fr-FR" sz="1400" dirty="0" smtClean="0"/>
              <a:t>VOLLE Arnaud   MEHDI </a:t>
            </a:r>
            <a:r>
              <a:rPr lang="fr-FR" sz="1400" dirty="0" err="1" smtClean="0"/>
              <a:t>Said</a:t>
            </a:r>
            <a:r>
              <a:rPr lang="fr-FR" sz="1400" dirty="0" smtClean="0"/>
              <a:t>   CHAZALVIEL Maxime</a:t>
            </a:r>
            <a:endParaRPr lang="fr-FR" sz="1400" dirty="0"/>
          </a:p>
        </p:txBody>
      </p:sp>
      <p:sp>
        <p:nvSpPr>
          <p:cNvPr id="6" name="ZoneTexte 5"/>
          <p:cNvSpPr txBox="1"/>
          <p:nvPr/>
        </p:nvSpPr>
        <p:spPr>
          <a:xfrm>
            <a:off x="732487" y="5518973"/>
            <a:ext cx="3839513" cy="646331"/>
          </a:xfrm>
          <a:prstGeom prst="rect">
            <a:avLst/>
          </a:prstGeom>
          <a:noFill/>
        </p:spPr>
        <p:txBody>
          <a:bodyPr wrap="none" rtlCol="0">
            <a:spAutoFit/>
          </a:bodyPr>
          <a:lstStyle/>
          <a:p>
            <a:r>
              <a:rPr lang="fr-FR" dirty="0" smtClean="0"/>
              <a:t>Sarah Jane </a:t>
            </a:r>
            <a:r>
              <a:rPr lang="fr-FR" dirty="0" err="1" smtClean="0"/>
              <a:t>Delany</a:t>
            </a:r>
            <a:r>
              <a:rPr lang="fr-FR" dirty="0" smtClean="0"/>
              <a:t> &amp; Derek Bridge </a:t>
            </a:r>
          </a:p>
          <a:p>
            <a:r>
              <a:rPr lang="fr-FR" dirty="0" smtClean="0"/>
              <a:t>2006-01-01</a:t>
            </a:r>
            <a:endParaRPr lang="fr-FR" dirty="0"/>
          </a:p>
        </p:txBody>
      </p:sp>
    </p:spTree>
    <p:extLst>
      <p:ext uri="{BB962C8B-B14F-4D97-AF65-F5344CB8AC3E}">
        <p14:creationId xmlns:p14="http://schemas.microsoft.com/office/powerpoint/2010/main" val="911656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Discussion &amp; Conclusion</a:t>
            </a:r>
            <a:endParaRPr lang="en-US" dirty="0"/>
          </a:p>
        </p:txBody>
      </p:sp>
      <p:sp>
        <p:nvSpPr>
          <p:cNvPr id="3" name="Espace réservé du contenu 2"/>
          <p:cNvSpPr>
            <a:spLocks noGrp="1"/>
          </p:cNvSpPr>
          <p:nvPr>
            <p:ph idx="1"/>
          </p:nvPr>
        </p:nvSpPr>
        <p:spPr>
          <a:xfrm>
            <a:off x="457200" y="1752600"/>
            <a:ext cx="7620000" cy="4373563"/>
          </a:xfrm>
        </p:spPr>
        <p:txBody>
          <a:bodyPr>
            <a:normAutofit/>
          </a:bodyPr>
          <a:lstStyle/>
          <a:p>
            <a:r>
              <a:rPr lang="en-US" sz="2400" dirty="0" smtClean="0"/>
              <a:t>Compression advantages</a:t>
            </a:r>
          </a:p>
          <a:p>
            <a:pPr lvl="1"/>
            <a:r>
              <a:rPr lang="en-US" sz="2400" dirty="0" smtClean="0"/>
              <a:t>Remarkable accuracy</a:t>
            </a:r>
          </a:p>
          <a:p>
            <a:pPr lvl="1"/>
            <a:r>
              <a:rPr lang="en-US" sz="2400" dirty="0" smtClean="0"/>
              <a:t>Easy to set-up</a:t>
            </a:r>
          </a:p>
          <a:p>
            <a:pPr lvl="1"/>
            <a:r>
              <a:rPr lang="en-US" sz="2400" dirty="0" smtClean="0"/>
              <a:t>Better concept drift adaptability</a:t>
            </a:r>
          </a:p>
          <a:p>
            <a:r>
              <a:rPr lang="en-US" sz="2400" dirty="0" smtClean="0"/>
              <a:t>Disadvantage</a:t>
            </a:r>
          </a:p>
          <a:p>
            <a:pPr lvl="1"/>
            <a:r>
              <a:rPr lang="en-US" sz="2400" dirty="0" smtClean="0"/>
              <a:t>Lack of explicability</a:t>
            </a:r>
          </a:p>
          <a:p>
            <a:pPr lvl="1"/>
            <a:r>
              <a:rPr lang="en-US" sz="2400" dirty="0" smtClean="0"/>
              <a:t>Computation time</a:t>
            </a:r>
          </a:p>
          <a:p>
            <a:r>
              <a:rPr lang="en-US" sz="2400" dirty="0" smtClean="0"/>
              <a:t>Robustness</a:t>
            </a:r>
          </a:p>
          <a:p>
            <a:endParaRPr lang="en-US" sz="2400" dirty="0" smtClean="0"/>
          </a:p>
          <a:p>
            <a:pPr marL="0" indent="0">
              <a:buNone/>
            </a:pPr>
            <a:endParaRPr lang="en-US" dirty="0"/>
          </a:p>
        </p:txBody>
      </p:sp>
    </p:spTree>
    <p:extLst>
      <p:ext uri="{BB962C8B-B14F-4D97-AF65-F5344CB8AC3E}">
        <p14:creationId xmlns:p14="http://schemas.microsoft.com/office/powerpoint/2010/main" val="3218763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a:t>
            </a:r>
            <a:endParaRPr lang="fr-FR" dirty="0"/>
          </a:p>
        </p:txBody>
      </p:sp>
      <p:sp>
        <p:nvSpPr>
          <p:cNvPr id="3" name="Espace réservé du contenu 2"/>
          <p:cNvSpPr>
            <a:spLocks noGrp="1"/>
          </p:cNvSpPr>
          <p:nvPr>
            <p:ph idx="1"/>
          </p:nvPr>
        </p:nvSpPr>
        <p:spPr/>
        <p:txBody>
          <a:bodyPr/>
          <a:lstStyle/>
          <a:p>
            <a:pPr marL="0" indent="0" algn="ctr">
              <a:buNone/>
            </a:pPr>
            <a:endParaRPr lang="fr-FR" dirty="0" smtClean="0"/>
          </a:p>
          <a:p>
            <a:pPr marL="0" indent="0" algn="ctr">
              <a:buNone/>
            </a:pPr>
            <a:endParaRPr lang="fr-FR" dirty="0" smtClean="0"/>
          </a:p>
          <a:p>
            <a:pPr marL="0" indent="0" algn="ctr">
              <a:buNone/>
            </a:pPr>
            <a:endParaRPr lang="fr-FR" dirty="0" smtClean="0"/>
          </a:p>
          <a:p>
            <a:pPr marL="0" indent="0" algn="ctr">
              <a:buNone/>
            </a:pPr>
            <a:r>
              <a:rPr lang="fr-FR" sz="9600" dirty="0" smtClean="0"/>
              <a:t>?</a:t>
            </a:r>
            <a:endParaRPr lang="fr-FR" sz="9600" dirty="0"/>
          </a:p>
        </p:txBody>
      </p:sp>
    </p:spTree>
    <p:extLst>
      <p:ext uri="{BB962C8B-B14F-4D97-AF65-F5344CB8AC3E}">
        <p14:creationId xmlns:p14="http://schemas.microsoft.com/office/powerpoint/2010/main" val="2343175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en-US" sz="2400" dirty="0" smtClean="0"/>
              <a:t>Spam?</a:t>
            </a:r>
          </a:p>
          <a:p>
            <a:r>
              <a:rPr lang="en-US" sz="2400" dirty="0" smtClean="0"/>
              <a:t>Spam filtering -&gt; difficult issue</a:t>
            </a:r>
          </a:p>
          <a:p>
            <a:pPr lvl="1"/>
            <a:r>
              <a:rPr lang="en-US" sz="2400" dirty="0" smtClean="0"/>
              <a:t>Differences between Spams </a:t>
            </a:r>
          </a:p>
          <a:p>
            <a:pPr lvl="1"/>
            <a:r>
              <a:rPr lang="en-US" sz="2400" dirty="0" smtClean="0"/>
              <a:t>Evolution</a:t>
            </a:r>
            <a:r>
              <a:rPr lang="en-US" sz="2400" dirty="0" smtClean="0"/>
              <a:t> </a:t>
            </a:r>
          </a:p>
          <a:p>
            <a:pPr lvl="1"/>
            <a:r>
              <a:rPr lang="en-US" sz="2400" dirty="0" smtClean="0"/>
              <a:t>False positives</a:t>
            </a:r>
          </a:p>
          <a:p>
            <a:r>
              <a:rPr lang="en-US" sz="2400" dirty="0" smtClean="0"/>
              <a:t>Methods used (ECUE, Blacklist, …) </a:t>
            </a:r>
          </a:p>
          <a:p>
            <a:pPr marL="0" indent="0">
              <a:buNone/>
            </a:pPr>
            <a:endParaRPr lang="en-US" dirty="0" smtClean="0"/>
          </a:p>
          <a:p>
            <a:pPr lvl="1"/>
            <a:endParaRPr lang="fr-FR" dirty="0" smtClean="0"/>
          </a:p>
        </p:txBody>
      </p:sp>
    </p:spTree>
    <p:extLst>
      <p:ext uri="{BB962C8B-B14F-4D97-AF65-F5344CB8AC3E}">
        <p14:creationId xmlns:p14="http://schemas.microsoft.com/office/powerpoint/2010/main" val="1470294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Email Classification </a:t>
            </a:r>
            <a:r>
              <a:rPr lang="fr-FR" dirty="0" err="1"/>
              <a:t>U</a:t>
            </a:r>
            <a:r>
              <a:rPr lang="fr-FR" dirty="0" err="1" smtClean="0"/>
              <a:t>sing</a:t>
            </a:r>
            <a:r>
              <a:rPr lang="fr-FR" dirty="0" smtClean="0"/>
              <a:t> </a:t>
            </a:r>
            <a:r>
              <a:rPr lang="fr-FR" dirty="0" err="1" smtClean="0"/>
              <a:t>Examples</a:t>
            </a:r>
            <a:endParaRPr lang="fr-FR" dirty="0"/>
          </a:p>
        </p:txBody>
      </p:sp>
      <p:sp>
        <p:nvSpPr>
          <p:cNvPr id="3" name="Espace réservé du contenu 2"/>
          <p:cNvSpPr>
            <a:spLocks noGrp="1"/>
          </p:cNvSpPr>
          <p:nvPr>
            <p:ph idx="1"/>
          </p:nvPr>
        </p:nvSpPr>
        <p:spPr/>
        <p:txBody>
          <a:bodyPr>
            <a:normAutofit/>
          </a:bodyPr>
          <a:lstStyle/>
          <a:p>
            <a:r>
              <a:rPr lang="en-US" sz="2400" dirty="0" smtClean="0"/>
              <a:t>Machine learning system</a:t>
            </a:r>
          </a:p>
          <a:p>
            <a:r>
              <a:rPr lang="en-US" sz="2400" dirty="0" smtClean="0"/>
              <a:t>K Nearest Neighbor</a:t>
            </a:r>
            <a:endParaRPr lang="en-US" sz="2400" dirty="0" smtClean="0"/>
          </a:p>
          <a:p>
            <a:r>
              <a:rPr lang="en-US" sz="2400" dirty="0" smtClean="0"/>
              <a:t>Biased to avoid false positives</a:t>
            </a:r>
          </a:p>
          <a:p>
            <a:r>
              <a:rPr lang="en-US" sz="2400" dirty="0" smtClean="0"/>
              <a:t>Case-Based Reasoning (CBR) </a:t>
            </a:r>
          </a:p>
          <a:p>
            <a:r>
              <a:rPr lang="en-US" sz="2400" dirty="0" smtClean="0"/>
              <a:t>Competence-Based Editing (CBE)</a:t>
            </a:r>
            <a:endParaRPr lang="en-US" sz="2400" dirty="0" smtClean="0"/>
          </a:p>
        </p:txBody>
      </p:sp>
      <p:sp>
        <p:nvSpPr>
          <p:cNvPr id="4" name="Étoile à 5 branches 3"/>
          <p:cNvSpPr/>
          <p:nvPr/>
        </p:nvSpPr>
        <p:spPr>
          <a:xfrm>
            <a:off x="6228184" y="2204864"/>
            <a:ext cx="144016" cy="144016"/>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Étoile à 5 branches 4"/>
          <p:cNvSpPr/>
          <p:nvPr/>
        </p:nvSpPr>
        <p:spPr>
          <a:xfrm>
            <a:off x="7308304" y="2060848"/>
            <a:ext cx="144016" cy="144016"/>
          </a:xfrm>
          <a:prstGeom prst="star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Étoile à 5 branches 5"/>
          <p:cNvSpPr/>
          <p:nvPr/>
        </p:nvSpPr>
        <p:spPr>
          <a:xfrm>
            <a:off x="6372200" y="3140968"/>
            <a:ext cx="144016" cy="144016"/>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7092280" y="2967717"/>
            <a:ext cx="144016" cy="144016"/>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6588224" y="2492896"/>
            <a:ext cx="144016" cy="14401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516216" y="155679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7596336"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7368444" y="161302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p:cNvCxnSpPr>
            <a:stCxn id="4" idx="3"/>
            <a:endCxn id="8" idx="1"/>
          </p:cNvCxnSpPr>
          <p:nvPr/>
        </p:nvCxnSpPr>
        <p:spPr>
          <a:xfrm>
            <a:off x="6344695" y="2348880"/>
            <a:ext cx="264620" cy="165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a:stCxn id="6" idx="0"/>
            <a:endCxn id="8" idx="6"/>
          </p:cNvCxnSpPr>
          <p:nvPr/>
        </p:nvCxnSpPr>
        <p:spPr>
          <a:xfrm flipV="1">
            <a:off x="6444208" y="2564904"/>
            <a:ext cx="28803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a:endCxn id="5" idx="4"/>
          </p:cNvCxnSpPr>
          <p:nvPr/>
        </p:nvCxnSpPr>
        <p:spPr>
          <a:xfrm flipV="1">
            <a:off x="6698611" y="2115857"/>
            <a:ext cx="753709" cy="44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a:stCxn id="8" idx="5"/>
            <a:endCxn id="7" idx="1"/>
          </p:cNvCxnSpPr>
          <p:nvPr/>
        </p:nvCxnSpPr>
        <p:spPr>
          <a:xfrm>
            <a:off x="6711149" y="2615821"/>
            <a:ext cx="381131" cy="406905"/>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5872837" y="1876182"/>
            <a:ext cx="787395" cy="369332"/>
          </a:xfrm>
          <a:prstGeom prst="rect">
            <a:avLst/>
          </a:prstGeom>
          <a:noFill/>
        </p:spPr>
        <p:txBody>
          <a:bodyPr wrap="none" rtlCol="0">
            <a:spAutoFit/>
          </a:bodyPr>
          <a:lstStyle/>
          <a:p>
            <a:r>
              <a:rPr lang="fr-FR" dirty="0" smtClean="0"/>
              <a:t>Spam</a:t>
            </a:r>
            <a:endParaRPr lang="fr-FR" dirty="0"/>
          </a:p>
        </p:txBody>
      </p:sp>
      <p:sp>
        <p:nvSpPr>
          <p:cNvPr id="25" name="ZoneTexte 24"/>
          <p:cNvSpPr txBox="1"/>
          <p:nvPr/>
        </p:nvSpPr>
        <p:spPr>
          <a:xfrm>
            <a:off x="7164288" y="2238537"/>
            <a:ext cx="671979" cy="369332"/>
          </a:xfrm>
          <a:prstGeom prst="rect">
            <a:avLst/>
          </a:prstGeom>
          <a:noFill/>
        </p:spPr>
        <p:txBody>
          <a:bodyPr wrap="none" rtlCol="0">
            <a:spAutoFit/>
          </a:bodyPr>
          <a:lstStyle/>
          <a:p>
            <a:r>
              <a:rPr lang="fr-FR" dirty="0"/>
              <a:t>H</a:t>
            </a:r>
            <a:r>
              <a:rPr lang="fr-FR" dirty="0" smtClean="0"/>
              <a:t>am</a:t>
            </a:r>
            <a:endParaRPr lang="fr-FR" dirty="0"/>
          </a:p>
        </p:txBody>
      </p:sp>
      <p:sp>
        <p:nvSpPr>
          <p:cNvPr id="26" name="ZoneTexte 25"/>
          <p:cNvSpPr txBox="1"/>
          <p:nvPr/>
        </p:nvSpPr>
        <p:spPr>
          <a:xfrm>
            <a:off x="5923754" y="3217251"/>
            <a:ext cx="787395" cy="369332"/>
          </a:xfrm>
          <a:prstGeom prst="rect">
            <a:avLst/>
          </a:prstGeom>
          <a:noFill/>
        </p:spPr>
        <p:txBody>
          <a:bodyPr wrap="none" rtlCol="0">
            <a:spAutoFit/>
          </a:bodyPr>
          <a:lstStyle/>
          <a:p>
            <a:r>
              <a:rPr lang="fr-FR" dirty="0" smtClean="0"/>
              <a:t>Spam</a:t>
            </a:r>
            <a:endParaRPr lang="fr-FR" dirty="0"/>
          </a:p>
        </p:txBody>
      </p:sp>
      <p:sp>
        <p:nvSpPr>
          <p:cNvPr id="27" name="ZoneTexte 26"/>
          <p:cNvSpPr txBox="1"/>
          <p:nvPr/>
        </p:nvSpPr>
        <p:spPr>
          <a:xfrm>
            <a:off x="6880793" y="3085863"/>
            <a:ext cx="787395" cy="369332"/>
          </a:xfrm>
          <a:prstGeom prst="rect">
            <a:avLst/>
          </a:prstGeom>
          <a:noFill/>
        </p:spPr>
        <p:txBody>
          <a:bodyPr wrap="none" rtlCol="0">
            <a:spAutoFit/>
          </a:bodyPr>
          <a:lstStyle/>
          <a:p>
            <a:r>
              <a:rPr lang="fr-FR" dirty="0" smtClean="0"/>
              <a:t>Spam</a:t>
            </a:r>
            <a:endParaRPr lang="fr-FR" dirty="0"/>
          </a:p>
        </p:txBody>
      </p:sp>
      <p:cxnSp>
        <p:nvCxnSpPr>
          <p:cNvPr id="29" name="Connecteur droit avec flèche 28"/>
          <p:cNvCxnSpPr>
            <a:stCxn id="8" idx="6"/>
          </p:cNvCxnSpPr>
          <p:nvPr/>
        </p:nvCxnSpPr>
        <p:spPr>
          <a:xfrm>
            <a:off x="6732240" y="2564904"/>
            <a:ext cx="129614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8028126" y="2636912"/>
            <a:ext cx="671979" cy="369332"/>
          </a:xfrm>
          <a:prstGeom prst="rect">
            <a:avLst/>
          </a:prstGeom>
          <a:noFill/>
        </p:spPr>
        <p:txBody>
          <a:bodyPr wrap="none" rtlCol="0">
            <a:spAutoFit/>
          </a:bodyPr>
          <a:lstStyle/>
          <a:p>
            <a:r>
              <a:rPr lang="fr-FR" dirty="0" smtClean="0"/>
              <a:t>Ham</a:t>
            </a:r>
            <a:endParaRPr lang="fr-FR" dirty="0"/>
          </a:p>
        </p:txBody>
      </p:sp>
    </p:spTree>
    <p:extLst>
      <p:ext uri="{BB962C8B-B14F-4D97-AF65-F5344CB8AC3E}">
        <p14:creationId xmlns:p14="http://schemas.microsoft.com/office/powerpoint/2010/main" val="1952021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Feature-Based</a:t>
            </a:r>
            <a:r>
              <a:rPr lang="fr-FR" dirty="0" smtClean="0"/>
              <a:t> </a:t>
            </a:r>
            <a:r>
              <a:rPr lang="fr-FR" dirty="0" err="1" smtClean="0"/>
              <a:t>textual</a:t>
            </a:r>
            <a:r>
              <a:rPr lang="fr-FR" dirty="0" smtClean="0"/>
              <a:t> CBR</a:t>
            </a:r>
            <a:endParaRPr lang="fr-FR" dirty="0"/>
          </a:p>
        </p:txBody>
      </p:sp>
      <p:sp>
        <p:nvSpPr>
          <p:cNvPr id="3" name="Espace réservé du contenu 2"/>
          <p:cNvSpPr>
            <a:spLocks noGrp="1"/>
          </p:cNvSpPr>
          <p:nvPr>
            <p:ph idx="1"/>
          </p:nvPr>
        </p:nvSpPr>
        <p:spPr/>
        <p:txBody>
          <a:bodyPr/>
          <a:lstStyle/>
          <a:p>
            <a:r>
              <a:rPr lang="en-US" sz="2400" dirty="0" smtClean="0"/>
              <a:t>Only email attachments are removed</a:t>
            </a:r>
            <a:endParaRPr lang="en-US" sz="2400" dirty="0" smtClean="0"/>
          </a:p>
          <a:p>
            <a:r>
              <a:rPr lang="en-US" sz="2400" dirty="0" smtClean="0"/>
              <a:t>Each instance is represented as a vector</a:t>
            </a:r>
          </a:p>
          <a:p>
            <a:r>
              <a:rPr lang="en-US" sz="2400" dirty="0" smtClean="0"/>
              <a:t>3</a:t>
            </a:r>
            <a:r>
              <a:rPr lang="en-US" sz="2400" dirty="0" smtClean="0"/>
              <a:t> types of features :</a:t>
            </a:r>
          </a:p>
          <a:p>
            <a:pPr lvl="1"/>
            <a:r>
              <a:rPr lang="en-US" sz="2400" dirty="0" smtClean="0"/>
              <a:t>Words</a:t>
            </a:r>
          </a:p>
          <a:p>
            <a:pPr lvl="1"/>
            <a:r>
              <a:rPr lang="en-US" sz="2400" dirty="0" smtClean="0"/>
              <a:t>Characters </a:t>
            </a:r>
          </a:p>
          <a:p>
            <a:pPr lvl="1"/>
            <a:r>
              <a:rPr lang="en-US" sz="2400" dirty="0" smtClean="0"/>
              <a:t>Structures</a:t>
            </a:r>
          </a:p>
          <a:p>
            <a:r>
              <a:rPr lang="en-US" sz="2400" dirty="0" smtClean="0"/>
              <a:t>Information Gain</a:t>
            </a:r>
          </a:p>
          <a:p>
            <a:pPr marL="0" indent="0">
              <a:buNone/>
            </a:pPr>
            <a:endParaRPr lang="en-US" dirty="0" smtClean="0"/>
          </a:p>
          <a:p>
            <a:endParaRPr lang="fr-FR" dirty="0"/>
          </a:p>
        </p:txBody>
      </p:sp>
    </p:spTree>
    <p:extLst>
      <p:ext uri="{BB962C8B-B14F-4D97-AF65-F5344CB8AC3E}">
        <p14:creationId xmlns:p14="http://schemas.microsoft.com/office/powerpoint/2010/main" val="2262472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Feature</a:t>
            </a:r>
            <a:r>
              <a:rPr lang="fr-FR" dirty="0" smtClean="0"/>
              <a:t>-Free </a:t>
            </a:r>
            <a:r>
              <a:rPr lang="fr-FR" dirty="0" err="1" smtClean="0"/>
              <a:t>textual</a:t>
            </a:r>
            <a:r>
              <a:rPr lang="fr-FR" dirty="0" smtClean="0"/>
              <a:t> CBR</a:t>
            </a:r>
            <a:endParaRPr lang="fr-FR" dirty="0"/>
          </a:p>
        </p:txBody>
      </p:sp>
      <p:sp>
        <p:nvSpPr>
          <p:cNvPr id="3" name="Espace réservé du contenu 2"/>
          <p:cNvSpPr>
            <a:spLocks noGrp="1"/>
          </p:cNvSpPr>
          <p:nvPr>
            <p:ph idx="1"/>
          </p:nvPr>
        </p:nvSpPr>
        <p:spPr/>
        <p:txBody>
          <a:bodyPr/>
          <a:lstStyle/>
          <a:p>
            <a:r>
              <a:rPr lang="en-US" sz="2400" dirty="0" smtClean="0"/>
              <a:t>Distance m</a:t>
            </a:r>
            <a:r>
              <a:rPr lang="en-US" sz="2400" dirty="0" smtClean="0"/>
              <a:t>easure  based on text compression</a:t>
            </a:r>
          </a:p>
          <a:p>
            <a:endParaRPr lang="en-US" sz="2400" dirty="0" smtClean="0"/>
          </a:p>
          <a:p>
            <a:r>
              <a:rPr lang="en-US" sz="2400" dirty="0" smtClean="0"/>
              <a:t>Based on Kolmogorov complexity</a:t>
            </a:r>
          </a:p>
          <a:p>
            <a:endParaRPr lang="en-US" sz="2400" dirty="0" smtClean="0"/>
          </a:p>
          <a:p>
            <a:r>
              <a:rPr lang="en-US" sz="2400" dirty="0" smtClean="0"/>
              <a:t>Distance between x and y :</a:t>
            </a:r>
          </a:p>
          <a:p>
            <a:endParaRPr lang="en-US" sz="2400" dirty="0" smtClean="0"/>
          </a:p>
          <a:p>
            <a:r>
              <a:rPr lang="en-US" sz="2400" dirty="0" smtClean="0"/>
              <a:t>No features!</a:t>
            </a:r>
          </a:p>
          <a:p>
            <a:endParaRPr lang="fr-FR" dirty="0"/>
          </a:p>
        </p:txBody>
      </p:sp>
      <mc:AlternateContent xmlns:mc="http://schemas.openxmlformats.org/markup-compatibility/2006">
        <mc:Choice xmlns:a14="http://schemas.microsoft.com/office/drawing/2010/main" Requires="a14">
          <p:sp>
            <p:nvSpPr>
              <p:cNvPr id="4" name="ZoneTexte 3"/>
              <p:cNvSpPr txBox="1"/>
              <p:nvPr/>
            </p:nvSpPr>
            <p:spPr>
              <a:xfrm>
                <a:off x="3946804" y="3645024"/>
                <a:ext cx="5220072" cy="86132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fr-FR" sz="2400" b="0" i="0" smtClean="0">
                          <a:latin typeface="Cambria Math"/>
                        </a:rPr>
                        <m:t>CDM</m:t>
                      </m:r>
                      <m:d>
                        <m:dPr>
                          <m:ctrlPr>
                            <a:rPr lang="fr-FR" sz="2400" i="1" smtClean="0">
                              <a:latin typeface="Cambria Math"/>
                            </a:rPr>
                          </m:ctrlPr>
                        </m:dPr>
                        <m:e>
                          <m:r>
                            <m:rPr>
                              <m:sty m:val="p"/>
                            </m:rPr>
                            <a:rPr lang="fr-FR" sz="2400" b="0" i="0" smtClean="0">
                              <a:latin typeface="Cambria Math"/>
                            </a:rPr>
                            <m:t>x</m:t>
                          </m:r>
                          <m:r>
                            <a:rPr lang="fr-FR" sz="2400" b="0" i="0" smtClean="0">
                              <a:latin typeface="Cambria Math"/>
                            </a:rPr>
                            <m:t>,</m:t>
                          </m:r>
                          <m:r>
                            <m:rPr>
                              <m:sty m:val="p"/>
                            </m:rPr>
                            <a:rPr lang="fr-FR" sz="2400" b="0" i="0" smtClean="0">
                              <a:latin typeface="Cambria Math"/>
                            </a:rPr>
                            <m:t>y</m:t>
                          </m:r>
                        </m:e>
                      </m:d>
                      <m:r>
                        <a:rPr lang="fr-FR" sz="2400" b="0" i="0" smtClean="0">
                          <a:latin typeface="Cambria Math"/>
                        </a:rPr>
                        <m:t>=</m:t>
                      </m:r>
                      <m:f>
                        <m:fPr>
                          <m:ctrlPr>
                            <a:rPr lang="fr-FR" sz="2400" i="1" smtClean="0">
                              <a:latin typeface="Cambria Math"/>
                            </a:rPr>
                          </m:ctrlPr>
                        </m:fPr>
                        <m:num>
                          <m:r>
                            <m:rPr>
                              <m:sty m:val="p"/>
                            </m:rPr>
                            <a:rPr lang="fr-FR" sz="2400" b="0" i="0" smtClean="0">
                              <a:latin typeface="Cambria Math"/>
                            </a:rPr>
                            <m:t>C</m:t>
                          </m:r>
                          <m:r>
                            <a:rPr lang="fr-FR" sz="2400" b="0" i="0" smtClean="0">
                              <a:latin typeface="Cambria Math"/>
                            </a:rPr>
                            <m:t>(</m:t>
                          </m:r>
                          <m:r>
                            <m:rPr>
                              <m:sty m:val="p"/>
                            </m:rPr>
                            <a:rPr lang="fr-FR" sz="2400" b="0" i="0" smtClean="0">
                              <a:latin typeface="Cambria Math"/>
                            </a:rPr>
                            <m:t>xy</m:t>
                          </m:r>
                          <m:r>
                            <a:rPr lang="fr-FR" sz="2400" b="0" i="0" smtClean="0">
                              <a:latin typeface="Cambria Math"/>
                            </a:rPr>
                            <m:t>)</m:t>
                          </m:r>
                        </m:num>
                        <m:den>
                          <m:r>
                            <m:rPr>
                              <m:sty m:val="p"/>
                            </m:rPr>
                            <a:rPr lang="fr-FR" sz="2400" b="0" i="0" smtClean="0">
                              <a:latin typeface="Cambria Math"/>
                            </a:rPr>
                            <m:t>C</m:t>
                          </m:r>
                          <m:d>
                            <m:dPr>
                              <m:ctrlPr>
                                <a:rPr lang="fr-FR" sz="2400" i="1" smtClean="0">
                                  <a:latin typeface="Cambria Math"/>
                                </a:rPr>
                              </m:ctrlPr>
                            </m:dPr>
                            <m:e>
                              <m:r>
                                <m:rPr>
                                  <m:sty m:val="p"/>
                                </m:rPr>
                                <a:rPr lang="fr-FR" sz="2400" b="0" i="0" smtClean="0">
                                  <a:latin typeface="Cambria Math"/>
                                </a:rPr>
                                <m:t>x</m:t>
                              </m:r>
                            </m:e>
                          </m:d>
                          <m:r>
                            <a:rPr lang="fr-FR" sz="2400" b="0" i="0" smtClean="0">
                              <a:latin typeface="Cambria Math"/>
                            </a:rPr>
                            <m:t>+</m:t>
                          </m:r>
                          <m:r>
                            <m:rPr>
                              <m:sty m:val="p"/>
                            </m:rPr>
                            <a:rPr lang="fr-FR" sz="2400" b="0" i="0" smtClean="0">
                              <a:latin typeface="Cambria Math"/>
                            </a:rPr>
                            <m:t>C</m:t>
                          </m:r>
                          <m:r>
                            <a:rPr lang="fr-FR" sz="2400" b="0" i="0" smtClean="0">
                              <a:latin typeface="Cambria Math"/>
                            </a:rPr>
                            <m:t>(</m:t>
                          </m:r>
                          <m:r>
                            <m:rPr>
                              <m:sty m:val="p"/>
                            </m:rPr>
                            <a:rPr lang="fr-FR" sz="2400" b="0" i="0" smtClean="0">
                              <a:latin typeface="Cambria Math"/>
                            </a:rPr>
                            <m:t>y</m:t>
                          </m:r>
                          <m:r>
                            <a:rPr lang="fr-FR" sz="2400" b="0" i="0" smtClean="0">
                              <a:latin typeface="Cambria Math"/>
                            </a:rPr>
                            <m:t>)</m:t>
                          </m:r>
                        </m:den>
                      </m:f>
                    </m:oMath>
                  </m:oMathPara>
                </a14:m>
                <a:endParaRPr lang="fr-FR" sz="2400" dirty="0">
                  <a:latin typeface="Bell MT" panose="02020503060305020303" pitchFamily="18" charset="0"/>
                  <a:ea typeface="Tahoma" panose="020B0604030504040204" pitchFamily="34" charset="0"/>
                  <a:cs typeface="Tahoma" panose="020B0604030504040204" pitchFamily="34" charset="0"/>
                </a:endParaRPr>
              </a:p>
            </p:txBody>
          </p:sp>
        </mc:Choice>
        <mc:Fallback>
          <p:sp>
            <p:nvSpPr>
              <p:cNvPr id="4" name="ZoneTexte 3"/>
              <p:cNvSpPr txBox="1">
                <a:spLocks noRot="1" noChangeAspect="1" noMove="1" noResize="1" noEditPoints="1" noAdjustHandles="1" noChangeArrowheads="1" noChangeShapeType="1" noTextEdit="1"/>
              </p:cNvSpPr>
              <p:nvPr/>
            </p:nvSpPr>
            <p:spPr>
              <a:xfrm>
                <a:off x="3946804" y="3645024"/>
                <a:ext cx="5220072" cy="861326"/>
              </a:xfrm>
              <a:prstGeom prst="rect">
                <a:avLst/>
              </a:prstGeom>
              <a:blipFill rotWithShape="1">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9557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Data retrieval</a:t>
            </a:r>
            <a:endParaRPr lang="en-US" dirty="0"/>
          </a:p>
        </p:txBody>
      </p:sp>
      <p:sp>
        <p:nvSpPr>
          <p:cNvPr id="5" name="Ellipse 4"/>
          <p:cNvSpPr/>
          <p:nvPr/>
        </p:nvSpPr>
        <p:spPr>
          <a:xfrm>
            <a:off x="2810824" y="1930936"/>
            <a:ext cx="1728192"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Connecteur droit avec flèche 8"/>
          <p:cNvCxnSpPr/>
          <p:nvPr/>
        </p:nvCxnSpPr>
        <p:spPr>
          <a:xfrm flipH="1">
            <a:off x="2808768" y="3406040"/>
            <a:ext cx="510288" cy="990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4113200" y="3415324"/>
            <a:ext cx="425816" cy="1031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rganigramme : Délai 7"/>
          <p:cNvSpPr/>
          <p:nvPr/>
        </p:nvSpPr>
        <p:spPr>
          <a:xfrm rot="10800000">
            <a:off x="2234760" y="4411172"/>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rganigramme : Délai 19"/>
          <p:cNvSpPr/>
          <p:nvPr/>
        </p:nvSpPr>
        <p:spPr>
          <a:xfrm>
            <a:off x="2810824" y="4408701"/>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rganigramme : Délai 22"/>
          <p:cNvSpPr/>
          <p:nvPr/>
        </p:nvSpPr>
        <p:spPr>
          <a:xfrm rot="10800000">
            <a:off x="3952667" y="4435009"/>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rganigramme : Délai 23"/>
          <p:cNvSpPr/>
          <p:nvPr/>
        </p:nvSpPr>
        <p:spPr>
          <a:xfrm>
            <a:off x="4528731" y="4432538"/>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ZoneTexte 12"/>
          <p:cNvSpPr txBox="1"/>
          <p:nvPr/>
        </p:nvSpPr>
        <p:spPr>
          <a:xfrm>
            <a:off x="395536" y="2502644"/>
            <a:ext cx="1505540" cy="584775"/>
          </a:xfrm>
          <a:prstGeom prst="rect">
            <a:avLst/>
          </a:prstGeom>
          <a:noFill/>
        </p:spPr>
        <p:txBody>
          <a:bodyPr wrap="none" rtlCol="0">
            <a:spAutoFit/>
          </a:bodyPr>
          <a:lstStyle/>
          <a:p>
            <a:r>
              <a:rPr lang="en-US" sz="3200" dirty="0" smtClean="0"/>
              <a:t>Corpus</a:t>
            </a:r>
            <a:endParaRPr lang="en-US" sz="3200" dirty="0"/>
          </a:p>
        </p:txBody>
      </p:sp>
      <p:cxnSp>
        <p:nvCxnSpPr>
          <p:cNvPr id="15" name="Connecteur droit 14"/>
          <p:cNvCxnSpPr/>
          <p:nvPr/>
        </p:nvCxnSpPr>
        <p:spPr>
          <a:xfrm>
            <a:off x="0" y="3930860"/>
            <a:ext cx="914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Ellipse 32"/>
          <p:cNvSpPr/>
          <p:nvPr/>
        </p:nvSpPr>
        <p:spPr>
          <a:xfrm>
            <a:off x="6156176" y="1960405"/>
            <a:ext cx="1728192"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Connecteur droit avec flèche 33"/>
          <p:cNvCxnSpPr/>
          <p:nvPr/>
        </p:nvCxnSpPr>
        <p:spPr>
          <a:xfrm flipH="1">
            <a:off x="6154120" y="3435509"/>
            <a:ext cx="510288" cy="990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7458552" y="3444793"/>
            <a:ext cx="425816" cy="1031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rganigramme : Délai 35"/>
          <p:cNvSpPr/>
          <p:nvPr/>
        </p:nvSpPr>
        <p:spPr>
          <a:xfrm rot="10800000">
            <a:off x="5580112" y="4440641"/>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rganigramme : Délai 36"/>
          <p:cNvSpPr/>
          <p:nvPr/>
        </p:nvSpPr>
        <p:spPr>
          <a:xfrm>
            <a:off x="6156176" y="4438170"/>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rganigramme : Délai 37"/>
          <p:cNvSpPr/>
          <p:nvPr/>
        </p:nvSpPr>
        <p:spPr>
          <a:xfrm rot="10800000">
            <a:off x="7298019" y="4464478"/>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rganigramme : Délai 38"/>
          <p:cNvSpPr/>
          <p:nvPr/>
        </p:nvSpPr>
        <p:spPr>
          <a:xfrm>
            <a:off x="7874083" y="4462007"/>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395536" y="4582194"/>
            <a:ext cx="1802096" cy="584775"/>
          </a:xfrm>
          <a:prstGeom prst="rect">
            <a:avLst/>
          </a:prstGeom>
          <a:noFill/>
        </p:spPr>
        <p:txBody>
          <a:bodyPr wrap="none" rtlCol="0">
            <a:spAutoFit/>
          </a:bodyPr>
          <a:lstStyle/>
          <a:p>
            <a:r>
              <a:rPr lang="en-US" sz="3200" dirty="0" smtClean="0"/>
              <a:t>Datasets</a:t>
            </a:r>
            <a:endParaRPr lang="en-US" sz="3200" dirty="0"/>
          </a:p>
        </p:txBody>
      </p:sp>
      <p:sp>
        <p:nvSpPr>
          <p:cNvPr id="41" name="ZoneTexte 40"/>
          <p:cNvSpPr txBox="1"/>
          <p:nvPr/>
        </p:nvSpPr>
        <p:spPr>
          <a:xfrm>
            <a:off x="2570562" y="5517232"/>
            <a:ext cx="505267" cy="369332"/>
          </a:xfrm>
          <a:prstGeom prst="rect">
            <a:avLst/>
          </a:prstGeom>
          <a:noFill/>
        </p:spPr>
        <p:txBody>
          <a:bodyPr wrap="none" rtlCol="0">
            <a:spAutoFit/>
          </a:bodyPr>
          <a:lstStyle/>
          <a:p>
            <a:r>
              <a:rPr lang="en-US" dirty="0" smtClean="0"/>
              <a:t>1.1</a:t>
            </a:r>
            <a:endParaRPr lang="en-US" dirty="0"/>
          </a:p>
        </p:txBody>
      </p:sp>
      <p:sp>
        <p:nvSpPr>
          <p:cNvPr id="46" name="ZoneTexte 45"/>
          <p:cNvSpPr txBox="1"/>
          <p:nvPr/>
        </p:nvSpPr>
        <p:spPr>
          <a:xfrm>
            <a:off x="7635877" y="5517232"/>
            <a:ext cx="505267" cy="369332"/>
          </a:xfrm>
          <a:prstGeom prst="rect">
            <a:avLst/>
          </a:prstGeom>
          <a:noFill/>
        </p:spPr>
        <p:txBody>
          <a:bodyPr wrap="none" rtlCol="0">
            <a:spAutoFit/>
          </a:bodyPr>
          <a:lstStyle/>
          <a:p>
            <a:r>
              <a:rPr lang="en-US" dirty="0" smtClean="0"/>
              <a:t>2.2</a:t>
            </a:r>
            <a:endParaRPr lang="en-US" dirty="0"/>
          </a:p>
        </p:txBody>
      </p:sp>
      <p:sp>
        <p:nvSpPr>
          <p:cNvPr id="47" name="ZoneTexte 46"/>
          <p:cNvSpPr txBox="1"/>
          <p:nvPr/>
        </p:nvSpPr>
        <p:spPr>
          <a:xfrm>
            <a:off x="5911680" y="5517232"/>
            <a:ext cx="505267" cy="369332"/>
          </a:xfrm>
          <a:prstGeom prst="rect">
            <a:avLst/>
          </a:prstGeom>
          <a:noFill/>
        </p:spPr>
        <p:txBody>
          <a:bodyPr wrap="none" rtlCol="0">
            <a:spAutoFit/>
          </a:bodyPr>
          <a:lstStyle/>
          <a:p>
            <a:r>
              <a:rPr lang="en-US" dirty="0" smtClean="0"/>
              <a:t>2.1</a:t>
            </a:r>
            <a:endParaRPr lang="en-US" dirty="0"/>
          </a:p>
        </p:txBody>
      </p:sp>
      <p:sp>
        <p:nvSpPr>
          <p:cNvPr id="50" name="ZoneTexte 49"/>
          <p:cNvSpPr txBox="1"/>
          <p:nvPr/>
        </p:nvSpPr>
        <p:spPr>
          <a:xfrm>
            <a:off x="4333794" y="5517232"/>
            <a:ext cx="505267" cy="369332"/>
          </a:xfrm>
          <a:prstGeom prst="rect">
            <a:avLst/>
          </a:prstGeom>
          <a:noFill/>
        </p:spPr>
        <p:txBody>
          <a:bodyPr wrap="none" rtlCol="0">
            <a:spAutoFit/>
          </a:bodyPr>
          <a:lstStyle/>
          <a:p>
            <a:r>
              <a:rPr lang="en-US" dirty="0" smtClean="0"/>
              <a:t>1.2</a:t>
            </a:r>
            <a:endParaRPr lang="en-US" dirty="0"/>
          </a:p>
        </p:txBody>
      </p:sp>
    </p:spTree>
    <p:extLst>
      <p:ext uri="{BB962C8B-B14F-4D97-AF65-F5344CB8AC3E}">
        <p14:creationId xmlns:p14="http://schemas.microsoft.com/office/powerpoint/2010/main" val="3365965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Feature</a:t>
            </a:r>
            <a:r>
              <a:rPr lang="fr-FR" dirty="0" smtClean="0"/>
              <a:t>-base vs </a:t>
            </a:r>
            <a:r>
              <a:rPr lang="fr-FR" dirty="0" err="1" smtClean="0"/>
              <a:t>Feature</a:t>
            </a:r>
            <a:r>
              <a:rPr lang="fr-FR" dirty="0" smtClean="0"/>
              <a:t>-free</a:t>
            </a:r>
            <a:endParaRPr lang="fr-FR" dirty="0"/>
          </a:p>
        </p:txBody>
      </p:sp>
      <p:sp>
        <p:nvSpPr>
          <p:cNvPr id="3" name="Espace réservé du contenu 2"/>
          <p:cNvSpPr>
            <a:spLocks noGrp="1"/>
          </p:cNvSpPr>
          <p:nvPr>
            <p:ph idx="1"/>
          </p:nvPr>
        </p:nvSpPr>
        <p:spPr>
          <a:xfrm>
            <a:off x="457200" y="1628800"/>
            <a:ext cx="7620000" cy="4497363"/>
          </a:xfrm>
        </p:spPr>
        <p:txBody>
          <a:bodyPr/>
          <a:lstStyle/>
          <a:p>
            <a:pPr marL="0" indent="0">
              <a:buNone/>
            </a:pPr>
            <a:endParaRPr lang="fr-FR"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402" t="21035" r="20230" b="28023"/>
          <a:stretch/>
        </p:blipFill>
        <p:spPr bwMode="auto">
          <a:xfrm>
            <a:off x="899592" y="1807143"/>
            <a:ext cx="725461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925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Gzip</a:t>
            </a:r>
            <a:r>
              <a:rPr lang="fr-FR" dirty="0" smtClean="0"/>
              <a:t> vs </a:t>
            </a:r>
            <a:r>
              <a:rPr lang="fr-FR" dirty="0" smtClean="0"/>
              <a:t>ppm</a:t>
            </a:r>
            <a:endParaRPr lang="fr-FR" dirty="0"/>
          </a:p>
        </p:txBody>
      </p:sp>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4891" t="25725" r="20022" b="21392"/>
          <a:stretch/>
        </p:blipFill>
        <p:spPr bwMode="auto">
          <a:xfrm>
            <a:off x="818969" y="1772816"/>
            <a:ext cx="7506061" cy="450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space réservé du contenu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fr-FR" sz="2400" b="1" dirty="0"/>
          </a:p>
        </p:txBody>
      </p:sp>
    </p:spTree>
    <p:extLst>
      <p:ext uri="{BB962C8B-B14F-4D97-AF65-F5344CB8AC3E}">
        <p14:creationId xmlns:p14="http://schemas.microsoft.com/office/powerpoint/2010/main" val="1209444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Time to classify one Email</a:t>
            </a:r>
            <a:endParaRPr lang="en-US" dirty="0"/>
          </a:p>
        </p:txBody>
      </p:sp>
      <p:sp>
        <p:nvSpPr>
          <p:cNvPr id="3" name="Espace réservé du contenu 2"/>
          <p:cNvSpPr>
            <a:spLocks noGrp="1"/>
          </p:cNvSpPr>
          <p:nvPr>
            <p:ph idx="1"/>
          </p:nvPr>
        </p:nvSpPr>
        <p:spPr/>
        <p:txBody>
          <a:bodyPr/>
          <a:lstStyle/>
          <a:p>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656" t="40452" r="18942" b="29734"/>
          <a:stretch/>
        </p:blipFill>
        <p:spPr bwMode="auto">
          <a:xfrm>
            <a:off x="62930" y="2636912"/>
            <a:ext cx="893670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81228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el">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e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e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2983</TotalTime>
  <Words>912</Words>
  <Application>Microsoft Office PowerPoint</Application>
  <PresentationFormat>Affichage à l'écran (4:3)</PresentationFormat>
  <Paragraphs>144</Paragraphs>
  <Slides>11</Slides>
  <Notes>10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Essentiel</vt:lpstr>
      <vt:lpstr>Feature based and feature free textual CBR :  a comparison in spam filtering</vt:lpstr>
      <vt:lpstr>Introduction</vt:lpstr>
      <vt:lpstr>Email Classification Using Examples</vt:lpstr>
      <vt:lpstr>Feature-Based textual CBR</vt:lpstr>
      <vt:lpstr>Feature-Free textual CBR</vt:lpstr>
      <vt:lpstr>Data retrieval</vt:lpstr>
      <vt:lpstr>Feature-base vs Feature-free</vt:lpstr>
      <vt:lpstr>Gzip vs ppm</vt:lpstr>
      <vt:lpstr>Time to classify one Email</vt:lpstr>
      <vt:lpstr>Discussion &amp; Conclusion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based and feature free textual CBR : a comparison in spam filtering</dc:title>
  <dc:creator>Maxime Chazalviel</dc:creator>
  <cp:lastModifiedBy>Maxime Chazalviel</cp:lastModifiedBy>
  <cp:revision>104</cp:revision>
  <dcterms:created xsi:type="dcterms:W3CDTF">2014-10-07T08:05:27Z</dcterms:created>
  <dcterms:modified xsi:type="dcterms:W3CDTF">2014-10-10T13:24:11Z</dcterms:modified>
</cp:coreProperties>
</file>