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sldIdLst>
    <p:sldId id="259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17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1C0EE-E7D2-4B60-B215-71B8F731350E}" type="datetimeFigureOut">
              <a:rPr lang="fr-FR" smtClean="0"/>
              <a:t>11/09/2014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C7E9B-C57B-451C-ABC4-163759DF0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E4378E-BA87-49A6-8E14-CD60EB876BA7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dirty="0" smtClean="0">
                <a:latin typeface="Arial" pitchFamily="34" charset="0"/>
              </a:rPr>
              <a:t>NB: Formation par la BU à </a:t>
            </a:r>
            <a:r>
              <a:rPr lang="fr-FR" altLang="fr-FR" dirty="0" err="1" smtClean="0">
                <a:latin typeface="Arial" pitchFamily="34" charset="0"/>
              </a:rPr>
              <a:t>Zotero</a:t>
            </a:r>
            <a:r>
              <a:rPr lang="fr-FR" altLang="fr-FR" smtClean="0">
                <a:latin typeface="Arial" pitchFamily="34" charset="0"/>
              </a:rPr>
              <a:t> </a:t>
            </a:r>
            <a:r>
              <a:rPr lang="fr-FR" altLang="fr-FR" dirty="0" smtClean="0">
                <a:latin typeface="Arial" pitchFamily="34" charset="0"/>
              </a:rPr>
              <a:t>pour la mise au format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7BFED8-48C3-46CE-ACC5-5DA9DB911E8A}" type="slidenum">
              <a:rPr lang="fr-FR" altLang="fr-F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>
                <a:latin typeface="Arial" pitchFamily="34" charset="0"/>
              </a:rPr>
              <a:t>NB: Formation par la BU à Endnote pour la mise au format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1A8ED-1A23-472A-9E13-A91EC6F1192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0DAD8-394A-46ED-8732-F24DE629DF5D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6D2B-2236-4691-9C60-FAE13841CDE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2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1A8ED-1A23-472A-9E13-A91EC6F1192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9CC0-A0BB-4E6A-8FBB-2900E7ADF99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3E069-06EA-4423-85C8-926F81FDB5F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D41C-4418-4123-8638-1E823AF79AA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6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4494B-AC57-4DB9-A91A-31383D7FBED5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62DF-D8E6-4CEB-9D92-C2E7B3A3DD9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93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35342-9651-4A63-95A8-30CB9471D23D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07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9A129-D818-420B-83F6-E982EC865A3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9CC0-A0BB-4E6A-8FBB-2900E7ADF99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5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7617-7538-4CDC-8C55-83979E1F9313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5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0DAD8-394A-46ED-8732-F24DE629DF5D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2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6D2B-2236-4691-9C60-FAE13841CDE7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3E069-06EA-4423-85C8-926F81FDB5F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D41C-4418-4123-8638-1E823AF79AA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4494B-AC57-4DB9-A91A-31383D7FBED5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62DF-D8E6-4CEB-9D92-C2E7B3A3DD9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35342-9651-4A63-95A8-30CB9471D23D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9A129-D818-420B-83F6-E982EC865A3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0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7617-7538-4CDC-8C55-83979E1F9313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0750D-15D2-4F5D-8F68-FD20371ED6AA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20750D-15D2-4F5D-8F68-FD20371ED6AA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288"/>
            <a:ext cx="8229600" cy="1143001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Format du rapport bibliographique (I)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3713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b="1" dirty="0" smtClean="0">
                <a:solidFill>
                  <a:srgbClr val="C00000"/>
                </a:solidFill>
              </a:rPr>
              <a:t>Page de garde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dirty="0">
                <a:solidFill>
                  <a:srgbClr val="C00000"/>
                </a:solidFill>
              </a:rPr>
              <a:t>(</a:t>
            </a:r>
            <a:r>
              <a:rPr lang="fr-FR" sz="1600" dirty="0" smtClean="0">
                <a:solidFill>
                  <a:srgbClr val="C00000"/>
                </a:solidFill>
              </a:rPr>
              <a:t>titre du stage, nom du stagiaire et de l’encadrant, coordonnées de l’équipe, nom de l’UE et année)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fr-FR" sz="1600" dirty="0" smtClean="0">
              <a:solidFill>
                <a:srgbClr val="C00000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b="1" dirty="0" smtClean="0">
                <a:solidFill>
                  <a:srgbClr val="002060"/>
                </a:solidFill>
              </a:rPr>
              <a:t>Introduction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dirty="0" smtClean="0">
                <a:solidFill>
                  <a:srgbClr val="002060"/>
                </a:solidFill>
              </a:rPr>
              <a:t>(pas de titre de paragraphe, ~ format introduction d’une publication)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fr-FR" sz="1600" dirty="0" smtClean="0">
              <a:solidFill>
                <a:srgbClr val="002060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b="1" dirty="0" smtClean="0">
                <a:solidFill>
                  <a:srgbClr val="C00000"/>
                </a:solidFill>
              </a:rPr>
              <a:t>Références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1600" i="1" dirty="0" smtClean="0">
                <a:solidFill>
                  <a:srgbClr val="C00000"/>
                </a:solidFill>
              </a:rPr>
              <a:t>NB: Références au Format de l’EMBO J et PNAS (utilisation de </a:t>
            </a:r>
            <a:r>
              <a:rPr lang="fr-FR" sz="1600" i="1" dirty="0" err="1" smtClean="0">
                <a:solidFill>
                  <a:srgbClr val="C00000"/>
                </a:solidFill>
              </a:rPr>
              <a:t>Zotero</a:t>
            </a:r>
            <a:r>
              <a:rPr lang="fr-FR" sz="1600" i="1" dirty="0" smtClean="0">
                <a:solidFill>
                  <a:srgbClr val="C00000"/>
                </a:solidFill>
              </a:rPr>
              <a:t>)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fr-FR" sz="1600" i="1" dirty="0">
              <a:solidFill>
                <a:srgbClr val="C00000"/>
              </a:solidFill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endParaRPr lang="fr-FR" sz="1600" i="1" dirty="0" smtClean="0">
              <a:solidFill>
                <a:srgbClr val="C0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86995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1288"/>
            <a:ext cx="8229600" cy="1143001"/>
          </a:xfrm>
        </p:spPr>
        <p:txBody>
          <a:bodyPr/>
          <a:lstStyle/>
          <a:p>
            <a:pPr eaLnBrk="1" hangingPunct="1"/>
            <a:r>
              <a:rPr lang="fr-FR" altLang="fr-FR" sz="2400" b="1" smtClean="0"/>
              <a:t>Format du rapport bibliographique (II)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9663"/>
            <a:ext cx="8229600" cy="45259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fr-FR" altLang="fr-FR" sz="1600" i="1" smtClean="0">
              <a:solidFill>
                <a:srgbClr val="C000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fr-FR" altLang="fr-FR" sz="1600" b="1" smtClean="0">
                <a:solidFill>
                  <a:srgbClr val="002060"/>
                </a:solidFill>
              </a:rPr>
              <a:t>3 pages de texte maximum</a:t>
            </a:r>
          </a:p>
          <a:p>
            <a:pPr marL="0" indent="0" algn="ctr" eaLnBrk="1" hangingPunct="1">
              <a:buFontTx/>
              <a:buNone/>
            </a:pPr>
            <a:r>
              <a:rPr lang="fr-FR" altLang="fr-FR" sz="1600" smtClean="0">
                <a:solidFill>
                  <a:srgbClr val="002060"/>
                </a:solidFill>
              </a:rPr>
              <a:t>(non inclus les références)</a:t>
            </a:r>
          </a:p>
          <a:p>
            <a:pPr marL="0" indent="0" algn="ctr" eaLnBrk="1" hangingPunct="1">
              <a:buFontTx/>
              <a:buNone/>
            </a:pPr>
            <a:endParaRPr lang="fr-FR" altLang="fr-FR" sz="1600" b="1" smtClean="0">
              <a:solidFill>
                <a:srgbClr val="00206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fr-FR" altLang="fr-FR" sz="1600" b="1" smtClean="0">
                <a:solidFill>
                  <a:srgbClr val="C00000"/>
                </a:solidFill>
              </a:rPr>
              <a:t>Police : Time New Roman 12</a:t>
            </a:r>
          </a:p>
          <a:p>
            <a:pPr marL="0" indent="0" algn="ctr" eaLnBrk="1" hangingPunct="1">
              <a:buFontTx/>
              <a:buNone/>
            </a:pPr>
            <a:r>
              <a:rPr lang="fr-FR" altLang="fr-FR" sz="1600" smtClean="0">
                <a:solidFill>
                  <a:srgbClr val="C00000"/>
                </a:solidFill>
              </a:rPr>
              <a:t>(Police 10 pour les légendes des figures/tables et références)</a:t>
            </a:r>
          </a:p>
          <a:p>
            <a:pPr marL="0" indent="0" algn="ctr" eaLnBrk="1" hangingPunct="1">
              <a:buFontTx/>
              <a:buNone/>
            </a:pPr>
            <a:endParaRPr lang="fr-FR" altLang="fr-FR" sz="1600" smtClean="0">
              <a:solidFill>
                <a:srgbClr val="C000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fr-FR" altLang="fr-FR" sz="1600" b="1" smtClean="0">
                <a:solidFill>
                  <a:srgbClr val="002060"/>
                </a:solidFill>
              </a:rPr>
              <a:t>Double interligne</a:t>
            </a:r>
          </a:p>
          <a:p>
            <a:pPr marL="0" indent="0" algn="ctr" eaLnBrk="1" hangingPunct="1">
              <a:buFontTx/>
              <a:buNone/>
            </a:pPr>
            <a:r>
              <a:rPr lang="fr-FR" altLang="fr-FR" sz="1600" smtClean="0">
                <a:solidFill>
                  <a:srgbClr val="002060"/>
                </a:solidFill>
              </a:rPr>
              <a:t>(simple interligne pour les légendes des figures/tables et les références)</a:t>
            </a:r>
          </a:p>
          <a:p>
            <a:pPr marL="0" indent="0" algn="ctr" eaLnBrk="1" hangingPunct="1">
              <a:buFontTx/>
              <a:buNone/>
            </a:pPr>
            <a:endParaRPr lang="fr-FR" altLang="fr-FR" sz="1600" b="1" smtClean="0">
              <a:solidFill>
                <a:srgbClr val="00206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fr-FR" altLang="fr-FR" sz="1600" b="1" smtClean="0">
                <a:solidFill>
                  <a:srgbClr val="C00000"/>
                </a:solidFill>
              </a:rPr>
              <a:t>Figures : 2 pages au maximum, face au texte</a:t>
            </a:r>
          </a:p>
          <a:p>
            <a:pPr marL="0" indent="0" algn="ctr" eaLnBrk="1" hangingPunct="1">
              <a:buFontTx/>
              <a:buNone/>
            </a:pPr>
            <a:r>
              <a:rPr lang="fr-FR" altLang="fr-FR" sz="1600" smtClean="0">
                <a:solidFill>
                  <a:srgbClr val="C00000"/>
                </a:solidFill>
              </a:rPr>
              <a:t>(avec au moins 1 figure générale et 2 figures de résultats)</a:t>
            </a:r>
          </a:p>
          <a:p>
            <a:pPr marL="0" indent="0" algn="ctr" eaLnBrk="1" hangingPunct="1">
              <a:buFontTx/>
              <a:buNone/>
            </a:pPr>
            <a:endParaRPr lang="fr-FR" altLang="fr-FR" sz="1600" b="1" smtClean="0">
              <a:solidFill>
                <a:srgbClr val="C000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fr-FR" altLang="fr-FR" sz="1600" b="1" smtClean="0">
                <a:solidFill>
                  <a:srgbClr val="002060"/>
                </a:solidFill>
              </a:rPr>
              <a:t>Références : Une version au format de l’EMBO J (2011) et une version au format de PNAS, rassemblé dans un même document (utilisation de Zotéro)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fr-FR" altLang="fr-FR" sz="1600" i="1" smtClean="0">
              <a:solidFill>
                <a:srgbClr val="C0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0" y="86995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4009"/>
      </p:ext>
    </p:extLst>
  </p:cSld>
  <p:clrMapOvr>
    <a:masterClrMapping/>
  </p:clrMapOvr>
</p:sld>
</file>

<file path=ppt/theme/theme1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Affichage à l'écran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1_Modèle par défaut</vt:lpstr>
      <vt:lpstr>2_Modèle par défaut</vt:lpstr>
      <vt:lpstr>Format du rapport bibliographique (I)</vt:lpstr>
      <vt:lpstr>Format du rapport bibliographique (II)</vt:lpstr>
    </vt:vector>
  </TitlesOfParts>
  <Company>CNRS-IPBS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du rapport bibliographique (I)</dc:title>
  <dc:creator>cam</dc:creator>
  <cp:lastModifiedBy>Cam Kaymeuang</cp:lastModifiedBy>
  <cp:revision>2</cp:revision>
  <dcterms:created xsi:type="dcterms:W3CDTF">2013-11-18T09:58:42Z</dcterms:created>
  <dcterms:modified xsi:type="dcterms:W3CDTF">2014-09-11T12:00:00Z</dcterms:modified>
</cp:coreProperties>
</file>