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6" r:id="rId2"/>
    <p:sldId id="258" r:id="rId3"/>
    <p:sldId id="259" r:id="rId4"/>
    <p:sldId id="260" r:id="rId5"/>
    <p:sldId id="261" r:id="rId6"/>
    <p:sldId id="262" r:id="rId7"/>
    <p:sldId id="267" r:id="rId8"/>
    <p:sldId id="268" r:id="rId9"/>
    <p:sldId id="269" r:id="rId10"/>
    <p:sldId id="263" r:id="rId11"/>
    <p:sldId id="264" r:id="rId12"/>
    <p:sldId id="266"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44" autoAdjust="0"/>
    <p:restoredTop sz="65982" autoAdjust="0"/>
  </p:normalViewPr>
  <p:slideViewPr>
    <p:cSldViewPr>
      <p:cViewPr varScale="1">
        <p:scale>
          <a:sx n="59" d="100"/>
          <a:sy n="59" d="100"/>
        </p:scale>
        <p:origin x="-1638" y="-9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46E75-6314-4F5E-A8E0-07516C522077}" type="datetimeFigureOut">
              <a:rPr lang="fr-FR" smtClean="0"/>
              <a:t>09/10/2014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A201C-0A56-453B-BA7C-3235914CFAC1}" type="slidenum">
              <a:rPr lang="fr-FR" smtClean="0"/>
              <a:t>‹N°›</a:t>
            </a:fld>
            <a:endParaRPr lang="fr-FR"/>
          </a:p>
        </p:txBody>
      </p:sp>
    </p:spTree>
    <p:extLst>
      <p:ext uri="{BB962C8B-B14F-4D97-AF65-F5344CB8AC3E}">
        <p14:creationId xmlns:p14="http://schemas.microsoft.com/office/powerpoint/2010/main" val="308348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Plan</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1</a:t>
            </a:fld>
            <a:endParaRPr lang="fr-FR"/>
          </a:p>
        </p:txBody>
      </p:sp>
    </p:spTree>
    <p:extLst>
      <p:ext uri="{BB962C8B-B14F-4D97-AF65-F5344CB8AC3E}">
        <p14:creationId xmlns:p14="http://schemas.microsoft.com/office/powerpoint/2010/main" val="366734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SAID</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10</a:t>
            </a:fld>
            <a:endParaRPr lang="fr-FR"/>
          </a:p>
        </p:txBody>
      </p:sp>
    </p:spTree>
    <p:extLst>
      <p:ext uri="{BB962C8B-B14F-4D97-AF65-F5344CB8AC3E}">
        <p14:creationId xmlns:p14="http://schemas.microsoft.com/office/powerpoint/2010/main" val="457661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ARNAUD</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11</a:t>
            </a:fld>
            <a:endParaRPr lang="fr-FR"/>
          </a:p>
        </p:txBody>
      </p:sp>
    </p:spTree>
    <p:extLst>
      <p:ext uri="{BB962C8B-B14F-4D97-AF65-F5344CB8AC3E}">
        <p14:creationId xmlns:p14="http://schemas.microsoft.com/office/powerpoint/2010/main" val="185253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Arnaud</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2</a:t>
            </a:fld>
            <a:endParaRPr lang="fr-FR"/>
          </a:p>
        </p:txBody>
      </p:sp>
    </p:spTree>
    <p:extLst>
      <p:ext uri="{BB962C8B-B14F-4D97-AF65-F5344CB8AC3E}">
        <p14:creationId xmlns:p14="http://schemas.microsoft.com/office/powerpoint/2010/main" val="236121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MAX</a:t>
            </a:r>
          </a:p>
          <a:p>
            <a:endParaRPr lang="fr-FR" dirty="0" smtClean="0"/>
          </a:p>
          <a:p>
            <a:r>
              <a:rPr lang="fr-FR" sz="1200" b="0" i="0" kern="1200" dirty="0" smtClean="0">
                <a:solidFill>
                  <a:schemeClr val="tx1"/>
                </a:solidFill>
                <a:effectLst/>
                <a:latin typeface="+mn-lt"/>
                <a:ea typeface="+mn-ea"/>
                <a:cs typeface="+mn-cs"/>
              </a:rPr>
              <a:t>ECUE est un système d'apprentissage automatique utilise les emails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que l’utilisateur</a:t>
            </a:r>
            <a:r>
              <a:rPr lang="fr-FR" sz="1200" b="0" i="0" kern="1200" baseline="0" dirty="0" smtClean="0">
                <a:solidFill>
                  <a:schemeClr val="tx1"/>
                </a:solidFill>
                <a:effectLst/>
                <a:latin typeface="+mn-lt"/>
                <a:ea typeface="+mn-ea"/>
                <a:cs typeface="+mn-cs"/>
              </a:rPr>
              <a:t> à reçu par le passé</a:t>
            </a:r>
            <a:r>
              <a:rPr lang="fr-FR" sz="1200" b="0" i="0" kern="1200" dirty="0" smtClean="0">
                <a:solidFill>
                  <a:schemeClr val="tx1"/>
                </a:solidFill>
                <a:effectLst/>
                <a:latin typeface="+mn-lt"/>
                <a:ea typeface="+mn-ea"/>
                <a:cs typeface="+mn-cs"/>
              </a:rPr>
              <a:t>. Un training</a:t>
            </a:r>
            <a:r>
              <a:rPr lang="fr-FR" sz="1200" b="0" i="0" kern="1200" baseline="0" dirty="0" smtClean="0">
                <a:solidFill>
                  <a:schemeClr val="tx1"/>
                </a:solidFill>
                <a:effectLst/>
                <a:latin typeface="+mn-lt"/>
                <a:ea typeface="+mn-ea"/>
                <a:cs typeface="+mn-cs"/>
              </a:rPr>
              <a:t> set qui est constitué d’</a:t>
            </a:r>
            <a:r>
              <a:rPr lang="fr-FR" sz="1200" b="0" i="0" kern="1200" dirty="0" smtClean="0">
                <a:solidFill>
                  <a:schemeClr val="tx1"/>
                </a:solidFill>
                <a:effectLst/>
                <a:latin typeface="+mn-lt"/>
                <a:ea typeface="+mn-ea"/>
                <a:cs typeface="+mn-cs"/>
              </a:rPr>
              <a:t>emails précédemment reçus par une personne, Spam et légitiment, est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créé.</a:t>
            </a:r>
            <a:r>
              <a:rPr lang="fr-FR" sz="1200" b="0" i="0" kern="1200" baseline="0" dirty="0" smtClean="0">
                <a:solidFill>
                  <a:schemeClr val="tx1"/>
                </a:solidFill>
                <a:effectLst/>
                <a:latin typeface="+mn-lt"/>
                <a:ea typeface="+mn-ea"/>
                <a:cs typeface="+mn-cs"/>
              </a:rPr>
              <a:t> Les nouveaux </a:t>
            </a:r>
            <a:r>
              <a:rPr lang="fr-FR" sz="1200" b="0" i="0" kern="1200" dirty="0" smtClean="0">
                <a:solidFill>
                  <a:schemeClr val="tx1"/>
                </a:solidFill>
                <a:effectLst/>
                <a:latin typeface="+mn-lt"/>
                <a:ea typeface="+mn-ea"/>
                <a:cs typeface="+mn-cs"/>
              </a:rPr>
              <a:t>emails sont classer en utilisant l'algorithme des K plus proche voisins (sur le training set). Les K emails qui sont les plus proches de</a:t>
            </a:r>
            <a:r>
              <a:rPr lang="fr-FR" sz="1200" b="0" i="0" kern="1200" baseline="0" dirty="0" smtClean="0">
                <a:solidFill>
                  <a:schemeClr val="tx1"/>
                </a:solidFill>
                <a:effectLst/>
                <a:latin typeface="+mn-lt"/>
                <a:ea typeface="+mn-ea"/>
                <a:cs typeface="+mn-cs"/>
              </a:rPr>
              <a:t> l’email </a:t>
            </a:r>
            <a:r>
              <a:rPr lang="fr-FR" sz="1200" b="0" i="0" kern="1200" dirty="0" smtClean="0">
                <a:solidFill>
                  <a:schemeClr val="tx1"/>
                </a:solidFill>
                <a:effectLst/>
                <a:latin typeface="+mn-lt"/>
                <a:ea typeface="+mn-ea"/>
                <a:cs typeface="+mn-cs"/>
              </a:rPr>
              <a:t>cible sont employés pour</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classer ce dernier. </a:t>
            </a:r>
          </a:p>
          <a:p>
            <a:endParaRPr lang="fr-FR"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Due to the significance of False Positives (FPs), the classification process</a:t>
            </a:r>
          </a:p>
          <a:p>
            <a:r>
              <a:rPr lang="en-US" sz="1200" b="0" i="0" u="none" strike="noStrike" kern="1200" baseline="0" dirty="0" smtClean="0">
                <a:solidFill>
                  <a:schemeClr val="tx1"/>
                </a:solidFill>
                <a:latin typeface="+mn-lt"/>
                <a:ea typeface="+mn-ea"/>
                <a:cs typeface="+mn-cs"/>
              </a:rPr>
              <a:t>uses unanimous voting to bias the classifier away from FP classifications. This</a:t>
            </a:r>
          </a:p>
          <a:p>
            <a:r>
              <a:rPr lang="en-US" sz="1200" b="0" i="0" u="none" strike="noStrike" kern="1200" baseline="0" dirty="0" smtClean="0">
                <a:solidFill>
                  <a:schemeClr val="tx1"/>
                </a:solidFill>
                <a:latin typeface="+mn-lt"/>
                <a:ea typeface="+mn-ea"/>
                <a:cs typeface="+mn-cs"/>
              </a:rPr>
              <a:t>requires all </a:t>
            </a:r>
            <a:r>
              <a:rPr lang="en-US" sz="1200" b="0" i="1" u="none" strike="noStrike" kern="1200" baseline="0" dirty="0" smtClean="0">
                <a:solidFill>
                  <a:schemeClr val="tx1"/>
                </a:solidFill>
                <a:latin typeface="+mn-lt"/>
                <a:ea typeface="+mn-ea"/>
                <a:cs typeface="+mn-cs"/>
              </a:rPr>
              <a:t>k </a:t>
            </a:r>
            <a:r>
              <a:rPr lang="en-US" sz="1200" b="0" i="0" u="none" strike="noStrike" kern="1200" baseline="0" dirty="0" err="1" smtClean="0">
                <a:solidFill>
                  <a:schemeClr val="tx1"/>
                </a:solidFill>
                <a:latin typeface="+mn-lt"/>
                <a:ea typeface="+mn-ea"/>
                <a:cs typeface="+mn-cs"/>
              </a:rPr>
              <a:t>neighbours</a:t>
            </a:r>
            <a:r>
              <a:rPr lang="en-US" sz="1200" b="0" i="0" u="none" strike="noStrike" kern="1200" baseline="0" dirty="0" smtClean="0">
                <a:solidFill>
                  <a:schemeClr val="tx1"/>
                </a:solidFill>
                <a:latin typeface="+mn-lt"/>
                <a:ea typeface="+mn-ea"/>
                <a:cs typeface="+mn-cs"/>
              </a:rPr>
              <a:t> retrieved by the Nearest </a:t>
            </a:r>
            <a:r>
              <a:rPr lang="en-US" sz="1200" b="0" i="0" u="none" strike="noStrike" kern="1200" baseline="0" dirty="0" err="1" smtClean="0">
                <a:solidFill>
                  <a:schemeClr val="tx1"/>
                </a:solidFill>
                <a:latin typeface="+mn-lt"/>
                <a:ea typeface="+mn-ea"/>
                <a:cs typeface="+mn-cs"/>
              </a:rPr>
              <a:t>Neighbour</a:t>
            </a:r>
            <a:r>
              <a:rPr lang="en-US" sz="1200" b="0" i="0" u="none" strike="noStrike" kern="1200" baseline="0" dirty="0" smtClean="0">
                <a:solidFill>
                  <a:schemeClr val="tx1"/>
                </a:solidFill>
                <a:latin typeface="+mn-lt"/>
                <a:ea typeface="+mn-ea"/>
                <a:cs typeface="+mn-cs"/>
              </a:rPr>
              <a:t> algorithm to be of</a:t>
            </a:r>
          </a:p>
          <a:p>
            <a:r>
              <a:rPr lang="en-US" sz="1200" b="0" i="0" u="none" strike="noStrike" kern="1200" baseline="0" dirty="0" smtClean="0">
                <a:solidFill>
                  <a:schemeClr val="tx1"/>
                </a:solidFill>
                <a:latin typeface="+mn-lt"/>
                <a:ea typeface="+mn-ea"/>
                <a:cs typeface="+mn-cs"/>
              </a:rPr>
              <a:t>class </a:t>
            </a:r>
            <a:r>
              <a:rPr lang="en-US" sz="1200" b="0" i="1" u="none" strike="noStrike" kern="1200" baseline="0" dirty="0" smtClean="0">
                <a:solidFill>
                  <a:schemeClr val="tx1"/>
                </a:solidFill>
                <a:latin typeface="+mn-lt"/>
                <a:ea typeface="+mn-ea"/>
                <a:cs typeface="+mn-cs"/>
              </a:rPr>
              <a:t>spam </a:t>
            </a:r>
            <a:r>
              <a:rPr lang="en-US" sz="1200" b="0" i="0" u="none" strike="noStrike" kern="1200" baseline="0" dirty="0" smtClean="0">
                <a:solidFill>
                  <a:schemeClr val="tx1"/>
                </a:solidFill>
                <a:latin typeface="+mn-lt"/>
                <a:ea typeface="+mn-ea"/>
                <a:cs typeface="+mn-cs"/>
              </a:rPr>
              <a:t>before the target case can be classified as spam. A Case Retrieval</a:t>
            </a:r>
          </a:p>
          <a:p>
            <a:r>
              <a:rPr lang="en-US" sz="1200" b="0" i="0" u="none" strike="noStrike" kern="1200" baseline="0" dirty="0" smtClean="0">
                <a:solidFill>
                  <a:schemeClr val="tx1"/>
                </a:solidFill>
                <a:latin typeface="+mn-lt"/>
                <a:ea typeface="+mn-ea"/>
                <a:cs typeface="+mn-cs"/>
              </a:rPr>
              <a:t>Net is used to speed up the retrieval process.</a:t>
            </a:r>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CBR : Pour à partir des données, choisir quels exemples seront les meilleurs pour servir d’exemple.</a:t>
            </a:r>
          </a:p>
          <a:p>
            <a:endParaRPr lang="fr-F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Avant</a:t>
            </a:r>
            <a:r>
              <a:rPr lang="fr-FR" sz="1200" b="0" i="0" kern="1200" baseline="0" dirty="0" smtClean="0">
                <a:solidFill>
                  <a:schemeClr val="tx1"/>
                </a:solidFill>
                <a:effectLst/>
                <a:latin typeface="+mn-lt"/>
                <a:ea typeface="+mn-ea"/>
                <a:cs typeface="+mn-cs"/>
              </a:rPr>
              <a:t> de classer l’email</a:t>
            </a:r>
            <a:r>
              <a:rPr lang="fr-FR" sz="1200" b="0" i="0" kern="1200" dirty="0" smtClean="0">
                <a:solidFill>
                  <a:schemeClr val="tx1"/>
                </a:solidFill>
                <a:effectLst/>
                <a:latin typeface="+mn-lt"/>
                <a:ea typeface="+mn-ea"/>
                <a:cs typeface="+mn-cs"/>
              </a:rPr>
              <a:t>, une</a:t>
            </a:r>
            <a:r>
              <a:rPr lang="fr-FR" sz="1200" b="0" i="0" kern="1200" baseline="0" dirty="0" smtClean="0">
                <a:solidFill>
                  <a:schemeClr val="tx1"/>
                </a:solidFill>
                <a:effectLst/>
                <a:latin typeface="+mn-lt"/>
                <a:ea typeface="+mn-ea"/>
                <a:cs typeface="+mn-cs"/>
              </a:rPr>
              <a:t> modification du </a:t>
            </a:r>
            <a:r>
              <a:rPr lang="fr-FR" sz="1200" b="0" i="0" kern="1200" dirty="0" smtClean="0">
                <a:solidFill>
                  <a:schemeClr val="tx1"/>
                </a:solidFill>
                <a:effectLst/>
                <a:latin typeface="+mn-lt"/>
                <a:ea typeface="+mn-ea"/>
                <a:cs typeface="+mn-cs"/>
              </a:rPr>
              <a:t>training set (ou CBE pour case base </a:t>
            </a:r>
            <a:r>
              <a:rPr lang="fr-FR" sz="1200" b="0" i="0" kern="1200" dirty="0" err="1" smtClean="0">
                <a:solidFill>
                  <a:schemeClr val="tx1"/>
                </a:solidFill>
                <a:effectLst/>
                <a:latin typeface="+mn-lt"/>
                <a:ea typeface="+mn-ea"/>
                <a:cs typeface="+mn-cs"/>
              </a:rPr>
              <a:t>editing</a:t>
            </a:r>
            <a:r>
              <a:rPr lang="fr-FR" sz="1200" b="0" i="0" kern="1200" baseline="0" dirty="0" smtClean="0">
                <a:solidFill>
                  <a:schemeClr val="tx1"/>
                </a:solidFill>
                <a:effectLst/>
                <a:latin typeface="+mn-lt"/>
                <a:ea typeface="+mn-ea"/>
                <a:cs typeface="+mn-cs"/>
              </a:rPr>
              <a:t>)</a:t>
            </a:r>
            <a:r>
              <a:rPr lang="fr-FR" sz="1200" b="0" i="0" kern="1200" dirty="0" smtClean="0">
                <a:solidFill>
                  <a:schemeClr val="tx1"/>
                </a:solidFill>
                <a:effectLst/>
                <a:latin typeface="+mn-lt"/>
                <a:ea typeface="+mn-ea"/>
                <a:cs typeface="+mn-cs"/>
              </a:rPr>
              <a:t> est effectuée pour réduire</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le nombre d’email. Le training set est</a:t>
            </a:r>
            <a:r>
              <a:rPr lang="fr-FR" sz="1200" b="0" i="0" kern="1200" baseline="0" dirty="0" smtClean="0">
                <a:solidFill>
                  <a:schemeClr val="tx1"/>
                </a:solidFill>
                <a:effectLst/>
                <a:latin typeface="+mn-lt"/>
                <a:ea typeface="+mn-ea"/>
                <a:cs typeface="+mn-cs"/>
              </a:rPr>
              <a:t> donc</a:t>
            </a:r>
            <a:r>
              <a:rPr lang="fr-FR" sz="1200" b="0" i="0" kern="1200" dirty="0" smtClean="0">
                <a:solidFill>
                  <a:schemeClr val="tx1"/>
                </a:solidFill>
                <a:effectLst/>
                <a:latin typeface="+mn-lt"/>
                <a:ea typeface="+mn-ea"/>
                <a:cs typeface="+mn-cs"/>
              </a:rPr>
              <a:t> éditée avec la technique CBE</a:t>
            </a:r>
            <a:r>
              <a:rPr lang="fr-FR" dirty="0" smtClean="0"/>
              <a:t> pour enlever le bruit et les cas redondants. Et augmente les perfs.</a:t>
            </a:r>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3</a:t>
            </a:fld>
            <a:endParaRPr lang="fr-FR"/>
          </a:p>
        </p:txBody>
      </p:sp>
    </p:spTree>
    <p:extLst>
      <p:ext uri="{BB962C8B-B14F-4D97-AF65-F5344CB8AC3E}">
        <p14:creationId xmlns:p14="http://schemas.microsoft.com/office/powerpoint/2010/main" val="131792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SAID</a:t>
            </a:r>
          </a:p>
          <a:p>
            <a:r>
              <a:rPr lang="fr-FR" dirty="0" smtClean="0"/>
              <a:t>Chercher</a:t>
            </a:r>
            <a:r>
              <a:rPr lang="fr-FR" baseline="0" dirty="0" smtClean="0"/>
              <a:t> analyse lexical pour question</a:t>
            </a:r>
            <a:endParaRPr lang="fr-FR" dirty="0" smtClean="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4</a:t>
            </a:fld>
            <a:endParaRPr lang="fr-FR"/>
          </a:p>
        </p:txBody>
      </p:sp>
    </p:spTree>
    <p:extLst>
      <p:ext uri="{BB962C8B-B14F-4D97-AF65-F5344CB8AC3E}">
        <p14:creationId xmlns:p14="http://schemas.microsoft.com/office/powerpoint/2010/main" val="3227554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r>
                  <a:rPr lang="fr-FR" dirty="0" smtClean="0"/>
                  <a:t>ARNAUD</a:t>
                </a:r>
              </a:p>
              <a:p>
                <a:r>
                  <a:rPr lang="fr-FR" dirty="0" smtClean="0"/>
                  <a:t>Quelques exemples d’utilisations</a:t>
                </a:r>
                <a14:m>
                  <m:oMath xmlns:m="http://schemas.openxmlformats.org/officeDocument/2006/math">
                    <a:fld id="{DEF30E4D-F5FA-4BAD-BBC3-822CDAC88FD3}" type="mathplaceholder">
                      <a:rPr lang="fr-FR" i="1" smtClean="0">
                        <a:latin typeface="Cambria Math"/>
                      </a:rPr>
                      <a:t>Tapez une équation ici.</a:t>
                    </a:fld>
                  </m:oMath>
                </a14:m>
                <a:endParaRPr lang="fr-FR" dirty="0" smtClean="0"/>
              </a:p>
              <a:p>
                <a:r>
                  <a:rPr lang="fr-FR" dirty="0" smtClean="0"/>
                  <a:t>La complexité de Kolmogorov</a:t>
                </a:r>
                <a:r>
                  <a:rPr lang="fr-FR" baseline="0" dirty="0" smtClean="0"/>
                  <a:t> n’étant pas calculable on fait une approximation avec la formule suivante</a:t>
                </a:r>
              </a:p>
              <a:p>
                <a:r>
                  <a:rPr lang="fr-FR" baseline="0" dirty="0" smtClean="0"/>
                  <a:t>Les propriétés normalement applicable pour les mesures ne le sont pas dans ce cas là. Exemple : CDM(</a:t>
                </a:r>
                <a:r>
                  <a:rPr lang="fr-FR" baseline="0" dirty="0" err="1" smtClean="0"/>
                  <a:t>x,x</a:t>
                </a:r>
                <a:r>
                  <a:rPr lang="fr-FR" baseline="0" dirty="0" smtClean="0"/>
                  <a:t>) != 0. </a:t>
                </a:r>
                <a:endParaRPr lang="fr-FR" dirty="0" smtClean="0"/>
              </a:p>
            </p:txBody>
          </p:sp>
        </mc:Choice>
        <mc:Fallback xmlns="">
          <p:sp>
            <p:nvSpPr>
              <p:cNvPr id="3" name="Espace réservé des commentaires 2"/>
              <p:cNvSpPr>
                <a:spLocks noGrp="1"/>
              </p:cNvSpPr>
              <p:nvPr>
                <p:ph type="body" idx="1"/>
              </p:nvPr>
            </p:nvSpPr>
            <p:spPr/>
            <p:txBody>
              <a:bodyPr/>
              <a:lstStyle/>
              <a:p>
                <a:r>
                  <a:rPr lang="fr-FR" dirty="0" smtClean="0"/>
                  <a:t>ARNAUD</a:t>
                </a:r>
              </a:p>
              <a:p>
                <a:r>
                  <a:rPr lang="fr-FR" dirty="0" smtClean="0"/>
                  <a:t>Quelques exemples d’utilisations</a:t>
                </a:r>
                <a:r>
                  <a:rPr lang="fr-FR" i="0" smtClean="0">
                    <a:latin typeface="Cambria Math"/>
                  </a:rPr>
                  <a:t>"Tapez une équation ici.</a:t>
                </a:r>
              </a:p>
              <a:p>
                <a:r>
                  <a:rPr lang="fr-FR" i="0">
                    <a:latin typeface="Cambria Math"/>
                  </a:rPr>
                  <a:t>"</a:t>
                </a:r>
                <a:r>
                  <a:rPr lang="fr-FR" dirty="0" smtClean="0"/>
                  <a:t>La complexité de Kolmogorov</a:t>
                </a:r>
                <a:r>
                  <a:rPr lang="fr-FR" baseline="0" dirty="0" smtClean="0"/>
                  <a:t> n’étant pas calculable on fait une approximation avec la formule suivante</a:t>
                </a:r>
              </a:p>
              <a:p>
                <a:r>
                  <a:rPr lang="fr-FR" baseline="0" dirty="0" smtClean="0"/>
                  <a:t>Les propriétés normalement applicable pour les mesures ne le sont pas dans ce cas là. Exemple : CDM(</a:t>
                </a:r>
                <a:r>
                  <a:rPr lang="fr-FR" baseline="0" dirty="0" err="1" smtClean="0"/>
                  <a:t>x,x</a:t>
                </a:r>
                <a:r>
                  <a:rPr lang="fr-FR" baseline="0" dirty="0" smtClean="0"/>
                  <a:t>) != 0. </a:t>
                </a:r>
                <a:endParaRPr lang="fr-FR" dirty="0" smtClean="0"/>
              </a:p>
            </p:txBody>
          </p:sp>
        </mc:Fallback>
      </mc:AlternateContent>
      <p:sp>
        <p:nvSpPr>
          <p:cNvPr id="4" name="Espace réservé du numéro de diapositive 3"/>
          <p:cNvSpPr>
            <a:spLocks noGrp="1"/>
          </p:cNvSpPr>
          <p:nvPr>
            <p:ph type="sldNum" sz="quarter" idx="10"/>
          </p:nvPr>
        </p:nvSpPr>
        <p:spPr/>
        <p:txBody>
          <a:bodyPr/>
          <a:lstStyle/>
          <a:p>
            <a:fld id="{170A201C-0A56-453B-BA7C-3235914CFAC1}" type="slidenum">
              <a:rPr lang="fr-FR" smtClean="0"/>
              <a:t>5</a:t>
            </a:fld>
            <a:endParaRPr lang="fr-FR"/>
          </a:p>
        </p:txBody>
      </p:sp>
    </p:spTree>
    <p:extLst>
      <p:ext uri="{BB962C8B-B14F-4D97-AF65-F5344CB8AC3E}">
        <p14:creationId xmlns:p14="http://schemas.microsoft.com/office/powerpoint/2010/main" val="156637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MAX</a:t>
            </a:r>
          </a:p>
          <a:p>
            <a:r>
              <a:rPr lang="fr-FR" dirty="0" smtClean="0"/>
              <a:t>Nous allons vous</a:t>
            </a:r>
            <a:r>
              <a:rPr lang="fr-FR" baseline="0" dirty="0" smtClean="0"/>
              <a:t> présenter l’expérience réalisé par les auteurs. L’objectif de l’expérience était de remplacer la mesure de similarité par caractéristiques qu’ECUE utilise par une mesure de similarité par compression et de comparer les deux mesures.</a:t>
            </a:r>
          </a:p>
          <a:p>
            <a:r>
              <a:rPr lang="fr-FR" sz="1200" b="0" i="0" kern="1200" dirty="0" smtClean="0">
                <a:solidFill>
                  <a:schemeClr val="tx1"/>
                </a:solidFill>
                <a:effectLst/>
                <a:latin typeface="+mn-lt"/>
                <a:ea typeface="+mn-ea"/>
                <a:cs typeface="+mn-cs"/>
              </a:rPr>
              <a:t>Les ensembles de données utilisés dans cette évaluation ont été</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dérivés de deux corpus d'email. </a:t>
            </a:r>
          </a:p>
          <a:p>
            <a:r>
              <a:rPr lang="fr-FR" dirty="0" smtClean="0"/>
              <a:t/>
            </a:r>
            <a:br>
              <a:rPr lang="fr-FR" dirty="0" smtClean="0"/>
            </a:br>
            <a:r>
              <a:rPr lang="fr-FR" sz="1200" b="0" i="0" kern="1200" dirty="0" smtClean="0">
                <a:solidFill>
                  <a:schemeClr val="tx1"/>
                </a:solidFill>
                <a:effectLst/>
                <a:latin typeface="+mn-lt"/>
                <a:ea typeface="+mn-ea"/>
                <a:cs typeface="+mn-cs"/>
              </a:rPr>
              <a:t>Les emails légitimes dans chaque corpus incluent</a:t>
            </a:r>
            <a:r>
              <a:rPr lang="fr-FR" sz="1200" b="0" i="0" kern="1200" baseline="0" dirty="0" smtClean="0">
                <a:solidFill>
                  <a:schemeClr val="tx1"/>
                </a:solidFill>
                <a:effectLst/>
                <a:latin typeface="+mn-lt"/>
                <a:ea typeface="+mn-ea"/>
                <a:cs typeface="+mn-cs"/>
              </a:rPr>
              <a:t> une liste d’emails</a:t>
            </a:r>
            <a:r>
              <a:rPr lang="fr-FR" sz="1200" b="0" i="0" kern="1200" dirty="0" smtClean="0">
                <a:solidFill>
                  <a:schemeClr val="tx1"/>
                </a:solidFill>
                <a:effectLst/>
                <a:latin typeface="+mn-lt"/>
                <a:ea typeface="+mn-ea"/>
                <a:cs typeface="+mn-cs"/>
              </a:rPr>
              <a:t> personnel, d'affaires et liste d'adresses.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Deux ensembles de données (ensembles de données 1,1 et 1,2) ont été extraits à partir d'un corpus, alors que les ensembles de données 2,1 et 2,2 étaient extraits à partir de l'autre.</a:t>
            </a:r>
          </a:p>
          <a:p>
            <a:r>
              <a:rPr lang="fr-FR" sz="1200" b="0" i="0" kern="1200" dirty="0" smtClean="0">
                <a:solidFill>
                  <a:schemeClr val="tx1"/>
                </a:solidFill>
                <a:effectLst/>
                <a:latin typeface="+mn-lt"/>
                <a:ea typeface="+mn-ea"/>
                <a:cs typeface="+mn-cs"/>
              </a:rPr>
              <a:t>Chaque ensemble de données se compose de 1000</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emails,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500</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 chaque classe, reçus sur une période d'approximativement trois mois.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La plupart des personnes ne reçoivent pas les volumes égaux de Spams et d’emails légitiment, mais les distributions réelles varient considérablement en</a:t>
            </a:r>
            <a:r>
              <a:rPr lang="fr-FR" sz="1200" b="0" i="0" kern="1200" baseline="0" dirty="0" smtClean="0">
                <a:solidFill>
                  <a:schemeClr val="tx1"/>
                </a:solidFill>
                <a:effectLst/>
                <a:latin typeface="+mn-lt"/>
                <a:ea typeface="+mn-ea"/>
                <a:cs typeface="+mn-cs"/>
              </a:rPr>
              <a:t> fonction des différentes personnes</a:t>
            </a:r>
            <a:r>
              <a:rPr lang="fr-FR" sz="1200" b="0" i="0" kern="1200" dirty="0" smtClean="0">
                <a:solidFill>
                  <a:schemeClr val="tx1"/>
                </a:solidFill>
                <a:effectLst/>
                <a:latin typeface="+mn-lt"/>
                <a:ea typeface="+mn-ea"/>
                <a:cs typeface="+mn-cs"/>
              </a:rPr>
              <a:t>.</a:t>
            </a:r>
          </a:p>
          <a:p>
            <a:r>
              <a:rPr lang="fr-FR" dirty="0" smtClean="0"/>
              <a:t/>
            </a:r>
            <a:br>
              <a:rPr lang="fr-FR" dirty="0" smtClean="0"/>
            </a:br>
            <a:r>
              <a:rPr lang="fr-FR" sz="1200" b="0" i="0" kern="1200" dirty="0" smtClean="0">
                <a:solidFill>
                  <a:schemeClr val="tx1"/>
                </a:solidFill>
                <a:effectLst/>
                <a:latin typeface="+mn-lt"/>
                <a:ea typeface="+mn-ea"/>
                <a:cs typeface="+mn-cs"/>
              </a:rPr>
              <a:t>Pour évaluer cette évaluation on utilise : </a:t>
            </a:r>
          </a:p>
          <a:p>
            <a:r>
              <a:rPr lang="fr-FR" sz="1200" b="0" i="0" kern="1200" dirty="0" smtClean="0">
                <a:solidFill>
                  <a:schemeClr val="tx1"/>
                </a:solidFill>
                <a:effectLst/>
                <a:latin typeface="+mn-lt"/>
                <a:ea typeface="+mn-ea"/>
                <a:cs typeface="+mn-cs"/>
              </a:rPr>
              <a:t>(i) le taux d'erreurs, c.-à-d. la proportion globale des emails qui</a:t>
            </a:r>
            <a:r>
              <a:rPr lang="fr-FR" sz="1200" b="0" i="0" kern="1200" baseline="0" dirty="0" smtClean="0">
                <a:solidFill>
                  <a:schemeClr val="tx1"/>
                </a:solidFill>
                <a:effectLst/>
                <a:latin typeface="+mn-lt"/>
                <a:ea typeface="+mn-ea"/>
                <a:cs typeface="+mn-cs"/>
              </a:rPr>
              <a:t> ne sont</a:t>
            </a:r>
            <a:r>
              <a:rPr lang="fr-FR" sz="1200" b="0" i="0" kern="1200" dirty="0" smtClean="0">
                <a:solidFill>
                  <a:schemeClr val="tx1"/>
                </a:solidFill>
                <a:effectLst/>
                <a:latin typeface="+mn-lt"/>
                <a:ea typeface="+mn-ea"/>
                <a:cs typeface="+mn-cs"/>
              </a:rPr>
              <a:t> pas filtrés correctement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Err</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(ii) le taux Faux</a:t>
            </a:r>
            <a:r>
              <a:rPr lang="fr-FR" sz="1200" b="0" i="0" kern="1200" baseline="0" dirty="0" smtClean="0">
                <a:solidFill>
                  <a:schemeClr val="tx1"/>
                </a:solidFill>
                <a:effectLst/>
                <a:latin typeface="+mn-lt"/>
                <a:ea typeface="+mn-ea"/>
                <a:cs typeface="+mn-cs"/>
              </a:rPr>
              <a:t> négatifs</a:t>
            </a:r>
            <a:r>
              <a:rPr lang="fr-FR" sz="1200" b="0" i="0" kern="1200" dirty="0" smtClean="0">
                <a:solidFill>
                  <a:schemeClr val="tx1"/>
                </a:solidFill>
                <a:effectLst/>
                <a:latin typeface="+mn-lt"/>
                <a:ea typeface="+mn-ea"/>
                <a:cs typeface="+mn-cs"/>
              </a:rPr>
              <a:t>, c.-à-d. la proportion des Spam qui ont été manqués (%</a:t>
            </a:r>
            <a:r>
              <a:rPr lang="fr-FR" sz="1200" b="0" i="0" kern="1200" dirty="0" err="1" smtClean="0">
                <a:solidFill>
                  <a:schemeClr val="tx1"/>
                </a:solidFill>
                <a:effectLst/>
                <a:latin typeface="+mn-lt"/>
                <a:ea typeface="+mn-ea"/>
                <a:cs typeface="+mn-cs"/>
              </a:rPr>
              <a:t>FNs</a:t>
            </a:r>
            <a:r>
              <a:rPr lang="fr-FR" sz="1200" b="0" i="0" kern="1200" dirty="0" smtClean="0">
                <a:solidFill>
                  <a:schemeClr val="tx1"/>
                </a:solidFill>
                <a:effectLst/>
                <a:latin typeface="+mn-lt"/>
                <a:ea typeface="+mn-ea"/>
                <a:cs typeface="+mn-cs"/>
              </a:rPr>
              <a:t>).</a:t>
            </a:r>
            <a:r>
              <a:rPr lang="fr-FR" dirty="0" smtClean="0"/>
              <a:t/>
            </a:r>
            <a:br>
              <a:rPr lang="fr-FR" dirty="0" smtClean="0"/>
            </a:br>
            <a:r>
              <a:rPr lang="fr-FR" sz="1200" b="0" i="0" kern="1200" dirty="0" smtClean="0">
                <a:solidFill>
                  <a:schemeClr val="tx1"/>
                </a:solidFill>
                <a:effectLst/>
                <a:latin typeface="+mn-lt"/>
                <a:ea typeface="+mn-ea"/>
                <a:cs typeface="+mn-cs"/>
              </a:rPr>
              <a:t>(iii) le taux de Faux positifs, c.-à-d. la proportion des emails légitimes qui sont</a:t>
            </a:r>
            <a:r>
              <a:rPr lang="fr-FR" sz="1200" b="0" i="0" kern="1200" baseline="0" dirty="0" smtClean="0">
                <a:solidFill>
                  <a:schemeClr val="tx1"/>
                </a:solidFill>
                <a:effectLst/>
                <a:latin typeface="+mn-lt"/>
                <a:ea typeface="+mn-ea"/>
                <a:cs typeface="+mn-cs"/>
              </a:rPr>
              <a:t> noté comme </a:t>
            </a:r>
            <a:r>
              <a:rPr lang="fr-FR" sz="1200" b="0" i="0" kern="1200" dirty="0" smtClean="0">
                <a:solidFill>
                  <a:schemeClr val="tx1"/>
                </a:solidFill>
                <a:effectLst/>
                <a:latin typeface="+mn-lt"/>
                <a:ea typeface="+mn-ea"/>
                <a:cs typeface="+mn-cs"/>
              </a:rPr>
              <a:t>Spam (%</a:t>
            </a:r>
            <a:r>
              <a:rPr lang="fr-FR" sz="1200" b="0" i="0" kern="1200" dirty="0" err="1" smtClean="0">
                <a:solidFill>
                  <a:schemeClr val="tx1"/>
                </a:solidFill>
                <a:effectLst/>
                <a:latin typeface="+mn-lt"/>
                <a:ea typeface="+mn-ea"/>
                <a:cs typeface="+mn-cs"/>
              </a:rPr>
              <a:t>FPs</a:t>
            </a:r>
            <a:r>
              <a:rPr lang="fr-FR" sz="1200" b="0" i="0" kern="1200" dirty="0" smtClean="0">
                <a:solidFill>
                  <a:schemeClr val="tx1"/>
                </a:solidFill>
                <a:effectLst/>
                <a:latin typeface="+mn-lt"/>
                <a:ea typeface="+mn-ea"/>
                <a:cs typeface="+mn-cs"/>
              </a:rPr>
              <a:t>).</a:t>
            </a:r>
          </a:p>
          <a:p>
            <a:r>
              <a:rPr lang="fr-FR" dirty="0" smtClean="0"/>
              <a:t/>
            </a:r>
            <a:br>
              <a:rPr lang="fr-FR" dirty="0" smtClean="0"/>
            </a:br>
            <a:r>
              <a:rPr lang="fr-FR" dirty="0" smtClean="0"/>
              <a:t>(</a:t>
            </a:r>
            <a:r>
              <a:rPr lang="fr-FR" sz="1200" b="0" i="0" kern="1200" dirty="0" smtClean="0">
                <a:solidFill>
                  <a:schemeClr val="tx1"/>
                </a:solidFill>
                <a:effectLst/>
                <a:latin typeface="+mn-lt"/>
                <a:ea typeface="+mn-ea"/>
                <a:cs typeface="+mn-cs"/>
              </a:rPr>
              <a:t>Nous comparons la performance des classificateurs en calculant le niveau de confiance utilisant l'essai de </a:t>
            </a:r>
            <a:r>
              <a:rPr lang="fr-FR" sz="1200" b="0" i="0" kern="1200" dirty="0" err="1" smtClean="0">
                <a:solidFill>
                  <a:schemeClr val="tx1"/>
                </a:solidFill>
                <a:effectLst/>
                <a:latin typeface="+mn-lt"/>
                <a:ea typeface="+mn-ea"/>
                <a:cs typeface="+mn-cs"/>
              </a:rPr>
              <a:t>McNemar</a:t>
            </a:r>
            <a:r>
              <a:rPr lang="fr-FR" sz="1200" b="0" i="0" kern="1200" dirty="0" smtClean="0">
                <a:solidFill>
                  <a:schemeClr val="tx1"/>
                </a:solidFill>
                <a:effectLst/>
                <a:latin typeface="+mn-lt"/>
                <a:ea typeface="+mn-ea"/>
                <a:cs typeface="+mn-cs"/>
              </a:rPr>
              <a:t>.)</a:t>
            </a:r>
          </a:p>
          <a:p>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6</a:t>
            </a:fld>
            <a:endParaRPr lang="fr-FR"/>
          </a:p>
        </p:txBody>
      </p:sp>
    </p:spTree>
    <p:extLst>
      <p:ext uri="{BB962C8B-B14F-4D97-AF65-F5344CB8AC3E}">
        <p14:creationId xmlns:p14="http://schemas.microsoft.com/office/powerpoint/2010/main" val="313057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SAID</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7</a:t>
            </a:fld>
            <a:endParaRPr lang="fr-FR"/>
          </a:p>
        </p:txBody>
      </p:sp>
    </p:spTree>
    <p:extLst>
      <p:ext uri="{BB962C8B-B14F-4D97-AF65-F5344CB8AC3E}">
        <p14:creationId xmlns:p14="http://schemas.microsoft.com/office/powerpoint/2010/main" val="67494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ARNAUD</a:t>
            </a:r>
            <a:endParaRPr lang="fr-FR" dirty="0"/>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8</a:t>
            </a:fld>
            <a:endParaRPr lang="fr-FR"/>
          </a:p>
        </p:txBody>
      </p:sp>
    </p:spTree>
    <p:extLst>
      <p:ext uri="{BB962C8B-B14F-4D97-AF65-F5344CB8AC3E}">
        <p14:creationId xmlns:p14="http://schemas.microsoft.com/office/powerpoint/2010/main" val="385917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MAX</a:t>
            </a:r>
          </a:p>
          <a:p>
            <a:r>
              <a:rPr lang="fr-FR" sz="1200" b="0" i="0" kern="1200" dirty="0" smtClean="0">
                <a:solidFill>
                  <a:schemeClr val="tx1"/>
                </a:solidFill>
                <a:effectLst/>
                <a:latin typeface="+mn-lt"/>
                <a:ea typeface="+mn-ea"/>
                <a:cs typeface="+mn-cs"/>
              </a:rPr>
              <a:t>Une des limites de l'approche basée sur la compression est le temps qu’elle prend pour classer</a:t>
            </a:r>
            <a:r>
              <a:rPr lang="fr-FR" dirty="0" smtClean="0"/>
              <a:t/>
            </a:r>
            <a:br>
              <a:rPr lang="fr-FR" dirty="0" smtClean="0"/>
            </a:br>
            <a:r>
              <a:rPr lang="fr-FR" sz="1200" b="0" i="0" kern="1200" dirty="0" smtClean="0">
                <a:solidFill>
                  <a:schemeClr val="tx1"/>
                </a:solidFill>
                <a:effectLst/>
                <a:latin typeface="+mn-lt"/>
                <a:ea typeface="+mn-ea"/>
                <a:cs typeface="+mn-cs"/>
              </a:rPr>
              <a:t>un email.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Le tableau 1 montre le temps mit pour classer un email</a:t>
            </a:r>
            <a:r>
              <a:rPr lang="fr-FR" sz="1200" b="0" i="0" kern="1200" baseline="0" dirty="0" smtClean="0">
                <a:solidFill>
                  <a:schemeClr val="tx1"/>
                </a:solidFill>
                <a:effectLst/>
                <a:latin typeface="+mn-lt"/>
                <a:ea typeface="+mn-ea"/>
                <a:cs typeface="+mn-cs"/>
              </a:rPr>
              <a:t> (en</a:t>
            </a:r>
            <a:r>
              <a:rPr lang="fr-FR" sz="1200" b="0" i="0" kern="1200" dirty="0" smtClean="0">
                <a:solidFill>
                  <a:schemeClr val="tx1"/>
                </a:solidFill>
                <a:effectLst/>
                <a:latin typeface="+mn-lt"/>
                <a:ea typeface="+mn-ea"/>
                <a:cs typeface="+mn-cs"/>
              </a:rPr>
              <a:t> secondes) utilisant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approches basées sur caractéristique et </a:t>
            </a:r>
            <a:r>
              <a:rPr lang="fr-FR" sz="1200" b="0" i="0" kern="1200" dirty="0" err="1" smtClean="0">
                <a:solidFill>
                  <a:schemeClr val="tx1"/>
                </a:solidFill>
                <a:effectLst/>
                <a:latin typeface="+mn-lt"/>
                <a:ea typeface="+mn-ea"/>
                <a:cs typeface="+mn-cs"/>
              </a:rPr>
              <a:t>feature</a:t>
            </a:r>
            <a:r>
              <a:rPr lang="fr-FR" sz="1200" b="0" i="0" kern="1200" dirty="0" smtClean="0">
                <a:solidFill>
                  <a:schemeClr val="tx1"/>
                </a:solidFill>
                <a:effectLst/>
                <a:latin typeface="+mn-lt"/>
                <a:ea typeface="+mn-ea"/>
                <a:cs typeface="+mn-cs"/>
              </a:rPr>
              <a:t>-free pour 1000 cas. Le temps pour classer un email simple utilisant CDM est, au mieux, 180 fois plus lent qu‘en employant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la similitude basée sur caractéristique.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L'algorithme de compression est beaucoup</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plus couteux en temps qu’en</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comparant les  caractéristiques des emails. </a:t>
            </a:r>
          </a:p>
          <a:p>
            <a:r>
              <a:rPr lang="fr-FR" sz="1200" b="0" i="0" kern="1200" dirty="0" smtClean="0">
                <a:solidFill>
                  <a:schemeClr val="tx1"/>
                </a:solidFill>
                <a:effectLst/>
                <a:latin typeface="+mn-lt"/>
                <a:ea typeface="+mn-ea"/>
                <a:cs typeface="+mn-cs"/>
              </a:rPr>
              <a:t>En outre, la similarité par</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compression</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exige que</a:t>
            </a:r>
            <a:r>
              <a:rPr lang="fr-FR" sz="1200" b="0" i="0" kern="1200" baseline="0" dirty="0" smtClean="0">
                <a:solidFill>
                  <a:schemeClr val="tx1"/>
                </a:solidFill>
                <a:effectLst/>
                <a:latin typeface="+mn-lt"/>
                <a:ea typeface="+mn-ea"/>
                <a:cs typeface="+mn-cs"/>
              </a:rPr>
              <a:t> le</a:t>
            </a:r>
            <a:r>
              <a:rPr lang="fr-FR" sz="1200" b="0" i="0" kern="1200" dirty="0" smtClean="0">
                <a:solidFill>
                  <a:schemeClr val="tx1"/>
                </a:solidFill>
                <a:effectLst/>
                <a:latin typeface="+mn-lt"/>
                <a:ea typeface="+mn-ea"/>
                <a:cs typeface="+mn-cs"/>
              </a:rPr>
              <a:t> cas  cible soit comparé</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à</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chaque cas ce qui n'est pas toujours nécessaire dans la similitude basée sur les caractéristique.</a:t>
            </a:r>
          </a:p>
          <a:p>
            <a:r>
              <a:rPr lang="fr-FR" sz="1200" b="0" i="0" kern="1200" dirty="0" smtClean="0">
                <a:solidFill>
                  <a:schemeClr val="tx1"/>
                </a:solidFill>
                <a:effectLst/>
                <a:latin typeface="+mn-lt"/>
                <a:ea typeface="+mn-ea"/>
                <a:cs typeface="+mn-cs"/>
              </a:rPr>
              <a:t>(si, par exemple, un filet de récupération de cas est employé.)</a:t>
            </a:r>
          </a:p>
          <a:p>
            <a:r>
              <a:rPr lang="fr-FR" dirty="0" smtClean="0"/>
              <a:t/>
            </a:r>
            <a:br>
              <a:rPr lang="fr-FR" dirty="0" smtClean="0"/>
            </a:br>
            <a:r>
              <a:rPr lang="fr-FR" dirty="0" smtClean="0"/>
              <a:t>L’</a:t>
            </a:r>
            <a:r>
              <a:rPr lang="fr-FR" sz="1200" b="0" i="0" kern="1200" dirty="0" smtClean="0">
                <a:solidFill>
                  <a:schemeClr val="tx1"/>
                </a:solidFill>
                <a:effectLst/>
                <a:latin typeface="+mn-lt"/>
                <a:ea typeface="+mn-ea"/>
                <a:cs typeface="+mn-cs"/>
              </a:rPr>
              <a:t>utilisation du CDM avec </a:t>
            </a:r>
            <a:r>
              <a:rPr lang="fr-FR" sz="1200" b="0" i="0" kern="1200" dirty="0" err="1" smtClean="0">
                <a:solidFill>
                  <a:schemeClr val="tx1"/>
                </a:solidFill>
                <a:effectLst/>
                <a:latin typeface="+mn-lt"/>
                <a:ea typeface="+mn-ea"/>
                <a:cs typeface="+mn-cs"/>
              </a:rPr>
              <a:t>GZip</a:t>
            </a:r>
            <a:r>
              <a:rPr lang="fr-FR" sz="1200" b="0" i="0" kern="1200" dirty="0" smtClean="0">
                <a:solidFill>
                  <a:schemeClr val="tx1"/>
                </a:solidFill>
                <a:effectLst/>
                <a:latin typeface="+mn-lt"/>
                <a:ea typeface="+mn-ea"/>
                <a:cs typeface="+mn-cs"/>
              </a:rPr>
              <a:t> fonctionne significativement mieux en termes de temps d’exécution que le CDM avec la PPM. </a:t>
            </a:r>
          </a:p>
          <a:p>
            <a:r>
              <a:rPr lang="fr-FR" dirty="0" smtClean="0"/>
              <a:t>L’</a:t>
            </a:r>
            <a:r>
              <a:rPr lang="fr-FR" sz="1200" b="0" i="0" kern="1200" dirty="0" smtClean="0">
                <a:solidFill>
                  <a:schemeClr val="tx1"/>
                </a:solidFill>
                <a:effectLst/>
                <a:latin typeface="+mn-lt"/>
                <a:ea typeface="+mn-ea"/>
                <a:cs typeface="+mn-cs"/>
              </a:rPr>
              <a:t>utilisation du CDM avec </a:t>
            </a:r>
            <a:r>
              <a:rPr lang="fr-FR" sz="1200" b="0" i="0" kern="1200" dirty="0" err="1" smtClean="0">
                <a:solidFill>
                  <a:schemeClr val="tx1"/>
                </a:solidFill>
                <a:effectLst/>
                <a:latin typeface="+mn-lt"/>
                <a:ea typeface="+mn-ea"/>
                <a:cs typeface="+mn-cs"/>
              </a:rPr>
              <a:t>Gzip</a:t>
            </a:r>
            <a:r>
              <a:rPr lang="fr-FR" sz="1200" b="0" i="0" kern="1200" dirty="0" smtClean="0">
                <a:solidFill>
                  <a:schemeClr val="tx1"/>
                </a:solidFill>
                <a:effectLst/>
                <a:latin typeface="+mn-lt"/>
                <a:ea typeface="+mn-ea"/>
                <a:cs typeface="+mn-cs"/>
              </a:rPr>
              <a:t> peut être rendu légèrement plus rapide en modifiant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la</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longueur</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des fichier d'email pour prendre en considération le fait que l'algorithme </a:t>
            </a:r>
            <a:r>
              <a:rPr lang="fr-FR" sz="1200" b="0" i="0" kern="1200" dirty="0" err="1" smtClean="0">
                <a:solidFill>
                  <a:schemeClr val="tx1"/>
                </a:solidFill>
                <a:effectLst/>
                <a:latin typeface="+mn-lt"/>
                <a:ea typeface="+mn-ea"/>
                <a:cs typeface="+mn-cs"/>
              </a:rPr>
              <a:t>Gzip</a:t>
            </a:r>
            <a:r>
              <a:rPr lang="fr-FR" sz="1200" b="0" i="0" kern="1200" dirty="0" smtClean="0">
                <a:solidFill>
                  <a:schemeClr val="tx1"/>
                </a:solidFill>
                <a:effectLst/>
                <a:latin typeface="+mn-lt"/>
                <a:ea typeface="+mn-ea"/>
                <a:cs typeface="+mn-cs"/>
              </a:rPr>
              <a:t> emploie une taille de fenêtre de glissement de 32 K bytes. Tronquer les fichiers d'email à 16 K bytes chacun avant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 calculer le CDM augmente vitesse de 9,5% à 25% sur les ensembles de données évalués. </a:t>
            </a:r>
          </a:p>
          <a:p>
            <a:r>
              <a:rPr lang="fr-FR" sz="1200" b="0" i="0" kern="1200" dirty="0" smtClean="0">
                <a:solidFill>
                  <a:schemeClr val="tx1"/>
                </a:solidFill>
                <a:effectLst/>
                <a:latin typeface="+mn-lt"/>
                <a:ea typeface="+mn-ea"/>
                <a:cs typeface="+mn-cs"/>
              </a:rPr>
              <a:t>Les</a:t>
            </a:r>
            <a:r>
              <a:rPr lang="fr-FR" sz="1200" b="0" i="0" kern="1200" baseline="0" dirty="0" smtClean="0">
                <a:solidFill>
                  <a:schemeClr val="tx1"/>
                </a:solidFill>
                <a:effectLst/>
                <a:latin typeface="+mn-lt"/>
                <a:ea typeface="+mn-ea"/>
                <a:cs typeface="+mn-cs"/>
              </a:rPr>
              <a:t> cas </a:t>
            </a:r>
            <a:r>
              <a:rPr lang="fr-FR" sz="1200" b="0" i="0" kern="1200" dirty="0" smtClean="0">
                <a:solidFill>
                  <a:schemeClr val="tx1"/>
                </a:solidFill>
                <a:effectLst/>
                <a:latin typeface="+mn-lt"/>
                <a:ea typeface="+mn-ea"/>
                <a:cs typeface="+mn-cs"/>
              </a:rPr>
              <a:t>CDM-</a:t>
            </a:r>
            <a:r>
              <a:rPr lang="fr-FR" sz="1200" b="0" i="0" kern="1200" dirty="0" err="1" smtClean="0">
                <a:solidFill>
                  <a:schemeClr val="tx1"/>
                </a:solidFill>
                <a:effectLst/>
                <a:latin typeface="+mn-lt"/>
                <a:ea typeface="+mn-ea"/>
                <a:cs typeface="+mn-cs"/>
              </a:rPr>
              <a:t>GZip</a:t>
            </a:r>
            <a:r>
              <a:rPr lang="fr-FR" sz="1200" b="0" i="0" kern="1200" dirty="0" smtClean="0">
                <a:solidFill>
                  <a:schemeClr val="tx1"/>
                </a:solidFill>
                <a:effectLst/>
                <a:latin typeface="+mn-lt"/>
                <a:ea typeface="+mn-ea"/>
                <a:cs typeface="+mn-cs"/>
              </a:rPr>
              <a:t> dans le tableau 1 incluent cette accélération. </a:t>
            </a:r>
          </a:p>
          <a:p>
            <a:r>
              <a:rPr lang="fr-FR" sz="1200" b="0" i="0" kern="1200" dirty="0" smtClean="0">
                <a:solidFill>
                  <a:schemeClr val="tx1"/>
                </a:solidFill>
                <a:effectLst/>
                <a:latin typeface="+mn-lt"/>
                <a:ea typeface="+mn-ea"/>
                <a:cs typeface="+mn-cs"/>
              </a:rPr>
              <a:t>Nous avons constaté que la troncation des fichiers d'email n'a pas de vrai effets sur les résultats des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erreurs de classification. </a:t>
            </a:r>
          </a:p>
        </p:txBody>
      </p:sp>
      <p:sp>
        <p:nvSpPr>
          <p:cNvPr id="4" name="Espace réservé du numéro de diapositive 3"/>
          <p:cNvSpPr>
            <a:spLocks noGrp="1"/>
          </p:cNvSpPr>
          <p:nvPr>
            <p:ph type="sldNum" sz="quarter" idx="10"/>
          </p:nvPr>
        </p:nvSpPr>
        <p:spPr/>
        <p:txBody>
          <a:bodyPr/>
          <a:lstStyle/>
          <a:p>
            <a:fld id="{170A201C-0A56-453B-BA7C-3235914CFAC1}" type="slidenum">
              <a:rPr lang="fr-FR" smtClean="0"/>
              <a:t>9</a:t>
            </a:fld>
            <a:endParaRPr lang="fr-FR"/>
          </a:p>
        </p:txBody>
      </p:sp>
    </p:spTree>
    <p:extLst>
      <p:ext uri="{BB962C8B-B14F-4D97-AF65-F5344CB8AC3E}">
        <p14:creationId xmlns:p14="http://schemas.microsoft.com/office/powerpoint/2010/main" val="151478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2D812B1-5886-46C5-9019-6FE4943F7F28}" type="datetimeFigureOut">
              <a:rPr lang="fr-FR" smtClean="0"/>
              <a:t>09/10/2014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394934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12B1-5886-46C5-9019-6FE4943F7F28}" type="datetimeFigureOut">
              <a:rPr lang="fr-FR" smtClean="0"/>
              <a:t>09/10/2014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71061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12B1-5886-46C5-9019-6FE4943F7F28}" type="datetimeFigureOut">
              <a:rPr lang="fr-FR" smtClean="0"/>
              <a:t>09/10/2014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15439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12B1-5886-46C5-9019-6FE4943F7F28}" type="datetimeFigureOut">
              <a:rPr lang="fr-FR" smtClean="0"/>
              <a:t>09/10/2014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66685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2D812B1-5886-46C5-9019-6FE4943F7F28}" type="datetimeFigureOut">
              <a:rPr lang="fr-FR" smtClean="0"/>
              <a:t>09/10/2014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90055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2D812B1-5886-46C5-9019-6FE4943F7F28}" type="datetimeFigureOut">
              <a:rPr lang="fr-FR" smtClean="0"/>
              <a:t>09/10/2014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152323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2D812B1-5886-46C5-9019-6FE4943F7F28}" type="datetimeFigureOut">
              <a:rPr lang="fr-FR" smtClean="0"/>
              <a:t>09/10/2014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159547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2D812B1-5886-46C5-9019-6FE4943F7F28}" type="datetimeFigureOut">
              <a:rPr lang="fr-FR" smtClean="0"/>
              <a:t>09/10/2014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409953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2D812B1-5886-46C5-9019-6FE4943F7F28}" type="datetimeFigureOut">
              <a:rPr lang="fr-FR" smtClean="0"/>
              <a:t>09/10/2014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117358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2D812B1-5886-46C5-9019-6FE4943F7F28}" type="datetimeFigureOut">
              <a:rPr lang="fr-FR" smtClean="0"/>
              <a:t>09/10/2014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335334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2D812B1-5886-46C5-9019-6FE4943F7F28}" type="datetimeFigureOut">
              <a:rPr lang="fr-FR" smtClean="0"/>
              <a:t>09/10/2014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1825AF-9654-4FC8-935C-C99AB60E6FEB}" type="slidenum">
              <a:rPr lang="fr-FR" smtClean="0"/>
              <a:t>‹N°›</a:t>
            </a:fld>
            <a:endParaRPr lang="fr-FR"/>
          </a:p>
        </p:txBody>
      </p:sp>
    </p:spTree>
    <p:extLst>
      <p:ext uri="{BB962C8B-B14F-4D97-AF65-F5344CB8AC3E}">
        <p14:creationId xmlns:p14="http://schemas.microsoft.com/office/powerpoint/2010/main" val="224474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812B1-5886-46C5-9019-6FE4943F7F28}" type="datetimeFigureOut">
              <a:rPr lang="fr-FR" smtClean="0"/>
              <a:t>09/10/2014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825AF-9654-4FC8-935C-C99AB60E6FEB}" type="slidenum">
              <a:rPr lang="fr-FR" smtClean="0"/>
              <a:t>‹N°›</a:t>
            </a:fld>
            <a:endParaRPr lang="fr-FR"/>
          </a:p>
        </p:txBody>
      </p:sp>
    </p:spTree>
    <p:extLst>
      <p:ext uri="{BB962C8B-B14F-4D97-AF65-F5344CB8AC3E}">
        <p14:creationId xmlns:p14="http://schemas.microsoft.com/office/powerpoint/2010/main" val="108297202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2666727"/>
          </a:xfrm>
        </p:spPr>
        <p:txBody>
          <a:bodyPr>
            <a:normAutofit/>
          </a:bodyPr>
          <a:lstStyle/>
          <a:p>
            <a:r>
              <a:rPr lang="fr-FR" dirty="0" err="1" smtClean="0"/>
              <a:t>Feature</a:t>
            </a:r>
            <a:r>
              <a:rPr lang="fr-FR" dirty="0" smtClean="0"/>
              <a:t> </a:t>
            </a:r>
            <a:r>
              <a:rPr lang="fr-FR" dirty="0" err="1" smtClean="0"/>
              <a:t>based</a:t>
            </a:r>
            <a:r>
              <a:rPr lang="fr-FR" dirty="0" smtClean="0"/>
              <a:t> and </a:t>
            </a:r>
            <a:r>
              <a:rPr lang="fr-FR" dirty="0" err="1" smtClean="0"/>
              <a:t>feature</a:t>
            </a:r>
            <a:r>
              <a:rPr lang="fr-FR" dirty="0" smtClean="0"/>
              <a:t> free </a:t>
            </a:r>
            <a:r>
              <a:rPr lang="fr-FR" dirty="0" err="1" smtClean="0"/>
              <a:t>textual</a:t>
            </a:r>
            <a:r>
              <a:rPr lang="fr-FR" dirty="0" smtClean="0"/>
              <a:t> CBR : a </a:t>
            </a:r>
            <a:r>
              <a:rPr lang="fr-FR" dirty="0" err="1" smtClean="0"/>
              <a:t>comparison</a:t>
            </a:r>
            <a:r>
              <a:rPr lang="fr-FR" dirty="0" smtClean="0"/>
              <a:t> in spam </a:t>
            </a:r>
            <a:r>
              <a:rPr lang="fr-FR" dirty="0" err="1" smtClean="0"/>
              <a:t>filtering</a:t>
            </a:r>
            <a:endParaRPr lang="fr-FR" dirty="0"/>
          </a:p>
        </p:txBody>
      </p:sp>
      <p:pic>
        <p:nvPicPr>
          <p:cNvPr id="4" name="Picture 2" descr="C:\Users\Maxime\Google Drive\BioInfoSeq\UT3+PRES_logoQ.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4406727" cy="148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656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Discussion</a:t>
            </a:r>
            <a:endParaRPr lang="fr-FR" dirty="0"/>
          </a:p>
        </p:txBody>
      </p:sp>
      <p:sp>
        <p:nvSpPr>
          <p:cNvPr id="3" name="Espace réservé du contenu 2"/>
          <p:cNvSpPr>
            <a:spLocks noGrp="1"/>
          </p:cNvSpPr>
          <p:nvPr>
            <p:ph idx="1"/>
          </p:nvPr>
        </p:nvSpPr>
        <p:spPr/>
        <p:txBody>
          <a:bodyPr/>
          <a:lstStyle/>
          <a:p>
            <a:r>
              <a:rPr lang="fr-FR" dirty="0" smtClean="0"/>
              <a:t>Avantages de la compression </a:t>
            </a:r>
          </a:p>
          <a:p>
            <a:pPr lvl="1"/>
            <a:r>
              <a:rPr lang="fr-FR" dirty="0" smtClean="0"/>
              <a:t>Précision remarquable</a:t>
            </a:r>
          </a:p>
          <a:p>
            <a:pPr lvl="1"/>
            <a:r>
              <a:rPr lang="fr-FR" dirty="0" smtClean="0"/>
              <a:t>Facilité de mise en place</a:t>
            </a:r>
          </a:p>
          <a:p>
            <a:pPr lvl="1"/>
            <a:r>
              <a:rPr lang="fr-FR" dirty="0" smtClean="0"/>
              <a:t>Meilleure adaptation au concept drift</a:t>
            </a:r>
          </a:p>
          <a:p>
            <a:r>
              <a:rPr lang="fr-FR" dirty="0" smtClean="0"/>
              <a:t>Désavantage</a:t>
            </a:r>
          </a:p>
          <a:p>
            <a:pPr lvl="1"/>
            <a:r>
              <a:rPr lang="fr-FR" dirty="0" smtClean="0"/>
              <a:t>Manque d’</a:t>
            </a:r>
            <a:r>
              <a:rPr lang="fr-FR" dirty="0" err="1" smtClean="0"/>
              <a:t>explicabilité</a:t>
            </a:r>
            <a:endParaRPr lang="fr-FR" dirty="0" smtClean="0"/>
          </a:p>
          <a:p>
            <a:pPr lvl="1"/>
            <a:r>
              <a:rPr lang="fr-FR" dirty="0" smtClean="0"/>
              <a:t>Temps d’exécution</a:t>
            </a:r>
          </a:p>
          <a:p>
            <a:r>
              <a:rPr lang="fr-FR" dirty="0" smtClean="0"/>
              <a:t>Fiabilité et robustesse </a:t>
            </a:r>
          </a:p>
          <a:p>
            <a:endParaRPr lang="fr-FR" dirty="0"/>
          </a:p>
        </p:txBody>
      </p:sp>
    </p:spTree>
    <p:extLst>
      <p:ext uri="{BB962C8B-B14F-4D97-AF65-F5344CB8AC3E}">
        <p14:creationId xmlns:p14="http://schemas.microsoft.com/office/powerpoint/2010/main" val="3218763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Compression-</a:t>
            </a:r>
            <a:r>
              <a:rPr lang="fr-FR" dirty="0" err="1" smtClean="0"/>
              <a:t>based</a:t>
            </a:r>
            <a:r>
              <a:rPr lang="fr-FR" dirty="0" smtClean="0"/>
              <a:t> distance plus performant</a:t>
            </a:r>
          </a:p>
          <a:p>
            <a:pPr marL="0" indent="0">
              <a:buNone/>
            </a:pPr>
            <a:endParaRPr lang="fr-FR" dirty="0" smtClean="0"/>
          </a:p>
          <a:p>
            <a:r>
              <a:rPr lang="fr-FR" dirty="0" smtClean="0"/>
              <a:t>Ouverture </a:t>
            </a:r>
            <a:endParaRPr lang="fr-FR" dirty="0"/>
          </a:p>
        </p:txBody>
      </p:sp>
    </p:spTree>
    <p:extLst>
      <p:ext uri="{BB962C8B-B14F-4D97-AF65-F5344CB8AC3E}">
        <p14:creationId xmlns:p14="http://schemas.microsoft.com/office/powerpoint/2010/main" val="1671260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a:t>
            </a:r>
            <a:endParaRPr lang="fr-FR" dirty="0"/>
          </a:p>
        </p:txBody>
      </p:sp>
      <p:sp>
        <p:nvSpPr>
          <p:cNvPr id="3" name="Espace réservé du contenu 2"/>
          <p:cNvSpPr>
            <a:spLocks noGrp="1"/>
          </p:cNvSpPr>
          <p:nvPr>
            <p:ph idx="1"/>
          </p:nvPr>
        </p:nvSpPr>
        <p:spPr/>
        <p:txBody>
          <a:bodyPr/>
          <a:lstStyle/>
          <a:p>
            <a:pPr marL="0" indent="0" algn="ctr">
              <a:buNone/>
            </a:pPr>
            <a:endParaRPr lang="fr-FR" smtClean="0"/>
          </a:p>
          <a:p>
            <a:pPr marL="0" indent="0" algn="ctr">
              <a:buNone/>
            </a:pPr>
            <a:endParaRPr lang="fr-FR" smtClean="0"/>
          </a:p>
          <a:p>
            <a:pPr marL="0" indent="0" algn="ctr">
              <a:buNone/>
            </a:pPr>
            <a:endParaRPr lang="fr-FR" dirty="0" smtClean="0"/>
          </a:p>
          <a:p>
            <a:pPr marL="0" indent="0" algn="ctr">
              <a:buNone/>
            </a:pPr>
            <a:r>
              <a:rPr lang="fr-FR" sz="9600" dirty="0" smtClean="0"/>
              <a:t>?</a:t>
            </a:r>
            <a:endParaRPr lang="fr-FR" sz="9600" dirty="0"/>
          </a:p>
        </p:txBody>
      </p:sp>
    </p:spTree>
    <p:extLst>
      <p:ext uri="{BB962C8B-B14F-4D97-AF65-F5344CB8AC3E}">
        <p14:creationId xmlns:p14="http://schemas.microsoft.com/office/powerpoint/2010/main" val="2343175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dirty="0" smtClean="0"/>
              <a:t>Spam?</a:t>
            </a:r>
          </a:p>
          <a:p>
            <a:r>
              <a:rPr lang="fr-FR" dirty="0" smtClean="0"/>
              <a:t>Problème difficile à résoudre</a:t>
            </a:r>
          </a:p>
          <a:p>
            <a:pPr lvl="1"/>
            <a:r>
              <a:rPr lang="fr-FR" dirty="0" smtClean="0"/>
              <a:t>Changement </a:t>
            </a:r>
          </a:p>
          <a:p>
            <a:pPr lvl="1"/>
            <a:r>
              <a:rPr lang="fr-FR" dirty="0" smtClean="0"/>
              <a:t>Différences entre deux Spam</a:t>
            </a:r>
          </a:p>
          <a:p>
            <a:pPr lvl="1"/>
            <a:r>
              <a:rPr lang="fr-FR" dirty="0" smtClean="0"/>
              <a:t>Faux positifs</a:t>
            </a:r>
            <a:endParaRPr lang="fr-FR" dirty="0"/>
          </a:p>
          <a:p>
            <a:r>
              <a:rPr lang="fr-FR" dirty="0" smtClean="0"/>
              <a:t>Stratégies déjà utilisées (ECUE, </a:t>
            </a:r>
            <a:r>
              <a:rPr lang="fr-FR" dirty="0" err="1" smtClean="0"/>
              <a:t>Blacklist</a:t>
            </a:r>
            <a:r>
              <a:rPr lang="fr-FR" dirty="0" smtClean="0"/>
              <a:t>, …) </a:t>
            </a:r>
          </a:p>
          <a:p>
            <a:pPr marL="0" indent="0">
              <a:buNone/>
            </a:pPr>
            <a:endParaRPr lang="fr-FR" dirty="0"/>
          </a:p>
          <a:p>
            <a:pPr lvl="1"/>
            <a:endParaRPr lang="fr-FR" dirty="0" smtClean="0"/>
          </a:p>
        </p:txBody>
      </p:sp>
    </p:spTree>
    <p:extLst>
      <p:ext uri="{BB962C8B-B14F-4D97-AF65-F5344CB8AC3E}">
        <p14:creationId xmlns:p14="http://schemas.microsoft.com/office/powerpoint/2010/main" val="1470294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Email Classification </a:t>
            </a:r>
            <a:r>
              <a:rPr lang="fr-FR" dirty="0" err="1"/>
              <a:t>U</a:t>
            </a:r>
            <a:r>
              <a:rPr lang="fr-FR" dirty="0" err="1" smtClean="0"/>
              <a:t>sing</a:t>
            </a:r>
            <a:r>
              <a:rPr lang="fr-FR" dirty="0" smtClean="0"/>
              <a:t> </a:t>
            </a:r>
            <a:r>
              <a:rPr lang="fr-FR" dirty="0" err="1" smtClean="0"/>
              <a:t>Examples</a:t>
            </a:r>
            <a:endParaRPr lang="fr-FR" dirty="0"/>
          </a:p>
        </p:txBody>
      </p:sp>
      <p:sp>
        <p:nvSpPr>
          <p:cNvPr id="3" name="Espace réservé du contenu 2"/>
          <p:cNvSpPr>
            <a:spLocks noGrp="1"/>
          </p:cNvSpPr>
          <p:nvPr>
            <p:ph idx="1"/>
          </p:nvPr>
        </p:nvSpPr>
        <p:spPr/>
        <p:txBody>
          <a:bodyPr/>
          <a:lstStyle/>
          <a:p>
            <a:r>
              <a:rPr lang="fr-FR" dirty="0" smtClean="0"/>
              <a:t>Machine </a:t>
            </a:r>
            <a:r>
              <a:rPr lang="fr-FR" dirty="0" err="1" smtClean="0"/>
              <a:t>learning</a:t>
            </a:r>
            <a:r>
              <a:rPr lang="fr-FR" dirty="0" smtClean="0"/>
              <a:t> </a:t>
            </a:r>
            <a:r>
              <a:rPr lang="fr-FR" dirty="0" smtClean="0"/>
              <a:t>system</a:t>
            </a:r>
          </a:p>
          <a:p>
            <a:r>
              <a:rPr lang="fr-FR" dirty="0" smtClean="0"/>
              <a:t>Case-</a:t>
            </a:r>
            <a:r>
              <a:rPr lang="fr-FR" dirty="0" err="1" smtClean="0"/>
              <a:t>Based</a:t>
            </a:r>
            <a:r>
              <a:rPr lang="fr-FR" dirty="0" smtClean="0"/>
              <a:t> </a:t>
            </a:r>
            <a:r>
              <a:rPr lang="fr-FR" dirty="0" err="1" smtClean="0"/>
              <a:t>Reasonning</a:t>
            </a:r>
            <a:r>
              <a:rPr lang="fr-FR" dirty="0" smtClean="0"/>
              <a:t> (CBR</a:t>
            </a:r>
            <a:r>
              <a:rPr lang="fr-FR" dirty="0" smtClean="0"/>
              <a:t>)</a:t>
            </a:r>
            <a:endParaRPr lang="fr-FR" dirty="0"/>
          </a:p>
          <a:p>
            <a:r>
              <a:rPr lang="fr-FR" dirty="0"/>
              <a:t>K plus proches voisins</a:t>
            </a:r>
          </a:p>
          <a:p>
            <a:r>
              <a:rPr lang="fr-FR" dirty="0" smtClean="0"/>
              <a:t>Volontairement </a:t>
            </a:r>
            <a:r>
              <a:rPr lang="fr-FR" dirty="0" smtClean="0"/>
              <a:t>biaisé pour éviter les faux positifs</a:t>
            </a:r>
          </a:p>
          <a:p>
            <a:r>
              <a:rPr lang="fr-FR" smtClean="0"/>
              <a:t>Competence-Based</a:t>
            </a:r>
            <a:r>
              <a:rPr lang="fr-FR" dirty="0" smtClean="0"/>
              <a:t> </a:t>
            </a:r>
            <a:r>
              <a:rPr lang="fr-FR" dirty="0" err="1" smtClean="0"/>
              <a:t>Editing</a:t>
            </a:r>
            <a:r>
              <a:rPr lang="fr-FR" dirty="0" smtClean="0"/>
              <a:t> (CBE)</a:t>
            </a:r>
          </a:p>
        </p:txBody>
      </p:sp>
    </p:spTree>
    <p:extLst>
      <p:ext uri="{BB962C8B-B14F-4D97-AF65-F5344CB8AC3E}">
        <p14:creationId xmlns:p14="http://schemas.microsoft.com/office/powerpoint/2010/main" val="1952021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Feature-Based</a:t>
            </a:r>
            <a:r>
              <a:rPr lang="fr-FR" dirty="0" smtClean="0"/>
              <a:t> </a:t>
            </a:r>
            <a:r>
              <a:rPr lang="fr-FR" dirty="0" err="1" smtClean="0"/>
              <a:t>textual</a:t>
            </a:r>
            <a:r>
              <a:rPr lang="fr-FR" dirty="0" smtClean="0"/>
              <a:t> CBR</a:t>
            </a:r>
            <a:endParaRPr lang="fr-FR" dirty="0"/>
          </a:p>
        </p:txBody>
      </p:sp>
      <p:sp>
        <p:nvSpPr>
          <p:cNvPr id="3" name="Espace réservé du contenu 2"/>
          <p:cNvSpPr>
            <a:spLocks noGrp="1"/>
          </p:cNvSpPr>
          <p:nvPr>
            <p:ph idx="1"/>
          </p:nvPr>
        </p:nvSpPr>
        <p:spPr/>
        <p:txBody>
          <a:bodyPr/>
          <a:lstStyle/>
          <a:p>
            <a:r>
              <a:rPr lang="fr-FR" dirty="0" smtClean="0"/>
              <a:t>Prend en compte tout sauf les pièces jointes</a:t>
            </a:r>
          </a:p>
          <a:p>
            <a:r>
              <a:rPr lang="fr-FR" dirty="0" smtClean="0"/>
              <a:t>Chaque instance est décrite par un vecteur</a:t>
            </a:r>
          </a:p>
          <a:p>
            <a:r>
              <a:rPr lang="fr-FR" dirty="0" smtClean="0"/>
              <a:t>Trois types de </a:t>
            </a:r>
            <a:r>
              <a:rPr lang="fr-FR" dirty="0" err="1" smtClean="0"/>
              <a:t>features</a:t>
            </a:r>
            <a:r>
              <a:rPr lang="fr-FR" dirty="0" smtClean="0"/>
              <a:t> :</a:t>
            </a:r>
          </a:p>
          <a:p>
            <a:pPr lvl="1"/>
            <a:r>
              <a:rPr lang="fr-FR" dirty="0" smtClean="0"/>
              <a:t>Mots </a:t>
            </a:r>
          </a:p>
          <a:p>
            <a:pPr lvl="1"/>
            <a:r>
              <a:rPr lang="fr-FR" dirty="0" smtClean="0"/>
              <a:t>Caractères </a:t>
            </a:r>
          </a:p>
          <a:p>
            <a:pPr lvl="1"/>
            <a:r>
              <a:rPr lang="fr-FR" dirty="0"/>
              <a:t>S</a:t>
            </a:r>
            <a:r>
              <a:rPr lang="fr-FR" dirty="0" smtClean="0"/>
              <a:t>tructures</a:t>
            </a:r>
          </a:p>
          <a:p>
            <a:r>
              <a:rPr lang="fr-FR" dirty="0" smtClean="0"/>
              <a:t>Information Gain</a:t>
            </a:r>
          </a:p>
          <a:p>
            <a:pPr marL="0" indent="0">
              <a:buNone/>
            </a:pPr>
            <a:endParaRPr lang="fr-FR" dirty="0" smtClean="0"/>
          </a:p>
          <a:p>
            <a:endParaRPr lang="fr-FR" dirty="0"/>
          </a:p>
        </p:txBody>
      </p:sp>
    </p:spTree>
    <p:extLst>
      <p:ext uri="{BB962C8B-B14F-4D97-AF65-F5344CB8AC3E}">
        <p14:creationId xmlns:p14="http://schemas.microsoft.com/office/powerpoint/2010/main" val="2262472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Featured</a:t>
            </a:r>
            <a:r>
              <a:rPr lang="fr-FR" dirty="0" smtClean="0"/>
              <a:t>-Free </a:t>
            </a:r>
            <a:r>
              <a:rPr lang="fr-FR" dirty="0" err="1" smtClean="0"/>
              <a:t>textual</a:t>
            </a:r>
            <a:r>
              <a:rPr lang="fr-FR" dirty="0" smtClean="0"/>
              <a:t> CBR</a:t>
            </a:r>
            <a:endParaRPr lang="fr-FR" dirty="0"/>
          </a:p>
        </p:txBody>
      </p:sp>
      <p:sp>
        <p:nvSpPr>
          <p:cNvPr id="3" name="Espace réservé du contenu 2"/>
          <p:cNvSpPr>
            <a:spLocks noGrp="1"/>
          </p:cNvSpPr>
          <p:nvPr>
            <p:ph idx="1"/>
          </p:nvPr>
        </p:nvSpPr>
        <p:spPr/>
        <p:txBody>
          <a:bodyPr/>
          <a:lstStyle/>
          <a:p>
            <a:r>
              <a:rPr lang="fr-FR" dirty="0" smtClean="0"/>
              <a:t>Mesure de distance basé sur la compression de texte</a:t>
            </a:r>
          </a:p>
          <a:p>
            <a:r>
              <a:rPr lang="fr-FR" dirty="0" smtClean="0"/>
              <a:t>Basé sur la complexité de Kolmogorov </a:t>
            </a:r>
          </a:p>
          <a:p>
            <a:endParaRPr lang="fr-FR" dirty="0" smtClean="0"/>
          </a:p>
          <a:p>
            <a:r>
              <a:rPr lang="fr-FR" dirty="0" smtClean="0"/>
              <a:t>Distance entre x et y :</a:t>
            </a:r>
          </a:p>
          <a:p>
            <a:endParaRPr lang="fr-FR" dirty="0"/>
          </a:p>
          <a:p>
            <a:r>
              <a:rPr lang="fr-FR" dirty="0" smtClean="0"/>
              <a:t>Pas de </a:t>
            </a:r>
            <a:r>
              <a:rPr lang="fr-FR" dirty="0" err="1" smtClean="0"/>
              <a:t>features</a:t>
            </a:r>
            <a:r>
              <a:rPr lang="fr-FR" dirty="0" smtClean="0"/>
              <a:t> à sélectionner </a:t>
            </a:r>
          </a:p>
          <a:p>
            <a:endParaRPr lang="fr-FR" dirty="0"/>
          </a:p>
        </p:txBody>
      </p:sp>
      <mc:AlternateContent xmlns:mc="http://schemas.openxmlformats.org/markup-compatibility/2006" xmlns:a14="http://schemas.microsoft.com/office/drawing/2010/main">
        <mc:Choice Requires="a14">
          <p:sp>
            <p:nvSpPr>
              <p:cNvPr id="4" name="ZoneTexte 3"/>
              <p:cNvSpPr txBox="1"/>
              <p:nvPr/>
            </p:nvSpPr>
            <p:spPr>
              <a:xfrm>
                <a:off x="3947552" y="3717032"/>
                <a:ext cx="5220072" cy="86132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fr-FR" sz="2400" b="0" i="0" smtClean="0">
                          <a:latin typeface="Cambria Math"/>
                        </a:rPr>
                        <m:t>CDM</m:t>
                      </m:r>
                      <m:d>
                        <m:dPr>
                          <m:ctrlPr>
                            <a:rPr lang="fr-FR" sz="2400" i="1" smtClean="0">
                              <a:latin typeface="Cambria Math"/>
                            </a:rPr>
                          </m:ctrlPr>
                        </m:dPr>
                        <m:e>
                          <m:r>
                            <m:rPr>
                              <m:sty m:val="p"/>
                            </m:rPr>
                            <a:rPr lang="fr-FR" sz="2400" b="0" i="0" smtClean="0">
                              <a:latin typeface="Cambria Math"/>
                            </a:rPr>
                            <m:t>x</m:t>
                          </m:r>
                          <m:r>
                            <a:rPr lang="fr-FR" sz="2400" b="0" i="0" smtClean="0">
                              <a:latin typeface="Cambria Math"/>
                            </a:rPr>
                            <m:t>,</m:t>
                          </m:r>
                          <m:r>
                            <m:rPr>
                              <m:sty m:val="p"/>
                            </m:rPr>
                            <a:rPr lang="fr-FR" sz="2400" b="0" i="0" smtClean="0">
                              <a:latin typeface="Cambria Math"/>
                            </a:rPr>
                            <m:t>y</m:t>
                          </m:r>
                        </m:e>
                      </m:d>
                      <m:r>
                        <a:rPr lang="fr-FR" sz="2400" b="0" i="0" smtClean="0">
                          <a:latin typeface="Cambria Math"/>
                        </a:rPr>
                        <m:t>=</m:t>
                      </m:r>
                      <m:f>
                        <m:fPr>
                          <m:ctrlPr>
                            <a:rPr lang="fr-FR" sz="2400" i="1" smtClean="0">
                              <a:latin typeface="Cambria Math"/>
                            </a:rPr>
                          </m:ctrlPr>
                        </m:fPr>
                        <m:num>
                          <m:r>
                            <m:rPr>
                              <m:sty m:val="p"/>
                            </m:rPr>
                            <a:rPr lang="fr-FR" sz="2400" b="0" i="0" smtClean="0">
                              <a:latin typeface="Cambria Math"/>
                            </a:rPr>
                            <m:t>C</m:t>
                          </m:r>
                          <m:r>
                            <a:rPr lang="fr-FR" sz="2400" b="0" i="0" smtClean="0">
                              <a:latin typeface="Cambria Math"/>
                            </a:rPr>
                            <m:t>(</m:t>
                          </m:r>
                          <m:r>
                            <m:rPr>
                              <m:sty m:val="p"/>
                            </m:rPr>
                            <a:rPr lang="fr-FR" sz="2400" b="0" i="0" smtClean="0">
                              <a:latin typeface="Cambria Math"/>
                            </a:rPr>
                            <m:t>xy</m:t>
                          </m:r>
                          <m:r>
                            <a:rPr lang="fr-FR" sz="2400" b="0" i="0" smtClean="0">
                              <a:latin typeface="Cambria Math"/>
                            </a:rPr>
                            <m:t>)</m:t>
                          </m:r>
                        </m:num>
                        <m:den>
                          <m:r>
                            <m:rPr>
                              <m:sty m:val="p"/>
                            </m:rPr>
                            <a:rPr lang="fr-FR" sz="2400" b="0" i="0" smtClean="0">
                              <a:latin typeface="Cambria Math"/>
                            </a:rPr>
                            <m:t>C</m:t>
                          </m:r>
                          <m:d>
                            <m:dPr>
                              <m:ctrlPr>
                                <a:rPr lang="fr-FR" sz="2400" i="1" smtClean="0">
                                  <a:latin typeface="Cambria Math"/>
                                </a:rPr>
                              </m:ctrlPr>
                            </m:dPr>
                            <m:e>
                              <m:r>
                                <m:rPr>
                                  <m:sty m:val="p"/>
                                </m:rPr>
                                <a:rPr lang="fr-FR" sz="2400" b="0" i="0" smtClean="0">
                                  <a:latin typeface="Cambria Math"/>
                                </a:rPr>
                                <m:t>x</m:t>
                              </m:r>
                            </m:e>
                          </m:d>
                          <m:r>
                            <a:rPr lang="fr-FR" sz="2400" b="0" i="0" smtClean="0">
                              <a:latin typeface="Cambria Math"/>
                            </a:rPr>
                            <m:t>+</m:t>
                          </m:r>
                          <m:r>
                            <m:rPr>
                              <m:sty m:val="p"/>
                            </m:rPr>
                            <a:rPr lang="fr-FR" sz="2400" b="0" i="0" smtClean="0">
                              <a:latin typeface="Cambria Math"/>
                            </a:rPr>
                            <m:t>C</m:t>
                          </m:r>
                          <m:r>
                            <a:rPr lang="fr-FR" sz="2400" b="0" i="0" smtClean="0">
                              <a:latin typeface="Cambria Math"/>
                            </a:rPr>
                            <m:t>(</m:t>
                          </m:r>
                          <m:r>
                            <m:rPr>
                              <m:sty m:val="p"/>
                            </m:rPr>
                            <a:rPr lang="fr-FR" sz="2400" b="0" i="0" smtClean="0">
                              <a:latin typeface="Cambria Math"/>
                            </a:rPr>
                            <m:t>y</m:t>
                          </m:r>
                          <m:r>
                            <a:rPr lang="fr-FR" sz="2400" b="0" i="0" smtClean="0">
                              <a:latin typeface="Cambria Math"/>
                            </a:rPr>
                            <m:t>)</m:t>
                          </m:r>
                        </m:den>
                      </m:f>
                    </m:oMath>
                  </m:oMathPara>
                </a14:m>
                <a:endParaRPr lang="fr-FR" sz="2400" dirty="0">
                  <a:latin typeface="Bell MT" panose="02020503060305020303" pitchFamily="18" charset="0"/>
                  <a:ea typeface="Tahoma" panose="020B0604030504040204" pitchFamily="34" charset="0"/>
                  <a:cs typeface="Tahoma" panose="020B0604030504040204" pitchFamily="34" charset="0"/>
                </a:endParaRPr>
              </a:p>
            </p:txBody>
          </p:sp>
        </mc:Choice>
        <mc:Fallback xmlns="">
          <p:sp>
            <p:nvSpPr>
              <p:cNvPr id="4" name="ZoneTexte 3"/>
              <p:cNvSpPr txBox="1">
                <a:spLocks noRot="1" noChangeAspect="1" noMove="1" noResize="1" noEditPoints="1" noAdjustHandles="1" noChangeArrowheads="1" noChangeShapeType="1" noTextEdit="1"/>
              </p:cNvSpPr>
              <p:nvPr/>
            </p:nvSpPr>
            <p:spPr>
              <a:xfrm>
                <a:off x="3947552" y="3717032"/>
                <a:ext cx="5220072" cy="861326"/>
              </a:xfrm>
              <a:prstGeom prst="rect">
                <a:avLst/>
              </a:prstGeom>
              <a:blipFill rotWithShape="1">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9557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Spam </a:t>
            </a:r>
            <a:r>
              <a:rPr lang="fr-FR" dirty="0" err="1" smtClean="0"/>
              <a:t>filtering</a:t>
            </a:r>
            <a:r>
              <a:rPr lang="fr-FR" dirty="0" smtClean="0"/>
              <a:t> </a:t>
            </a:r>
            <a:r>
              <a:rPr lang="fr-FR" dirty="0" err="1" smtClean="0"/>
              <a:t>experiments</a:t>
            </a:r>
            <a:endParaRPr lang="fr-FR" dirty="0"/>
          </a:p>
        </p:txBody>
      </p:sp>
      <p:sp>
        <p:nvSpPr>
          <p:cNvPr id="5" name="Ellipse 4"/>
          <p:cNvSpPr/>
          <p:nvPr/>
        </p:nvSpPr>
        <p:spPr>
          <a:xfrm>
            <a:off x="2810824" y="1930936"/>
            <a:ext cx="1728192"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9" name="Connecteur droit avec flèche 8"/>
          <p:cNvCxnSpPr/>
          <p:nvPr/>
        </p:nvCxnSpPr>
        <p:spPr>
          <a:xfrm flipH="1">
            <a:off x="2808768" y="3406040"/>
            <a:ext cx="510288" cy="990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4113200" y="3415324"/>
            <a:ext cx="425816" cy="1031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rganigramme : Délai 7"/>
          <p:cNvSpPr/>
          <p:nvPr/>
        </p:nvSpPr>
        <p:spPr>
          <a:xfrm rot="10800000">
            <a:off x="2234760" y="4411172"/>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Organigramme : Délai 19"/>
          <p:cNvSpPr/>
          <p:nvPr/>
        </p:nvSpPr>
        <p:spPr>
          <a:xfrm>
            <a:off x="2810824" y="4408701"/>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Organigramme : Délai 22"/>
          <p:cNvSpPr/>
          <p:nvPr/>
        </p:nvSpPr>
        <p:spPr>
          <a:xfrm rot="10800000">
            <a:off x="3952667" y="4435009"/>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Organigramme : Délai 23"/>
          <p:cNvSpPr/>
          <p:nvPr/>
        </p:nvSpPr>
        <p:spPr>
          <a:xfrm>
            <a:off x="4528731" y="4432538"/>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395536" y="2502644"/>
            <a:ext cx="1356462" cy="584775"/>
          </a:xfrm>
          <a:prstGeom prst="rect">
            <a:avLst/>
          </a:prstGeom>
          <a:noFill/>
        </p:spPr>
        <p:txBody>
          <a:bodyPr wrap="none" rtlCol="0">
            <a:spAutoFit/>
          </a:bodyPr>
          <a:lstStyle/>
          <a:p>
            <a:r>
              <a:rPr lang="fr-FR" sz="3200" dirty="0" smtClean="0"/>
              <a:t>Corpus</a:t>
            </a:r>
            <a:endParaRPr lang="fr-FR" sz="3200" dirty="0"/>
          </a:p>
        </p:txBody>
      </p:sp>
      <p:cxnSp>
        <p:nvCxnSpPr>
          <p:cNvPr id="15" name="Connecteur droit 14"/>
          <p:cNvCxnSpPr/>
          <p:nvPr/>
        </p:nvCxnSpPr>
        <p:spPr>
          <a:xfrm>
            <a:off x="0" y="3930860"/>
            <a:ext cx="914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Ellipse 32"/>
          <p:cNvSpPr/>
          <p:nvPr/>
        </p:nvSpPr>
        <p:spPr>
          <a:xfrm>
            <a:off x="6156176" y="1960405"/>
            <a:ext cx="1728192"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4" name="Connecteur droit avec flèche 33"/>
          <p:cNvCxnSpPr/>
          <p:nvPr/>
        </p:nvCxnSpPr>
        <p:spPr>
          <a:xfrm flipH="1">
            <a:off x="6154120" y="3435509"/>
            <a:ext cx="510288" cy="990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7458552" y="3444793"/>
            <a:ext cx="425816" cy="1031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rganigramme : Délai 35"/>
          <p:cNvSpPr/>
          <p:nvPr/>
        </p:nvSpPr>
        <p:spPr>
          <a:xfrm rot="10800000">
            <a:off x="5580112" y="4440641"/>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Organigramme : Délai 36"/>
          <p:cNvSpPr/>
          <p:nvPr/>
        </p:nvSpPr>
        <p:spPr>
          <a:xfrm>
            <a:off x="6156176" y="4438170"/>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rganigramme : Délai 37"/>
          <p:cNvSpPr/>
          <p:nvPr/>
        </p:nvSpPr>
        <p:spPr>
          <a:xfrm rot="10800000">
            <a:off x="7298019" y="4464478"/>
            <a:ext cx="576064" cy="926820"/>
          </a:xfrm>
          <a:prstGeom prst="flowChartDela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rganigramme : Délai 38"/>
          <p:cNvSpPr/>
          <p:nvPr/>
        </p:nvSpPr>
        <p:spPr>
          <a:xfrm>
            <a:off x="7874083" y="4462007"/>
            <a:ext cx="576064" cy="92682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395536" y="4582194"/>
            <a:ext cx="1621213" cy="584775"/>
          </a:xfrm>
          <a:prstGeom prst="rect">
            <a:avLst/>
          </a:prstGeom>
          <a:noFill/>
        </p:spPr>
        <p:txBody>
          <a:bodyPr wrap="none" rtlCol="0">
            <a:spAutoFit/>
          </a:bodyPr>
          <a:lstStyle/>
          <a:p>
            <a:r>
              <a:rPr lang="fr-FR" sz="3200" dirty="0" err="1" smtClean="0"/>
              <a:t>Datasets</a:t>
            </a:r>
            <a:endParaRPr lang="fr-FR" sz="3200" dirty="0"/>
          </a:p>
        </p:txBody>
      </p:sp>
      <p:sp>
        <p:nvSpPr>
          <p:cNvPr id="41" name="ZoneTexte 40"/>
          <p:cNvSpPr txBox="1"/>
          <p:nvPr/>
        </p:nvSpPr>
        <p:spPr>
          <a:xfrm>
            <a:off x="2570562" y="5517232"/>
            <a:ext cx="476412" cy="369332"/>
          </a:xfrm>
          <a:prstGeom prst="rect">
            <a:avLst/>
          </a:prstGeom>
          <a:noFill/>
        </p:spPr>
        <p:txBody>
          <a:bodyPr wrap="none" rtlCol="0">
            <a:spAutoFit/>
          </a:bodyPr>
          <a:lstStyle/>
          <a:p>
            <a:r>
              <a:rPr lang="fr-FR" dirty="0" smtClean="0"/>
              <a:t>1.1</a:t>
            </a:r>
            <a:endParaRPr lang="fr-FR" dirty="0"/>
          </a:p>
        </p:txBody>
      </p:sp>
      <p:sp>
        <p:nvSpPr>
          <p:cNvPr id="46" name="ZoneTexte 45"/>
          <p:cNvSpPr txBox="1"/>
          <p:nvPr/>
        </p:nvSpPr>
        <p:spPr>
          <a:xfrm>
            <a:off x="7635877" y="5517232"/>
            <a:ext cx="476412" cy="369332"/>
          </a:xfrm>
          <a:prstGeom prst="rect">
            <a:avLst/>
          </a:prstGeom>
          <a:noFill/>
        </p:spPr>
        <p:txBody>
          <a:bodyPr wrap="none" rtlCol="0">
            <a:spAutoFit/>
          </a:bodyPr>
          <a:lstStyle/>
          <a:p>
            <a:r>
              <a:rPr lang="fr-FR" dirty="0" smtClean="0"/>
              <a:t>2.2</a:t>
            </a:r>
            <a:endParaRPr lang="fr-FR" dirty="0"/>
          </a:p>
        </p:txBody>
      </p:sp>
      <p:sp>
        <p:nvSpPr>
          <p:cNvPr id="47" name="ZoneTexte 46"/>
          <p:cNvSpPr txBox="1"/>
          <p:nvPr/>
        </p:nvSpPr>
        <p:spPr>
          <a:xfrm>
            <a:off x="5911680" y="5517232"/>
            <a:ext cx="476412" cy="369332"/>
          </a:xfrm>
          <a:prstGeom prst="rect">
            <a:avLst/>
          </a:prstGeom>
          <a:noFill/>
        </p:spPr>
        <p:txBody>
          <a:bodyPr wrap="none" rtlCol="0">
            <a:spAutoFit/>
          </a:bodyPr>
          <a:lstStyle/>
          <a:p>
            <a:r>
              <a:rPr lang="fr-FR" dirty="0"/>
              <a:t>2</a:t>
            </a:r>
            <a:r>
              <a:rPr lang="fr-FR" dirty="0" smtClean="0"/>
              <a:t>.1</a:t>
            </a:r>
            <a:endParaRPr lang="fr-FR" dirty="0"/>
          </a:p>
        </p:txBody>
      </p:sp>
      <p:sp>
        <p:nvSpPr>
          <p:cNvPr id="50" name="ZoneTexte 49"/>
          <p:cNvSpPr txBox="1"/>
          <p:nvPr/>
        </p:nvSpPr>
        <p:spPr>
          <a:xfrm>
            <a:off x="4333794" y="5517232"/>
            <a:ext cx="476412" cy="369332"/>
          </a:xfrm>
          <a:prstGeom prst="rect">
            <a:avLst/>
          </a:prstGeom>
          <a:noFill/>
        </p:spPr>
        <p:txBody>
          <a:bodyPr wrap="none" rtlCol="0">
            <a:spAutoFit/>
          </a:bodyPr>
          <a:lstStyle/>
          <a:p>
            <a:r>
              <a:rPr lang="fr-FR" dirty="0" smtClean="0"/>
              <a:t>1.2</a:t>
            </a:r>
            <a:endParaRPr lang="fr-FR" dirty="0"/>
          </a:p>
        </p:txBody>
      </p:sp>
    </p:spTree>
    <p:extLst>
      <p:ext uri="{BB962C8B-B14F-4D97-AF65-F5344CB8AC3E}">
        <p14:creationId xmlns:p14="http://schemas.microsoft.com/office/powerpoint/2010/main" val="3365965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Spam </a:t>
            </a:r>
            <a:r>
              <a:rPr lang="fr-FR" dirty="0" err="1" smtClean="0"/>
              <a:t>filtering</a:t>
            </a:r>
            <a:r>
              <a:rPr lang="fr-FR" dirty="0" smtClean="0"/>
              <a:t> </a:t>
            </a:r>
            <a:r>
              <a:rPr lang="fr-FR" dirty="0" err="1" smtClean="0"/>
              <a:t>experiments</a:t>
            </a:r>
            <a:endParaRPr lang="fr-FR" dirty="0"/>
          </a:p>
        </p:txBody>
      </p:sp>
      <p:sp>
        <p:nvSpPr>
          <p:cNvPr id="3" name="Espace réservé du contenu 2"/>
          <p:cNvSpPr>
            <a:spLocks noGrp="1"/>
          </p:cNvSpPr>
          <p:nvPr>
            <p:ph idx="1"/>
          </p:nvPr>
        </p:nvSpPr>
        <p:spPr/>
        <p:txBody>
          <a:bodyPr/>
          <a:lstStyle/>
          <a:p>
            <a:r>
              <a:rPr lang="en-US" dirty="0" err="1" smtClean="0"/>
              <a:t>Comparaison</a:t>
            </a:r>
            <a:r>
              <a:rPr lang="en-US" dirty="0" smtClean="0"/>
              <a:t> entre </a:t>
            </a:r>
            <a:r>
              <a:rPr lang="en-US" dirty="0"/>
              <a:t>feature-based </a:t>
            </a:r>
            <a:r>
              <a:rPr lang="en-US" dirty="0" err="1"/>
              <a:t>similiarity</a:t>
            </a:r>
            <a:r>
              <a:rPr lang="en-US" dirty="0"/>
              <a:t> (FBS) and compression-based</a:t>
            </a:r>
          </a:p>
          <a:p>
            <a:pPr marL="0" indent="0">
              <a:buNone/>
            </a:pPr>
            <a:endParaRPr lang="fr-FR"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402" t="21035" r="20230" b="28023"/>
          <a:stretch/>
        </p:blipFill>
        <p:spPr bwMode="auto">
          <a:xfrm>
            <a:off x="1115616" y="2683209"/>
            <a:ext cx="6912768" cy="4048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925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Spam </a:t>
            </a:r>
            <a:r>
              <a:rPr lang="fr-FR" dirty="0" err="1" smtClean="0"/>
              <a:t>filtering</a:t>
            </a:r>
            <a:r>
              <a:rPr lang="fr-FR" dirty="0" smtClean="0"/>
              <a:t> </a:t>
            </a:r>
            <a:r>
              <a:rPr lang="fr-FR" dirty="0" err="1" smtClean="0"/>
              <a:t>experiments</a:t>
            </a:r>
            <a:endParaRPr lang="fr-FR" dirty="0"/>
          </a:p>
        </p:txBody>
      </p:sp>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049" t="26318" r="20370" b="21579"/>
          <a:stretch/>
        </p:blipFill>
        <p:spPr bwMode="auto">
          <a:xfrm>
            <a:off x="1187624" y="2791326"/>
            <a:ext cx="6797503" cy="3568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space réservé du contenu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smtClean="0"/>
              <a:t>Comparaison</a:t>
            </a:r>
            <a:r>
              <a:rPr lang="en-US" dirty="0" smtClean="0"/>
              <a:t> entre la compression </a:t>
            </a:r>
            <a:r>
              <a:rPr lang="en-US" dirty="0" err="1" smtClean="0"/>
              <a:t>GZip</a:t>
            </a:r>
            <a:r>
              <a:rPr lang="en-US" dirty="0" smtClean="0"/>
              <a:t> and compression PPM pour les </a:t>
            </a:r>
            <a:r>
              <a:rPr lang="en-US" dirty="0" err="1" smtClean="0"/>
              <a:t>mesures</a:t>
            </a:r>
            <a:r>
              <a:rPr lang="en-US" dirty="0" smtClean="0"/>
              <a:t> CDM</a:t>
            </a:r>
            <a:endParaRPr lang="fr-FR" dirty="0"/>
          </a:p>
        </p:txBody>
      </p:sp>
    </p:spTree>
    <p:extLst>
      <p:ext uri="{BB962C8B-B14F-4D97-AF65-F5344CB8AC3E}">
        <p14:creationId xmlns:p14="http://schemas.microsoft.com/office/powerpoint/2010/main" val="1209444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Spam </a:t>
            </a:r>
            <a:r>
              <a:rPr lang="fr-FR" dirty="0" err="1" smtClean="0"/>
              <a:t>filtering</a:t>
            </a:r>
            <a:r>
              <a:rPr lang="fr-FR" dirty="0" smtClean="0"/>
              <a:t> </a:t>
            </a:r>
            <a:r>
              <a:rPr lang="fr-FR" dirty="0" err="1" smtClean="0"/>
              <a:t>experiments</a:t>
            </a:r>
            <a:endParaRPr lang="fr-FR" dirty="0"/>
          </a:p>
        </p:txBody>
      </p:sp>
      <p:sp>
        <p:nvSpPr>
          <p:cNvPr id="3" name="Espace réservé du contenu 2"/>
          <p:cNvSpPr>
            <a:spLocks noGrp="1"/>
          </p:cNvSpPr>
          <p:nvPr>
            <p:ph idx="1"/>
          </p:nvPr>
        </p:nvSpPr>
        <p:spPr/>
        <p:txBody>
          <a:bodyPr/>
          <a:lstStyle/>
          <a:p>
            <a:r>
              <a:rPr lang="en-US" dirty="0" smtClean="0"/>
              <a:t>Temps pour classer un email </a:t>
            </a:r>
            <a:r>
              <a:rPr lang="en-US" dirty="0" err="1" smtClean="0"/>
              <a:t>en</a:t>
            </a:r>
            <a:r>
              <a:rPr lang="en-US" dirty="0" smtClean="0"/>
              <a:t> </a:t>
            </a:r>
            <a:r>
              <a:rPr lang="en-US" dirty="0" err="1" smtClean="0"/>
              <a:t>secondes</a:t>
            </a:r>
            <a:r>
              <a:rPr lang="en-US" dirty="0" smtClean="0"/>
              <a:t> </a:t>
            </a:r>
            <a:r>
              <a:rPr lang="en-US" dirty="0" err="1" smtClean="0"/>
              <a:t>en</a:t>
            </a:r>
            <a:r>
              <a:rPr lang="en-US" dirty="0" smtClean="0"/>
              <a:t> </a:t>
            </a:r>
            <a:r>
              <a:rPr lang="en-US" dirty="0" err="1" smtClean="0"/>
              <a:t>utilisant</a:t>
            </a:r>
            <a:r>
              <a:rPr lang="en-US" dirty="0" smtClean="0"/>
              <a:t> </a:t>
            </a:r>
            <a:r>
              <a:rPr lang="en-US" dirty="0" err="1" smtClean="0"/>
              <a:t>différentes</a:t>
            </a:r>
            <a:r>
              <a:rPr lang="en-US" dirty="0" smtClean="0"/>
              <a:t> </a:t>
            </a:r>
            <a:r>
              <a:rPr lang="en-US" dirty="0" err="1" smtClean="0"/>
              <a:t>mesures</a:t>
            </a:r>
            <a:r>
              <a:rPr lang="en-US" dirty="0" smtClean="0"/>
              <a:t> de </a:t>
            </a:r>
            <a:r>
              <a:rPr lang="en-US" dirty="0" err="1" smtClean="0"/>
              <a:t>similarité</a:t>
            </a:r>
            <a:r>
              <a:rPr lang="en-US" dirty="0" smtClean="0"/>
              <a:t>.</a:t>
            </a:r>
          </a:p>
          <a:p>
            <a:endParaRPr lang="fr-FR"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656" t="40452" r="18942" b="29734"/>
          <a:stretch/>
        </p:blipFill>
        <p:spPr bwMode="auto">
          <a:xfrm>
            <a:off x="62930" y="2924944"/>
            <a:ext cx="8936706"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8122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853</TotalTime>
  <Words>333</Words>
  <Application>Microsoft Office PowerPoint</Application>
  <PresentationFormat>Affichage à l'écran (4:3)</PresentationFormat>
  <Paragraphs>123</Paragraphs>
  <Slides>12</Slides>
  <Notes>11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Thème Office</vt:lpstr>
      <vt:lpstr>Feature based and feature free textual CBR : a comparison in spam filtering</vt:lpstr>
      <vt:lpstr>Introduction</vt:lpstr>
      <vt:lpstr>Email Classification Using Examples</vt:lpstr>
      <vt:lpstr>Feature-Based textual CBR</vt:lpstr>
      <vt:lpstr>Featured-Free textual CBR</vt:lpstr>
      <vt:lpstr>Spam filtering experiments</vt:lpstr>
      <vt:lpstr>Spam filtering experiments</vt:lpstr>
      <vt:lpstr>Spam filtering experiments</vt:lpstr>
      <vt:lpstr>Spam filtering experiments</vt:lpstr>
      <vt:lpstr>Discussion</vt:lpstr>
      <vt:lpstr>Conclusion</vt:lpstr>
      <vt:lpstr>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based and feature free textual CBR : a comparison in spam filtering</dc:title>
  <dc:creator>Maxime Chazalviel</dc:creator>
  <cp:lastModifiedBy>Maxime Chazalviel</cp:lastModifiedBy>
  <cp:revision>58</cp:revision>
  <dcterms:created xsi:type="dcterms:W3CDTF">2014-10-07T08:05:27Z</dcterms:created>
  <dcterms:modified xsi:type="dcterms:W3CDTF">2014-10-09T15:24:11Z</dcterms:modified>
</cp:coreProperties>
</file>