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211" autoAdjust="0"/>
  </p:normalViewPr>
  <p:slideViewPr>
    <p:cSldViewPr>
      <p:cViewPr>
        <p:scale>
          <a:sx n="75" d="100"/>
          <a:sy n="75" d="100"/>
        </p:scale>
        <p:origin x="-1392" y="6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018B8-F5AB-4349-B43D-32AC5968D9FB}" type="datetimeFigureOut">
              <a:rPr lang="fr-FR" smtClean="0"/>
              <a:t>12/10/2014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6B4CC3-EF3F-47EA-A10C-63E439FE18D7}" type="slidenum">
              <a:rPr lang="fr-FR" smtClean="0"/>
              <a:t>‹N°›</a:t>
            </a:fld>
            <a:endParaRPr lang="fr-FR"/>
          </a:p>
        </p:txBody>
      </p:sp>
    </p:spTree>
    <p:extLst>
      <p:ext uri="{BB962C8B-B14F-4D97-AF65-F5344CB8AC3E}">
        <p14:creationId xmlns:p14="http://schemas.microsoft.com/office/powerpoint/2010/main" val="1509947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fr.wikipedia.org/wiki/R%C3%A9action_en_cha%C3%AEne_par_polym%C3%A9rase"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bioinfo-fr.net/dnase-seq-faire-seq-chip-seq-3-outils-danalyse-de-la-regulation-de-lexpression-des-genes" TargetMode="External"/><Relationship Id="rId4" Type="http://schemas.openxmlformats.org/officeDocument/2006/relationships/hyperlink" Target="http://bioinfo-fr.net/le-sequencag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t>
            </a:r>
            <a:r>
              <a:rPr lang="fr-FR" dirty="0" err="1" smtClean="0"/>
              <a:t>ARN</a:t>
            </a:r>
            <a:r>
              <a:rPr lang="fr-FR" baseline="0" dirty="0" err="1" smtClean="0"/>
              <a:t>s</a:t>
            </a:r>
            <a:r>
              <a:rPr lang="fr-FR" baseline="0" dirty="0" smtClean="0"/>
              <a:t> non codant joue un rôle vital dans beaucoup de processus cellulaire comme l’épissage de l’ARN, la translation ou la régulation des gènes. Hors la plupart des </a:t>
            </a:r>
            <a:r>
              <a:rPr lang="fr-FR" baseline="0" dirty="0" err="1" smtClean="0"/>
              <a:t>ARNs</a:t>
            </a:r>
            <a:r>
              <a:rPr lang="fr-FR" baseline="0" dirty="0" smtClean="0"/>
              <a:t> non codant ne sont pas annotés fonctionnellement. </a:t>
            </a:r>
          </a:p>
          <a:p>
            <a:endParaRPr lang="fr-FR" baseline="0" dirty="0" smtClean="0"/>
          </a:p>
          <a:p>
            <a:r>
              <a:rPr lang="fr-FR" baseline="0" dirty="0" smtClean="0"/>
              <a:t>Une des approches les plus connues pour assigner des fonctions putative est le clustering des transcrits selon la séquence et la structure secondaire. Pas le mieux car la séquence d’information est changée par les modifications post-transcriptions, et la structure secondaire est seulement un proxy un indicateur une prédiction pour la conformation 3D de l’ARN </a:t>
            </a:r>
            <a:r>
              <a:rPr lang="fr-FR" baseline="0" dirty="0" err="1" smtClean="0"/>
              <a:t>polymer</a:t>
            </a:r>
            <a:r>
              <a:rPr lang="fr-FR" baseline="0" dirty="0" smtClean="0"/>
              <a:t>.</a:t>
            </a:r>
          </a:p>
          <a:p>
            <a:endParaRPr lang="fr-FR" baseline="0" dirty="0" smtClean="0"/>
          </a:p>
          <a:p>
            <a:r>
              <a:rPr lang="fr-FR" baseline="0" dirty="0" smtClean="0"/>
              <a:t>Un type d’informations différent qui n’a pas le problème vu précédemment </a:t>
            </a:r>
            <a:r>
              <a:rPr lang="fr-FR" baseline="0" dirty="0" smtClean="0"/>
              <a:t>et </a:t>
            </a:r>
            <a:r>
              <a:rPr lang="fr-FR" baseline="0" dirty="0" smtClean="0"/>
              <a:t>qui peut être utilisé pour la détection des classes d’ARN, </a:t>
            </a:r>
            <a:r>
              <a:rPr lang="fr-FR" baseline="0" dirty="0" smtClean="0"/>
              <a:t>est </a:t>
            </a:r>
            <a:r>
              <a:rPr lang="fr-FR" baseline="0" dirty="0" smtClean="0"/>
              <a:t>le « pattern of </a:t>
            </a:r>
            <a:r>
              <a:rPr lang="fr-FR" baseline="0" dirty="0" err="1" smtClean="0"/>
              <a:t>processing</a:t>
            </a:r>
            <a:r>
              <a:rPr lang="fr-FR" baseline="0" dirty="0" smtClean="0"/>
              <a:t> » et ses traces dans les ‘</a:t>
            </a:r>
            <a:r>
              <a:rPr lang="fr-FR" baseline="0" dirty="0" err="1" smtClean="0"/>
              <a:t>reads</a:t>
            </a:r>
            <a:r>
              <a:rPr lang="fr-FR" baseline="0" dirty="0" smtClean="0"/>
              <a:t> data’. </a:t>
            </a:r>
          </a:p>
          <a:p>
            <a:endParaRPr lang="fr-FR" baseline="0" dirty="0" smtClean="0"/>
          </a:p>
          <a:p>
            <a:r>
              <a:rPr lang="fr-FR" baseline="0" dirty="0" err="1" smtClean="0"/>
              <a:t>BlockClust</a:t>
            </a:r>
            <a:r>
              <a:rPr lang="fr-FR" baseline="0" dirty="0" smtClean="0"/>
              <a:t> est une approche efficace pour la détection de transcrit avec le même système de fonctionnement. Les auteurs propose un nouveau moyen d’encoder les profils d’expression en structures discrètes compactes, qui peuvent alors être traitées en utilisant la technique du graph-</a:t>
            </a:r>
            <a:r>
              <a:rPr lang="fr-FR" baseline="0" dirty="0" err="1" smtClean="0"/>
              <a:t>kernel</a:t>
            </a:r>
            <a:r>
              <a:rPr lang="fr-FR" baseline="0" dirty="0" smtClean="0"/>
              <a:t>. Ils réalise à la fois un clustering non supervisé et développent des </a:t>
            </a:r>
            <a:r>
              <a:rPr lang="fr-FR" baseline="0" dirty="0" err="1" smtClean="0"/>
              <a:t>models</a:t>
            </a:r>
            <a:r>
              <a:rPr lang="fr-FR" baseline="0" dirty="0" smtClean="0"/>
              <a:t> discriminatoires spécifique aux familles. Et finalement ils montrent comment l’approche est précise, modulable et robuste selon les différents organismes, tissus et variétés de cellule. </a:t>
            </a:r>
          </a:p>
          <a:p>
            <a:endParaRPr lang="fr-FR" baseline="0" dirty="0" smtClean="0"/>
          </a:p>
          <a:p>
            <a:endParaRPr lang="fr-FR" baseline="0" dirty="0" smtClean="0"/>
          </a:p>
          <a:p>
            <a:pPr fontAlgn="base"/>
            <a:r>
              <a:rPr lang="fr-FR" sz="1200" b="0" i="0" kern="1200" dirty="0" smtClean="0">
                <a:solidFill>
                  <a:schemeClr val="tx1"/>
                </a:solidFill>
                <a:effectLst/>
                <a:latin typeface="+mn-lt"/>
                <a:ea typeface="+mn-ea"/>
                <a:cs typeface="+mn-cs"/>
              </a:rPr>
              <a:t>Rappelons la méthode expérimentale : on récolte les ARN de nombreuses cellules à la fois, on les coupe en fragments qu'on amplifie par </a:t>
            </a:r>
            <a:r>
              <a:rPr lang="fr-FR" sz="1200" b="0" i="0" u="sng" kern="1200" dirty="0" smtClean="0">
                <a:solidFill>
                  <a:schemeClr val="tx1"/>
                </a:solidFill>
                <a:effectLst/>
                <a:latin typeface="+mn-lt"/>
                <a:ea typeface="+mn-ea"/>
                <a:cs typeface="+mn-cs"/>
                <a:hlinkClick r:id="rId3"/>
              </a:rPr>
              <a:t>PCR</a:t>
            </a:r>
            <a:r>
              <a:rPr lang="fr-FR" sz="1200" b="0" i="0" kern="1200" dirty="0" smtClean="0">
                <a:solidFill>
                  <a:schemeClr val="tx1"/>
                </a:solidFill>
                <a:effectLst/>
                <a:latin typeface="+mn-lt"/>
                <a:ea typeface="+mn-ea"/>
                <a:cs typeface="+mn-cs"/>
              </a:rPr>
              <a:t> et qu'on donne à manger à un séquenceur. Celui-ci nous retourne de petits bouts de séquence génomique, des "</a:t>
            </a:r>
            <a:r>
              <a:rPr lang="fr-FR" sz="1200" b="0" i="0" kern="1200" dirty="0" err="1" smtClean="0">
                <a:solidFill>
                  <a:schemeClr val="tx1"/>
                </a:solidFill>
                <a:effectLst/>
                <a:latin typeface="+mn-lt"/>
                <a:ea typeface="+mn-ea"/>
                <a:cs typeface="+mn-cs"/>
              </a:rPr>
              <a:t>reads</a:t>
            </a:r>
            <a:r>
              <a:rPr lang="fr-FR" sz="1200" b="0" i="0" kern="1200" dirty="0" smtClean="0">
                <a:solidFill>
                  <a:schemeClr val="tx1"/>
                </a:solidFill>
                <a:effectLst/>
                <a:latin typeface="+mn-lt"/>
                <a:ea typeface="+mn-ea"/>
                <a:cs typeface="+mn-cs"/>
              </a:rPr>
              <a:t>", sous forme de texte avec des A,T,G,C. Vous héritez de dizaines de millions de ces petites phrases.</a:t>
            </a:r>
          </a:p>
          <a:p>
            <a:pPr fontAlgn="base"/>
            <a:r>
              <a:rPr lang="fr-FR" sz="1200" b="0" i="0" kern="1200" dirty="0" smtClean="0">
                <a:solidFill>
                  <a:schemeClr val="tx1"/>
                </a:solidFill>
                <a:effectLst/>
                <a:latin typeface="+mn-lt"/>
                <a:ea typeface="+mn-ea"/>
                <a:cs typeface="+mn-cs"/>
              </a:rPr>
              <a:t>On part du principe que le nombre de </a:t>
            </a:r>
            <a:r>
              <a:rPr lang="fr-FR" sz="1200" b="0" i="0" kern="1200" dirty="0" err="1" smtClean="0">
                <a:solidFill>
                  <a:schemeClr val="tx1"/>
                </a:solidFill>
                <a:effectLst/>
                <a:latin typeface="+mn-lt"/>
                <a:ea typeface="+mn-ea"/>
                <a:cs typeface="+mn-cs"/>
              </a:rPr>
              <a:t>reads</a:t>
            </a:r>
            <a:r>
              <a:rPr lang="fr-FR" sz="1200" b="0" i="0" kern="1200" dirty="0" smtClean="0">
                <a:solidFill>
                  <a:schemeClr val="tx1"/>
                </a:solidFill>
                <a:effectLst/>
                <a:latin typeface="+mn-lt"/>
                <a:ea typeface="+mn-ea"/>
                <a:cs typeface="+mn-cs"/>
              </a:rPr>
              <a:t> est proportionnel à l'abondance des ARN correspondants dans la cellule, le but étant d'estimer cette abondance.</a:t>
            </a:r>
          </a:p>
          <a:p>
            <a:pPr fontAlgn="base"/>
            <a:r>
              <a:rPr lang="fr-FR" sz="1200" b="0" i="0" kern="1200" dirty="0" smtClean="0">
                <a:solidFill>
                  <a:schemeClr val="tx1"/>
                </a:solidFill>
                <a:effectLst/>
                <a:latin typeface="+mn-lt"/>
                <a:ea typeface="+mn-ea"/>
                <a:cs typeface="+mn-cs"/>
              </a:rPr>
              <a:t>Le RNA-</a:t>
            </a:r>
            <a:r>
              <a:rPr lang="fr-FR" sz="1200" b="0" i="0" kern="1200" dirty="0" err="1" smtClean="0">
                <a:solidFill>
                  <a:schemeClr val="tx1"/>
                </a:solidFill>
                <a:effectLst/>
                <a:latin typeface="+mn-lt"/>
                <a:ea typeface="+mn-ea"/>
                <a:cs typeface="+mn-cs"/>
              </a:rPr>
              <a:t>seq</a:t>
            </a:r>
            <a:r>
              <a:rPr lang="fr-FR" sz="1200" b="0" i="0" kern="1200" dirty="0" smtClean="0">
                <a:solidFill>
                  <a:schemeClr val="tx1"/>
                </a:solidFill>
                <a:effectLst/>
                <a:latin typeface="+mn-lt"/>
                <a:ea typeface="+mn-ea"/>
                <a:cs typeface="+mn-cs"/>
              </a:rPr>
              <a:t> est une technique relativement récente et faire partie de ce qu'on appelle "</a:t>
            </a:r>
            <a:r>
              <a:rPr lang="fr-FR" sz="1200" b="0" i="0" u="sng" kern="1200" dirty="0" smtClean="0">
                <a:solidFill>
                  <a:schemeClr val="tx1"/>
                </a:solidFill>
                <a:effectLst/>
                <a:latin typeface="+mn-lt"/>
                <a:ea typeface="+mn-ea"/>
                <a:cs typeface="+mn-cs"/>
                <a:hlinkClick r:id="rId4" tooltip="Le séquençage, une histoire de générations"/>
              </a:rPr>
              <a:t>séquençage de seconde génération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next-generation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sequencing</a:t>
            </a:r>
            <a:r>
              <a:rPr lang="fr-FR" sz="1200" b="0" i="0" kern="1200" dirty="0" smtClean="0">
                <a:solidFill>
                  <a:schemeClr val="tx1"/>
                </a:solidFill>
                <a:effectLst/>
                <a:latin typeface="+mn-lt"/>
                <a:ea typeface="+mn-ea"/>
                <a:cs typeface="+mn-cs"/>
              </a:rPr>
              <a:t>) ou "séquençage à haut débit" (high-</a:t>
            </a:r>
            <a:r>
              <a:rPr lang="fr-FR" sz="1200" b="0" i="0" kern="1200" dirty="0" err="1" smtClean="0">
                <a:solidFill>
                  <a:schemeClr val="tx1"/>
                </a:solidFill>
                <a:effectLst/>
                <a:latin typeface="+mn-lt"/>
                <a:ea typeface="+mn-ea"/>
                <a:cs typeface="+mn-cs"/>
              </a:rPr>
              <a:t>throughput</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sequencing</a:t>
            </a:r>
            <a:r>
              <a:rPr lang="fr-FR" sz="1200" b="0" i="0" kern="1200" dirty="0" smtClean="0">
                <a:solidFill>
                  <a:schemeClr val="tx1"/>
                </a:solidFill>
                <a:effectLst/>
                <a:latin typeface="+mn-lt"/>
                <a:ea typeface="+mn-ea"/>
                <a:cs typeface="+mn-cs"/>
              </a:rPr>
              <a:t>), avec le </a:t>
            </a:r>
            <a:r>
              <a:rPr lang="fr-FR" sz="1200" b="0" i="0" u="sng" kern="1200" dirty="0" err="1" smtClean="0">
                <a:solidFill>
                  <a:schemeClr val="tx1"/>
                </a:solidFill>
                <a:effectLst/>
                <a:latin typeface="+mn-lt"/>
                <a:ea typeface="+mn-ea"/>
                <a:cs typeface="+mn-cs"/>
                <a:hlinkClick r:id="rId5" tooltip="DNase-seq, FAIRE-seq, ChIP-seq, trois outils d’analyse de la régulation de l’expression des gènes"/>
              </a:rPr>
              <a:t>ChIP-seq</a:t>
            </a:r>
            <a:r>
              <a:rPr lang="fr-FR" sz="1200" b="0" i="0" u="sng" kern="1200" dirty="0" smtClean="0">
                <a:solidFill>
                  <a:schemeClr val="tx1"/>
                </a:solidFill>
                <a:effectLst/>
                <a:latin typeface="+mn-lt"/>
                <a:ea typeface="+mn-ea"/>
                <a:cs typeface="+mn-cs"/>
                <a:hlinkClick r:id="rId5" tooltip="DNase-seq, FAIRE-seq, ChIP-seq, trois outils d’analyse de la régulation de l’expression des gènes"/>
              </a:rPr>
              <a:t> et ses contemporains</a:t>
            </a:r>
            <a:r>
              <a:rPr lang="fr-FR" sz="1200" b="0" i="0" kern="1200" dirty="0" smtClean="0">
                <a:solidFill>
                  <a:schemeClr val="tx1"/>
                </a:solidFill>
                <a:effectLst/>
                <a:latin typeface="+mn-lt"/>
                <a:ea typeface="+mn-ea"/>
                <a:cs typeface="+mn-cs"/>
              </a:rPr>
              <a:t>.</a:t>
            </a:r>
          </a:p>
          <a:p>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See</a:t>
            </a:r>
            <a:r>
              <a:rPr lang="fr-FR" sz="1200" b="0" i="0" kern="1200" dirty="0" smtClean="0">
                <a:solidFill>
                  <a:schemeClr val="tx1"/>
                </a:solidFill>
                <a:effectLst/>
                <a:latin typeface="+mn-lt"/>
                <a:ea typeface="+mn-ea"/>
                <a:cs typeface="+mn-cs"/>
              </a:rPr>
              <a:t> more at: http://bioinfo-fr.net/lanalyse-de-donnees-rna-seq-mode-demploi#intro</a:t>
            </a:r>
            <a:endParaRPr lang="fr-FR" dirty="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2</a:t>
            </a:fld>
            <a:endParaRPr lang="fr-FR"/>
          </a:p>
        </p:txBody>
      </p:sp>
    </p:spTree>
    <p:extLst>
      <p:ext uri="{BB962C8B-B14F-4D97-AF65-F5344CB8AC3E}">
        <p14:creationId xmlns:p14="http://schemas.microsoft.com/office/powerpoint/2010/main" val="330357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L’idée centrale de la méthode</a:t>
            </a:r>
            <a:r>
              <a:rPr lang="fr-FR" baseline="0" dirty="0" smtClean="0"/>
              <a:t> </a:t>
            </a:r>
            <a:r>
              <a:rPr lang="fr-FR" baseline="0" dirty="0" err="1" smtClean="0"/>
              <a:t>BlockClust</a:t>
            </a:r>
            <a:r>
              <a:rPr lang="fr-FR" baseline="0" dirty="0" smtClean="0"/>
              <a:t> est de c</a:t>
            </a:r>
            <a:r>
              <a:rPr lang="fr-FR" dirty="0" smtClean="0"/>
              <a:t>aractériser les </a:t>
            </a:r>
            <a:r>
              <a:rPr lang="fr-FR" dirty="0" err="1" smtClean="0"/>
              <a:t>locis</a:t>
            </a:r>
            <a:r>
              <a:rPr lang="fr-FR" dirty="0" smtClean="0"/>
              <a:t> transcrits en utilisant les profils d’expression</a:t>
            </a:r>
            <a:r>
              <a:rPr lang="fr-FR" baseline="0" dirty="0" smtClean="0"/>
              <a:t> obtenues à partir d’un protocole expérimentale de séquençage. On extrait les attributs caractéristiques à partir des profils d’expressions.</a:t>
            </a:r>
          </a:p>
          <a:p>
            <a:r>
              <a:rPr lang="fr-FR" sz="1200" b="0" i="0" kern="1200" dirty="0" smtClean="0">
                <a:solidFill>
                  <a:schemeClr val="tx1"/>
                </a:solidFill>
                <a:effectLst/>
                <a:latin typeface="+mn-lt"/>
                <a:ea typeface="+mn-ea"/>
                <a:cs typeface="+mn-cs"/>
              </a:rPr>
              <a:t>On code alors la séquence de plusieurs attributs en structures compactes discrètes, que ns avons ensuite traités en utilisant un "graph-</a:t>
            </a:r>
            <a:r>
              <a:rPr lang="fr-FR" sz="1200" b="0" i="0" kern="1200" dirty="0" err="1" smtClean="0">
                <a:solidFill>
                  <a:schemeClr val="tx1"/>
                </a:solidFill>
                <a:effectLst/>
                <a:latin typeface="+mn-lt"/>
                <a:ea typeface="+mn-ea"/>
                <a:cs typeface="+mn-cs"/>
              </a:rPr>
              <a:t>kernel</a:t>
            </a:r>
            <a:r>
              <a:rPr lang="fr-FR" sz="1200" b="0" i="0"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Voir</a:t>
            </a:r>
            <a:r>
              <a:rPr lang="fr-FR" sz="1200" b="0" i="0" kern="1200" baseline="0" dirty="0" smtClean="0">
                <a:solidFill>
                  <a:schemeClr val="tx1"/>
                </a:solidFill>
                <a:effectLst/>
                <a:latin typeface="+mn-lt"/>
                <a:ea typeface="+mn-ea"/>
                <a:cs typeface="+mn-cs"/>
              </a:rPr>
              <a:t> doc Sup </a:t>
            </a:r>
            <a:r>
              <a:rPr lang="fr-FR" sz="1200" b="0" i="0" kern="1200" dirty="0" smtClean="0">
                <a:solidFill>
                  <a:schemeClr val="tx1"/>
                </a:solidFill>
                <a:effectLst/>
                <a:latin typeface="+mn-lt"/>
                <a:ea typeface="+mn-ea"/>
                <a:cs typeface="+mn-cs"/>
              </a:rPr>
              <a:t>graph-</a:t>
            </a:r>
            <a:r>
              <a:rPr lang="fr-FR" sz="1200" b="0" i="0" kern="1200" dirty="0" err="1" smtClean="0">
                <a:solidFill>
                  <a:schemeClr val="tx1"/>
                </a:solidFill>
                <a:effectLst/>
                <a:latin typeface="+mn-lt"/>
                <a:ea typeface="+mn-ea"/>
                <a:cs typeface="+mn-cs"/>
              </a:rPr>
              <a:t>kernel</a:t>
            </a:r>
            <a:r>
              <a:rPr lang="fr-FR" sz="1200" b="0" i="0" kern="1200" dirty="0" smtClean="0">
                <a:solidFill>
                  <a:schemeClr val="tx1"/>
                </a:solidFill>
                <a:effectLst/>
                <a:latin typeface="+mn-lt"/>
                <a:ea typeface="+mn-ea"/>
                <a:cs typeface="+mn-cs"/>
              </a:rPr>
              <a:t>?</a:t>
            </a:r>
          </a:p>
          <a:p>
            <a:endParaRPr lang="fr-FR" sz="1200" b="0" i="0" kern="1200" baseline="0" dirty="0" smtClean="0">
              <a:solidFill>
                <a:schemeClr val="tx1"/>
              </a:solidFill>
              <a:effectLst/>
              <a:latin typeface="+mn-lt"/>
              <a:ea typeface="+mn-ea"/>
              <a:cs typeface="+mn-cs"/>
            </a:endParaRPr>
          </a:p>
          <a:p>
            <a:endParaRPr lang="fr-FR" sz="1200" b="0" i="0" kern="1200" baseline="0" dirty="0" smtClean="0">
              <a:solidFill>
                <a:schemeClr val="tx1"/>
              </a:solidFill>
              <a:effectLst/>
              <a:latin typeface="+mn-lt"/>
              <a:ea typeface="+mn-ea"/>
              <a:cs typeface="+mn-cs"/>
            </a:endParaRPr>
          </a:p>
          <a:p>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Les deux points essentiels de </a:t>
            </a:r>
            <a:r>
              <a:rPr lang="fr-FR" sz="1200" b="0" i="0" kern="1200" baseline="0" dirty="0" err="1" smtClean="0">
                <a:solidFill>
                  <a:schemeClr val="tx1"/>
                </a:solidFill>
                <a:effectLst/>
                <a:latin typeface="+mn-lt"/>
                <a:ea typeface="+mn-ea"/>
                <a:cs typeface="+mn-cs"/>
              </a:rPr>
              <a:t>BlockClust</a:t>
            </a:r>
            <a:r>
              <a:rPr lang="fr-FR" sz="1200" b="0" i="0" kern="1200" baseline="0" dirty="0" smtClean="0">
                <a:solidFill>
                  <a:schemeClr val="tx1"/>
                </a:solidFill>
                <a:effectLst/>
                <a:latin typeface="+mn-lt"/>
                <a:ea typeface="+mn-ea"/>
                <a:cs typeface="+mn-cs"/>
              </a:rPr>
              <a:t> sont : </a:t>
            </a:r>
          </a:p>
          <a:p>
            <a:r>
              <a:rPr lang="fr-FR" sz="1200" b="0" i="0" kern="1200" baseline="0" dirty="0" smtClean="0">
                <a:solidFill>
                  <a:schemeClr val="tx1"/>
                </a:solidFill>
                <a:effectLst/>
                <a:latin typeface="+mn-lt"/>
                <a:ea typeface="+mn-ea"/>
                <a:cs typeface="+mn-cs"/>
              </a:rPr>
              <a:t>	- encodé les profile d’expression avec des attributs </a:t>
            </a:r>
            <a:r>
              <a:rPr lang="fr-FR" sz="1200" b="0" i="0" kern="1200" baseline="0" dirty="0" err="1" smtClean="0">
                <a:solidFill>
                  <a:schemeClr val="tx1"/>
                </a:solidFill>
                <a:effectLst/>
                <a:latin typeface="+mn-lt"/>
                <a:ea typeface="+mn-ea"/>
                <a:cs typeface="+mn-cs"/>
              </a:rPr>
              <a:t>discretisés</a:t>
            </a:r>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	- génération de caractéristiques combinatoires à partir de la séquence d’attributs.</a:t>
            </a:r>
            <a:endParaRPr lang="fr-FR" baseline="0" dirty="0" smtClean="0"/>
          </a:p>
          <a:p>
            <a:r>
              <a:rPr lang="fr-FR" baseline="0" dirty="0" smtClean="0"/>
              <a:t> </a:t>
            </a:r>
            <a:endParaRPr lang="fr-FR" dirty="0" smtClean="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3</a:t>
            </a:fld>
            <a:endParaRPr lang="fr-FR"/>
          </a:p>
        </p:txBody>
      </p:sp>
    </p:spTree>
    <p:extLst>
      <p:ext uri="{BB962C8B-B14F-4D97-AF65-F5344CB8AC3E}">
        <p14:creationId xmlns:p14="http://schemas.microsoft.com/office/powerpoint/2010/main" val="206808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Avec le terme profil d’expression on désigne l’ensemble de </a:t>
            </a:r>
            <a:r>
              <a:rPr lang="fr-FR" dirty="0" err="1" smtClean="0"/>
              <a:t>read</a:t>
            </a:r>
            <a:r>
              <a:rPr lang="fr-FR" dirty="0" smtClean="0"/>
              <a:t> </a:t>
            </a:r>
            <a:r>
              <a:rPr lang="fr-FR" dirty="0" err="1" smtClean="0"/>
              <a:t>sequences</a:t>
            </a:r>
            <a:r>
              <a:rPr lang="fr-FR" dirty="0" smtClean="0"/>
              <a:t>  assemblés </a:t>
            </a:r>
            <a:r>
              <a:rPr lang="fr-FR" dirty="0" smtClean="0"/>
              <a:t>relative à un transcrit </a:t>
            </a:r>
            <a:r>
              <a:rPr lang="fr-FR" dirty="0" smtClean="0"/>
              <a:t>donné. Afin d’extraire ces</a:t>
            </a:r>
            <a:r>
              <a:rPr lang="fr-FR" baseline="0" dirty="0" smtClean="0"/>
              <a:t> profils, il est nécessaire d’aligner les ‘</a:t>
            </a:r>
            <a:r>
              <a:rPr lang="fr-FR" baseline="0" dirty="0" err="1" smtClean="0"/>
              <a:t>reads</a:t>
            </a:r>
            <a:r>
              <a:rPr lang="fr-FR" baseline="0" dirty="0" smtClean="0"/>
              <a:t>’ contre la référence génomique qui leurs correspond afin d’obtenir leurs coordonnées chromosomique.</a:t>
            </a:r>
          </a:p>
          <a:p>
            <a:endParaRPr lang="fr-FR" baseline="0" dirty="0" smtClean="0"/>
          </a:p>
          <a:p>
            <a:r>
              <a:rPr lang="fr-FR" baseline="0" dirty="0" smtClean="0"/>
              <a:t>L’information sur les </a:t>
            </a:r>
            <a:r>
              <a:rPr lang="fr-FR" baseline="0" dirty="0" err="1" smtClean="0"/>
              <a:t>reads</a:t>
            </a:r>
            <a:r>
              <a:rPr lang="fr-FR" baseline="0" dirty="0" smtClean="0"/>
              <a:t> alignés est   </a:t>
            </a:r>
            <a:endParaRPr lang="fr-FR" dirty="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4</a:t>
            </a:fld>
            <a:endParaRPr lang="fr-FR"/>
          </a:p>
        </p:txBody>
      </p:sp>
    </p:spTree>
    <p:extLst>
      <p:ext uri="{BB962C8B-B14F-4D97-AF65-F5344CB8AC3E}">
        <p14:creationId xmlns:p14="http://schemas.microsoft.com/office/powerpoint/2010/main" val="33906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a:t>
            </a:r>
            <a:r>
              <a:rPr lang="fr-FR" sz="1200" kern="1200" dirty="0" err="1" smtClean="0">
                <a:solidFill>
                  <a:schemeClr val="tx1"/>
                </a:solidFill>
                <a:effectLst/>
                <a:latin typeface="+mn-lt"/>
                <a:ea typeface="+mn-ea"/>
                <a:cs typeface="+mn-cs"/>
              </a:rPr>
              <a:t>BlockClust</a:t>
            </a:r>
            <a:r>
              <a:rPr lang="fr-FR" sz="1200" kern="1200" dirty="0" smtClean="0">
                <a:solidFill>
                  <a:schemeClr val="tx1"/>
                </a:solidFill>
                <a:effectLst/>
                <a:latin typeface="+mn-lt"/>
                <a:ea typeface="+mn-ea"/>
                <a:cs typeface="+mn-cs"/>
              </a:rPr>
              <a:t> nous n'utilisons pas des  techniques basées sur alignement pour comparer</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les groupes de blocks, car le temps de calcul serait trop long.</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Au lieu de ça on extrait des caractères explicits qui pourra </a:t>
            </a:r>
            <a:r>
              <a:rPr lang="fr-FR" sz="1200" kern="1200" dirty="0" err="1" smtClean="0">
                <a:solidFill>
                  <a:schemeClr val="tx1"/>
                </a:solidFill>
                <a:effectLst/>
                <a:latin typeface="+mn-lt"/>
                <a:ea typeface="+mn-ea"/>
                <a:cs typeface="+mn-cs"/>
              </a:rPr>
              <a:t>etre</a:t>
            </a:r>
            <a:r>
              <a:rPr lang="fr-FR" sz="1200" kern="1200" dirty="0" smtClean="0">
                <a:solidFill>
                  <a:schemeClr val="tx1"/>
                </a:solidFill>
                <a:effectLst/>
                <a:latin typeface="+mn-lt"/>
                <a:ea typeface="+mn-ea"/>
                <a:cs typeface="+mn-cs"/>
              </a:rPr>
              <a:t> utilisé plus efficacement. les caractéristiques considérées sont celles développées pour un ‘graph </a:t>
            </a:r>
            <a:r>
              <a:rPr lang="fr-FR" sz="1200" kern="1200" dirty="0" err="1" smtClean="0">
                <a:solidFill>
                  <a:schemeClr val="tx1"/>
                </a:solidFill>
                <a:effectLst/>
                <a:latin typeface="+mn-lt"/>
                <a:ea typeface="+mn-ea"/>
                <a:cs typeface="+mn-cs"/>
              </a:rPr>
              <a:t>kernel</a:t>
            </a:r>
            <a:r>
              <a:rPr lang="fr-FR" sz="1200" kern="1200" dirty="0" smtClean="0">
                <a:solidFill>
                  <a:schemeClr val="tx1"/>
                </a:solidFill>
                <a:effectLst/>
                <a:latin typeface="+mn-lt"/>
                <a:ea typeface="+mn-ea"/>
                <a:cs typeface="+mn-cs"/>
              </a:rPr>
              <a:t>’ appelé </a:t>
            </a:r>
            <a:r>
              <a:rPr lang="fr-FR" sz="1200" kern="1200" dirty="0" err="1" smtClean="0">
                <a:solidFill>
                  <a:schemeClr val="tx1"/>
                </a:solidFill>
                <a:effectLst/>
                <a:latin typeface="+mn-lt"/>
                <a:ea typeface="+mn-ea"/>
                <a:cs typeface="+mn-cs"/>
              </a:rPr>
              <a:t>Neighborhood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Subgraph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Pairwise</a:t>
            </a:r>
            <a:r>
              <a:rPr lang="fr-FR" sz="1200" kern="1200" dirty="0" smtClean="0">
                <a:solidFill>
                  <a:schemeClr val="tx1"/>
                </a:solidFill>
                <a:effectLst/>
                <a:latin typeface="+mn-lt"/>
                <a:ea typeface="+mn-ea"/>
                <a:cs typeface="+mn-cs"/>
              </a:rPr>
              <a:t> Distance </a:t>
            </a:r>
            <a:r>
              <a:rPr lang="fr-FR" sz="1200" kern="1200" dirty="0" err="1" smtClean="0">
                <a:solidFill>
                  <a:schemeClr val="tx1"/>
                </a:solidFill>
                <a:effectLst/>
                <a:latin typeface="+mn-lt"/>
                <a:ea typeface="+mn-ea"/>
                <a:cs typeface="+mn-cs"/>
              </a:rPr>
              <a:t>Kernel</a:t>
            </a:r>
            <a:r>
              <a:rPr lang="fr-FR" sz="1200" kern="1200" dirty="0" smtClean="0">
                <a:solidFill>
                  <a:schemeClr val="tx1"/>
                </a:solidFill>
                <a:effectLst/>
                <a:latin typeface="+mn-lt"/>
                <a:ea typeface="+mn-ea"/>
                <a:cs typeface="+mn-cs"/>
              </a:rPr>
              <a:t> (NSPDK).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shema</a:t>
            </a:r>
            <a:r>
              <a:rPr lang="fr-FR" sz="1200" kern="1200" baseline="0" dirty="0" smtClean="0">
                <a:solidFill>
                  <a:schemeClr val="tx1"/>
                </a:solidFill>
                <a:effectLst/>
                <a:latin typeface="+mn-lt"/>
                <a:ea typeface="+mn-ea"/>
                <a:cs typeface="+mn-cs"/>
              </a:rPr>
              <a:t> suivant montre comment sont générés les caractères avec un rayon et une distance donnée.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5</a:t>
            </a:fld>
            <a:endParaRPr lang="fr-FR"/>
          </a:p>
        </p:txBody>
      </p:sp>
    </p:spTree>
    <p:extLst>
      <p:ext uri="{BB962C8B-B14F-4D97-AF65-F5344CB8AC3E}">
        <p14:creationId xmlns:p14="http://schemas.microsoft.com/office/powerpoint/2010/main" val="150293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notion de similarité de NSPDK peut être employée directement en des algorithmes de clustering,</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cela se servent de l'information de similitude ou de distance par paires.</a:t>
            </a:r>
          </a:p>
          <a:p>
            <a:r>
              <a:rPr lang="fr-FR" sz="1200" kern="1200" dirty="0" smtClean="0">
                <a:solidFill>
                  <a:schemeClr val="tx1"/>
                </a:solidFill>
                <a:effectLst/>
                <a:latin typeface="+mn-lt"/>
                <a:ea typeface="+mn-ea"/>
                <a:cs typeface="+mn-cs"/>
              </a:rPr>
              <a:t>Comme un algorithme de </a:t>
            </a:r>
            <a:r>
              <a:rPr lang="fr-FR" sz="1200" kern="1200" dirty="0" err="1" smtClean="0">
                <a:solidFill>
                  <a:schemeClr val="tx1"/>
                </a:solidFill>
                <a:effectLst/>
                <a:latin typeface="+mn-lt"/>
                <a:ea typeface="+mn-ea"/>
                <a:cs typeface="+mn-cs"/>
              </a:rPr>
              <a:t>clustering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BlockClust</a:t>
            </a:r>
            <a:r>
              <a:rPr lang="fr-FR" sz="1200" kern="1200" dirty="0" smtClean="0">
                <a:solidFill>
                  <a:schemeClr val="tx1"/>
                </a:solidFill>
                <a:effectLst/>
                <a:latin typeface="+mn-lt"/>
                <a:ea typeface="+mn-ea"/>
                <a:cs typeface="+mn-cs"/>
              </a:rPr>
              <a:t> emploie l’algorithme MCL (Markov Cluster </a:t>
            </a:r>
            <a:r>
              <a:rPr lang="fr-FR" sz="1200" kern="1200" dirty="0" err="1" smtClean="0">
                <a:solidFill>
                  <a:schemeClr val="tx1"/>
                </a:solidFill>
                <a:effectLst/>
                <a:latin typeface="+mn-lt"/>
                <a:ea typeface="+mn-ea"/>
                <a:cs typeface="+mn-cs"/>
              </a:rPr>
              <a:t>Process</a:t>
            </a:r>
            <a:r>
              <a:rPr lang="fr-FR" sz="1200" kern="1200" dirty="0" smtClean="0">
                <a:solidFill>
                  <a:schemeClr val="tx1"/>
                </a:solidFill>
                <a:effectLst/>
                <a:latin typeface="+mn-lt"/>
                <a:ea typeface="+mn-ea"/>
                <a:cs typeface="+mn-cs"/>
              </a:rPr>
              <a:t>). Donné pesé le graph G des poids des plus proche voisins entre les exemples à grouper, l'algorithme de MCL applique un processus algébrique paramétré à la matrice de ‘</a:t>
            </a:r>
            <a:r>
              <a:rPr lang="fr-FR" sz="1200" kern="1200" dirty="0" err="1" smtClean="0">
                <a:solidFill>
                  <a:schemeClr val="tx1"/>
                </a:solidFill>
                <a:effectLst/>
                <a:latin typeface="+mn-lt"/>
                <a:ea typeface="+mn-ea"/>
                <a:cs typeface="+mn-cs"/>
              </a:rPr>
              <a:t>random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walks</a:t>
            </a:r>
            <a:r>
              <a:rPr lang="fr-FR" sz="1200" kern="1200" dirty="0" smtClean="0">
                <a:solidFill>
                  <a:schemeClr val="tx1"/>
                </a:solidFill>
                <a:effectLst/>
                <a:latin typeface="+mn-lt"/>
                <a:ea typeface="+mn-ea"/>
                <a:cs typeface="+mn-cs"/>
              </a:rPr>
              <a:t>’=‘mesures de </a:t>
            </a:r>
            <a:r>
              <a:rPr lang="fr-FR" sz="1200" kern="1200" dirty="0" err="1" smtClean="0">
                <a:solidFill>
                  <a:schemeClr val="tx1"/>
                </a:solidFill>
                <a:effectLst/>
                <a:latin typeface="+mn-lt"/>
                <a:ea typeface="+mn-ea"/>
                <a:cs typeface="+mn-cs"/>
              </a:rPr>
              <a:t>proba</a:t>
            </a:r>
            <a:r>
              <a:rPr lang="fr-FR" sz="1200" kern="1200" dirty="0" smtClean="0">
                <a:solidFill>
                  <a:schemeClr val="tx1"/>
                </a:solidFill>
                <a:effectLst/>
                <a:latin typeface="+mn-lt"/>
                <a:ea typeface="+mn-ea"/>
                <a:cs typeface="+mn-cs"/>
              </a:rPr>
              <a:t>’ sur  G. L'idée sous-jacente est de caractériser des groupes comme sous-graphes</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tels qu'une marche aléatoire sur le graphique ira rarement d'un sous-graphe à l'autre. Le MCL a été choisi comme il produit équilibré les groupes non hiérarchiques et lui ne fait ni l'un ni l'autre l'information de ensemencement du besoin ni un nombre défini par l'utilisateur de groupes. D'ailleurs il peut être utilisé dedans arrangements à grande échelle comme il peut fonctionner avec des réalisations clairsemées de graphique/matrice.</a:t>
            </a:r>
          </a:p>
          <a:p>
            <a:r>
              <a:rPr lang="fr-FR" sz="1200" kern="1200" dirty="0" smtClean="0">
                <a:solidFill>
                  <a:schemeClr val="tx1"/>
                </a:solidFill>
                <a:effectLst/>
                <a:latin typeface="+mn-lt"/>
                <a:ea typeface="+mn-ea"/>
                <a:cs typeface="+mn-cs"/>
              </a:rPr>
              <a:t>Dans notre arrangement d'application, le paramètre d'inflation, qui affecte groupez la granularité, a été sélectionné pour maintenir les groupes relativement petits.</a:t>
            </a:r>
          </a:p>
          <a:p>
            <a:endParaRPr lang="fr-FR" dirty="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6</a:t>
            </a:fld>
            <a:endParaRPr lang="fr-FR"/>
          </a:p>
        </p:txBody>
      </p:sp>
    </p:spTree>
    <p:extLst>
      <p:ext uri="{BB962C8B-B14F-4D97-AF65-F5344CB8AC3E}">
        <p14:creationId xmlns:p14="http://schemas.microsoft.com/office/powerpoint/2010/main" val="324146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En plus du </a:t>
            </a:r>
            <a:r>
              <a:rPr lang="fr-FR" sz="1200" kern="1200" dirty="0" err="1" smtClean="0">
                <a:solidFill>
                  <a:schemeClr val="tx1"/>
                </a:solidFill>
                <a:effectLst/>
                <a:latin typeface="+mn-lt"/>
                <a:ea typeface="+mn-ea"/>
                <a:cs typeface="+mn-cs"/>
              </a:rPr>
              <a:t>clustering</a:t>
            </a:r>
            <a:r>
              <a:rPr lang="fr-FR" sz="1200" kern="1200" dirty="0" smtClean="0">
                <a:solidFill>
                  <a:schemeClr val="tx1"/>
                </a:solidFill>
                <a:effectLst/>
                <a:latin typeface="+mn-lt"/>
                <a:ea typeface="+mn-ea"/>
                <a:cs typeface="+mn-cs"/>
              </a:rPr>
              <a:t> non supervisé, </a:t>
            </a:r>
            <a:r>
              <a:rPr lang="fr-FR" sz="1200" kern="1200" dirty="0" err="1" smtClean="0">
                <a:solidFill>
                  <a:schemeClr val="tx1"/>
                </a:solidFill>
                <a:effectLst/>
                <a:latin typeface="+mn-lt"/>
                <a:ea typeface="+mn-ea"/>
                <a:cs typeface="+mn-cs"/>
              </a:rPr>
              <a:t>BlockClust</a:t>
            </a:r>
            <a:r>
              <a:rPr lang="fr-FR" sz="1200" kern="1200" dirty="0" smtClean="0">
                <a:solidFill>
                  <a:schemeClr val="tx1"/>
                </a:solidFill>
                <a:effectLst/>
                <a:latin typeface="+mn-lt"/>
                <a:ea typeface="+mn-ea"/>
                <a:cs typeface="+mn-cs"/>
              </a:rPr>
              <a:t> fournit un  mode de classification supervisé. Donné un ensemble </a:t>
            </a:r>
            <a:r>
              <a:rPr lang="fr-FR" sz="1200" kern="1200" dirty="0" err="1" smtClean="0">
                <a:solidFill>
                  <a:schemeClr val="tx1"/>
                </a:solidFill>
                <a:effectLst/>
                <a:latin typeface="+mn-lt"/>
                <a:ea typeface="+mn-ea"/>
                <a:cs typeface="+mn-cs"/>
              </a:rPr>
              <a:t>deprofils</a:t>
            </a:r>
            <a:r>
              <a:rPr lang="fr-FR" sz="1200" kern="1200" dirty="0" smtClean="0">
                <a:solidFill>
                  <a:schemeClr val="tx1"/>
                </a:solidFill>
                <a:effectLst/>
                <a:latin typeface="+mn-lt"/>
                <a:ea typeface="+mn-ea"/>
                <a:cs typeface="+mn-cs"/>
              </a:rPr>
              <a:t> d'expression pour connu famille de </a:t>
            </a:r>
            <a:r>
              <a:rPr lang="fr-FR" sz="1200" kern="1200" dirty="0" err="1" smtClean="0">
                <a:solidFill>
                  <a:schemeClr val="tx1"/>
                </a:solidFill>
                <a:effectLst/>
                <a:latin typeface="+mn-lt"/>
                <a:ea typeface="+mn-ea"/>
                <a:cs typeface="+mn-cs"/>
              </a:rPr>
              <a:t>ncRNA</a:t>
            </a:r>
            <a:r>
              <a:rPr lang="fr-FR" sz="1200" kern="1200" dirty="0" smtClean="0">
                <a:solidFill>
                  <a:schemeClr val="tx1"/>
                </a:solidFill>
                <a:effectLst/>
                <a:latin typeface="+mn-lt"/>
                <a:ea typeface="+mn-ea"/>
                <a:cs typeface="+mn-cs"/>
              </a:rPr>
              <a:t> ou classe et un ensemble d'exemples négatifs, c.-à-d. expression profils des </a:t>
            </a:r>
            <a:r>
              <a:rPr lang="fr-FR" sz="1200" kern="1200" dirty="0" err="1" smtClean="0">
                <a:solidFill>
                  <a:schemeClr val="tx1"/>
                </a:solidFill>
                <a:effectLst/>
                <a:latin typeface="+mn-lt"/>
                <a:ea typeface="+mn-ea"/>
                <a:cs typeface="+mn-cs"/>
              </a:rPr>
              <a:t>ncRNAs</a:t>
            </a:r>
            <a:r>
              <a:rPr lang="fr-FR" sz="1200" kern="1200" dirty="0" smtClean="0">
                <a:solidFill>
                  <a:schemeClr val="tx1"/>
                </a:solidFill>
                <a:effectLst/>
                <a:latin typeface="+mn-lt"/>
                <a:ea typeface="+mn-ea"/>
                <a:cs typeface="+mn-cs"/>
              </a:rPr>
              <a:t> avec une fonction différente ou inconnue, </a:t>
            </a:r>
            <a:r>
              <a:rPr lang="fr-FR" sz="1200" kern="1200" dirty="0" err="1" smtClean="0">
                <a:solidFill>
                  <a:schemeClr val="tx1"/>
                </a:solidFill>
                <a:effectLst/>
                <a:latin typeface="+mn-lt"/>
                <a:ea typeface="+mn-ea"/>
                <a:cs typeface="+mn-cs"/>
              </a:rPr>
              <a:t>BlockClust</a:t>
            </a:r>
            <a:r>
              <a:rPr lang="fr-FR" sz="1200" kern="1200" dirty="0" smtClean="0">
                <a:solidFill>
                  <a:schemeClr val="tx1"/>
                </a:solidFill>
                <a:effectLst/>
                <a:latin typeface="+mn-lt"/>
                <a:ea typeface="+mn-ea"/>
                <a:cs typeface="+mn-cs"/>
              </a:rPr>
              <a:t> peut efficacement établir un </a:t>
            </a:r>
            <a:r>
              <a:rPr lang="fr-FR" sz="1200" kern="1200" dirty="0" err="1" smtClean="0">
                <a:solidFill>
                  <a:schemeClr val="tx1"/>
                </a:solidFill>
                <a:effectLst/>
                <a:latin typeface="+mn-lt"/>
                <a:ea typeface="+mn-ea"/>
                <a:cs typeface="+mn-cs"/>
              </a:rPr>
              <a:t>classificateurbinaire</a:t>
            </a:r>
            <a:r>
              <a:rPr lang="fr-FR" sz="1200" kern="1200" dirty="0" smtClean="0">
                <a:solidFill>
                  <a:schemeClr val="tx1"/>
                </a:solidFill>
                <a:effectLst/>
                <a:latin typeface="+mn-lt"/>
                <a:ea typeface="+mn-ea"/>
                <a:cs typeface="+mn-cs"/>
              </a:rPr>
              <a:t> linéaire distinctif. Comme dans</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mode de groupement non surveillé, </a:t>
            </a:r>
            <a:r>
              <a:rPr lang="fr-FR" sz="1200" kern="1200" dirty="0" err="1" smtClean="0">
                <a:solidFill>
                  <a:schemeClr val="tx1"/>
                </a:solidFill>
                <a:effectLst/>
                <a:latin typeface="+mn-lt"/>
                <a:ea typeface="+mn-ea"/>
                <a:cs typeface="+mn-cs"/>
              </a:rPr>
              <a:t>nousextrayons</a:t>
            </a:r>
            <a:r>
              <a:rPr lang="fr-FR" sz="1200" kern="1200" dirty="0" smtClean="0">
                <a:solidFill>
                  <a:schemeClr val="tx1"/>
                </a:solidFill>
                <a:effectLst/>
                <a:latin typeface="+mn-lt"/>
                <a:ea typeface="+mn-ea"/>
                <a:cs typeface="+mn-cs"/>
              </a:rPr>
              <a:t> d'abord haut-dimensionnel explicite représentations de vecteur des codages </a:t>
            </a:r>
            <a:r>
              <a:rPr lang="fr-FR" sz="1200" kern="1200" dirty="0" err="1" smtClean="0">
                <a:solidFill>
                  <a:schemeClr val="tx1"/>
                </a:solidFill>
                <a:effectLst/>
                <a:latin typeface="+mn-lt"/>
                <a:ea typeface="+mn-ea"/>
                <a:cs typeface="+mn-cs"/>
              </a:rPr>
              <a:t>deprofil</a:t>
            </a:r>
            <a:r>
              <a:rPr lang="fr-FR" sz="1200" kern="1200" dirty="0" smtClean="0">
                <a:solidFill>
                  <a:schemeClr val="tx1"/>
                </a:solidFill>
                <a:effectLst/>
                <a:latin typeface="+mn-lt"/>
                <a:ea typeface="+mn-ea"/>
                <a:cs typeface="+mn-cs"/>
              </a:rPr>
              <a:t> d'expression. Plus tard </a:t>
            </a:r>
            <a:r>
              <a:rPr lang="fr-FR" sz="1200" kern="1200" dirty="0" err="1" smtClean="0">
                <a:solidFill>
                  <a:schemeClr val="tx1"/>
                </a:solidFill>
                <a:effectLst/>
                <a:latin typeface="+mn-lt"/>
                <a:ea typeface="+mn-ea"/>
                <a:cs typeface="+mn-cs"/>
              </a:rPr>
              <a:t>BlockClust</a:t>
            </a:r>
            <a:r>
              <a:rPr lang="fr-FR" sz="1200" kern="1200" dirty="0" smtClean="0">
                <a:solidFill>
                  <a:schemeClr val="tx1"/>
                </a:solidFill>
                <a:effectLst/>
                <a:latin typeface="+mn-lt"/>
                <a:ea typeface="+mn-ea"/>
                <a:cs typeface="+mn-cs"/>
              </a:rPr>
              <a:t> emploie des techniques linéaires rapides et extensibles comme les machines stochastiques de vecteur de soutien de descente de gradient (</a:t>
            </a:r>
            <a:r>
              <a:rPr lang="fr-FR" sz="1200" kern="1200" dirty="0" err="1" smtClean="0">
                <a:solidFill>
                  <a:schemeClr val="tx1"/>
                </a:solidFill>
                <a:effectLst/>
                <a:latin typeface="+mn-lt"/>
                <a:ea typeface="+mn-ea"/>
                <a:cs typeface="+mn-cs"/>
              </a:rPr>
              <a:t>Bottou</a:t>
            </a:r>
            <a:r>
              <a:rPr lang="fr-FR" sz="1200" kern="1200" dirty="0" smtClean="0">
                <a:solidFill>
                  <a:schemeClr val="tx1"/>
                </a:solidFill>
                <a:effectLst/>
                <a:latin typeface="+mn-lt"/>
                <a:ea typeface="+mn-ea"/>
                <a:cs typeface="+mn-cs"/>
              </a:rPr>
              <a:t>, 2010) pour induire un modèle </a:t>
            </a:r>
            <a:r>
              <a:rPr lang="fr-FR" sz="1200" kern="1200" dirty="0" err="1" smtClean="0">
                <a:solidFill>
                  <a:schemeClr val="tx1"/>
                </a:solidFill>
                <a:effectLst/>
                <a:latin typeface="+mn-lt"/>
                <a:ea typeface="+mn-ea"/>
                <a:cs typeface="+mn-cs"/>
              </a:rPr>
              <a:t>distinctif.Notez</a:t>
            </a:r>
            <a:r>
              <a:rPr lang="fr-FR" sz="1200" kern="1200" dirty="0" smtClean="0">
                <a:solidFill>
                  <a:schemeClr val="tx1"/>
                </a:solidFill>
                <a:effectLst/>
                <a:latin typeface="+mn-lt"/>
                <a:ea typeface="+mn-ea"/>
                <a:cs typeface="+mn-cs"/>
              </a:rPr>
              <a:t> cela même si nous employez les modèles linéaires pour laisser mesurer aux arrangements larges de données de génome, résulter le classificateur est en fait non linéaire </a:t>
            </a:r>
            <a:r>
              <a:rPr lang="fr-FR" sz="1200" kern="1200" dirty="0" err="1" smtClean="0">
                <a:solidFill>
                  <a:schemeClr val="tx1"/>
                </a:solidFill>
                <a:effectLst/>
                <a:latin typeface="+mn-lt"/>
                <a:ea typeface="+mn-ea"/>
                <a:cs typeface="+mn-cs"/>
              </a:rPr>
              <a:t>dansl'espace</a:t>
            </a:r>
            <a:r>
              <a:rPr lang="fr-FR" sz="1200" kern="1200" dirty="0" smtClean="0">
                <a:solidFill>
                  <a:schemeClr val="tx1"/>
                </a:solidFill>
                <a:effectLst/>
                <a:latin typeface="+mn-lt"/>
                <a:ea typeface="+mn-ea"/>
                <a:cs typeface="+mn-cs"/>
              </a:rPr>
              <a:t> original d'attribut.</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Les modèles en résultant sont précis </a:t>
            </a:r>
            <a:r>
              <a:rPr lang="fr-FR" sz="1200" kern="1200" dirty="0" err="1" smtClean="0">
                <a:solidFill>
                  <a:schemeClr val="tx1"/>
                </a:solidFill>
                <a:effectLst/>
                <a:latin typeface="+mn-lt"/>
                <a:ea typeface="+mn-ea"/>
                <a:cs typeface="+mn-cs"/>
              </a:rPr>
              <a:t>etétonnant</a:t>
            </a:r>
            <a:r>
              <a:rPr lang="fr-FR" sz="1200" kern="1200" dirty="0" smtClean="0">
                <a:solidFill>
                  <a:schemeClr val="tx1"/>
                </a:solidFill>
                <a:effectLst/>
                <a:latin typeface="+mn-lt"/>
                <a:ea typeface="+mn-ea"/>
                <a:cs typeface="+mn-cs"/>
              </a:rPr>
              <a:t> robustes : un modèle pour l'identification des gènes de </a:t>
            </a:r>
            <a:r>
              <a:rPr lang="fr-FR" sz="1200" kern="1200" dirty="0" err="1" smtClean="0">
                <a:solidFill>
                  <a:schemeClr val="tx1"/>
                </a:solidFill>
                <a:effectLst/>
                <a:latin typeface="+mn-lt"/>
                <a:ea typeface="+mn-ea"/>
                <a:cs typeface="+mn-cs"/>
              </a:rPr>
              <a:t>tRNA</a:t>
            </a:r>
            <a:r>
              <a:rPr lang="fr-FR" sz="1200" kern="1200" dirty="0" smtClean="0">
                <a:solidFill>
                  <a:schemeClr val="tx1"/>
                </a:solidFill>
                <a:effectLst/>
                <a:latin typeface="+mn-lt"/>
                <a:ea typeface="+mn-ea"/>
                <a:cs typeface="+mn-cs"/>
              </a:rPr>
              <a:t> peut être formée sur des données humaines avec lit extrait sous un protocole expérimental spécifique (dites Illumina GAII) et lui peuvent être employés pour annoter sûrement des profils d'expression à travers organismes divers (par exemple mouche ou usines), des données produites par différent expérimental</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7</a:t>
            </a:fld>
            <a:endParaRPr lang="fr-FR"/>
          </a:p>
        </p:txBody>
      </p:sp>
    </p:spTree>
    <p:extLst>
      <p:ext uri="{BB962C8B-B14F-4D97-AF65-F5344CB8AC3E}">
        <p14:creationId xmlns:p14="http://schemas.microsoft.com/office/powerpoint/2010/main" val="2188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9</a:t>
            </a:fld>
            <a:endParaRPr lang="fr-FR"/>
          </a:p>
        </p:txBody>
      </p:sp>
    </p:spTree>
    <p:extLst>
      <p:ext uri="{BB962C8B-B14F-4D97-AF65-F5344CB8AC3E}">
        <p14:creationId xmlns:p14="http://schemas.microsoft.com/office/powerpoint/2010/main" val="96920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Nous avons présenté BlockClust, une approche efficace à</a:t>
            </a:r>
            <a:r>
              <a:rPr lang="fr-FR" dirty="0" smtClean="0"/>
              <a:t/>
            </a:r>
            <a:br>
              <a:rPr lang="fr-FR" dirty="0" smtClean="0"/>
            </a:br>
            <a:r>
              <a:rPr lang="fr-FR" sz="1200" b="0" i="0" kern="1200" dirty="0" smtClean="0">
                <a:solidFill>
                  <a:schemeClr val="tx1"/>
                </a:solidFill>
                <a:effectLst/>
                <a:latin typeface="+mn-lt"/>
                <a:ea typeface="+mn-ea"/>
                <a:cs typeface="+mn-cs"/>
              </a:rPr>
              <a:t>détectez la transcription avec les modèles </a:t>
            </a:r>
            <a:r>
              <a:rPr lang="fr-FR" sz="1200" b="0" i="0" kern="1200" dirty="0" err="1" smtClean="0">
                <a:solidFill>
                  <a:schemeClr val="tx1"/>
                </a:solidFill>
                <a:effectLst/>
                <a:latin typeface="+mn-lt"/>
                <a:ea typeface="+mn-ea"/>
                <a:cs typeface="+mn-cs"/>
              </a:rPr>
              <a:t>detraitement</a:t>
            </a:r>
            <a:r>
              <a:rPr lang="fr-FR" sz="1200" b="0" i="0" kern="1200" dirty="0" smtClean="0">
                <a:solidFill>
                  <a:schemeClr val="tx1"/>
                </a:solidFill>
                <a:effectLst/>
                <a:latin typeface="+mn-lt"/>
                <a:ea typeface="+mn-ea"/>
                <a:cs typeface="+mn-cs"/>
              </a:rPr>
              <a:t> semblables. La procédure</a:t>
            </a:r>
            <a:r>
              <a:rPr lang="fr-FR" dirty="0" smtClean="0"/>
              <a:t/>
            </a:r>
            <a:br>
              <a:rPr lang="fr-FR" dirty="0" smtClean="0"/>
            </a:br>
            <a:r>
              <a:rPr lang="fr-FR" sz="1200" b="0" i="0" kern="1200" dirty="0" smtClean="0">
                <a:solidFill>
                  <a:schemeClr val="tx1"/>
                </a:solidFill>
                <a:effectLst/>
                <a:latin typeface="+mn-lt"/>
                <a:ea typeface="+mn-ea"/>
                <a:cs typeface="+mn-cs"/>
              </a:rPr>
              <a:t>que nous avons proposé est stable en ce qui concerne des changements dedans</a:t>
            </a:r>
            <a:r>
              <a:rPr lang="fr-FR" dirty="0" smtClean="0"/>
              <a:t/>
            </a:r>
            <a:br>
              <a:rPr lang="fr-FR" dirty="0" smtClean="0"/>
            </a:br>
            <a:r>
              <a:rPr lang="fr-FR" sz="1200" b="0" i="0" kern="1200" dirty="0" smtClean="0">
                <a:solidFill>
                  <a:schemeClr val="tx1"/>
                </a:solidFill>
                <a:effectLst/>
                <a:latin typeface="+mn-lt"/>
                <a:ea typeface="+mn-ea"/>
                <a:cs typeface="+mn-cs"/>
              </a:rPr>
              <a:t>ordonnançant des machines, des variétés de cellule et les organismes et peuvent être employés</a:t>
            </a:r>
            <a:r>
              <a:rPr lang="fr-FR" dirty="0" smtClean="0"/>
              <a:t/>
            </a:r>
            <a:br>
              <a:rPr lang="fr-FR" dirty="0" smtClean="0"/>
            </a:br>
            <a:r>
              <a:rPr lang="fr-FR" sz="1200" b="0" i="0" kern="1200" dirty="0" smtClean="0">
                <a:solidFill>
                  <a:schemeClr val="tx1"/>
                </a:solidFill>
                <a:effectLst/>
                <a:latin typeface="+mn-lt"/>
                <a:ea typeface="+mn-ea"/>
                <a:cs typeface="+mn-cs"/>
              </a:rPr>
              <a:t>pour sûrement grouper et annoter </a:t>
            </a:r>
            <a:r>
              <a:rPr lang="fr-FR" sz="1200" b="0" i="0" kern="1200" dirty="0" err="1" smtClean="0">
                <a:solidFill>
                  <a:schemeClr val="tx1"/>
                </a:solidFill>
                <a:effectLst/>
                <a:latin typeface="+mn-lt"/>
                <a:ea typeface="+mn-ea"/>
                <a:cs typeface="+mn-cs"/>
              </a:rPr>
              <a:t>ordonnancerla</a:t>
            </a:r>
            <a:r>
              <a:rPr lang="fr-FR" sz="1200" b="0" i="0" kern="1200" dirty="0" smtClean="0">
                <a:solidFill>
                  <a:schemeClr val="tx1"/>
                </a:solidFill>
                <a:effectLst/>
                <a:latin typeface="+mn-lt"/>
                <a:ea typeface="+mn-ea"/>
                <a:cs typeface="+mn-cs"/>
              </a:rPr>
              <a:t> production à l'augmentation</a:t>
            </a:r>
            <a:r>
              <a:rPr lang="fr-FR" dirty="0" smtClean="0"/>
              <a:t/>
            </a:r>
            <a:br>
              <a:rPr lang="fr-FR" dirty="0" smtClean="0"/>
            </a:br>
            <a:r>
              <a:rPr lang="fr-FR" sz="1200" b="0" i="0" kern="1200" dirty="0" smtClean="0">
                <a:solidFill>
                  <a:schemeClr val="tx1"/>
                </a:solidFill>
                <a:effectLst/>
                <a:latin typeface="+mn-lt"/>
                <a:ea typeface="+mn-ea"/>
                <a:cs typeface="+mn-cs"/>
              </a:rPr>
              <a:t>profondeurs. Différemment d'autres méthodes, dans BlockClust nous</a:t>
            </a:r>
            <a:r>
              <a:rPr lang="fr-FR" dirty="0" smtClean="0"/>
              <a:t/>
            </a:r>
            <a:br>
              <a:rPr lang="fr-FR" dirty="0" smtClean="0"/>
            </a:br>
            <a:r>
              <a:rPr lang="fr-FR" sz="1200" b="0" i="0" kern="1200" dirty="0" smtClean="0">
                <a:solidFill>
                  <a:schemeClr val="tx1"/>
                </a:solidFill>
                <a:effectLst/>
                <a:latin typeface="+mn-lt"/>
                <a:ea typeface="+mn-ea"/>
                <a:cs typeface="+mn-cs"/>
              </a:rPr>
              <a:t>codez les profils d'expression avec </a:t>
            </a:r>
            <a:r>
              <a:rPr lang="fr-FR" sz="1200" b="0" i="0" kern="1200" dirty="0" err="1" smtClean="0">
                <a:solidFill>
                  <a:schemeClr val="tx1"/>
                </a:solidFill>
                <a:effectLst/>
                <a:latin typeface="+mn-lt"/>
                <a:ea typeface="+mn-ea"/>
                <a:cs typeface="+mn-cs"/>
              </a:rPr>
              <a:t>lesstructures</a:t>
            </a:r>
            <a:r>
              <a:rPr lang="fr-FR" sz="1200" b="0" i="0" kern="1200" dirty="0" smtClean="0">
                <a:solidFill>
                  <a:schemeClr val="tx1"/>
                </a:solidFill>
                <a:effectLst/>
                <a:latin typeface="+mn-lt"/>
                <a:ea typeface="+mn-ea"/>
                <a:cs typeface="+mn-cs"/>
              </a:rPr>
              <a:t> discrètes qui peuvent être</a:t>
            </a:r>
            <a:r>
              <a:rPr lang="fr-FR" dirty="0" smtClean="0"/>
              <a:t/>
            </a:r>
            <a:br>
              <a:rPr lang="fr-FR" dirty="0" smtClean="0"/>
            </a:br>
            <a:r>
              <a:rPr lang="fr-FR" sz="1200" b="0" i="0" kern="1200" dirty="0" smtClean="0">
                <a:solidFill>
                  <a:schemeClr val="tx1"/>
                </a:solidFill>
                <a:effectLst/>
                <a:latin typeface="+mn-lt"/>
                <a:ea typeface="+mn-ea"/>
                <a:cs typeface="+mn-cs"/>
              </a:rPr>
              <a:t>traité efficacement et, en même temps, </a:t>
            </a:r>
            <a:r>
              <a:rPr lang="fr-FR" sz="1200" b="0" i="0" kern="1200" dirty="0" err="1" smtClean="0">
                <a:solidFill>
                  <a:schemeClr val="tx1"/>
                </a:solidFill>
                <a:effectLst/>
                <a:latin typeface="+mn-lt"/>
                <a:ea typeface="+mn-ea"/>
                <a:cs typeface="+mn-cs"/>
              </a:rPr>
              <a:t>peutmaintenir</a:t>
            </a:r>
            <a:r>
              <a:rPr lang="fr-FR" sz="1200" b="0" i="0" kern="1200" dirty="0" smtClean="0">
                <a:solidFill>
                  <a:schemeClr val="tx1"/>
                </a:solidFill>
                <a:effectLst/>
                <a:latin typeface="+mn-lt"/>
                <a:ea typeface="+mn-ea"/>
                <a:cs typeface="+mn-cs"/>
              </a:rPr>
              <a:t> les la plupart de</a:t>
            </a:r>
            <a:r>
              <a:rPr lang="fr-FR" dirty="0" smtClean="0"/>
              <a:t/>
            </a:r>
            <a:br>
              <a:rPr lang="fr-FR" dirty="0" smtClean="0"/>
            </a:br>
            <a:r>
              <a:rPr lang="fr-FR" sz="1200" b="0" i="0" kern="1200" dirty="0" smtClean="0">
                <a:solidFill>
                  <a:schemeClr val="tx1"/>
                </a:solidFill>
                <a:effectLst/>
                <a:latin typeface="+mn-lt"/>
                <a:ea typeface="+mn-ea"/>
                <a:cs typeface="+mn-cs"/>
              </a:rPr>
              <a:t>le contenu de l'information des profils.</a:t>
            </a:r>
            <a:r>
              <a:rPr lang="fr-FR" dirty="0" smtClean="0"/>
              <a:t/>
            </a:r>
            <a:br>
              <a:rPr lang="fr-FR" dirty="0" smtClean="0"/>
            </a:br>
            <a:r>
              <a:rPr lang="fr-FR" sz="1200" b="0" i="0" kern="1200" dirty="0" smtClean="0">
                <a:solidFill>
                  <a:schemeClr val="tx1"/>
                </a:solidFill>
                <a:effectLst/>
                <a:latin typeface="+mn-lt"/>
                <a:ea typeface="+mn-ea"/>
                <a:cs typeface="+mn-cs"/>
              </a:rPr>
              <a:t>Dans les travaux futurs nous présenterons l'application de</a:t>
            </a:r>
            <a:r>
              <a:rPr lang="fr-FR" dirty="0" smtClean="0"/>
              <a:t/>
            </a:r>
            <a:br>
              <a:rPr lang="fr-FR" dirty="0" smtClean="0"/>
            </a:br>
            <a:r>
              <a:rPr lang="fr-FR" sz="1200" b="0" i="0" kern="1200" dirty="0" smtClean="0">
                <a:solidFill>
                  <a:schemeClr val="tx1"/>
                </a:solidFill>
                <a:effectLst/>
                <a:latin typeface="+mn-lt"/>
                <a:ea typeface="+mn-ea"/>
                <a:cs typeface="+mn-cs"/>
              </a:rPr>
              <a:t>BlockClust à de grands ensembles de données de ordonnancement profonds à découvrir</a:t>
            </a:r>
            <a:r>
              <a:rPr lang="fr-FR" dirty="0" smtClean="0"/>
              <a:t/>
            </a:r>
            <a:br>
              <a:rPr lang="fr-FR" dirty="0" smtClean="0"/>
            </a:br>
            <a:r>
              <a:rPr lang="fr-FR" sz="1200" b="0" i="0" kern="1200" dirty="0" smtClean="0">
                <a:solidFill>
                  <a:schemeClr val="tx1"/>
                </a:solidFill>
                <a:effectLst/>
                <a:latin typeface="+mn-lt"/>
                <a:ea typeface="+mn-ea"/>
                <a:cs typeface="+mn-cs"/>
              </a:rPr>
              <a:t>classes nouvelles des </a:t>
            </a:r>
            <a:r>
              <a:rPr lang="fr-FR" sz="1200" b="0" i="0" kern="1200" dirty="0" err="1" smtClean="0">
                <a:solidFill>
                  <a:schemeClr val="tx1"/>
                </a:solidFill>
                <a:effectLst/>
                <a:latin typeface="+mn-lt"/>
                <a:ea typeface="+mn-ea"/>
                <a:cs typeface="+mn-cs"/>
              </a:rPr>
              <a:t>ncRNAs</a:t>
            </a:r>
            <a:r>
              <a:rPr lang="fr-FR" sz="1200" b="0" i="0" kern="1200" dirty="0" smtClean="0">
                <a:solidFill>
                  <a:schemeClr val="tx1"/>
                </a:solidFill>
                <a:effectLst/>
                <a:latin typeface="+mn-lt"/>
                <a:ea typeface="+mn-ea"/>
                <a:cs typeface="+mn-cs"/>
              </a:rPr>
              <a:t> fonctionnels.</a:t>
            </a:r>
            <a:r>
              <a:rPr lang="fr-FR" dirty="0" smtClean="0"/>
              <a:t/>
            </a:r>
            <a:br>
              <a:rPr lang="fr-FR" dirty="0" smtClean="0"/>
            </a:br>
            <a:r>
              <a:rPr lang="fr-FR" sz="1200" b="0" i="0" kern="1200" dirty="0" smtClean="0">
                <a:solidFill>
                  <a:schemeClr val="tx1"/>
                </a:solidFill>
                <a:effectLst/>
                <a:latin typeface="+mn-lt"/>
                <a:ea typeface="+mn-ea"/>
                <a:cs typeface="+mn-cs"/>
              </a:rPr>
              <a:t>BlockClust, y compris toutes les dépendances d'outil, est disponible à</a:t>
            </a:r>
            <a:r>
              <a:rPr lang="fr-FR" dirty="0" smtClean="0"/>
              <a:t/>
            </a:r>
            <a:br>
              <a:rPr lang="fr-FR" dirty="0" smtClean="0"/>
            </a:br>
            <a:r>
              <a:rPr lang="fr-FR" sz="1200" b="0" i="0" kern="1200" dirty="0" smtClean="0">
                <a:solidFill>
                  <a:schemeClr val="tx1"/>
                </a:solidFill>
                <a:effectLst/>
                <a:latin typeface="+mn-lt"/>
                <a:ea typeface="+mn-ea"/>
                <a:cs typeface="+mn-cs"/>
              </a:rPr>
              <a:t>le hangar d'outil de galaxie (</a:t>
            </a:r>
            <a:r>
              <a:rPr lang="fr-FR" sz="1200" b="0" i="0" kern="1200" dirty="0" err="1" smtClean="0">
                <a:solidFill>
                  <a:schemeClr val="tx1"/>
                </a:solidFill>
                <a:effectLst/>
                <a:latin typeface="+mn-lt"/>
                <a:ea typeface="+mn-ea"/>
                <a:cs typeface="+mn-cs"/>
              </a:rPr>
              <a:t>Goecks</a:t>
            </a:r>
            <a:r>
              <a:rPr lang="fr-FR" sz="1200" b="0" i="0" kern="1200" dirty="0" smtClean="0">
                <a:solidFill>
                  <a:schemeClr val="tx1"/>
                </a:solidFill>
                <a:effectLst/>
                <a:latin typeface="+mn-lt"/>
                <a:ea typeface="+mn-ea"/>
                <a:cs typeface="+mn-cs"/>
              </a:rPr>
              <a:t> et autres,2010), et peut facilement être</a:t>
            </a:r>
            <a:r>
              <a:rPr lang="fr-FR" dirty="0" smtClean="0"/>
              <a:t/>
            </a:r>
            <a:br>
              <a:rPr lang="fr-FR" dirty="0" smtClean="0"/>
            </a:br>
            <a:r>
              <a:rPr lang="fr-FR" sz="1200" b="0" i="0" kern="1200" dirty="0" smtClean="0">
                <a:solidFill>
                  <a:schemeClr val="tx1"/>
                </a:solidFill>
                <a:effectLst/>
                <a:latin typeface="+mn-lt"/>
                <a:ea typeface="+mn-ea"/>
                <a:cs typeface="+mn-cs"/>
              </a:rPr>
              <a:t>installé et utilisé par l'intermédiaire d'</a:t>
            </a:r>
            <a:r>
              <a:rPr lang="fr-FR" sz="1200" b="0" i="0" kern="1200" dirty="0" err="1" smtClean="0">
                <a:solidFill>
                  <a:schemeClr val="tx1"/>
                </a:solidFill>
                <a:effectLst/>
                <a:latin typeface="+mn-lt"/>
                <a:ea typeface="+mn-ea"/>
                <a:cs typeface="+mn-cs"/>
              </a:rPr>
              <a:t>uneinterface</a:t>
            </a:r>
            <a:r>
              <a:rPr lang="fr-FR" sz="1200" b="0" i="0" kern="1200" dirty="0" smtClean="0">
                <a:solidFill>
                  <a:schemeClr val="tx1"/>
                </a:solidFill>
                <a:effectLst/>
                <a:latin typeface="+mn-lt"/>
                <a:ea typeface="+mn-ea"/>
                <a:cs typeface="+mn-cs"/>
              </a:rPr>
              <a:t> de Web.</a:t>
            </a:r>
            <a:endParaRPr lang="fr-FR" dirty="0"/>
          </a:p>
        </p:txBody>
      </p:sp>
      <p:sp>
        <p:nvSpPr>
          <p:cNvPr id="4" name="Espace réservé du numéro de diapositive 3"/>
          <p:cNvSpPr>
            <a:spLocks noGrp="1"/>
          </p:cNvSpPr>
          <p:nvPr>
            <p:ph type="sldNum" sz="quarter" idx="10"/>
          </p:nvPr>
        </p:nvSpPr>
        <p:spPr/>
        <p:txBody>
          <a:bodyPr/>
          <a:lstStyle/>
          <a:p>
            <a:fld id="{236B4CC3-EF3F-47EA-A10C-63E439FE18D7}" type="slidenum">
              <a:rPr lang="fr-FR" smtClean="0"/>
              <a:t>14</a:t>
            </a:fld>
            <a:endParaRPr lang="fr-FR"/>
          </a:p>
        </p:txBody>
      </p:sp>
    </p:spTree>
    <p:extLst>
      <p:ext uri="{BB962C8B-B14F-4D97-AF65-F5344CB8AC3E}">
        <p14:creationId xmlns:p14="http://schemas.microsoft.com/office/powerpoint/2010/main" val="50247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A3B93DE-A9AC-4699-BB1B-9C8479C6A7DC}" type="datetimeFigureOut">
              <a:rPr lang="fr-FR" smtClean="0"/>
              <a:t>12/10/2014</a:t>
            </a:fld>
            <a:endParaRPr lang="fr-FR"/>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6934344F-A0BC-4B4A-A77F-C231B3ECFDC9}" type="slidenum">
              <a:rPr lang="fr-FR" smtClean="0"/>
              <a:t>‹N°›</a:t>
            </a:fld>
            <a:endParaRPr lang="fr-FR"/>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fr-FR"/>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1A3B93DE-A9AC-4699-BB1B-9C8479C6A7DC}" type="datetimeFigureOut">
              <a:rPr lang="fr-FR" smtClean="0"/>
              <a:t>12/10/2014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34344F-A0BC-4B4A-A77F-C231B3ECFDC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A3B93DE-A9AC-4699-BB1B-9C8479C6A7DC}" type="datetimeFigureOut">
              <a:rPr lang="fr-FR" smtClean="0"/>
              <a:t>12/10/2014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6934344F-A0BC-4B4A-A77F-C231B3ECFDC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A3B93DE-A9AC-4699-BB1B-9C8479C6A7DC}" type="datetimeFigureOut">
              <a:rPr lang="fr-FR" smtClean="0"/>
              <a:t>12/10/2014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34344F-A0BC-4B4A-A77F-C231B3ECFDC9}" type="slidenum">
              <a:rPr lang="fr-FR" smtClean="0"/>
              <a:t>‹N°›</a:t>
            </a:fld>
            <a:endParaRPr lang="fr-FR"/>
          </a:p>
        </p:txBody>
      </p:sp>
      <p:sp>
        <p:nvSpPr>
          <p:cNvPr id="7" name="Title 6"/>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Date Placeholder 8"/>
          <p:cNvSpPr>
            <a:spLocks noGrp="1"/>
          </p:cNvSpPr>
          <p:nvPr>
            <p:ph type="dt" sz="half" idx="10"/>
          </p:nvPr>
        </p:nvSpPr>
        <p:spPr/>
        <p:txBody>
          <a:bodyPr/>
          <a:lstStyle>
            <a:lvl1pPr>
              <a:defRPr>
                <a:solidFill>
                  <a:srgbClr val="FFFFFF"/>
                </a:solidFill>
              </a:defRPr>
            </a:lvl1pPr>
          </a:lstStyle>
          <a:p>
            <a:fld id="{1A3B93DE-A9AC-4699-BB1B-9C8479C6A7DC}" type="datetimeFigureOut">
              <a:rPr lang="fr-FR" smtClean="0"/>
              <a:t>12/10/2014</a:t>
            </a:fld>
            <a:endParaRPr lang="fr-FR"/>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6934344F-A0BC-4B4A-A77F-C231B3ECFDC9}" type="slidenum">
              <a:rPr lang="fr-FR" smtClean="0"/>
              <a:t>‹N°›</a:t>
            </a:fld>
            <a:endParaRPr lang="fr-FR"/>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fr-F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fr-FR" smtClean="0"/>
              <a:t>Modifiez le style du titre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A3B93DE-A9AC-4699-BB1B-9C8479C6A7DC}" type="datetimeFigureOut">
              <a:rPr lang="fr-FR" smtClean="0"/>
              <a:t>12/10/2014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934344F-A0BC-4B4A-A77F-C231B3ECFDC9}"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A3B93DE-A9AC-4699-BB1B-9C8479C6A7DC}" type="datetimeFigureOut">
              <a:rPr lang="fr-FR" smtClean="0"/>
              <a:t>12/10/2014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934344F-A0BC-4B4A-A77F-C231B3ECFDC9}"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3B93DE-A9AC-4699-BB1B-9C8479C6A7DC}" type="datetimeFigureOut">
              <a:rPr lang="fr-FR" smtClean="0"/>
              <a:t>12/10/2014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934344F-A0BC-4B4A-A77F-C231B3ECFDC9}"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A3B93DE-A9AC-4699-BB1B-9C8479C6A7DC}" type="datetimeFigureOut">
              <a:rPr lang="fr-FR" smtClean="0"/>
              <a:t>12/10/2014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934344F-A0BC-4B4A-A77F-C231B3ECFDC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A3B93DE-A9AC-4699-BB1B-9C8479C6A7DC}" type="datetimeFigureOut">
              <a:rPr lang="fr-FR" smtClean="0"/>
              <a:t>12/10/2014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6934344F-A0BC-4B4A-A77F-C231B3ECFDC9}" type="slidenum">
              <a:rPr lang="fr-FR" smtClean="0"/>
              <a:t>‹N°›</a:t>
            </a:fld>
            <a:endParaRPr lang="fr-F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fr-FR" smtClean="0"/>
              <a:t>Modifiez le style du titre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A3B93DE-A9AC-4699-BB1B-9C8479C6A7DC}" type="datetimeFigureOut">
              <a:rPr lang="fr-FR" smtClean="0"/>
              <a:t>12/10/2014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934344F-A0BC-4B4A-A77F-C231B3ECFDC9}" type="slidenum">
              <a:rPr lang="fr-FR" smtClean="0"/>
              <a:t>‹N°›</a:t>
            </a:fld>
            <a:endParaRPr lang="fr-F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fr-FR" smtClean="0"/>
              <a:t>Modifiez le style du titre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A3B93DE-A9AC-4699-BB1B-9C8479C6A7DC}" type="datetimeFigureOut">
              <a:rPr lang="fr-FR" smtClean="0"/>
              <a:t>12/10/2014</a:t>
            </a:fld>
            <a:endParaRPr lang="fr-F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fr-F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6934344F-A0BC-4B4A-A77F-C231B3ECFDC9}"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6624736" cy="6192688"/>
          </a:xfrm>
        </p:spPr>
        <p:txBody>
          <a:bodyPr>
            <a:normAutofit/>
          </a:bodyPr>
          <a:lstStyle/>
          <a:p>
            <a:pPr algn="ctr"/>
            <a:r>
              <a:rPr lang="fr-FR" dirty="0" smtClean="0"/>
              <a:t/>
            </a:r>
            <a:br>
              <a:rPr lang="fr-FR" dirty="0" smtClean="0"/>
            </a:br>
            <a:r>
              <a:rPr lang="fr-FR" dirty="0" err="1" smtClean="0"/>
              <a:t>BlockClust</a:t>
            </a:r>
            <a:r>
              <a:rPr lang="fr-FR" dirty="0" smtClean="0"/>
              <a:t/>
            </a:r>
            <a:br>
              <a:rPr lang="fr-FR" dirty="0" smtClean="0"/>
            </a:br>
            <a:r>
              <a:rPr lang="fr-FR" dirty="0"/>
              <a:t>  </a:t>
            </a:r>
            <a:r>
              <a:rPr lang="fr-FR" dirty="0" smtClean="0"/>
              <a:t/>
            </a:r>
            <a:br>
              <a:rPr lang="fr-FR" dirty="0" smtClean="0"/>
            </a:br>
            <a:r>
              <a:rPr lang="fr-FR" sz="3200" dirty="0" err="1" smtClean="0"/>
              <a:t>clustering</a:t>
            </a:r>
            <a:r>
              <a:rPr lang="fr-FR" sz="3200" dirty="0"/>
              <a:t> </a:t>
            </a:r>
            <a:r>
              <a:rPr lang="fr-FR" sz="3200" dirty="0" smtClean="0"/>
              <a:t>et classification efficace</a:t>
            </a:r>
            <a:r>
              <a:rPr lang="fr-FR" sz="3200" dirty="0"/>
              <a:t> </a:t>
            </a:r>
            <a:r>
              <a:rPr lang="fr-FR" sz="3200" dirty="0" smtClean="0"/>
              <a:t>des </a:t>
            </a:r>
            <a:r>
              <a:rPr lang="fr-FR" sz="3200" dirty="0" err="1" smtClean="0"/>
              <a:t>ARNs</a:t>
            </a:r>
            <a:r>
              <a:rPr lang="fr-FR" sz="3200" dirty="0" smtClean="0"/>
              <a:t> non codant </a:t>
            </a:r>
            <a:r>
              <a:rPr lang="fr-FR" sz="3200" dirty="0"/>
              <a:t>tirés </a:t>
            </a:r>
            <a:r>
              <a:rPr lang="fr-FR" sz="3200" dirty="0" smtClean="0"/>
              <a:t>des</a:t>
            </a:r>
            <a:r>
              <a:rPr lang="fr-FR" sz="3200" dirty="0"/>
              <a:t> </a:t>
            </a:r>
            <a:r>
              <a:rPr lang="fr-FR" sz="3200" dirty="0" smtClean="0"/>
              <a:t>profils</a:t>
            </a:r>
            <a:r>
              <a:rPr lang="fr-FR" sz="3200" dirty="0"/>
              <a:t> </a:t>
            </a:r>
            <a:r>
              <a:rPr lang="fr-FR" sz="3200" dirty="0" smtClean="0"/>
              <a:t/>
            </a:r>
            <a:br>
              <a:rPr lang="fr-FR" sz="3200" dirty="0" smtClean="0"/>
            </a:br>
            <a:r>
              <a:rPr lang="fr-FR" sz="3200" dirty="0" smtClean="0"/>
              <a:t>d’RNA-</a:t>
            </a:r>
            <a:r>
              <a:rPr lang="fr-FR" sz="3200" dirty="0" err="1" smtClean="0"/>
              <a:t>seq</a:t>
            </a:r>
            <a:endParaRPr lang="fr-FR" sz="3200" dirty="0"/>
          </a:p>
        </p:txBody>
      </p:sp>
      <p:sp>
        <p:nvSpPr>
          <p:cNvPr id="3" name="ZoneTexte 2"/>
          <p:cNvSpPr txBox="1"/>
          <p:nvPr/>
        </p:nvSpPr>
        <p:spPr>
          <a:xfrm>
            <a:off x="6971973" y="4508617"/>
            <a:ext cx="2058450" cy="646331"/>
          </a:xfrm>
          <a:prstGeom prst="rect">
            <a:avLst/>
          </a:prstGeom>
          <a:noFill/>
        </p:spPr>
        <p:txBody>
          <a:bodyPr wrap="square" rtlCol="0">
            <a:spAutoFit/>
          </a:bodyPr>
          <a:lstStyle/>
          <a:p>
            <a:pPr algn="ctr"/>
            <a:r>
              <a:rPr lang="fr-FR" dirty="0" err="1" smtClean="0">
                <a:solidFill>
                  <a:schemeClr val="bg1"/>
                </a:solidFill>
              </a:rPr>
              <a:t>Chazalviel</a:t>
            </a:r>
            <a:endParaRPr lang="fr-FR" dirty="0" smtClean="0">
              <a:solidFill>
                <a:schemeClr val="bg1"/>
              </a:solidFill>
            </a:endParaRPr>
          </a:p>
          <a:p>
            <a:pPr algn="ctr"/>
            <a:r>
              <a:rPr lang="fr-FR" dirty="0" smtClean="0">
                <a:solidFill>
                  <a:schemeClr val="bg1"/>
                </a:solidFill>
              </a:rPr>
              <a:t>Maxime</a:t>
            </a:r>
            <a:endParaRPr lang="fr-FR" dirty="0">
              <a:solidFill>
                <a:schemeClr val="bg1"/>
              </a:solidFill>
            </a:endParaRPr>
          </a:p>
        </p:txBody>
      </p:sp>
      <p:pic>
        <p:nvPicPr>
          <p:cNvPr id="1028" name="Picture 4" descr="C:\Users\Maxime\Documents\M2BBS\Communication\logo_upsR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973" y="141908"/>
            <a:ext cx="2083342"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95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Q2 : </a:t>
            </a:r>
            <a:r>
              <a:rPr lang="fr-FR" dirty="0" err="1" smtClean="0"/>
              <a:t>robustness</a:t>
            </a:r>
            <a:r>
              <a:rPr lang="fr-FR" dirty="0" smtClean="0"/>
              <a:t> and range of </a:t>
            </a:r>
            <a:r>
              <a:rPr lang="fr-FR" dirty="0" err="1" smtClean="0"/>
              <a:t>applicability</a:t>
            </a:r>
            <a:endParaRPr lang="fr-FR"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8818" t="39750" r="6246" b="19175"/>
          <a:stretch/>
        </p:blipFill>
        <p:spPr bwMode="auto">
          <a:xfrm>
            <a:off x="2051720" y="2276872"/>
            <a:ext cx="4968552" cy="3651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20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p:txBody>
          <a:bodyPr/>
          <a:lstStyle/>
          <a:p>
            <a:r>
              <a:rPr lang="fr-FR" dirty="0" smtClean="0"/>
              <a:t>Q3 : annotation des </a:t>
            </a:r>
            <a:r>
              <a:rPr lang="fr-FR" dirty="0" err="1" smtClean="0"/>
              <a:t>ARNs</a:t>
            </a:r>
            <a:r>
              <a:rPr lang="fr-FR" dirty="0" smtClean="0"/>
              <a:t> </a:t>
            </a:r>
            <a:r>
              <a:rPr lang="fr-FR" dirty="0" err="1" smtClean="0"/>
              <a:t>nc</a:t>
            </a:r>
            <a:r>
              <a:rPr lang="fr-FR" dirty="0" smtClean="0"/>
              <a:t> avec </a:t>
            </a:r>
            <a:r>
              <a:rPr lang="fr-FR" dirty="0"/>
              <a:t>des profils d’expression encodé</a:t>
            </a:r>
            <a:r>
              <a:rPr lang="fr-FR" dirty="0" smtClean="0"/>
              <a:t> </a:t>
            </a:r>
            <a:endParaRPr lang="fr-FR"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666" t="13680" r="6751" b="62654"/>
          <a:stretch/>
        </p:blipFill>
        <p:spPr bwMode="auto">
          <a:xfrm>
            <a:off x="20411" y="2852936"/>
            <a:ext cx="4743451" cy="212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417" t="39334" r="57917" b="12333"/>
          <a:stretch/>
        </p:blipFill>
        <p:spPr bwMode="auto">
          <a:xfrm>
            <a:off x="4741888" y="1988840"/>
            <a:ext cx="4277425" cy="4080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65848" y="3645024"/>
            <a:ext cx="1584176" cy="1152127"/>
          </a:xfrm>
          <a:prstGeom prst="rect">
            <a:avLst/>
          </a:prstGeom>
          <a:solidFill>
            <a:schemeClr val="accent1">
              <a:lumMod val="60000"/>
              <a:lumOff val="40000"/>
              <a:alpha val="3294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953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Q4 : comparaison des performances</a:t>
            </a:r>
            <a:endParaRPr lang="fr-FR" dirty="0"/>
          </a:p>
        </p:txBody>
      </p:sp>
    </p:spTree>
    <p:extLst>
      <p:ext uri="{BB962C8B-B14F-4D97-AF65-F5344CB8AC3E}">
        <p14:creationId xmlns:p14="http://schemas.microsoft.com/office/powerpoint/2010/main" val="297615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Analyse des clusters </a:t>
            </a:r>
            <a:r>
              <a:rPr lang="fr-FR" dirty="0" err="1" smtClean="0"/>
              <a:t>d’arn</a:t>
            </a:r>
            <a:r>
              <a:rPr lang="fr-FR" dirty="0" smtClean="0"/>
              <a:t> </a:t>
            </a:r>
            <a:r>
              <a:rPr lang="fr-FR" dirty="0" err="1" smtClean="0"/>
              <a:t>nc</a:t>
            </a:r>
            <a:r>
              <a:rPr lang="fr-FR" dirty="0" smtClean="0"/>
              <a:t> connus      </a:t>
            </a:r>
            <a:endParaRPr lang="fr-FR" dirty="0"/>
          </a:p>
        </p:txBody>
      </p:sp>
    </p:spTree>
    <p:extLst>
      <p:ext uri="{BB962C8B-B14F-4D97-AF65-F5344CB8AC3E}">
        <p14:creationId xmlns:p14="http://schemas.microsoft.com/office/powerpoint/2010/main" val="280050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Approche </a:t>
            </a:r>
            <a:r>
              <a:rPr lang="fr-FR" dirty="0"/>
              <a:t>efficace pour la détection de </a:t>
            </a:r>
            <a:r>
              <a:rPr lang="fr-FR" dirty="0" smtClean="0"/>
              <a:t>transcrit</a:t>
            </a:r>
          </a:p>
          <a:p>
            <a:r>
              <a:rPr lang="fr-FR" dirty="0" smtClean="0">
                <a:solidFill>
                  <a:schemeClr val="tx1"/>
                </a:solidFill>
              </a:rPr>
              <a:t>Codez</a:t>
            </a:r>
            <a:r>
              <a:rPr lang="fr-FR" dirty="0">
                <a:solidFill>
                  <a:schemeClr val="tx1"/>
                </a:solidFill>
              </a:rPr>
              <a:t> les profils d'expression </a:t>
            </a:r>
            <a:r>
              <a:rPr lang="fr-FR" dirty="0" smtClean="0">
                <a:solidFill>
                  <a:schemeClr val="tx1"/>
                </a:solidFill>
              </a:rPr>
              <a:t>en structures</a:t>
            </a:r>
            <a:r>
              <a:rPr lang="fr-FR" dirty="0">
                <a:solidFill>
                  <a:schemeClr val="tx1"/>
                </a:solidFill>
              </a:rPr>
              <a:t> </a:t>
            </a:r>
            <a:r>
              <a:rPr lang="fr-FR" dirty="0" smtClean="0">
                <a:solidFill>
                  <a:schemeClr val="tx1"/>
                </a:solidFill>
              </a:rPr>
              <a:t>discrète</a:t>
            </a:r>
          </a:p>
          <a:p>
            <a:r>
              <a:rPr lang="fr-FR" dirty="0" smtClean="0">
                <a:solidFill>
                  <a:schemeClr val="tx1"/>
                </a:solidFill>
              </a:rPr>
              <a:t>Robuste </a:t>
            </a:r>
          </a:p>
          <a:p>
            <a:r>
              <a:rPr lang="fr-FR" dirty="0" smtClean="0">
                <a:solidFill>
                  <a:schemeClr val="tx1"/>
                </a:solidFill>
              </a:rPr>
              <a:t>Modulable</a:t>
            </a:r>
          </a:p>
          <a:p>
            <a:r>
              <a:rPr lang="fr-FR" dirty="0" smtClean="0">
                <a:solidFill>
                  <a:schemeClr val="tx1"/>
                </a:solidFill>
              </a:rPr>
              <a:t>Fiable </a:t>
            </a:r>
          </a:p>
          <a:p>
            <a:r>
              <a:rPr lang="fr-FR" dirty="0" smtClean="0">
                <a:solidFill>
                  <a:schemeClr val="tx1"/>
                </a:solidFill>
              </a:rPr>
              <a:t>Nouveaux packages</a:t>
            </a:r>
            <a:r>
              <a:rPr lang="fr-FR" dirty="0" smtClean="0"/>
              <a:t> </a:t>
            </a:r>
            <a:endParaRPr lang="fr-FR" dirty="0"/>
          </a:p>
        </p:txBody>
      </p:sp>
      <p:sp>
        <p:nvSpPr>
          <p:cNvPr id="3" name="Titre 2"/>
          <p:cNvSpPr>
            <a:spLocks noGrp="1"/>
          </p:cNvSpPr>
          <p:nvPr>
            <p:ph type="title"/>
          </p:nvPr>
        </p:nvSpPr>
        <p:spPr/>
        <p:txBody>
          <a:bodyPr/>
          <a:lstStyle/>
          <a:p>
            <a:r>
              <a:rPr lang="fr-FR" dirty="0" smtClean="0"/>
              <a:t>Conclusion</a:t>
            </a:r>
            <a:endParaRPr lang="fr-FR" dirty="0"/>
          </a:p>
        </p:txBody>
      </p:sp>
    </p:spTree>
    <p:extLst>
      <p:ext uri="{BB962C8B-B14F-4D97-AF65-F5344CB8AC3E}">
        <p14:creationId xmlns:p14="http://schemas.microsoft.com/office/powerpoint/2010/main" val="96773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ARNs</a:t>
            </a:r>
            <a:r>
              <a:rPr lang="fr-FR" dirty="0" smtClean="0"/>
              <a:t> non codant </a:t>
            </a:r>
          </a:p>
          <a:p>
            <a:r>
              <a:rPr lang="fr-FR" dirty="0" smtClean="0"/>
              <a:t>Comment trouver leur fonction?</a:t>
            </a:r>
          </a:p>
          <a:p>
            <a:pPr lvl="1"/>
            <a:r>
              <a:rPr lang="fr-FR" dirty="0"/>
              <a:t>clustering des transcrits selon </a:t>
            </a:r>
            <a:r>
              <a:rPr lang="fr-FR" dirty="0" smtClean="0"/>
              <a:t>la séquence </a:t>
            </a:r>
            <a:r>
              <a:rPr lang="fr-FR" dirty="0"/>
              <a:t>et la structure secondaire</a:t>
            </a:r>
            <a:endParaRPr lang="fr-FR" dirty="0" smtClean="0"/>
          </a:p>
          <a:p>
            <a:r>
              <a:rPr lang="fr-FR" dirty="0" smtClean="0"/>
              <a:t>L’approche </a:t>
            </a:r>
            <a:r>
              <a:rPr lang="fr-FR" dirty="0" err="1" smtClean="0"/>
              <a:t>BlockClust</a:t>
            </a:r>
            <a:endParaRPr lang="fr-FR" dirty="0" smtClean="0"/>
          </a:p>
          <a:p>
            <a:pPr marL="45720" indent="0">
              <a:buNone/>
            </a:pPr>
            <a:endParaRPr lang="fr-FR" dirty="0"/>
          </a:p>
        </p:txBody>
      </p:sp>
      <p:sp>
        <p:nvSpPr>
          <p:cNvPr id="2" name="Titre 1"/>
          <p:cNvSpPr>
            <a:spLocks noGrp="1"/>
          </p:cNvSpPr>
          <p:nvPr>
            <p:ph type="title"/>
          </p:nvPr>
        </p:nvSpPr>
        <p:spPr/>
        <p:txBody>
          <a:bodyPr/>
          <a:lstStyle/>
          <a:p>
            <a:r>
              <a:rPr lang="fr-FR" dirty="0" smtClean="0"/>
              <a:t>Introduction</a:t>
            </a:r>
            <a:endParaRPr lang="fr-FR" dirty="0"/>
          </a:p>
        </p:txBody>
      </p:sp>
    </p:spTree>
    <p:extLst>
      <p:ext uri="{BB962C8B-B14F-4D97-AF65-F5344CB8AC3E}">
        <p14:creationId xmlns:p14="http://schemas.microsoft.com/office/powerpoint/2010/main" val="2060995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Features</a:t>
            </a:r>
            <a:endParaRPr lang="fr-FR" dirty="0" smtClean="0"/>
          </a:p>
          <a:p>
            <a:r>
              <a:rPr lang="fr-FR" dirty="0" smtClean="0">
                <a:solidFill>
                  <a:schemeClr val="tx1"/>
                </a:solidFill>
              </a:rPr>
              <a:t>Graph-</a:t>
            </a:r>
            <a:r>
              <a:rPr lang="fr-FR" dirty="0" err="1" smtClean="0">
                <a:solidFill>
                  <a:schemeClr val="tx1"/>
                </a:solidFill>
              </a:rPr>
              <a:t>kernel</a:t>
            </a:r>
            <a:endParaRPr lang="fr-FR" dirty="0" smtClean="0"/>
          </a:p>
          <a:p>
            <a:r>
              <a:rPr lang="fr-FR" dirty="0" smtClean="0">
                <a:solidFill>
                  <a:schemeClr val="tx1"/>
                </a:solidFill>
              </a:rPr>
              <a:t>Encodé </a:t>
            </a:r>
            <a:r>
              <a:rPr lang="fr-FR" dirty="0">
                <a:solidFill>
                  <a:schemeClr val="tx1"/>
                </a:solidFill>
              </a:rPr>
              <a:t>les profile d’expression</a:t>
            </a:r>
            <a:endParaRPr lang="fr-FR" dirty="0" smtClean="0"/>
          </a:p>
          <a:p>
            <a:r>
              <a:rPr lang="fr-FR" dirty="0" smtClean="0">
                <a:solidFill>
                  <a:schemeClr val="tx1"/>
                </a:solidFill>
              </a:rPr>
              <a:t>Génération </a:t>
            </a:r>
            <a:r>
              <a:rPr lang="fr-FR" dirty="0">
                <a:solidFill>
                  <a:schemeClr val="tx1"/>
                </a:solidFill>
              </a:rPr>
              <a:t>de caractéristiques combinatoires</a:t>
            </a:r>
            <a:endParaRPr lang="fr-FR" dirty="0"/>
          </a:p>
        </p:txBody>
      </p:sp>
      <p:sp>
        <p:nvSpPr>
          <p:cNvPr id="3" name="Titre 2"/>
          <p:cNvSpPr>
            <a:spLocks noGrp="1"/>
          </p:cNvSpPr>
          <p:nvPr>
            <p:ph type="title"/>
          </p:nvPr>
        </p:nvSpPr>
        <p:spPr/>
        <p:txBody>
          <a:bodyPr/>
          <a:lstStyle/>
          <a:p>
            <a:r>
              <a:rPr lang="fr-FR" dirty="0" smtClean="0"/>
              <a:t>Démarche</a:t>
            </a:r>
            <a:endParaRPr lang="fr-FR" dirty="0"/>
          </a:p>
        </p:txBody>
      </p:sp>
    </p:spTree>
    <p:extLst>
      <p:ext uri="{BB962C8B-B14F-4D97-AF65-F5344CB8AC3E}">
        <p14:creationId xmlns:p14="http://schemas.microsoft.com/office/powerpoint/2010/main" val="3401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p:txBody>
      </p:sp>
      <p:sp>
        <p:nvSpPr>
          <p:cNvPr id="3" name="Titre 2"/>
          <p:cNvSpPr>
            <a:spLocks noGrp="1"/>
          </p:cNvSpPr>
          <p:nvPr>
            <p:ph type="title"/>
          </p:nvPr>
        </p:nvSpPr>
        <p:spPr/>
        <p:txBody>
          <a:bodyPr/>
          <a:lstStyle/>
          <a:p>
            <a:r>
              <a:rPr lang="fr-FR" dirty="0" smtClean="0"/>
              <a:t>Codage des profils d’expression</a:t>
            </a:r>
            <a:endParaRPr lang="fr-FR"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311" t="18638" r="59040" b="23018"/>
          <a:stretch/>
        </p:blipFill>
        <p:spPr bwMode="auto">
          <a:xfrm>
            <a:off x="3635896" y="1643607"/>
            <a:ext cx="550810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8942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Fig2</a:t>
            </a:r>
            <a:endParaRPr lang="fr-FR" dirty="0"/>
          </a:p>
        </p:txBody>
      </p:sp>
      <p:sp>
        <p:nvSpPr>
          <p:cNvPr id="3" name="Titre 2"/>
          <p:cNvSpPr>
            <a:spLocks noGrp="1"/>
          </p:cNvSpPr>
          <p:nvPr>
            <p:ph type="title"/>
          </p:nvPr>
        </p:nvSpPr>
        <p:spPr/>
        <p:txBody>
          <a:bodyPr/>
          <a:lstStyle/>
          <a:p>
            <a:r>
              <a:rPr lang="fr-FR" dirty="0" smtClean="0"/>
              <a:t>Génération de caractéristiques combinatoires</a:t>
            </a:r>
            <a:endParaRPr lang="fr-FR"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851" t="40891" r="57142" b="34678"/>
          <a:stretch/>
        </p:blipFill>
        <p:spPr bwMode="auto">
          <a:xfrm>
            <a:off x="3399129" y="1556792"/>
            <a:ext cx="573554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770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p:txBody>
          <a:bodyPr/>
          <a:lstStyle/>
          <a:p>
            <a:r>
              <a:rPr lang="fr-FR" dirty="0" smtClean="0"/>
              <a:t>Clustering des profils d’expressions des ARN non-codant</a:t>
            </a:r>
            <a:endParaRPr lang="fr-FR" dirty="0"/>
          </a:p>
        </p:txBody>
      </p:sp>
    </p:spTree>
    <p:extLst>
      <p:ext uri="{BB962C8B-B14F-4D97-AF65-F5344CB8AC3E}">
        <p14:creationId xmlns:p14="http://schemas.microsoft.com/office/powerpoint/2010/main" val="157495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a:p>
        </p:txBody>
      </p:sp>
      <p:sp>
        <p:nvSpPr>
          <p:cNvPr id="3" name="Titre 2"/>
          <p:cNvSpPr>
            <a:spLocks noGrp="1"/>
          </p:cNvSpPr>
          <p:nvPr>
            <p:ph type="title"/>
          </p:nvPr>
        </p:nvSpPr>
        <p:spPr/>
        <p:txBody>
          <a:bodyPr/>
          <a:lstStyle/>
          <a:p>
            <a:r>
              <a:rPr lang="fr-FR" dirty="0" smtClean="0"/>
              <a:t>Classification des </a:t>
            </a:r>
            <a:r>
              <a:rPr lang="fr-FR" dirty="0"/>
              <a:t>profils d’expressions des ARN non-codant</a:t>
            </a:r>
          </a:p>
        </p:txBody>
      </p:sp>
    </p:spTree>
    <p:extLst>
      <p:ext uri="{BB962C8B-B14F-4D97-AF65-F5344CB8AC3E}">
        <p14:creationId xmlns:p14="http://schemas.microsoft.com/office/powerpoint/2010/main" val="133252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Q1 : Clustering d’</a:t>
            </a:r>
            <a:r>
              <a:rPr lang="fr-FR" dirty="0" err="1"/>
              <a:t>ARNs</a:t>
            </a:r>
            <a:r>
              <a:rPr lang="fr-FR" dirty="0"/>
              <a:t> non codant avec des profils d’expression </a:t>
            </a:r>
            <a:r>
              <a:rPr lang="fr-FR" dirty="0" smtClean="0"/>
              <a:t>encodé</a:t>
            </a:r>
          </a:p>
          <a:p>
            <a:r>
              <a:rPr lang="fr-FR" dirty="0"/>
              <a:t>Q2 : R</a:t>
            </a:r>
            <a:r>
              <a:rPr lang="fr-FR" dirty="0" smtClean="0"/>
              <a:t>obustesse et modularité</a:t>
            </a:r>
          </a:p>
          <a:p>
            <a:r>
              <a:rPr lang="fr-FR" dirty="0"/>
              <a:t>Q3 : </a:t>
            </a:r>
            <a:r>
              <a:rPr lang="fr-FR" dirty="0" smtClean="0"/>
              <a:t>Annotation </a:t>
            </a:r>
            <a:r>
              <a:rPr lang="fr-FR" dirty="0"/>
              <a:t>des </a:t>
            </a:r>
            <a:r>
              <a:rPr lang="fr-FR" dirty="0" err="1"/>
              <a:t>ARNs</a:t>
            </a:r>
            <a:r>
              <a:rPr lang="fr-FR" dirty="0"/>
              <a:t> </a:t>
            </a:r>
            <a:r>
              <a:rPr lang="fr-FR" dirty="0" err="1"/>
              <a:t>nc</a:t>
            </a:r>
            <a:r>
              <a:rPr lang="fr-FR" dirty="0"/>
              <a:t> avec des profils d’expression </a:t>
            </a:r>
            <a:r>
              <a:rPr lang="fr-FR" dirty="0" smtClean="0"/>
              <a:t>encodé</a:t>
            </a:r>
          </a:p>
          <a:p>
            <a:r>
              <a:rPr lang="fr-FR" dirty="0" smtClean="0"/>
              <a:t>Q4 : Comparaison </a:t>
            </a:r>
            <a:r>
              <a:rPr lang="fr-FR" dirty="0"/>
              <a:t>des </a:t>
            </a:r>
            <a:r>
              <a:rPr lang="fr-FR" dirty="0" smtClean="0"/>
              <a:t>performances</a:t>
            </a:r>
          </a:p>
          <a:p>
            <a:r>
              <a:rPr lang="fr-FR" dirty="0"/>
              <a:t>Analyse des clusters </a:t>
            </a:r>
            <a:r>
              <a:rPr lang="fr-FR" dirty="0" smtClean="0"/>
              <a:t>d’</a:t>
            </a:r>
            <a:r>
              <a:rPr lang="fr-FR" dirty="0" err="1" smtClean="0"/>
              <a:t>ARNnc</a:t>
            </a:r>
            <a:r>
              <a:rPr lang="fr-FR" dirty="0" smtClean="0"/>
              <a:t> </a:t>
            </a:r>
            <a:r>
              <a:rPr lang="fr-FR" dirty="0"/>
              <a:t>connus </a:t>
            </a:r>
            <a:endParaRPr lang="fr-FR" dirty="0" smtClean="0"/>
          </a:p>
          <a:p>
            <a:endParaRPr lang="fr-FR" dirty="0"/>
          </a:p>
        </p:txBody>
      </p:sp>
      <p:sp>
        <p:nvSpPr>
          <p:cNvPr id="3" name="Titre 2"/>
          <p:cNvSpPr>
            <a:spLocks noGrp="1"/>
          </p:cNvSpPr>
          <p:nvPr>
            <p:ph type="title"/>
          </p:nvPr>
        </p:nvSpPr>
        <p:spPr/>
        <p:txBody>
          <a:bodyPr/>
          <a:lstStyle/>
          <a:p>
            <a:r>
              <a:rPr lang="fr-FR" dirty="0" smtClean="0"/>
              <a:t>Résultats &amp; discussions</a:t>
            </a:r>
            <a:endParaRPr lang="fr-FR" dirty="0"/>
          </a:p>
        </p:txBody>
      </p:sp>
    </p:spTree>
    <p:extLst>
      <p:ext uri="{BB962C8B-B14F-4D97-AF65-F5344CB8AC3E}">
        <p14:creationId xmlns:p14="http://schemas.microsoft.com/office/powerpoint/2010/main" val="371235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80999" y="1719070"/>
            <a:ext cx="8407893" cy="5598361"/>
          </a:xfrm>
        </p:spPr>
        <p:txBody>
          <a:bodyPr/>
          <a:lstStyle/>
          <a:p>
            <a:r>
              <a:rPr lang="fr-FR" dirty="0" smtClean="0"/>
              <a:t>Différentes mesures de performances et résultats</a:t>
            </a:r>
          </a:p>
          <a:p>
            <a:pPr lvl="1"/>
            <a:r>
              <a:rPr lang="fr-FR" dirty="0" smtClean="0"/>
              <a:t>Score de similarité </a:t>
            </a:r>
          </a:p>
          <a:p>
            <a:pPr lvl="1"/>
            <a:r>
              <a:rPr lang="fr-FR" dirty="0" smtClean="0"/>
              <a:t>AUC ROC</a:t>
            </a:r>
          </a:p>
          <a:p>
            <a:pPr lvl="1"/>
            <a:r>
              <a:rPr lang="fr-FR" dirty="0" smtClean="0"/>
              <a:t>Pureté</a:t>
            </a:r>
          </a:p>
          <a:p>
            <a:r>
              <a:rPr lang="fr-FR" dirty="0" smtClean="0"/>
              <a:t>Ensemble de données</a:t>
            </a:r>
          </a:p>
          <a:p>
            <a:pPr lvl="1"/>
            <a:r>
              <a:rPr lang="fr-FR" dirty="0" smtClean="0"/>
              <a:t>NGS data </a:t>
            </a:r>
            <a:r>
              <a:rPr lang="fr-FR" dirty="0" err="1" smtClean="0"/>
              <a:t>generated</a:t>
            </a:r>
            <a:endParaRPr lang="fr-FR" dirty="0" smtClean="0"/>
          </a:p>
          <a:p>
            <a:r>
              <a:rPr lang="fr-FR" dirty="0" smtClean="0"/>
              <a:t>Optimisation des paramètres 	</a:t>
            </a:r>
          </a:p>
          <a:p>
            <a:pPr lvl="1"/>
            <a:r>
              <a:rPr lang="fr-FR" dirty="0" smtClean="0"/>
              <a:t>BlockClust</a:t>
            </a:r>
          </a:p>
          <a:p>
            <a:pPr lvl="2"/>
            <a:r>
              <a:rPr lang="fr-FR" dirty="0" smtClean="0"/>
              <a:t>Block identification </a:t>
            </a:r>
          </a:p>
          <a:p>
            <a:pPr lvl="2"/>
            <a:r>
              <a:rPr lang="fr-FR" dirty="0" smtClean="0"/>
              <a:t>Codage du graphe</a:t>
            </a:r>
          </a:p>
          <a:p>
            <a:pPr lvl="2"/>
            <a:r>
              <a:rPr lang="fr-FR" dirty="0" smtClean="0"/>
              <a:t>Clustering ou classification </a:t>
            </a:r>
          </a:p>
          <a:p>
            <a:pPr lvl="1" algn="just"/>
            <a:r>
              <a:rPr lang="fr-FR" dirty="0" smtClean="0"/>
              <a:t>Blockbuster</a:t>
            </a:r>
          </a:p>
          <a:p>
            <a:pPr lvl="2" algn="just"/>
            <a:r>
              <a:rPr lang="fr-FR" dirty="0" smtClean="0"/>
              <a:t>Grain </a:t>
            </a:r>
            <a:r>
              <a:rPr lang="fr-FR" dirty="0" err="1" smtClean="0"/>
              <a:t>resolution</a:t>
            </a:r>
            <a:endParaRPr lang="fr-FR" dirty="0" smtClean="0"/>
          </a:p>
          <a:p>
            <a:pPr lvl="2" algn="just"/>
            <a:r>
              <a:rPr lang="fr-FR" dirty="0" smtClean="0"/>
              <a:t>Résolution de discrétisation</a:t>
            </a:r>
          </a:p>
        </p:txBody>
      </p:sp>
      <p:sp>
        <p:nvSpPr>
          <p:cNvPr id="3" name="Titre 2"/>
          <p:cNvSpPr>
            <a:spLocks noGrp="1"/>
          </p:cNvSpPr>
          <p:nvPr>
            <p:ph type="title"/>
          </p:nvPr>
        </p:nvSpPr>
        <p:spPr/>
        <p:txBody>
          <a:bodyPr/>
          <a:lstStyle/>
          <a:p>
            <a:r>
              <a:rPr lang="fr-FR" dirty="0" smtClean="0"/>
              <a:t>Q1 : Clustering d’</a:t>
            </a:r>
            <a:r>
              <a:rPr lang="fr-FR" dirty="0" err="1" smtClean="0"/>
              <a:t>ARNs</a:t>
            </a:r>
            <a:r>
              <a:rPr lang="fr-FR" dirty="0" smtClean="0"/>
              <a:t> non codant avec des profils d’expression encodé</a:t>
            </a:r>
            <a:endParaRPr lang="fr-FR" dirty="0"/>
          </a:p>
        </p:txBody>
      </p:sp>
    </p:spTree>
    <p:extLst>
      <p:ext uri="{BB962C8B-B14F-4D97-AF65-F5344CB8AC3E}">
        <p14:creationId xmlns:p14="http://schemas.microsoft.com/office/powerpoint/2010/main" val="265991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ll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Grill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ll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1769</TotalTime>
  <Words>413</Words>
  <Application>Microsoft Office PowerPoint</Application>
  <PresentationFormat>Affichage à l'écran (4:3)</PresentationFormat>
  <Paragraphs>92</Paragraphs>
  <Slides>14</Slides>
  <Notes>8</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Grille</vt:lpstr>
      <vt:lpstr> BlockClust    clustering et classification efficace des ARNs non codant tirés des profils  d’RNA-seq</vt:lpstr>
      <vt:lpstr>Introduction</vt:lpstr>
      <vt:lpstr>Démarche</vt:lpstr>
      <vt:lpstr>Codage des profils d’expression</vt:lpstr>
      <vt:lpstr>Génération de caractéristiques combinatoires</vt:lpstr>
      <vt:lpstr>Clustering des profils d’expressions des ARN non-codant</vt:lpstr>
      <vt:lpstr>Classification des profils d’expressions des ARN non-codant</vt:lpstr>
      <vt:lpstr>Résultats &amp; discussions</vt:lpstr>
      <vt:lpstr>Q1 : Clustering d’ARNs non codant avec des profils d’expression encodé</vt:lpstr>
      <vt:lpstr>Q2 : robustness and range of applicability</vt:lpstr>
      <vt:lpstr>Q3 : annotation des ARNs nc avec des profils d’expression encodé </vt:lpstr>
      <vt:lpstr>Q4 : comparaison des performances</vt:lpstr>
      <vt:lpstr>Analyse des clusters d’arn nc connus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BlockClust : groupement et  classification efficace des ARNs non codant des profils ARN-seq lus courts</dc:title>
  <dc:creator>Maxime Chazalviel</dc:creator>
  <cp:lastModifiedBy>Maxime Chazalviel</cp:lastModifiedBy>
  <cp:revision>50</cp:revision>
  <dcterms:created xsi:type="dcterms:W3CDTF">2014-10-09T13:59:41Z</dcterms:created>
  <dcterms:modified xsi:type="dcterms:W3CDTF">2014-10-12T12:51:12Z</dcterms:modified>
</cp:coreProperties>
</file>