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46" r:id="rId17"/>
    <p:sldId id="347" r:id="rId18"/>
    <p:sldId id="326" r:id="rId19"/>
    <p:sldId id="348" r:id="rId20"/>
    <p:sldId id="327" r:id="rId21"/>
    <p:sldId id="328" r:id="rId22"/>
    <p:sldId id="350" r:id="rId23"/>
    <p:sldId id="329" r:id="rId24"/>
    <p:sldId id="353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9" r:id="rId40"/>
    <p:sldId id="344" r:id="rId41"/>
    <p:sldId id="345" r:id="rId42"/>
    <p:sldId id="351" r:id="rId43"/>
    <p:sldId id="352" r:id="rId44"/>
    <p:sldId id="354" r:id="rId45"/>
    <p:sldId id="35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4" y="-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9B622-96FF-4EFB-BEED-7AB14160CFA5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6BDD7-4DF1-472B-B920-752529B1C4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05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96A237-4F9A-4C52-AFCB-1920F954A8F9}" type="slidenum">
              <a:rPr lang="fr-FR" altLang="en-US" sz="1200"/>
              <a:pPr/>
              <a:t>1</a:t>
            </a:fld>
            <a:endParaRPr lang="fr-FR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276D3F-C629-4990-96E7-AEAC54918DC7}" type="slidenum">
              <a:rPr lang="fr-FR" altLang="en-US" sz="1200"/>
              <a:pPr/>
              <a:t>2</a:t>
            </a:fld>
            <a:endParaRPr lang="fr-FR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CEB4AE1-F93B-46E7-95A7-46A49764E35C}" type="datetimeFigureOut">
              <a:rPr lang="en-CA" smtClean="0"/>
              <a:t>2019-01-23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42A0B1D-E959-46E7-A11E-5B9F567B2AD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fr-FR" altLang="en-US" b="1" smtClean="0"/>
              <a:t>Le langage Go</a:t>
            </a:r>
            <a:endParaRPr lang="fr-FR" altLang="en-US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altLang="en-US" smtClean="0"/>
              <a:t>Un langage de programmation </a:t>
            </a:r>
            <a:r>
              <a:rPr lang="fr-FR" altLang="en-US" i="1" smtClean="0"/>
              <a:t>imp</a:t>
            </a:r>
            <a:r>
              <a:rPr lang="en-CA" altLang="en-US" i="1" smtClean="0"/>
              <a:t>érative et concurrente</a:t>
            </a:r>
            <a:endParaRPr lang="fr-FR" altLang="en-US" smtClean="0"/>
          </a:p>
        </p:txBody>
      </p:sp>
    </p:spTree>
    <p:extLst>
      <p:ext uri="{BB962C8B-B14F-4D97-AF65-F5344CB8AC3E}">
        <p14:creationId xmlns:p14="http://schemas.microsoft.com/office/powerpoint/2010/main" val="2682918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Les variables et fonctions en Go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611188" y="1477228"/>
            <a:ext cx="8209284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package main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import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"</a:t>
            </a:r>
            <a:r>
              <a:rPr lang="en-CA" altLang="en-US" sz="1400" b="1" dirty="0" err="1">
                <a:latin typeface="Courier New" pitchFamily="49" charset="0"/>
              </a:rPr>
              <a:t>fmt</a:t>
            </a:r>
            <a:r>
              <a:rPr lang="en-CA" altLang="en-US" sz="1400" b="1" dirty="0">
                <a:latin typeface="Courier New" pitchFamily="49" charset="0"/>
              </a:rPr>
              <a:t>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const</a:t>
            </a:r>
            <a:r>
              <a:rPr lang="en-CA" altLang="en-US" sz="1400" b="1" dirty="0">
                <a:latin typeface="Courier New" pitchFamily="49" charset="0"/>
              </a:rPr>
              <a:t> pi= </a:t>
            </a:r>
            <a:r>
              <a:rPr lang="en-CA" altLang="en-US" sz="1400" b="1" dirty="0" smtClean="0">
                <a:latin typeface="Courier New" pitchFamily="49" charset="0"/>
              </a:rPr>
              <a:t>3.1416 // declaration du type </a:t>
            </a:r>
            <a:r>
              <a:rPr lang="en-CA" altLang="en-US" sz="1400" b="1" dirty="0" err="1" smtClean="0">
                <a:latin typeface="Courier New" pitchFamily="49" charset="0"/>
              </a:rPr>
              <a:t>optionnel</a:t>
            </a:r>
            <a:r>
              <a:rPr lang="en-CA" altLang="en-US" sz="1400" b="1" dirty="0" smtClean="0">
                <a:latin typeface="Courier New" pitchFamily="49" charset="0"/>
              </a:rPr>
              <a:t>: </a:t>
            </a:r>
            <a:r>
              <a:rPr lang="en-CA" altLang="en-US" sz="1400" b="1" dirty="0" err="1" smtClean="0">
                <a:latin typeface="Courier New" pitchFamily="49" charset="0"/>
              </a:rPr>
              <a:t>const</a:t>
            </a:r>
            <a:r>
              <a:rPr lang="en-CA" altLang="en-US" sz="1400" b="1" dirty="0" smtClean="0">
                <a:latin typeface="Courier New" pitchFamily="49" charset="0"/>
              </a:rPr>
              <a:t> pi float= 3.1416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var</a:t>
            </a:r>
            <a:r>
              <a:rPr lang="en-CA" altLang="en-US" sz="1400" b="1" dirty="0">
                <a:latin typeface="Courier New" pitchFamily="49" charset="0"/>
              </a:rPr>
              <a:t> x </a:t>
            </a:r>
            <a:r>
              <a:rPr lang="en-CA" altLang="en-US" sz="1400" b="1" dirty="0" err="1">
                <a:latin typeface="Courier New" pitchFamily="49" charset="0"/>
              </a:rPr>
              <a:t>int</a:t>
            </a:r>
            <a:r>
              <a:rPr lang="en-CA" altLang="en-US" sz="1400" b="1" dirty="0">
                <a:latin typeface="Courier New" pitchFamily="49" charset="0"/>
              </a:rPr>
              <a:t> = 5 // variable </a:t>
            </a:r>
            <a:r>
              <a:rPr lang="en-CA" altLang="en-US" sz="1400" b="1" dirty="0" err="1">
                <a:latin typeface="Courier New" pitchFamily="49" charset="0"/>
              </a:rPr>
              <a:t>globale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var</a:t>
            </a:r>
            <a:r>
              <a:rPr lang="en-CA" altLang="en-US" sz="1400" b="1" dirty="0">
                <a:latin typeface="Courier New" pitchFamily="49" charset="0"/>
              </a:rPr>
              <a:t> ( // declaration en </a:t>
            </a:r>
            <a:r>
              <a:rPr lang="en-CA" altLang="en-US" sz="1400" b="1" dirty="0" err="1">
                <a:latin typeface="Courier New" pitchFamily="49" charset="0"/>
              </a:rPr>
              <a:t>groupe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	a float64 = 8.8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	b float64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b= </a:t>
            </a:r>
            <a:r>
              <a:rPr lang="en-CA" altLang="en-US" sz="1400" b="1" dirty="0" err="1">
                <a:latin typeface="Courier New" pitchFamily="49" charset="0"/>
              </a:rPr>
              <a:t>fonction</a:t>
            </a:r>
            <a:r>
              <a:rPr lang="en-CA" altLang="en-US" sz="1400" b="1" dirty="0">
                <a:latin typeface="Courier New" pitchFamily="49" charset="0"/>
              </a:rPr>
              <a:t>(a)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valeur</a:t>
            </a:r>
            <a:r>
              <a:rPr lang="en-CA" altLang="en-US" sz="1400" b="1" dirty="0">
                <a:latin typeface="Courier New" pitchFamily="49" charset="0"/>
              </a:rPr>
              <a:t>: %f", 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</a:rPr>
              <a:t>fonction</a:t>
            </a:r>
            <a:r>
              <a:rPr lang="en-CA" altLang="en-US" sz="1400" b="1" dirty="0">
                <a:latin typeface="Courier New" pitchFamily="49" charset="0"/>
              </a:rPr>
              <a:t>(z float64) float32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u := 3.3 // declaration </a:t>
            </a:r>
            <a:r>
              <a:rPr lang="en-CA" altLang="en-US" sz="1400" b="1" dirty="0" err="1">
                <a:latin typeface="Courier New" pitchFamily="49" charset="0"/>
              </a:rPr>
              <a:t>initialisee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return u*z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36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Fonctions à plusieurs retours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27088" y="1268760"/>
            <a:ext cx="777240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var</a:t>
            </a:r>
            <a:r>
              <a:rPr lang="en-CA" altLang="en-US" sz="1400" b="1" dirty="0">
                <a:latin typeface="Courier New" pitchFamily="49" charset="0"/>
              </a:rPr>
              <a:t> s </a:t>
            </a:r>
            <a:r>
              <a:rPr lang="en-CA" altLang="en-US" sz="1400" b="1" dirty="0" err="1">
                <a:latin typeface="Courier New" pitchFamily="49" charset="0"/>
              </a:rPr>
              <a:t>int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var</a:t>
            </a:r>
            <a:r>
              <a:rPr lang="en-CA" altLang="en-US" sz="1400" b="1" dirty="0">
                <a:latin typeface="Courier New" pitchFamily="49" charset="0"/>
              </a:rPr>
              <a:t> d </a:t>
            </a:r>
            <a:r>
              <a:rPr lang="en-CA" altLang="en-US" sz="1400" b="1" dirty="0" err="1">
                <a:latin typeface="Courier New" pitchFamily="49" charset="0"/>
              </a:rPr>
              <a:t>int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s, d = </a:t>
            </a:r>
            <a:r>
              <a:rPr lang="en-CA" altLang="en-US" sz="1400" b="1" dirty="0" err="1">
                <a:latin typeface="Courier New" pitchFamily="49" charset="0"/>
              </a:rPr>
              <a:t>plusmoins</a:t>
            </a:r>
            <a:r>
              <a:rPr lang="en-CA" altLang="en-US" sz="1400" b="1" dirty="0">
                <a:latin typeface="Courier New" pitchFamily="49" charset="0"/>
              </a:rPr>
              <a:t>(7,9)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resulat</a:t>
            </a:r>
            <a:r>
              <a:rPr lang="en-CA" altLang="en-US" sz="1400" b="1" dirty="0">
                <a:latin typeface="Courier New" pitchFamily="49" charset="0"/>
              </a:rPr>
              <a:t>= %d et %d", s , d</a:t>
            </a:r>
            <a:r>
              <a:rPr lang="en-CA" altLang="en-US" sz="1400" b="1" dirty="0" smtClean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smtClean="0">
                <a:latin typeface="Courier New" pitchFamily="49" charset="0"/>
              </a:rPr>
              <a:t>         for </a:t>
            </a:r>
            <a:r>
              <a:rPr lang="en-CA" altLang="en-US" sz="1400" b="1" dirty="0" err="1" smtClean="0">
                <a:latin typeface="Courier New" pitchFamily="49" charset="0"/>
              </a:rPr>
              <a:t>i,j</a:t>
            </a:r>
            <a:r>
              <a:rPr lang="en-CA" altLang="en-US" sz="1400" b="1" dirty="0" smtClean="0">
                <a:latin typeface="Courier New" pitchFamily="49" charset="0"/>
              </a:rPr>
              <a:t>:= 1,5 ; j&lt;100 ; </a:t>
            </a:r>
            <a:r>
              <a:rPr lang="en-CA" altLang="en-US" sz="1400" b="1" dirty="0" err="1">
                <a:latin typeface="Courier New" pitchFamily="49" charset="0"/>
              </a:rPr>
              <a:t>i</a:t>
            </a:r>
            <a:r>
              <a:rPr lang="en-CA" altLang="en-US" sz="1400" b="1" dirty="0" err="1" smtClean="0">
                <a:latin typeface="Courier New" pitchFamily="49" charset="0"/>
              </a:rPr>
              <a:t>,j</a:t>
            </a:r>
            <a:r>
              <a:rPr lang="en-CA" altLang="en-US" sz="1400" b="1" dirty="0" smtClean="0">
                <a:latin typeface="Courier New" pitchFamily="49" charset="0"/>
              </a:rPr>
              <a:t>= i+1, j+5 {</a:t>
            </a:r>
          </a:p>
          <a:p>
            <a:pPr>
              <a:spcBef>
                <a:spcPct val="0"/>
              </a:spcBef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smtClean="0">
                <a:latin typeface="Courier New" pitchFamily="49" charset="0"/>
              </a:rPr>
              <a:t>    </a:t>
            </a:r>
            <a:r>
              <a:rPr lang="en-CA" altLang="en-US" sz="1400" b="1" dirty="0" err="1" smtClean="0">
                <a:latin typeface="Courier New" pitchFamily="49" charset="0"/>
              </a:rPr>
              <a:t>fmt.Printf</a:t>
            </a:r>
            <a:r>
              <a:rPr lang="en-CA" altLang="en-US" sz="1400" b="1" dirty="0" smtClean="0">
                <a:latin typeface="Courier New" pitchFamily="49" charset="0"/>
              </a:rPr>
              <a:t>("%</a:t>
            </a:r>
            <a:r>
              <a:rPr lang="en-CA" altLang="en-US" sz="1400" b="1" dirty="0">
                <a:latin typeface="Courier New" pitchFamily="49" charset="0"/>
              </a:rPr>
              <a:t>d et %d", </a:t>
            </a:r>
            <a:r>
              <a:rPr lang="en-CA" altLang="en-US" sz="1400" b="1" dirty="0" err="1" smtClean="0">
                <a:latin typeface="Courier New" pitchFamily="49" charset="0"/>
              </a:rPr>
              <a:t>i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>
                <a:latin typeface="Courier New" pitchFamily="49" charset="0"/>
              </a:rPr>
              <a:t>, j</a:t>
            </a:r>
            <a:r>
              <a:rPr lang="en-CA" altLang="en-US" sz="1400" b="1" dirty="0" smtClean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smtClean="0">
                <a:latin typeface="Courier New" pitchFamily="49" charset="0"/>
              </a:rPr>
              <a:t>        }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>
                <a:latin typeface="Courier New" pitchFamily="49" charset="0"/>
              </a:rPr>
              <a:t>// une fonction peut retourner plus d'une valeur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 err="1">
                <a:latin typeface="Courier New" pitchFamily="49" charset="0"/>
              </a:rPr>
              <a:t>func</a:t>
            </a:r>
            <a:r>
              <a:rPr lang="fr-FR" altLang="en-US" sz="1400" b="1" dirty="0">
                <a:latin typeface="Courier New" pitchFamily="49" charset="0"/>
              </a:rPr>
              <a:t> </a:t>
            </a:r>
            <a:r>
              <a:rPr lang="fr-FR" altLang="en-US" sz="1400" b="1" dirty="0" err="1">
                <a:latin typeface="Courier New" pitchFamily="49" charset="0"/>
              </a:rPr>
              <a:t>plusmoins</a:t>
            </a:r>
            <a:r>
              <a:rPr lang="fr-FR" altLang="en-US" sz="1400" b="1" dirty="0">
                <a:latin typeface="Courier New" pitchFamily="49" charset="0"/>
              </a:rPr>
              <a:t>(a </a:t>
            </a:r>
            <a:r>
              <a:rPr lang="fr-FR" altLang="en-US" sz="1400" b="1" dirty="0" err="1">
                <a:latin typeface="Courier New" pitchFamily="49" charset="0"/>
              </a:rPr>
              <a:t>int</a:t>
            </a:r>
            <a:r>
              <a:rPr lang="fr-FR" altLang="en-US" sz="1400" b="1" dirty="0">
                <a:latin typeface="Courier New" pitchFamily="49" charset="0"/>
              </a:rPr>
              <a:t>, b </a:t>
            </a:r>
            <a:r>
              <a:rPr lang="fr-FR" altLang="en-US" sz="1400" b="1" dirty="0" err="1">
                <a:latin typeface="Courier New" pitchFamily="49" charset="0"/>
              </a:rPr>
              <a:t>int</a:t>
            </a:r>
            <a:r>
              <a:rPr lang="fr-FR" altLang="en-US" sz="1400" b="1" dirty="0">
                <a:latin typeface="Courier New" pitchFamily="49" charset="0"/>
              </a:rPr>
              <a:t>) (somme </a:t>
            </a:r>
            <a:r>
              <a:rPr lang="fr-FR" altLang="en-US" sz="1400" b="1" dirty="0" err="1">
                <a:latin typeface="Courier New" pitchFamily="49" charset="0"/>
              </a:rPr>
              <a:t>int</a:t>
            </a:r>
            <a:r>
              <a:rPr lang="fr-FR" altLang="en-US" sz="1400" b="1" dirty="0">
                <a:latin typeface="Courier New" pitchFamily="49" charset="0"/>
              </a:rPr>
              <a:t>, </a:t>
            </a:r>
            <a:r>
              <a:rPr lang="fr-FR" altLang="en-US" sz="1400" b="1" dirty="0" err="1">
                <a:latin typeface="Courier New" pitchFamily="49" charset="0"/>
              </a:rPr>
              <a:t>difference</a:t>
            </a:r>
            <a:r>
              <a:rPr lang="fr-FR" altLang="en-US" sz="1400" b="1" dirty="0">
                <a:latin typeface="Courier New" pitchFamily="49" charset="0"/>
              </a:rPr>
              <a:t> </a:t>
            </a:r>
            <a:r>
              <a:rPr lang="fr-FR" altLang="en-US" sz="1400" b="1" dirty="0" err="1">
                <a:latin typeface="Courier New" pitchFamily="49" charset="0"/>
              </a:rPr>
              <a:t>int</a:t>
            </a:r>
            <a:r>
              <a:rPr lang="fr-FR" altLang="en-US" sz="1400" b="1" dirty="0">
                <a:latin typeface="Courier New" pitchFamily="49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somme</a:t>
            </a:r>
            <a:r>
              <a:rPr lang="en-CA" altLang="en-US" sz="1400" b="1" dirty="0">
                <a:latin typeface="Courier New" pitchFamily="49" charset="0"/>
              </a:rPr>
              <a:t>= </a:t>
            </a:r>
            <a:r>
              <a:rPr lang="en-CA" altLang="en-US" sz="1400" b="1" dirty="0" err="1">
                <a:latin typeface="Courier New" pitchFamily="49" charset="0"/>
              </a:rPr>
              <a:t>a+b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difference= a-b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return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2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Fonction avec code d’erreur</a:t>
            </a:r>
          </a:p>
        </p:txBody>
      </p:sp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00113" y="2092325"/>
            <a:ext cx="7593012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 err="1">
                <a:latin typeface="Courier New" pitchFamily="49" charset="0"/>
              </a:rPr>
              <a:t>func</a:t>
            </a:r>
            <a:r>
              <a:rPr lang="en-CA" altLang="en-US" sz="2000" b="1" dirty="0">
                <a:latin typeface="Courier New" pitchFamily="49" charset="0"/>
              </a:rPr>
              <a:t> </a:t>
            </a:r>
            <a:r>
              <a:rPr lang="en-CA" altLang="en-US" sz="2000" b="1" dirty="0" err="1">
                <a:latin typeface="Courier New" pitchFamily="49" charset="0"/>
              </a:rPr>
              <a:t>imc</a:t>
            </a:r>
            <a:r>
              <a:rPr lang="en-CA" altLang="en-US" sz="2000" b="1" dirty="0">
                <a:latin typeface="Courier New" pitchFamily="49" charset="0"/>
              </a:rPr>
              <a:t>(</a:t>
            </a:r>
            <a:r>
              <a:rPr lang="en-CA" altLang="en-US" sz="2000" b="1" dirty="0" err="1">
                <a:latin typeface="Courier New" pitchFamily="49" charset="0"/>
              </a:rPr>
              <a:t>taille</a:t>
            </a:r>
            <a:r>
              <a:rPr lang="en-CA" altLang="en-US" sz="2000" b="1" dirty="0">
                <a:latin typeface="Courier New" pitchFamily="49" charset="0"/>
              </a:rPr>
              <a:t> float64, </a:t>
            </a:r>
            <a:r>
              <a:rPr lang="en-CA" altLang="en-US" sz="2000" b="1" dirty="0" err="1">
                <a:latin typeface="Courier New" pitchFamily="49" charset="0"/>
              </a:rPr>
              <a:t>poids</a:t>
            </a:r>
            <a:r>
              <a:rPr lang="en-CA" altLang="en-US" sz="2000" b="1" dirty="0">
                <a:latin typeface="Courier New" pitchFamily="49" charset="0"/>
              </a:rPr>
              <a:t> float64) (float64, </a:t>
            </a:r>
            <a:r>
              <a:rPr lang="en-CA" altLang="en-US" sz="2000" b="1" dirty="0" err="1">
                <a:latin typeface="Courier New" pitchFamily="49" charset="0"/>
              </a:rPr>
              <a:t>bool</a:t>
            </a:r>
            <a:r>
              <a:rPr lang="en-CA" altLang="en-US" sz="2000" b="1" dirty="0">
                <a:latin typeface="Courier New" pitchFamily="49" charset="0"/>
              </a:rPr>
              <a:t>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	if </a:t>
            </a:r>
            <a:r>
              <a:rPr lang="en-CA" altLang="en-US" sz="2000" b="1" dirty="0" err="1">
                <a:latin typeface="Courier New" pitchFamily="49" charset="0"/>
              </a:rPr>
              <a:t>taille</a:t>
            </a:r>
            <a:r>
              <a:rPr lang="en-CA" altLang="en-US" sz="2000" b="1" dirty="0">
                <a:latin typeface="Courier New" pitchFamily="49" charset="0"/>
              </a:rPr>
              <a:t> &gt; 0.0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		return </a:t>
            </a:r>
            <a:r>
              <a:rPr lang="en-CA" altLang="en-US" sz="2000" b="1" dirty="0" err="1">
                <a:latin typeface="Courier New" pitchFamily="49" charset="0"/>
              </a:rPr>
              <a:t>poids</a:t>
            </a:r>
            <a:r>
              <a:rPr lang="en-CA" altLang="en-US" sz="2000" b="1" dirty="0">
                <a:latin typeface="Courier New" pitchFamily="49" charset="0"/>
              </a:rPr>
              <a:t> / (</a:t>
            </a:r>
            <a:r>
              <a:rPr lang="en-CA" altLang="en-US" sz="2000" b="1" dirty="0" err="1">
                <a:latin typeface="Courier New" pitchFamily="49" charset="0"/>
              </a:rPr>
              <a:t>taille</a:t>
            </a:r>
            <a:r>
              <a:rPr lang="en-CA" altLang="en-US" sz="2000" b="1" dirty="0">
                <a:latin typeface="Courier New" pitchFamily="49" charset="0"/>
              </a:rPr>
              <a:t>*</a:t>
            </a:r>
            <a:r>
              <a:rPr lang="en-CA" altLang="en-US" sz="2000" b="1" dirty="0" err="1">
                <a:latin typeface="Courier New" pitchFamily="49" charset="0"/>
              </a:rPr>
              <a:t>taille</a:t>
            </a:r>
            <a:r>
              <a:rPr lang="en-CA" altLang="en-US" sz="2000" b="1" dirty="0">
                <a:latin typeface="Courier New" pitchFamily="49" charset="0"/>
              </a:rPr>
              <a:t>), 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	} 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		return 0.0, 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54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Test valeur de retour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85800" y="2632075"/>
            <a:ext cx="77724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	// if </a:t>
            </a:r>
            <a:r>
              <a:rPr lang="en-CA" altLang="en-US" sz="2000" b="1" dirty="0" err="1">
                <a:latin typeface="Courier New" pitchFamily="49" charset="0"/>
              </a:rPr>
              <a:t>initialisaton</a:t>
            </a:r>
            <a:r>
              <a:rPr lang="en-CA" altLang="en-US" sz="2000" b="1" dirty="0">
                <a:latin typeface="Courier New" pitchFamily="49" charset="0"/>
              </a:rPr>
              <a:t>; condition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l-PL" altLang="en-US" sz="2000" b="1" dirty="0">
                <a:latin typeface="Courier New" pitchFamily="49" charset="0"/>
              </a:rPr>
              <a:t>	if valeur, ok := imc(1.50, 55); ok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		</a:t>
            </a:r>
            <a:r>
              <a:rPr lang="en-CA" altLang="en-US" sz="2000" b="1" dirty="0" err="1">
                <a:latin typeface="Courier New" pitchFamily="49" charset="0"/>
              </a:rPr>
              <a:t>fmt.Printf</a:t>
            </a:r>
            <a:r>
              <a:rPr lang="en-CA" altLang="en-US" sz="2000" b="1" dirty="0">
                <a:latin typeface="Courier New" pitchFamily="49" charset="0"/>
              </a:rPr>
              <a:t>("</a:t>
            </a:r>
            <a:r>
              <a:rPr lang="en-CA" altLang="en-US" sz="2000" b="1" dirty="0" err="1">
                <a:latin typeface="Courier New" pitchFamily="49" charset="0"/>
              </a:rPr>
              <a:t>valeur</a:t>
            </a:r>
            <a:r>
              <a:rPr lang="en-CA" altLang="en-US" sz="2000" b="1" dirty="0">
                <a:latin typeface="Courier New" pitchFamily="49" charset="0"/>
              </a:rPr>
              <a:t>: %f\n", </a:t>
            </a:r>
            <a:r>
              <a:rPr lang="en-CA" altLang="en-US" sz="2000" b="1" dirty="0" err="1">
                <a:latin typeface="Courier New" pitchFamily="49" charset="0"/>
              </a:rPr>
              <a:t>valeur</a:t>
            </a:r>
            <a:r>
              <a:rPr lang="en-CA" altLang="en-US" sz="2000" b="1" dirty="0">
                <a:latin typeface="Courier New" pitchFamily="49" charset="0"/>
              </a:rPr>
              <a:t>)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	}</a:t>
            </a:r>
            <a:endParaRPr lang="en-CA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10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err="1" smtClean="0"/>
              <a:t>Fonction</a:t>
            </a:r>
            <a:r>
              <a:rPr lang="en-CA" altLang="en-US" dirty="0" smtClean="0"/>
              <a:t> en </a:t>
            </a:r>
            <a:r>
              <a:rPr lang="en-CA" altLang="en-US" dirty="0" err="1" smtClean="0"/>
              <a:t>paramètre</a:t>
            </a:r>
            <a:endParaRPr lang="en-CA" altLang="en-US" dirty="0" smtClean="0"/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dirty="0" smtClean="0"/>
              <a:t>CSI2520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85800" y="1916113"/>
            <a:ext cx="7772400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type Point </a:t>
            </a:r>
            <a:r>
              <a:rPr lang="en-CA" altLang="en-US" sz="1400" b="1" dirty="0" err="1">
                <a:latin typeface="Courier New" pitchFamily="49" charset="0"/>
              </a:rPr>
              <a:t>struct</a:t>
            </a:r>
            <a:r>
              <a:rPr lang="en-CA" altLang="en-US" sz="1400" b="1" dirty="0">
                <a:latin typeface="Courier New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x float64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y float64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 err="1">
                <a:latin typeface="Courier New" pitchFamily="49" charset="0"/>
              </a:rPr>
              <a:t>func</a:t>
            </a:r>
            <a:r>
              <a:rPr lang="fr-FR" altLang="en-US" sz="1400" b="1" dirty="0">
                <a:latin typeface="Courier New" pitchFamily="49" charset="0"/>
              </a:rPr>
              <a:t> Distance(p1 Point, p2 Point) (distance float64){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distance = </a:t>
            </a:r>
            <a:r>
              <a:rPr lang="en-CA" altLang="en-US" sz="1400" b="1" dirty="0" err="1">
                <a:latin typeface="Courier New" pitchFamily="49" charset="0"/>
              </a:rPr>
              <a:t>math.Sqrt</a:t>
            </a:r>
            <a:r>
              <a:rPr lang="en-CA" altLang="en-US" sz="1400" b="1" dirty="0">
                <a:latin typeface="Courier New" pitchFamily="49" charset="0"/>
              </a:rPr>
              <a:t>(</a:t>
            </a:r>
            <a:r>
              <a:rPr lang="en-CA" altLang="en-US" sz="1400" b="1" dirty="0" err="1">
                <a:latin typeface="Courier New" pitchFamily="49" charset="0"/>
              </a:rPr>
              <a:t>math.Pow</a:t>
            </a:r>
            <a:r>
              <a:rPr lang="en-CA" altLang="en-US" sz="1400" b="1" dirty="0">
                <a:latin typeface="Courier New" pitchFamily="49" charset="0"/>
              </a:rPr>
              <a:t>(p1.x - p2.x, 2.0) +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		</a:t>
            </a:r>
            <a:r>
              <a:rPr lang="en-CA" altLang="en-US" sz="1400" b="1" dirty="0" err="1">
                <a:latin typeface="Courier New" pitchFamily="49" charset="0"/>
              </a:rPr>
              <a:t>math.Pow</a:t>
            </a:r>
            <a:r>
              <a:rPr lang="en-CA" altLang="en-US" sz="1400" b="1" dirty="0">
                <a:latin typeface="Courier New" pitchFamily="49" charset="0"/>
              </a:rPr>
              <a:t>(p1.y - p2.y, 2.0))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return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</a:rPr>
              <a:t>calc</a:t>
            </a:r>
            <a:r>
              <a:rPr lang="en-CA" altLang="en-US" sz="1400" b="1" dirty="0">
                <a:latin typeface="Courier New" pitchFamily="49" charset="0"/>
              </a:rPr>
              <a:t>(p1 Point, p2 Point,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	d </a:t>
            </a: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(Point, Point)(float64))(float64)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return d(p1,p2)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err="1" smtClean="0"/>
              <a:t>Fonction</a:t>
            </a:r>
            <a:r>
              <a:rPr lang="en-CA" altLang="en-US" dirty="0" smtClean="0"/>
              <a:t> lambda</a:t>
            </a: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23528" y="1196752"/>
            <a:ext cx="871296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a := Point{2.,4.}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b := Point{5.,9.}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dist</a:t>
            </a:r>
            <a:r>
              <a:rPr lang="en-CA" altLang="en-US" sz="1400" b="1" dirty="0">
                <a:latin typeface="Courier New" pitchFamily="49" charset="0"/>
              </a:rPr>
              <a:t> := </a:t>
            </a:r>
            <a:r>
              <a:rPr lang="en-CA" altLang="en-US" sz="1400" b="1" dirty="0" err="1">
                <a:latin typeface="Courier New" pitchFamily="49" charset="0"/>
              </a:rPr>
              <a:t>calc</a:t>
            </a:r>
            <a:r>
              <a:rPr lang="en-CA" altLang="en-US" sz="1400" b="1" dirty="0">
                <a:latin typeface="Courier New" pitchFamily="49" charset="0"/>
              </a:rPr>
              <a:t>(</a:t>
            </a:r>
            <a:r>
              <a:rPr lang="en-CA" altLang="en-US" sz="1400" b="1" dirty="0" err="1">
                <a:latin typeface="Courier New" pitchFamily="49" charset="0"/>
              </a:rPr>
              <a:t>a,b,Distance</a:t>
            </a:r>
            <a:r>
              <a:rPr lang="en-CA" altLang="en-US" sz="1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resulat</a:t>
            </a:r>
            <a:r>
              <a:rPr lang="en-CA" altLang="en-US" sz="1400" b="1" dirty="0">
                <a:latin typeface="Courier New" pitchFamily="49" charset="0"/>
              </a:rPr>
              <a:t>= %f\n", </a:t>
            </a:r>
            <a:r>
              <a:rPr lang="en-CA" altLang="en-US" sz="1400" b="1" dirty="0" err="1">
                <a:latin typeface="Courier New" pitchFamily="49" charset="0"/>
              </a:rPr>
              <a:t>dist</a:t>
            </a:r>
            <a:r>
              <a:rPr lang="en-CA" altLang="en-US" sz="1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dist</a:t>
            </a:r>
            <a:r>
              <a:rPr lang="en-CA" altLang="en-US" sz="1400" b="1" dirty="0">
                <a:latin typeface="Courier New" pitchFamily="49" charset="0"/>
              </a:rPr>
              <a:t> = </a:t>
            </a:r>
            <a:r>
              <a:rPr lang="en-CA" altLang="en-US" sz="1400" b="1" dirty="0" err="1">
                <a:latin typeface="Courier New" pitchFamily="49" charset="0"/>
              </a:rPr>
              <a:t>calc</a:t>
            </a:r>
            <a:r>
              <a:rPr lang="en-CA" altLang="en-US" sz="1400" b="1" dirty="0">
                <a:latin typeface="Courier New" pitchFamily="49" charset="0"/>
              </a:rPr>
              <a:t>(</a:t>
            </a:r>
            <a:r>
              <a:rPr lang="en-CA" altLang="en-US" sz="1400" b="1" dirty="0" err="1">
                <a:latin typeface="Courier New" pitchFamily="49" charset="0"/>
              </a:rPr>
              <a:t>a,b</a:t>
            </a:r>
            <a:r>
              <a:rPr lang="en-CA" altLang="en-US" sz="1400" b="1" dirty="0">
                <a:latin typeface="Courier New" pitchFamily="49" charset="0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  </a:t>
            </a: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(p Point, q Point)float64</a:t>
            </a:r>
            <a:r>
              <a:rPr lang="en-CA" altLang="en-US" sz="1400" b="1" dirty="0" smtClean="0">
                <a:latin typeface="Courier New" pitchFamily="49" charset="0"/>
              </a:rPr>
              <a:t>{ // definition </a:t>
            </a:r>
            <a:r>
              <a:rPr lang="en-CA" altLang="en-US" sz="1400" b="1" dirty="0" err="1" smtClean="0">
                <a:latin typeface="Courier New" pitchFamily="49" charset="0"/>
              </a:rPr>
              <a:t>d’une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fonction</a:t>
            </a:r>
            <a:r>
              <a:rPr lang="en-CA" altLang="en-US" sz="1400" b="1" dirty="0" smtClean="0">
                <a:latin typeface="Courier New" pitchFamily="49" charset="0"/>
              </a:rPr>
              <a:t> lambda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	return </a:t>
            </a:r>
            <a:r>
              <a:rPr lang="en-CA" altLang="en-US" sz="1400" b="1" dirty="0" err="1">
                <a:latin typeface="Courier New" pitchFamily="49" charset="0"/>
              </a:rPr>
              <a:t>math.Abs</a:t>
            </a:r>
            <a:r>
              <a:rPr lang="en-CA" altLang="en-US" sz="1400" b="1" dirty="0">
                <a:latin typeface="Courier New" pitchFamily="49" charset="0"/>
              </a:rPr>
              <a:t>(</a:t>
            </a:r>
            <a:r>
              <a:rPr lang="en-CA" altLang="en-US" sz="1400" b="1" dirty="0" err="1">
                <a:latin typeface="Courier New" pitchFamily="49" charset="0"/>
              </a:rPr>
              <a:t>p.x-q.x</a:t>
            </a:r>
            <a:r>
              <a:rPr lang="en-CA" altLang="en-US" sz="1400" b="1" dirty="0">
                <a:latin typeface="Courier New" pitchFamily="49" charset="0"/>
              </a:rPr>
              <a:t>)+</a:t>
            </a:r>
            <a:r>
              <a:rPr lang="en-CA" altLang="en-US" sz="1400" b="1" dirty="0" err="1">
                <a:latin typeface="Courier New" pitchFamily="49" charset="0"/>
              </a:rPr>
              <a:t>math.Abs</a:t>
            </a:r>
            <a:r>
              <a:rPr lang="en-CA" altLang="en-US" sz="1400" b="1" dirty="0">
                <a:latin typeface="Courier New" pitchFamily="49" charset="0"/>
              </a:rPr>
              <a:t>(</a:t>
            </a:r>
            <a:r>
              <a:rPr lang="en-CA" altLang="en-US" sz="1400" b="1" dirty="0" err="1">
                <a:latin typeface="Courier New" pitchFamily="49" charset="0"/>
              </a:rPr>
              <a:t>p.y-q.y</a:t>
            </a:r>
            <a:r>
              <a:rPr lang="en-CA" altLang="en-US" sz="1400" b="1" dirty="0">
                <a:latin typeface="Courier New" pitchFamily="49" charset="0"/>
              </a:rPr>
              <a:t>)})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resulat</a:t>
            </a:r>
            <a:r>
              <a:rPr lang="en-CA" altLang="en-US" sz="1400" b="1" dirty="0">
                <a:latin typeface="Courier New" pitchFamily="49" charset="0"/>
              </a:rPr>
              <a:t>= %f\n", </a:t>
            </a:r>
            <a:r>
              <a:rPr lang="en-CA" altLang="en-US" sz="1400" b="1" dirty="0" err="1">
                <a:latin typeface="Courier New" pitchFamily="49" charset="0"/>
              </a:rPr>
              <a:t>dist</a:t>
            </a:r>
            <a:r>
              <a:rPr lang="en-CA" altLang="en-US" sz="1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smtClean="0">
                <a:latin typeface="Courier New" pitchFamily="49" charset="0"/>
              </a:rPr>
              <a:t>/*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smtClean="0">
                <a:latin typeface="Courier New" pitchFamily="49" charset="0"/>
              </a:rPr>
              <a:t>Affectation: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d</a:t>
            </a:r>
            <a:r>
              <a:rPr lang="en-CA" altLang="en-US" sz="1400" b="1" dirty="0" smtClean="0">
                <a:latin typeface="Courier New" pitchFamily="49" charset="0"/>
              </a:rPr>
              <a:t>1:= </a:t>
            </a:r>
            <a:r>
              <a:rPr lang="en-CA" altLang="en-US" sz="1400" b="1" dirty="0" err="1" smtClean="0">
                <a:latin typeface="Courier New" pitchFamily="49" charset="0"/>
              </a:rPr>
              <a:t>func</a:t>
            </a:r>
            <a:r>
              <a:rPr lang="en-CA" altLang="en-US" sz="1400" b="1" dirty="0" smtClean="0">
                <a:latin typeface="Courier New" pitchFamily="49" charset="0"/>
              </a:rPr>
              <a:t>(p Point, q Point)float64{ return </a:t>
            </a:r>
            <a:r>
              <a:rPr lang="en-CA" altLang="en-US" sz="1400" b="1" dirty="0" err="1" smtClean="0">
                <a:latin typeface="Courier New" pitchFamily="49" charset="0"/>
              </a:rPr>
              <a:t>math.Abs</a:t>
            </a:r>
            <a:r>
              <a:rPr lang="en-CA" altLang="en-US" sz="1400" b="1" dirty="0" smtClean="0">
                <a:latin typeface="Courier New" pitchFamily="49" charset="0"/>
              </a:rPr>
              <a:t>(</a:t>
            </a:r>
            <a:r>
              <a:rPr lang="en-CA" altLang="en-US" sz="1400" b="1" dirty="0" err="1" smtClean="0">
                <a:latin typeface="Courier New" pitchFamily="49" charset="0"/>
              </a:rPr>
              <a:t>p.x-q.x</a:t>
            </a:r>
            <a:r>
              <a:rPr lang="en-CA" altLang="en-US" sz="1400" b="1" dirty="0" smtClean="0">
                <a:latin typeface="Courier New" pitchFamily="49" charset="0"/>
              </a:rPr>
              <a:t>)+</a:t>
            </a:r>
            <a:r>
              <a:rPr lang="en-CA" altLang="en-US" sz="1400" b="1" dirty="0" err="1" smtClean="0">
                <a:latin typeface="Courier New" pitchFamily="49" charset="0"/>
              </a:rPr>
              <a:t>math.Abs</a:t>
            </a:r>
            <a:r>
              <a:rPr lang="en-CA" altLang="en-US" sz="1400" b="1" dirty="0" smtClean="0">
                <a:latin typeface="Courier New" pitchFamily="49" charset="0"/>
              </a:rPr>
              <a:t>(</a:t>
            </a:r>
            <a:r>
              <a:rPr lang="en-CA" altLang="en-US" sz="1400" b="1" dirty="0" err="1" smtClean="0">
                <a:latin typeface="Courier New" pitchFamily="49" charset="0"/>
              </a:rPr>
              <a:t>p.y-q.y</a:t>
            </a:r>
            <a:r>
              <a:rPr lang="en-CA" altLang="en-US" sz="1400" b="1" dirty="0" smtClean="0">
                <a:latin typeface="Courier New" pitchFamily="49" charset="0"/>
              </a:rPr>
              <a:t>)}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 smtClean="0">
                <a:latin typeface="Courier New" pitchFamily="49" charset="0"/>
              </a:rPr>
              <a:t>Appel</a:t>
            </a:r>
            <a:r>
              <a:rPr lang="en-CA" altLang="en-US" sz="1400" b="1" dirty="0" smtClean="0">
                <a:latin typeface="Courier New" pitchFamily="49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 smtClean="0">
                <a:latin typeface="Courier New" pitchFamily="49" charset="0"/>
              </a:rPr>
              <a:t>func</a:t>
            </a:r>
            <a:r>
              <a:rPr lang="en-CA" altLang="en-US" sz="1400" b="1" dirty="0" smtClean="0">
                <a:latin typeface="Courier New" pitchFamily="49" charset="0"/>
              </a:rPr>
              <a:t>(p Point, q Point)float64{ return </a:t>
            </a:r>
            <a:r>
              <a:rPr lang="en-CA" altLang="en-US" sz="1400" b="1" dirty="0" err="1" smtClean="0">
                <a:latin typeface="Courier New" pitchFamily="49" charset="0"/>
              </a:rPr>
              <a:t>math.Abs</a:t>
            </a:r>
            <a:r>
              <a:rPr lang="en-CA" altLang="en-US" sz="1400" b="1" dirty="0" smtClean="0">
                <a:latin typeface="Courier New" pitchFamily="49" charset="0"/>
              </a:rPr>
              <a:t>(</a:t>
            </a:r>
            <a:r>
              <a:rPr lang="en-CA" altLang="en-US" sz="1400" b="1" dirty="0" err="1" smtClean="0">
                <a:latin typeface="Courier New" pitchFamily="49" charset="0"/>
              </a:rPr>
              <a:t>p.x-q.x</a:t>
            </a:r>
            <a:r>
              <a:rPr lang="en-CA" altLang="en-US" sz="1400" b="1" dirty="0" smtClean="0">
                <a:latin typeface="Courier New" pitchFamily="49" charset="0"/>
              </a:rPr>
              <a:t>)+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smtClean="0">
                <a:latin typeface="Courier New" pitchFamily="49" charset="0"/>
              </a:rPr>
              <a:t>                                     </a:t>
            </a:r>
            <a:r>
              <a:rPr lang="en-CA" altLang="en-US" sz="1400" b="1" dirty="0" err="1" smtClean="0">
                <a:latin typeface="Courier New" pitchFamily="49" charset="0"/>
              </a:rPr>
              <a:t>math.Abs</a:t>
            </a:r>
            <a:r>
              <a:rPr lang="en-CA" altLang="en-US" sz="1400" b="1" dirty="0" smtClean="0">
                <a:latin typeface="Courier New" pitchFamily="49" charset="0"/>
              </a:rPr>
              <a:t>(</a:t>
            </a:r>
            <a:r>
              <a:rPr lang="en-CA" altLang="en-US" sz="1400" b="1" dirty="0" err="1" smtClean="0">
                <a:latin typeface="Courier New" pitchFamily="49" charset="0"/>
              </a:rPr>
              <a:t>p.y-q.y</a:t>
            </a:r>
            <a:r>
              <a:rPr lang="en-CA" altLang="en-US" sz="1400" b="1" dirty="0" smtClean="0">
                <a:latin typeface="Courier New" pitchFamily="49" charset="0"/>
              </a:rPr>
              <a:t>)}(p1,p2)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smtClean="0">
                <a:latin typeface="Courier New" pitchFamily="49" charset="0"/>
              </a:rPr>
              <a:t>*/</a:t>
            </a:r>
            <a:endParaRPr lang="en-CA" alt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33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 </a:t>
            </a:r>
            <a:r>
              <a:rPr lang="en-CA" dirty="0" err="1" smtClean="0"/>
              <a:t>pointeurs</a:t>
            </a:r>
            <a:endParaRPr lang="en-CA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59632" y="1844824"/>
            <a:ext cx="576064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 	</a:t>
            </a:r>
            <a:r>
              <a:rPr lang="en-CA" altLang="en-US" sz="1400" b="1" dirty="0" err="1" smtClean="0">
                <a:latin typeface="Courier New" pitchFamily="49" charset="0"/>
              </a:rPr>
              <a:t>var</a:t>
            </a:r>
            <a:r>
              <a:rPr lang="en-CA" altLang="en-US" sz="1400" b="1" dirty="0" smtClean="0">
                <a:latin typeface="Courier New" pitchFamily="49" charset="0"/>
              </a:rPr>
              <a:t> p *</a:t>
            </a:r>
            <a:r>
              <a:rPr lang="en-CA" altLang="en-US" sz="1400" b="1" dirty="0" err="1" smtClean="0">
                <a:latin typeface="Courier New" pitchFamily="49" charset="0"/>
              </a:rPr>
              <a:t>int</a:t>
            </a:r>
            <a:r>
              <a:rPr lang="en-CA" altLang="en-US" sz="1400" b="1" dirty="0" smtClean="0">
                <a:latin typeface="Courier New" pitchFamily="49" charset="0"/>
              </a:rPr>
              <a:t> // </a:t>
            </a:r>
            <a:r>
              <a:rPr lang="en-CA" altLang="en-US" sz="1400" b="1" dirty="0" err="1" smtClean="0">
                <a:latin typeface="Courier New" pitchFamily="49" charset="0"/>
              </a:rPr>
              <a:t>pointeur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 smtClean="0">
                <a:latin typeface="Courier New" pitchFamily="49" charset="0"/>
              </a:rPr>
              <a:t>var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i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int</a:t>
            </a:r>
            <a:endParaRPr lang="en-CA" altLang="en-US" sz="14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smtClean="0">
                <a:latin typeface="Courier New" pitchFamily="49" charset="0"/>
              </a:rPr>
              <a:t>     	</a:t>
            </a:r>
            <a:r>
              <a:rPr lang="en-CA" altLang="en-US" sz="1400" b="1" dirty="0" err="1" smtClean="0">
                <a:latin typeface="Courier New" pitchFamily="49" charset="0"/>
              </a:rPr>
              <a:t>i</a:t>
            </a:r>
            <a:r>
              <a:rPr lang="en-CA" altLang="en-US" sz="1400" b="1" dirty="0" smtClean="0">
                <a:latin typeface="Courier New" pitchFamily="49" charset="0"/>
              </a:rPr>
              <a:t>= 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 smtClean="0">
                <a:latin typeface="Courier New" pitchFamily="49" charset="0"/>
              </a:rPr>
              <a:t>ptr</a:t>
            </a:r>
            <a:r>
              <a:rPr lang="en-CA" altLang="en-US" sz="1400" b="1" dirty="0" smtClean="0">
                <a:latin typeface="Courier New" pitchFamily="49" charset="0"/>
              </a:rPr>
              <a:t>:= &amp;</a:t>
            </a:r>
            <a:r>
              <a:rPr lang="en-CA" altLang="en-US" sz="1400" b="1" dirty="0" err="1" smtClean="0">
                <a:latin typeface="Courier New" pitchFamily="49" charset="0"/>
              </a:rPr>
              <a:t>i</a:t>
            </a:r>
            <a:endParaRPr lang="en-CA" altLang="en-US" sz="14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smtClean="0">
                <a:latin typeface="Courier New" pitchFamily="49" charset="0"/>
              </a:rPr>
              <a:t>*</a:t>
            </a:r>
            <a:r>
              <a:rPr lang="en-CA" altLang="en-US" sz="1400" b="1" dirty="0" err="1" smtClean="0">
                <a:latin typeface="Courier New" pitchFamily="49" charset="0"/>
              </a:rPr>
              <a:t>ptr</a:t>
            </a:r>
            <a:r>
              <a:rPr lang="en-CA" altLang="en-US" sz="1400" b="1" dirty="0" smtClean="0">
                <a:latin typeface="Courier New" pitchFamily="49" charset="0"/>
              </a:rPr>
              <a:t>= i+5 // </a:t>
            </a:r>
            <a:r>
              <a:rPr lang="en-CA" altLang="en-US" sz="1400" b="1" dirty="0" err="1" smtClean="0">
                <a:latin typeface="Courier New" pitchFamily="49" charset="0"/>
              </a:rPr>
              <a:t>déréférence</a:t>
            </a:r>
            <a:endParaRPr lang="en-CA" altLang="en-US" sz="14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resulat</a:t>
            </a:r>
            <a:r>
              <a:rPr lang="en-CA" altLang="en-US" sz="1400" b="1" dirty="0">
                <a:latin typeface="Courier New" pitchFamily="49" charset="0"/>
              </a:rPr>
              <a:t>= </a:t>
            </a:r>
            <a:r>
              <a:rPr lang="en-CA" altLang="en-US" sz="1400" b="1" dirty="0" smtClean="0">
                <a:latin typeface="Courier New" pitchFamily="49" charset="0"/>
              </a:rPr>
              <a:t>%d\n</a:t>
            </a:r>
            <a:r>
              <a:rPr lang="en-CA" altLang="en-US" sz="1400" b="1" dirty="0">
                <a:latin typeface="Courier New" pitchFamily="49" charset="0"/>
              </a:rPr>
              <a:t>", </a:t>
            </a:r>
            <a:r>
              <a:rPr lang="en-CA" altLang="en-US" sz="1400" b="1" dirty="0" err="1" smtClean="0">
                <a:latin typeface="Courier New" pitchFamily="49" charset="0"/>
              </a:rPr>
              <a:t>i</a:t>
            </a:r>
            <a:r>
              <a:rPr lang="en-CA" altLang="en-US" sz="1400" b="1" dirty="0" smtClean="0">
                <a:latin typeface="Courier New" pitchFamily="49" charset="0"/>
              </a:rPr>
              <a:t>)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6512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Construction des structures</a:t>
            </a:r>
            <a:endParaRPr lang="en-CA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484784"/>
            <a:ext cx="777240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type Point </a:t>
            </a:r>
            <a:r>
              <a:rPr lang="en-CA" altLang="en-US" sz="1600" b="1" dirty="0" err="1">
                <a:latin typeface="Courier New" pitchFamily="49" charset="0"/>
              </a:rPr>
              <a:t>struct</a:t>
            </a:r>
            <a:r>
              <a:rPr lang="en-CA" altLang="en-US" sz="1600" b="1" dirty="0">
                <a:latin typeface="Courier New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x </a:t>
            </a:r>
            <a:r>
              <a:rPr lang="en-CA" altLang="en-US" sz="1600" b="1" dirty="0" err="1">
                <a:latin typeface="Courier New" pitchFamily="49" charset="0"/>
              </a:rPr>
              <a:t>int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y </a:t>
            </a:r>
            <a:r>
              <a:rPr lang="en-CA" altLang="en-US" sz="1600" b="1" dirty="0" err="1">
                <a:latin typeface="Courier New" pitchFamily="49" charset="0"/>
              </a:rPr>
              <a:t>int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 smtClean="0">
                <a:latin typeface="Courier New" pitchFamily="49" charset="0"/>
              </a:rPr>
              <a:t>var</a:t>
            </a:r>
            <a:r>
              <a:rPr lang="en-CA" altLang="en-US" sz="1600" b="1" dirty="0" smtClean="0">
                <a:latin typeface="Courier New" pitchFamily="49" charset="0"/>
              </a:rPr>
              <a:t>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smtClean="0">
                <a:latin typeface="Courier New" pitchFamily="49" charset="0"/>
              </a:rPr>
              <a:t>p1= Point{1,2}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smtClean="0">
                <a:latin typeface="Courier New" pitchFamily="49" charset="0"/>
              </a:rPr>
              <a:t>p2= Point{y:7}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smtClean="0">
                <a:latin typeface="Courier New" pitchFamily="49" charset="0"/>
              </a:rPr>
              <a:t>pp= &amp;Point{3,4} // </a:t>
            </a:r>
            <a:r>
              <a:rPr lang="en-CA" altLang="en-US" sz="1600" b="1" dirty="0" err="1" smtClean="0">
                <a:latin typeface="Courier New" pitchFamily="49" charset="0"/>
              </a:rPr>
              <a:t>pointeur</a:t>
            </a:r>
            <a:r>
              <a:rPr lang="en-CA" altLang="en-US" sz="1600" b="1" dirty="0" smtClean="0">
                <a:latin typeface="Courier New" pitchFamily="49" charset="0"/>
              </a:rPr>
              <a:t> a un Point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smtClean="0">
                <a:latin typeface="Courier New" pitchFamily="49" charset="0"/>
              </a:rPr>
              <a:t>)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</a:rPr>
              <a:t>func</a:t>
            </a:r>
            <a:r>
              <a:rPr lang="en-CA" altLang="en-US" sz="1600" b="1" dirty="0">
                <a:latin typeface="Courier New" pitchFamily="49" charset="0"/>
              </a:rPr>
              <a:t> </a:t>
            </a:r>
            <a:r>
              <a:rPr lang="en-CA" altLang="en-US" sz="1600" b="1" dirty="0" smtClean="0">
                <a:latin typeface="Courier New" pitchFamily="49" charset="0"/>
              </a:rPr>
              <a:t>main() </a:t>
            </a:r>
            <a:r>
              <a:rPr lang="en-CA" altLang="en-US" sz="1600" b="1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// </a:t>
            </a:r>
            <a:r>
              <a:rPr lang="en-CA" altLang="en-US" sz="1600" b="1" dirty="0" smtClean="0">
                <a:latin typeface="Courier New" pitchFamily="49" charset="0"/>
              </a:rPr>
              <a:t>allocation </a:t>
            </a:r>
            <a:r>
              <a:rPr lang="en-CA" altLang="en-US" sz="1600" b="1" dirty="0" err="1" smtClean="0">
                <a:latin typeface="Courier New" pitchFamily="49" charset="0"/>
              </a:rPr>
              <a:t>dynamique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urier New" pitchFamily="49" charset="0"/>
              </a:rPr>
              <a:t>	</a:t>
            </a:r>
            <a:r>
              <a:rPr lang="es-ES" altLang="en-US" sz="1600" b="1" dirty="0" smtClean="0">
                <a:latin typeface="Courier New" pitchFamily="49" charset="0"/>
              </a:rPr>
              <a:t>ptr1:= new(Point)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urier New" pitchFamily="49" charset="0"/>
              </a:rPr>
              <a:t>	</a:t>
            </a:r>
            <a:r>
              <a:rPr lang="es-ES" altLang="en-US" sz="1600" b="1" dirty="0" smtClean="0">
                <a:latin typeface="Courier New" pitchFamily="49" charset="0"/>
              </a:rPr>
              <a:t>ptr2:= &amp;Point{9,8}</a:t>
            </a:r>
            <a:endParaRPr lang="es-ES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38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Pointeurs et structures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1484784"/>
            <a:ext cx="7772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type Point </a:t>
            </a:r>
            <a:r>
              <a:rPr lang="en-CA" altLang="en-US" sz="1600" b="1" dirty="0" err="1">
                <a:latin typeface="Courier New" pitchFamily="49" charset="0"/>
              </a:rPr>
              <a:t>struct</a:t>
            </a:r>
            <a:r>
              <a:rPr lang="en-CA" altLang="en-US" sz="1600" b="1" dirty="0">
                <a:latin typeface="Courier New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x </a:t>
            </a:r>
            <a:r>
              <a:rPr lang="en-CA" altLang="en-US" sz="1600" b="1" dirty="0" err="1">
                <a:latin typeface="Courier New" pitchFamily="49" charset="0"/>
              </a:rPr>
              <a:t>int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y </a:t>
            </a:r>
            <a:r>
              <a:rPr lang="en-CA" altLang="en-US" sz="1600" b="1" dirty="0" err="1">
                <a:latin typeface="Courier New" pitchFamily="49" charset="0"/>
              </a:rPr>
              <a:t>int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</a:rPr>
              <a:t>func</a:t>
            </a:r>
            <a:r>
              <a:rPr lang="en-CA" altLang="en-US" sz="16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un := Point{8, 1}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complement(&amp;un)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err="1">
                <a:latin typeface="Courier New" pitchFamily="49" charset="0"/>
              </a:rPr>
              <a:t>fmt.Printf</a:t>
            </a:r>
            <a:r>
              <a:rPr lang="en-CA" altLang="en-US" sz="1600" b="1" dirty="0">
                <a:latin typeface="Courier New" pitchFamily="49" charset="0"/>
              </a:rPr>
              <a:t>("</a:t>
            </a:r>
            <a:r>
              <a:rPr lang="en-CA" altLang="en-US" sz="1600" b="1" dirty="0" err="1">
                <a:latin typeface="Courier New" pitchFamily="49" charset="0"/>
              </a:rPr>
              <a:t>resulat</a:t>
            </a:r>
            <a:r>
              <a:rPr lang="en-CA" altLang="en-US" sz="1600" b="1" dirty="0">
                <a:latin typeface="Courier New" pitchFamily="49" charset="0"/>
              </a:rPr>
              <a:t>= %d et %d\n", </a:t>
            </a:r>
            <a:r>
              <a:rPr lang="en-CA" altLang="en-US" sz="1600" b="1" dirty="0" err="1">
                <a:latin typeface="Courier New" pitchFamily="49" charset="0"/>
              </a:rPr>
              <a:t>un.x</a:t>
            </a:r>
            <a:r>
              <a:rPr lang="en-CA" altLang="en-US" sz="1600" b="1" dirty="0">
                <a:latin typeface="Courier New" pitchFamily="49" charset="0"/>
              </a:rPr>
              <a:t> , </a:t>
            </a:r>
            <a:r>
              <a:rPr lang="en-CA" altLang="en-US" sz="1600" b="1" dirty="0" err="1">
                <a:latin typeface="Courier New" pitchFamily="49" charset="0"/>
              </a:rPr>
              <a:t>un.y</a:t>
            </a:r>
            <a:r>
              <a:rPr lang="en-CA" altLang="en-US" sz="16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</a:rPr>
              <a:t>func</a:t>
            </a:r>
            <a:r>
              <a:rPr lang="en-CA" altLang="en-US" sz="1600" b="1" dirty="0">
                <a:latin typeface="Courier New" pitchFamily="49" charset="0"/>
              </a:rPr>
              <a:t> complement(p *Point)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// </a:t>
            </a:r>
            <a:r>
              <a:rPr lang="en-CA" altLang="en-US" sz="1600" b="1" dirty="0" err="1">
                <a:latin typeface="Courier New" pitchFamily="49" charset="0"/>
              </a:rPr>
              <a:t>operateur</a:t>
            </a:r>
            <a:r>
              <a:rPr lang="en-CA" altLang="en-US" sz="1600" b="1" dirty="0">
                <a:latin typeface="Courier New" pitchFamily="49" charset="0"/>
              </a:rPr>
              <a:t> de de-reference non-</a:t>
            </a:r>
            <a:r>
              <a:rPr lang="en-CA" altLang="en-US" sz="1600" b="1" dirty="0" err="1">
                <a:latin typeface="Courier New" pitchFamily="49" charset="0"/>
              </a:rPr>
              <a:t>requis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urier New" pitchFamily="49" charset="0"/>
              </a:rPr>
              <a:t>	</a:t>
            </a:r>
            <a:r>
              <a:rPr lang="es-ES" altLang="en-US" sz="1600" b="1" dirty="0" err="1">
                <a:latin typeface="Courier New" pitchFamily="49" charset="0"/>
              </a:rPr>
              <a:t>p.x</a:t>
            </a:r>
            <a:r>
              <a:rPr lang="es-ES" altLang="en-US" sz="1600" b="1" dirty="0">
                <a:latin typeface="Courier New" pitchFamily="49" charset="0"/>
              </a:rPr>
              <a:t>, </a:t>
            </a:r>
            <a:r>
              <a:rPr lang="es-ES" altLang="en-US" sz="1600" b="1" dirty="0" err="1">
                <a:latin typeface="Courier New" pitchFamily="49" charset="0"/>
              </a:rPr>
              <a:t>p.y</a:t>
            </a:r>
            <a:r>
              <a:rPr lang="es-ES" altLang="en-US" sz="1600" b="1" dirty="0">
                <a:latin typeface="Courier New" pitchFamily="49" charset="0"/>
              </a:rPr>
              <a:t> = -</a:t>
            </a:r>
            <a:r>
              <a:rPr lang="es-ES" altLang="en-US" sz="1600" b="1" dirty="0" err="1">
                <a:latin typeface="Courier New" pitchFamily="49" charset="0"/>
              </a:rPr>
              <a:t>p.y</a:t>
            </a:r>
            <a:r>
              <a:rPr lang="es-ES" altLang="en-US" sz="1600" b="1" dirty="0">
                <a:latin typeface="Courier New" pitchFamily="49" charset="0"/>
              </a:rPr>
              <a:t>, -</a:t>
            </a:r>
            <a:r>
              <a:rPr lang="es-ES" altLang="en-US" sz="1600" b="1" dirty="0" err="1">
                <a:latin typeface="Courier New" pitchFamily="49" charset="0"/>
              </a:rPr>
              <a:t>p.x</a:t>
            </a:r>
            <a:endParaRPr lang="es-ES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95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Les </a:t>
            </a:r>
            <a:r>
              <a:rPr lang="en-CA" dirty="0" err="1" smtClean="0"/>
              <a:t>fabriques</a:t>
            </a:r>
            <a:endParaRPr lang="en-CA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340768"/>
            <a:ext cx="77724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type </a:t>
            </a:r>
            <a:r>
              <a:rPr lang="en-CA" altLang="en-US" sz="1600" b="1" dirty="0" smtClean="0">
                <a:latin typeface="Courier New" pitchFamily="49" charset="0"/>
              </a:rPr>
              <a:t>point </a:t>
            </a:r>
            <a:r>
              <a:rPr lang="en-CA" altLang="en-US" sz="1600" b="1" dirty="0" err="1">
                <a:latin typeface="Courier New" pitchFamily="49" charset="0"/>
              </a:rPr>
              <a:t>struct</a:t>
            </a:r>
            <a:r>
              <a:rPr lang="en-CA" altLang="en-US" sz="1600" b="1" dirty="0">
                <a:latin typeface="Courier New" pitchFamily="49" charset="0"/>
              </a:rPr>
              <a:t> </a:t>
            </a:r>
            <a:r>
              <a:rPr lang="en-CA" altLang="en-US" sz="1600" b="1" dirty="0" smtClean="0">
                <a:latin typeface="Courier New" pitchFamily="49" charset="0"/>
              </a:rPr>
              <a:t>{ 	// point </a:t>
            </a:r>
            <a:r>
              <a:rPr lang="en-CA" altLang="en-US" sz="1600" b="1" dirty="0" err="1" smtClean="0">
                <a:latin typeface="Courier New" pitchFamily="49" charset="0"/>
              </a:rPr>
              <a:t>est</a:t>
            </a:r>
            <a:r>
              <a:rPr lang="en-CA" altLang="en-US" sz="1600" b="1" dirty="0" smtClean="0">
                <a:latin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</a:rPr>
              <a:t>maintenant</a:t>
            </a:r>
            <a:r>
              <a:rPr lang="en-CA" altLang="en-US" sz="1600" b="1" dirty="0" smtClean="0">
                <a:latin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</a:rPr>
              <a:t>priv</a:t>
            </a:r>
            <a:r>
              <a:rPr lang="en-CA" altLang="en-US" sz="1600" b="1" dirty="0" err="1">
                <a:latin typeface="Courier New" pitchFamily="49" charset="0"/>
              </a:rPr>
              <a:t>é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x </a:t>
            </a:r>
            <a:r>
              <a:rPr lang="en-CA" altLang="en-US" sz="1600" b="1" dirty="0" err="1" smtClean="0">
                <a:latin typeface="Courier New" pitchFamily="49" charset="0"/>
              </a:rPr>
              <a:t>int</a:t>
            </a:r>
            <a:r>
              <a:rPr lang="en-CA" altLang="en-US" sz="1600" b="1" dirty="0" smtClean="0">
                <a:latin typeface="Courier New" pitchFamily="49" charset="0"/>
              </a:rPr>
              <a:t>		// les </a:t>
            </a:r>
            <a:r>
              <a:rPr lang="en-CA" altLang="en-US" sz="1600" b="1" dirty="0" err="1" smtClean="0">
                <a:latin typeface="Courier New" pitchFamily="49" charset="0"/>
              </a:rPr>
              <a:t>autres</a:t>
            </a:r>
            <a:r>
              <a:rPr lang="en-CA" altLang="en-US" sz="1600" b="1" dirty="0" smtClean="0">
                <a:latin typeface="Courier New" pitchFamily="49" charset="0"/>
              </a:rPr>
              <a:t> packages </a:t>
            </a:r>
            <a:r>
              <a:rPr lang="en-CA" altLang="en-US" sz="1600" b="1" dirty="0" err="1" smtClean="0">
                <a:latin typeface="Courier New" pitchFamily="49" charset="0"/>
              </a:rPr>
              <a:t>doivent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y </a:t>
            </a:r>
            <a:r>
              <a:rPr lang="en-CA" altLang="en-US" sz="1600" b="1" dirty="0" err="1" smtClean="0">
                <a:latin typeface="Courier New" pitchFamily="49" charset="0"/>
              </a:rPr>
              <a:t>int</a:t>
            </a:r>
            <a:r>
              <a:rPr lang="en-CA" altLang="en-US" sz="1600" b="1" dirty="0" smtClean="0">
                <a:latin typeface="Courier New" pitchFamily="49" charset="0"/>
              </a:rPr>
              <a:t>		// utiliser la </a:t>
            </a:r>
            <a:r>
              <a:rPr lang="en-CA" altLang="en-US" sz="1600" b="1" dirty="0" err="1" smtClean="0">
                <a:latin typeface="Courier New" pitchFamily="49" charset="0"/>
              </a:rPr>
              <a:t>fabrique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</a:rPr>
              <a:t>func</a:t>
            </a:r>
            <a:r>
              <a:rPr lang="en-CA" altLang="en-US" sz="16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smtClean="0">
                <a:latin typeface="Courier New" pitchFamily="49" charset="0"/>
              </a:rPr>
              <a:t>p1 </a:t>
            </a:r>
            <a:r>
              <a:rPr lang="en-CA" altLang="en-US" sz="1600" b="1" dirty="0">
                <a:latin typeface="Courier New" pitchFamily="49" charset="0"/>
              </a:rPr>
              <a:t>:= </a:t>
            </a:r>
            <a:r>
              <a:rPr lang="en-CA" altLang="en-US" sz="1600" b="1" dirty="0" err="1" smtClean="0">
                <a:latin typeface="Courier New" pitchFamily="49" charset="0"/>
              </a:rPr>
              <a:t>NewPoint</a:t>
            </a:r>
            <a:r>
              <a:rPr lang="en-CA" altLang="en-US" sz="1600" b="1" dirty="0" smtClean="0">
                <a:latin typeface="Courier New" pitchFamily="49" charset="0"/>
              </a:rPr>
              <a:t>(1,2)</a:t>
            </a:r>
          </a:p>
          <a:p>
            <a:pPr>
              <a:spcBef>
                <a:spcPct val="0"/>
              </a:spcBef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err="1">
                <a:latin typeface="Courier New" pitchFamily="49" charset="0"/>
              </a:rPr>
              <a:t>fmt.Printf</a:t>
            </a:r>
            <a:r>
              <a:rPr lang="en-CA" altLang="en-US" sz="1600" b="1" dirty="0" smtClean="0">
                <a:latin typeface="Courier New" pitchFamily="49" charset="0"/>
              </a:rPr>
              <a:t>(</a:t>
            </a:r>
            <a:r>
              <a:rPr lang="en-CA" altLang="en-US" sz="1600" b="1" dirty="0">
                <a:latin typeface="Courier New" pitchFamily="49" charset="0"/>
              </a:rPr>
              <a:t>"</a:t>
            </a:r>
            <a:r>
              <a:rPr lang="en-CA" altLang="en-US" sz="1600" b="1" dirty="0" smtClean="0">
                <a:latin typeface="Courier New" pitchFamily="49" charset="0"/>
              </a:rPr>
              <a:t>point= %v\n</a:t>
            </a:r>
            <a:r>
              <a:rPr lang="en-CA" altLang="en-US" sz="1600" b="1" dirty="0">
                <a:latin typeface="Courier New" pitchFamily="49" charset="0"/>
              </a:rPr>
              <a:t>", </a:t>
            </a:r>
            <a:r>
              <a:rPr lang="en-CA" altLang="en-US" sz="1600" b="1" dirty="0" smtClean="0">
                <a:latin typeface="Courier New" pitchFamily="49" charset="0"/>
              </a:rPr>
              <a:t>p1)</a:t>
            </a:r>
          </a:p>
          <a:p>
            <a:pPr>
              <a:spcBef>
                <a:spcPct val="0"/>
              </a:spcBef>
              <a:buNone/>
            </a:pPr>
            <a:r>
              <a:rPr lang="en-CA" altLang="en-US" sz="1600" b="1" dirty="0">
                <a:latin typeface="Courier New" pitchFamily="49" charset="0"/>
              </a:rPr>
              <a:t>	// </a:t>
            </a:r>
            <a:r>
              <a:rPr lang="en-CA" sz="1600" b="1" dirty="0">
                <a:latin typeface="Courier New" pitchFamily="49" charset="0"/>
              </a:rPr>
              <a:t>point= &amp;{1 2}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smtClean="0">
                <a:latin typeface="Courier New" pitchFamily="49" charset="0"/>
              </a:rPr>
              <a:t>}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</a:rPr>
              <a:t>func</a:t>
            </a:r>
            <a:r>
              <a:rPr lang="en-CA" altLang="en-US" sz="1600" b="1" dirty="0">
                <a:latin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</a:rPr>
              <a:t>NewPoint</a:t>
            </a:r>
            <a:r>
              <a:rPr lang="en-CA" altLang="en-US" sz="1600" b="1" dirty="0" smtClean="0">
                <a:latin typeface="Courier New" pitchFamily="49" charset="0"/>
              </a:rPr>
              <a:t>(</a:t>
            </a:r>
            <a:r>
              <a:rPr lang="en-CA" altLang="en-US" sz="1600" b="1" dirty="0" err="1" smtClean="0">
                <a:latin typeface="Courier New" pitchFamily="49" charset="0"/>
              </a:rPr>
              <a:t>i</a:t>
            </a:r>
            <a:r>
              <a:rPr lang="en-CA" altLang="en-US" sz="1600" b="1" dirty="0" smtClean="0">
                <a:latin typeface="Courier New" pitchFamily="49" charset="0"/>
              </a:rPr>
              <a:t>, j </a:t>
            </a:r>
            <a:r>
              <a:rPr lang="en-CA" altLang="en-US" sz="1600" b="1" dirty="0" err="1" smtClean="0">
                <a:latin typeface="Courier New" pitchFamily="49" charset="0"/>
              </a:rPr>
              <a:t>int</a:t>
            </a:r>
            <a:r>
              <a:rPr lang="en-CA" altLang="en-US" sz="1600" b="1" dirty="0" smtClean="0">
                <a:latin typeface="Courier New" pitchFamily="49" charset="0"/>
              </a:rPr>
              <a:t>) *point </a:t>
            </a:r>
            <a:r>
              <a:rPr lang="en-CA" altLang="en-US" sz="1600" b="1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urier New" pitchFamily="49" charset="0"/>
              </a:rPr>
              <a:t>	</a:t>
            </a:r>
            <a:r>
              <a:rPr lang="es-ES" altLang="en-US" sz="1600" b="1" dirty="0" smtClean="0">
                <a:latin typeface="Courier New" pitchFamily="49" charset="0"/>
              </a:rPr>
              <a:t>p:= new(</a:t>
            </a:r>
            <a:r>
              <a:rPr lang="es-ES" altLang="en-US" sz="1600" b="1" dirty="0" err="1" smtClean="0">
                <a:latin typeface="Courier New" pitchFamily="49" charset="0"/>
              </a:rPr>
              <a:t>point</a:t>
            </a:r>
            <a:r>
              <a:rPr lang="es-ES" altLang="en-US" sz="1600" b="1" dirty="0" smtClean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 smtClean="0">
                <a:latin typeface="Courier New" pitchFamily="49" charset="0"/>
              </a:rPr>
              <a:t>	</a:t>
            </a:r>
            <a:r>
              <a:rPr lang="es-ES" altLang="en-US" sz="1600" b="1" dirty="0" err="1" smtClean="0">
                <a:latin typeface="Courier New" pitchFamily="49" charset="0"/>
              </a:rPr>
              <a:t>p.x</a:t>
            </a:r>
            <a:r>
              <a:rPr lang="es-ES" altLang="en-US" sz="1600" b="1" dirty="0">
                <a:latin typeface="Courier New" pitchFamily="49" charset="0"/>
              </a:rPr>
              <a:t>, </a:t>
            </a:r>
            <a:r>
              <a:rPr lang="es-ES" altLang="en-US" sz="1600" b="1" dirty="0" err="1">
                <a:latin typeface="Courier New" pitchFamily="49" charset="0"/>
              </a:rPr>
              <a:t>p.y</a:t>
            </a:r>
            <a:r>
              <a:rPr lang="es-ES" altLang="en-US" sz="1600" b="1" dirty="0">
                <a:latin typeface="Courier New" pitchFamily="49" charset="0"/>
              </a:rPr>
              <a:t> = </a:t>
            </a:r>
            <a:r>
              <a:rPr lang="es-ES" altLang="en-US" sz="1600" b="1" dirty="0" smtClean="0">
                <a:latin typeface="Courier New" pitchFamily="49" charset="0"/>
              </a:rPr>
              <a:t>i, j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n-US" sz="1600" b="1" dirty="0">
                <a:latin typeface="Courier New" pitchFamily="49" charset="0"/>
              </a:rPr>
              <a:t>	</a:t>
            </a:r>
            <a:r>
              <a:rPr lang="es-ES" altLang="en-US" sz="1600" b="1" dirty="0" err="1" smtClean="0">
                <a:latin typeface="Courier New" pitchFamily="49" charset="0"/>
              </a:rPr>
              <a:t>return</a:t>
            </a:r>
            <a:r>
              <a:rPr lang="es-ES" altLang="en-US" sz="1600" b="1" dirty="0" smtClean="0">
                <a:latin typeface="Courier New" pitchFamily="49" charset="0"/>
              </a:rPr>
              <a:t> p</a:t>
            </a:r>
            <a:endParaRPr lang="es-ES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407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z="4000" smtClean="0"/>
              <a:t>Le langage Go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6116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fr-FR" altLang="en-US" sz="2800" smtClean="0"/>
              <a:t>Développé en 2007-2009 chez Google par 3 ingénieurs sous leur 20% en libre travail:</a:t>
            </a:r>
          </a:p>
          <a:p>
            <a:pPr lvl="1">
              <a:lnSpc>
                <a:spcPct val="80000"/>
              </a:lnSpc>
            </a:pPr>
            <a:r>
              <a:rPr lang="fr-FR" altLang="en-US" sz="2400" smtClean="0"/>
              <a:t>Robert Griesemer</a:t>
            </a:r>
          </a:p>
          <a:p>
            <a:pPr lvl="1">
              <a:lnSpc>
                <a:spcPct val="80000"/>
              </a:lnSpc>
            </a:pPr>
            <a:r>
              <a:rPr lang="fr-FR" altLang="en-US" sz="2400" smtClean="0"/>
              <a:t>Rob Pike</a:t>
            </a:r>
          </a:p>
          <a:p>
            <a:pPr lvl="1">
              <a:lnSpc>
                <a:spcPct val="80000"/>
              </a:lnSpc>
            </a:pPr>
            <a:r>
              <a:rPr lang="fr-FR" altLang="en-US" sz="2400" smtClean="0"/>
              <a:t>Ken Thompson (un des inventeurs de C)</a:t>
            </a:r>
          </a:p>
          <a:p>
            <a:pPr>
              <a:lnSpc>
                <a:spcPct val="80000"/>
              </a:lnSpc>
            </a:pPr>
            <a:r>
              <a:rPr lang="fr-FR" altLang="en-US" smtClean="0"/>
              <a:t>Lancement publique le 8 janvier 2010</a:t>
            </a:r>
          </a:p>
          <a:p>
            <a:pPr lvl="1">
              <a:lnSpc>
                <a:spcPct val="80000"/>
              </a:lnSpc>
            </a:pPr>
            <a:r>
              <a:rPr lang="fr-FR" altLang="en-US" smtClean="0"/>
              <a:t>en logiciel libre</a:t>
            </a:r>
          </a:p>
          <a:p>
            <a:pPr lvl="1">
              <a:lnSpc>
                <a:spcPct val="80000"/>
              </a:lnSpc>
            </a:pPr>
            <a:r>
              <a:rPr lang="fr-FR" altLang="en-US" smtClean="0"/>
              <a:t>golang.org</a:t>
            </a:r>
          </a:p>
          <a:p>
            <a:pPr>
              <a:lnSpc>
                <a:spcPct val="80000"/>
              </a:lnSpc>
            </a:pPr>
            <a:r>
              <a:rPr lang="fr-FR" altLang="en-US" smtClean="0"/>
              <a:t>Premier langage du 21</a:t>
            </a:r>
            <a:r>
              <a:rPr lang="fr-FR" altLang="en-US" baseline="30000" smtClean="0"/>
              <a:t>ème</a:t>
            </a:r>
            <a:r>
              <a:rPr lang="fr-FR" altLang="en-US" smtClean="0"/>
              <a:t> siècle</a:t>
            </a:r>
          </a:p>
        </p:txBody>
      </p:sp>
    </p:spTree>
    <p:extLst>
      <p:ext uri="{BB962C8B-B14F-4D97-AF65-F5344CB8AC3E}">
        <p14:creationId xmlns:p14="http://schemas.microsoft.com/office/powerpoint/2010/main" val="38229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Tableaux en Go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84213" y="1196975"/>
            <a:ext cx="77724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package main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import "</a:t>
            </a:r>
            <a:r>
              <a:rPr lang="en-CA" altLang="en-US" sz="1600" b="1" dirty="0" err="1">
                <a:latin typeface="Courier New" pitchFamily="49" charset="0"/>
              </a:rPr>
              <a:t>fmt</a:t>
            </a:r>
            <a:r>
              <a:rPr lang="en-CA" altLang="en-US" sz="1600" b="1" dirty="0">
                <a:latin typeface="Courier New" pitchFamily="49" charset="0"/>
              </a:rPr>
              <a:t>"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 err="1">
                <a:latin typeface="Courier New" pitchFamily="49" charset="0"/>
              </a:rPr>
              <a:t>func</a:t>
            </a:r>
            <a:r>
              <a:rPr lang="fr-FR" altLang="en-US" sz="1600" b="1" dirty="0">
                <a:latin typeface="Courier New" pitchFamily="49" charset="0"/>
              </a:rPr>
              <a:t> moyenne(tab [5]</a:t>
            </a:r>
            <a:r>
              <a:rPr lang="fr-FR" altLang="en-US" sz="1600" b="1" dirty="0" err="1">
                <a:latin typeface="Courier New" pitchFamily="49" charset="0"/>
              </a:rPr>
              <a:t>int</a:t>
            </a:r>
            <a:r>
              <a:rPr lang="fr-FR" altLang="en-US" sz="1600" b="1" dirty="0">
                <a:latin typeface="Courier New" pitchFamily="49" charset="0"/>
              </a:rPr>
              <a:t>) (moyenne float64){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>
                <a:latin typeface="Courier New" pitchFamily="49" charset="0"/>
              </a:rPr>
              <a:t>	// for index, valeur := range collection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for _, </a:t>
            </a:r>
            <a:r>
              <a:rPr lang="en-CA" altLang="en-US" sz="1600" b="1" dirty="0" err="1">
                <a:latin typeface="Courier New" pitchFamily="49" charset="0"/>
              </a:rPr>
              <a:t>valeur</a:t>
            </a:r>
            <a:r>
              <a:rPr lang="en-CA" altLang="en-US" sz="1600" b="1" dirty="0">
                <a:latin typeface="Courier New" pitchFamily="49" charset="0"/>
              </a:rPr>
              <a:t> := range tab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	</a:t>
            </a:r>
            <a:r>
              <a:rPr lang="en-CA" altLang="en-US" sz="1600" b="1" dirty="0" err="1">
                <a:latin typeface="Courier New" pitchFamily="49" charset="0"/>
              </a:rPr>
              <a:t>moyenne</a:t>
            </a:r>
            <a:r>
              <a:rPr lang="en-CA" altLang="en-US" sz="1600" b="1" dirty="0">
                <a:latin typeface="Courier New" pitchFamily="49" charset="0"/>
              </a:rPr>
              <a:t>+= (float64)(</a:t>
            </a:r>
            <a:r>
              <a:rPr lang="en-CA" altLang="en-US" sz="1600" b="1" dirty="0" err="1">
                <a:latin typeface="Courier New" pitchFamily="49" charset="0"/>
              </a:rPr>
              <a:t>valeur</a:t>
            </a:r>
            <a:r>
              <a:rPr lang="en-CA" altLang="en-US" sz="16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err="1">
                <a:latin typeface="Courier New" pitchFamily="49" charset="0"/>
              </a:rPr>
              <a:t>moyenne</a:t>
            </a:r>
            <a:r>
              <a:rPr lang="en-CA" altLang="en-US" sz="1600" b="1" dirty="0">
                <a:latin typeface="Courier New" pitchFamily="49" charset="0"/>
              </a:rPr>
              <a:t> /= (float64)(</a:t>
            </a:r>
            <a:r>
              <a:rPr lang="en-CA" altLang="en-US" sz="1600" b="1" dirty="0" err="1">
                <a:latin typeface="Courier New" pitchFamily="49" charset="0"/>
              </a:rPr>
              <a:t>len</a:t>
            </a:r>
            <a:r>
              <a:rPr lang="en-CA" altLang="en-US" sz="1600" b="1" dirty="0">
                <a:latin typeface="Courier New" pitchFamily="49" charset="0"/>
              </a:rPr>
              <a:t>(tab))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return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</a:rPr>
              <a:t>func</a:t>
            </a:r>
            <a:r>
              <a:rPr lang="en-CA" altLang="en-US" sz="16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>
                <a:latin typeface="Courier New" pitchFamily="49" charset="0"/>
              </a:rPr>
              <a:t>	// le tableau est un 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1600" b="1" dirty="0">
                <a:latin typeface="Courier New" pitchFamily="49" charset="0"/>
              </a:rPr>
              <a:t>	var tableau = [5]int{3, 4, 8, 9, 2}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m := </a:t>
            </a:r>
            <a:r>
              <a:rPr lang="en-CA" altLang="en-US" sz="1600" b="1" dirty="0" err="1">
                <a:latin typeface="Courier New" pitchFamily="49" charset="0"/>
              </a:rPr>
              <a:t>moyenne</a:t>
            </a:r>
            <a:r>
              <a:rPr lang="en-CA" altLang="en-US" sz="1600" b="1" dirty="0">
                <a:latin typeface="Courier New" pitchFamily="49" charset="0"/>
              </a:rPr>
              <a:t>(tableau) // passage par </a:t>
            </a:r>
            <a:r>
              <a:rPr lang="en-CA" altLang="en-US" sz="1600" b="1" dirty="0" err="1">
                <a:latin typeface="Courier New" pitchFamily="49" charset="0"/>
              </a:rPr>
              <a:t>valeur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err="1">
                <a:latin typeface="Courier New" pitchFamily="49" charset="0"/>
              </a:rPr>
              <a:t>fmt.Printf</a:t>
            </a:r>
            <a:r>
              <a:rPr lang="en-CA" altLang="en-US" sz="1600" b="1" dirty="0">
                <a:latin typeface="Courier New" pitchFamily="49" charset="0"/>
              </a:rPr>
              <a:t>("</a:t>
            </a:r>
            <a:r>
              <a:rPr lang="en-CA" altLang="en-US" sz="1600" b="1" dirty="0" err="1">
                <a:latin typeface="Courier New" pitchFamily="49" charset="0"/>
              </a:rPr>
              <a:t>resulat</a:t>
            </a:r>
            <a:r>
              <a:rPr lang="en-CA" altLang="en-US" sz="1600" b="1" dirty="0">
                <a:latin typeface="Courier New" pitchFamily="49" charset="0"/>
              </a:rPr>
              <a:t>= %f\n", m)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0192" y="4387368"/>
            <a:ext cx="2052165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 variable tableau</a:t>
            </a:r>
          </a:p>
          <a:p>
            <a:r>
              <a:rPr lang="en-US" sz="1600" dirty="0" err="1" smtClean="0"/>
              <a:t>est</a:t>
            </a:r>
            <a:r>
              <a:rPr lang="en-US" sz="1600" dirty="0"/>
              <a:t> </a:t>
            </a:r>
            <a:r>
              <a:rPr lang="en-US" sz="1600" dirty="0" smtClean="0"/>
              <a:t>de type [5]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944807" y="1628800"/>
            <a:ext cx="331693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Copie</a:t>
            </a:r>
            <a:r>
              <a:rPr lang="en-US" sz="1600" dirty="0" smtClean="0"/>
              <a:t> d’un [5]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dans</a:t>
            </a:r>
            <a:r>
              <a:rPr lang="en-US" sz="1600" dirty="0" smtClean="0"/>
              <a:t> un [5]</a:t>
            </a:r>
            <a:r>
              <a:rPr lang="en-US" sz="1600" dirty="0" err="1" smtClean="0"/>
              <a:t>int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7420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Slices en Go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800" dirty="0" smtClean="0"/>
              <a:t>Un ‘slice’ </a:t>
            </a:r>
            <a:r>
              <a:rPr lang="en-CA" altLang="en-US" sz="2800" dirty="0" err="1" smtClean="0"/>
              <a:t>est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une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référence</a:t>
            </a:r>
            <a:r>
              <a:rPr lang="en-CA" altLang="en-US" sz="2800" dirty="0" smtClean="0"/>
              <a:t> à un segment </a:t>
            </a:r>
            <a:r>
              <a:rPr lang="en-CA" altLang="en-US" sz="2800" dirty="0" err="1" smtClean="0"/>
              <a:t>contigue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d’éléments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dans</a:t>
            </a:r>
            <a:r>
              <a:rPr lang="en-CA" altLang="en-US" sz="2800" dirty="0" smtClean="0"/>
              <a:t> un tableau</a:t>
            </a:r>
          </a:p>
          <a:p>
            <a:r>
              <a:rPr lang="en-CA" altLang="en-US" sz="2800" dirty="0" smtClean="0"/>
              <a:t>Les slices </a:t>
            </a:r>
            <a:r>
              <a:rPr lang="en-CA" altLang="en-US" sz="2800" dirty="0" err="1" smtClean="0"/>
              <a:t>sont</a:t>
            </a:r>
            <a:r>
              <a:rPr lang="en-CA" altLang="en-US" sz="2800" dirty="0" smtClean="0"/>
              <a:t> utilises plus </a:t>
            </a:r>
            <a:r>
              <a:rPr lang="en-CA" altLang="en-US" sz="2800" dirty="0" err="1" smtClean="0"/>
              <a:t>fréquemment</a:t>
            </a:r>
            <a:r>
              <a:rPr lang="en-CA" altLang="en-US" sz="2800" dirty="0" smtClean="0"/>
              <a:t> que les tableaux </a:t>
            </a:r>
            <a:r>
              <a:rPr lang="en-CA" altLang="en-US" sz="2800" dirty="0" err="1" smtClean="0"/>
              <a:t>en</a:t>
            </a:r>
            <a:r>
              <a:rPr lang="en-CA" altLang="en-US" sz="2800" dirty="0" smtClean="0"/>
              <a:t> Go</a:t>
            </a:r>
          </a:p>
          <a:p>
            <a:r>
              <a:rPr lang="en-CA" altLang="en-US" sz="2800" dirty="0" smtClean="0"/>
              <a:t>Un slice a </a:t>
            </a:r>
            <a:r>
              <a:rPr lang="en-CA" altLang="en-US" sz="2800" dirty="0" err="1" smtClean="0"/>
              <a:t>une</a:t>
            </a:r>
            <a:r>
              <a:rPr lang="en-CA" altLang="en-US" sz="2800" dirty="0" smtClean="0"/>
              <a:t> dimension et </a:t>
            </a:r>
            <a:r>
              <a:rPr lang="en-CA" altLang="en-US" sz="2800" dirty="0" err="1" smtClean="0"/>
              <a:t>une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capacité</a:t>
            </a:r>
            <a:r>
              <a:rPr lang="en-CA" altLang="en-US" sz="2800" dirty="0" smtClean="0"/>
              <a:t> (et un </a:t>
            </a:r>
            <a:r>
              <a:rPr lang="en-CA" altLang="en-US" sz="2800" dirty="0" err="1" smtClean="0"/>
              <a:t>pointeur</a:t>
            </a:r>
            <a:r>
              <a:rPr lang="en-CA" altLang="en-US" sz="2800" dirty="0" smtClean="0"/>
              <a:t> à un tableau</a:t>
            </a:r>
          </a:p>
          <a:p>
            <a:r>
              <a:rPr lang="en-CA" altLang="en-US" sz="2800" dirty="0" smtClean="0"/>
              <a:t>Pour les </a:t>
            </a:r>
            <a:r>
              <a:rPr lang="en-CA" altLang="en-US" sz="2800" dirty="0" err="1" smtClean="0"/>
              <a:t>créer</a:t>
            </a:r>
            <a:r>
              <a:rPr lang="en-CA" altLang="en-US" sz="2800" dirty="0" smtClean="0"/>
              <a:t>:</a:t>
            </a:r>
          </a:p>
          <a:p>
            <a:pPr lvl="1"/>
            <a:r>
              <a:rPr lang="en-CA" altLang="en-US" sz="2000" dirty="0" err="1" smtClean="0"/>
              <a:t>var</a:t>
            </a:r>
            <a:r>
              <a:rPr lang="en-CA" altLang="en-US" sz="2000" dirty="0" smtClean="0"/>
              <a:t> slice []</a:t>
            </a:r>
            <a:r>
              <a:rPr lang="en-CA" altLang="en-US" sz="2000" dirty="0" err="1" smtClean="0"/>
              <a:t>int</a:t>
            </a:r>
            <a:r>
              <a:rPr lang="en-CA" altLang="en-US" sz="2000" dirty="0" smtClean="0"/>
              <a:t> = tableau[</a:t>
            </a:r>
            <a:r>
              <a:rPr lang="en-CA" altLang="en-US" sz="2000" dirty="0" err="1" smtClean="0"/>
              <a:t>start:fin</a:t>
            </a:r>
            <a:r>
              <a:rPr lang="en-CA" altLang="en-US" sz="2000" dirty="0" smtClean="0"/>
              <a:t>]</a:t>
            </a:r>
          </a:p>
          <a:p>
            <a:pPr lvl="1"/>
            <a:r>
              <a:rPr lang="en-CA" altLang="en-US" sz="2000" dirty="0" smtClean="0"/>
              <a:t>slice: := make([]</a:t>
            </a:r>
            <a:r>
              <a:rPr lang="en-CA" altLang="en-US" sz="2000" dirty="0" err="1" smtClean="0"/>
              <a:t>int</a:t>
            </a:r>
            <a:r>
              <a:rPr lang="en-CA" altLang="en-US" sz="2000" dirty="0" smtClean="0"/>
              <a:t>, 10, 100) // dimension et </a:t>
            </a:r>
            <a:r>
              <a:rPr lang="en-CA" altLang="en-US" sz="2000" dirty="0" err="1" smtClean="0"/>
              <a:t>capacit</a:t>
            </a:r>
            <a:r>
              <a:rPr lang="en-US" altLang="en-US" sz="2000" dirty="0" smtClean="0"/>
              <a:t>é</a:t>
            </a:r>
          </a:p>
          <a:p>
            <a:pPr lvl="1"/>
            <a:r>
              <a:rPr lang="en-US" altLang="en-US" sz="2000" dirty="0"/>
              <a:t>m</a:t>
            </a:r>
            <a:r>
              <a:rPr lang="en-US" altLang="en-US" sz="2000" dirty="0" smtClean="0"/>
              <a:t>ake </a:t>
            </a:r>
            <a:r>
              <a:rPr lang="en-US" altLang="en-US" sz="2000" dirty="0" err="1" smtClean="0"/>
              <a:t>va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créer</a:t>
            </a:r>
            <a:r>
              <a:rPr lang="en-US" altLang="en-US" sz="2000" dirty="0" smtClean="0"/>
              <a:t> un tableau et un slice</a:t>
            </a:r>
            <a:endParaRPr lang="en-CA" altLang="en-US" sz="2000" dirty="0" smtClean="0"/>
          </a:p>
          <a:p>
            <a:pPr lvl="1"/>
            <a:endParaRPr lang="en-CA" altLang="en-US" dirty="0" smtClean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8349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 slices </a:t>
            </a:r>
            <a:r>
              <a:rPr lang="en-US" dirty="0" err="1" smtClean="0"/>
              <a:t>peuvents</a:t>
            </a:r>
            <a:r>
              <a:rPr lang="en-US" dirty="0" smtClean="0"/>
              <a:t> </a:t>
            </a:r>
            <a:r>
              <a:rPr lang="en-US" dirty="0" err="1" smtClean="0"/>
              <a:t>servir</a:t>
            </a:r>
            <a:r>
              <a:rPr lang="en-US" dirty="0" smtClean="0"/>
              <a:t> à </a:t>
            </a:r>
            <a:r>
              <a:rPr lang="en-US" dirty="0" err="1" smtClean="0"/>
              <a:t>créer</a:t>
            </a:r>
            <a:r>
              <a:rPr lang="en-US" dirty="0" smtClean="0"/>
              <a:t> des tableaux </a:t>
            </a:r>
            <a:r>
              <a:rPr lang="en-US" dirty="0" err="1" smtClean="0"/>
              <a:t>dynamique</a:t>
            </a:r>
            <a:endParaRPr lang="en-US" dirty="0" smtClean="0"/>
          </a:p>
          <a:p>
            <a:pPr lvl="1"/>
            <a:r>
              <a:rPr lang="en-US" dirty="0" smtClean="0"/>
              <a:t>Tableaux </a:t>
            </a:r>
            <a:r>
              <a:rPr lang="en-US" dirty="0" err="1" smtClean="0"/>
              <a:t>dont</a:t>
            </a:r>
            <a:r>
              <a:rPr lang="en-US" dirty="0" smtClean="0"/>
              <a:t> la </a:t>
            </a:r>
            <a:r>
              <a:rPr lang="en-US" dirty="0" err="1" smtClean="0"/>
              <a:t>taille</a:t>
            </a:r>
            <a:r>
              <a:rPr lang="en-US" dirty="0" smtClean="0"/>
              <a:t> double au </a:t>
            </a:r>
            <a:r>
              <a:rPr lang="en-US" dirty="0" err="1" smtClean="0"/>
              <a:t>besoin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</a:t>
            </a:r>
            <a:r>
              <a:rPr lang="en-US" dirty="0" err="1" smtClean="0"/>
              <a:t>dynamique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3573016"/>
            <a:ext cx="514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t := make([]byte, </a:t>
            </a:r>
            <a:r>
              <a:rPr lang="en-US" b="1" dirty="0" err="1">
                <a:latin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</a:rPr>
              <a:t>(s), cap(s)*2) </a:t>
            </a:r>
          </a:p>
          <a:p>
            <a:r>
              <a:rPr lang="en-US" b="1" dirty="0">
                <a:latin typeface="Courier New" pitchFamily="49" charset="0"/>
              </a:rPr>
              <a:t>copy(t, s) </a:t>
            </a:r>
          </a:p>
          <a:p>
            <a:r>
              <a:rPr lang="en-US" b="1" dirty="0">
                <a:latin typeface="Courier New" pitchFamily="49" charset="0"/>
              </a:rPr>
              <a:t>s = t</a:t>
            </a:r>
          </a:p>
        </p:txBody>
      </p:sp>
    </p:spTree>
    <p:extLst>
      <p:ext uri="{BB962C8B-B14F-4D97-AF65-F5344CB8AC3E}">
        <p14:creationId xmlns:p14="http://schemas.microsoft.com/office/powerpoint/2010/main" val="2722684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Exemple avec slices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55650" y="1628800"/>
            <a:ext cx="77025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// tab </a:t>
            </a:r>
            <a:r>
              <a:rPr lang="en-CA" altLang="en-US" sz="1400" b="1" dirty="0" err="1">
                <a:latin typeface="Courier New" pitchFamily="49" charset="0"/>
              </a:rPr>
              <a:t>est</a:t>
            </a: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</a:rPr>
              <a:t>une</a:t>
            </a:r>
            <a:r>
              <a:rPr lang="en-CA" altLang="en-US" sz="1400" b="1" dirty="0">
                <a:latin typeface="Courier New" pitchFamily="49" charset="0"/>
              </a:rPr>
              <a:t> slice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 err="1">
                <a:latin typeface="Courier New" pitchFamily="49" charset="0"/>
              </a:rPr>
              <a:t>func</a:t>
            </a:r>
            <a:r>
              <a:rPr lang="fr-FR" altLang="en-US" sz="1400" b="1" dirty="0">
                <a:latin typeface="Courier New" pitchFamily="49" charset="0"/>
              </a:rPr>
              <a:t> moyenne(tab []</a:t>
            </a:r>
            <a:r>
              <a:rPr lang="fr-FR" altLang="en-US" sz="1400" b="1" dirty="0" err="1">
                <a:latin typeface="Courier New" pitchFamily="49" charset="0"/>
              </a:rPr>
              <a:t>int</a:t>
            </a:r>
            <a:r>
              <a:rPr lang="fr-FR" altLang="en-US" sz="1400" b="1" dirty="0">
                <a:latin typeface="Courier New" pitchFamily="49" charset="0"/>
              </a:rPr>
              <a:t>) (moyenne float64){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>
                <a:latin typeface="Courier New" pitchFamily="49" charset="0"/>
              </a:rPr>
              <a:t>	// for index, valeur := range collection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for _, </a:t>
            </a:r>
            <a:r>
              <a:rPr lang="en-CA" altLang="en-US" sz="1400" b="1" dirty="0" err="1">
                <a:latin typeface="Courier New" pitchFamily="49" charset="0"/>
              </a:rPr>
              <a:t>valeur</a:t>
            </a:r>
            <a:r>
              <a:rPr lang="en-CA" altLang="en-US" sz="1400" b="1" dirty="0">
                <a:latin typeface="Courier New" pitchFamily="49" charset="0"/>
              </a:rPr>
              <a:t> := range tab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	</a:t>
            </a:r>
            <a:r>
              <a:rPr lang="en-CA" altLang="en-US" sz="1400" b="1" dirty="0" err="1">
                <a:latin typeface="Courier New" pitchFamily="49" charset="0"/>
              </a:rPr>
              <a:t>moyenne</a:t>
            </a:r>
            <a:r>
              <a:rPr lang="en-CA" altLang="en-US" sz="1400" b="1" dirty="0">
                <a:latin typeface="Courier New" pitchFamily="49" charset="0"/>
              </a:rPr>
              <a:t>+= (float64)(</a:t>
            </a:r>
            <a:r>
              <a:rPr lang="en-CA" altLang="en-US" sz="1400" b="1" dirty="0" err="1">
                <a:latin typeface="Courier New" pitchFamily="49" charset="0"/>
              </a:rPr>
              <a:t>valeur</a:t>
            </a:r>
            <a:r>
              <a:rPr lang="en-CA" altLang="en-US" sz="1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moyenne</a:t>
            </a:r>
            <a:r>
              <a:rPr lang="en-CA" altLang="en-US" sz="1400" b="1" dirty="0">
                <a:latin typeface="Courier New" pitchFamily="49" charset="0"/>
              </a:rPr>
              <a:t> /= (float64)(</a:t>
            </a:r>
            <a:r>
              <a:rPr lang="en-CA" altLang="en-US" sz="1400" b="1" dirty="0" err="1">
                <a:latin typeface="Courier New" pitchFamily="49" charset="0"/>
              </a:rPr>
              <a:t>len</a:t>
            </a:r>
            <a:r>
              <a:rPr lang="en-CA" altLang="en-US" sz="1400" b="1" dirty="0">
                <a:latin typeface="Courier New" pitchFamily="49" charset="0"/>
              </a:rPr>
              <a:t>(tab))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return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v-SE" altLang="en-US" sz="1400" b="1" dirty="0">
                <a:latin typeface="Courier New" pitchFamily="49" charset="0"/>
              </a:rPr>
              <a:t>	var tableau = [5]int{3, 4, 8, 9, 2}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>
                <a:latin typeface="Courier New" pitchFamily="49" charset="0"/>
              </a:rPr>
              <a:t>	m := moyenne(tableau[:]) // tous les </a:t>
            </a:r>
            <a:r>
              <a:rPr lang="fr-FR" altLang="en-US" sz="1400" b="1" dirty="0" err="1">
                <a:latin typeface="Courier New" pitchFamily="49" charset="0"/>
              </a:rPr>
              <a:t>elements</a:t>
            </a:r>
            <a:endParaRPr lang="fr-FR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resulat</a:t>
            </a:r>
            <a:r>
              <a:rPr lang="en-CA" altLang="en-US" sz="1400" b="1" dirty="0">
                <a:latin typeface="Courier New" pitchFamily="49" charset="0"/>
              </a:rPr>
              <a:t>= %f\n", m)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>
                <a:latin typeface="Courier New" pitchFamily="49" charset="0"/>
              </a:rPr>
              <a:t>	m = moyenne(tableau[2:]) // </a:t>
            </a:r>
            <a:r>
              <a:rPr lang="fr-FR" altLang="en-US" sz="1400" b="1" dirty="0" err="1">
                <a:latin typeface="Courier New" pitchFamily="49" charset="0"/>
              </a:rPr>
              <a:t>elements</a:t>
            </a:r>
            <a:r>
              <a:rPr lang="fr-FR" altLang="en-US" sz="1400" b="1" dirty="0">
                <a:latin typeface="Courier New" pitchFamily="49" charset="0"/>
              </a:rPr>
              <a:t> 2 a la fin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resulat</a:t>
            </a:r>
            <a:r>
              <a:rPr lang="en-CA" altLang="en-US" sz="1400" b="1" dirty="0">
                <a:latin typeface="Courier New" pitchFamily="49" charset="0"/>
              </a:rPr>
              <a:t>= %f\n", m)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>
                <a:latin typeface="Courier New" pitchFamily="49" charset="0"/>
              </a:rPr>
              <a:t>	m = moyenne(tableau[1:3]) // </a:t>
            </a:r>
            <a:r>
              <a:rPr lang="fr-FR" altLang="en-US" sz="1400" b="1" dirty="0" err="1">
                <a:latin typeface="Courier New" pitchFamily="49" charset="0"/>
              </a:rPr>
              <a:t>element</a:t>
            </a:r>
            <a:r>
              <a:rPr lang="fr-FR" altLang="en-US" sz="1400" b="1" dirty="0">
                <a:latin typeface="Courier New" pitchFamily="49" charset="0"/>
              </a:rPr>
              <a:t> 1 a 3 (exclu)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resulat</a:t>
            </a:r>
            <a:r>
              <a:rPr lang="en-CA" altLang="en-US" sz="1400" b="1" dirty="0">
                <a:latin typeface="Courier New" pitchFamily="49" charset="0"/>
              </a:rPr>
              <a:t>= %f\n", m)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13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dirty="0" smtClean="0"/>
              <a:t> </a:t>
            </a:r>
            <a:r>
              <a:rPr lang="en-US" dirty="0" err="1" smtClean="0"/>
              <a:t>permet</a:t>
            </a:r>
            <a:r>
              <a:rPr lang="en-US" dirty="0" smtClean="0"/>
              <a:t> </a:t>
            </a:r>
            <a:r>
              <a:rPr lang="en-US" dirty="0" err="1" smtClean="0"/>
              <a:t>d’ajouter</a:t>
            </a:r>
            <a:r>
              <a:rPr lang="en-US" dirty="0" smtClean="0"/>
              <a:t> des </a:t>
            </a:r>
            <a:r>
              <a:rPr lang="en-US" dirty="0" err="1" smtClean="0"/>
              <a:t>éléments</a:t>
            </a:r>
            <a:r>
              <a:rPr lang="en-US" dirty="0" smtClean="0"/>
              <a:t> à un slice</a:t>
            </a:r>
          </a:p>
          <a:p>
            <a:pPr lvl="1"/>
            <a:r>
              <a:rPr lang="en-US" dirty="0" smtClean="0"/>
              <a:t>Au </a:t>
            </a:r>
            <a:r>
              <a:rPr lang="en-US" dirty="0" err="1" smtClean="0"/>
              <a:t>besoin</a:t>
            </a:r>
            <a:r>
              <a:rPr lang="en-US" dirty="0" smtClean="0"/>
              <a:t>, le tableau </a:t>
            </a:r>
            <a:r>
              <a:rPr lang="en-US" dirty="0" err="1" smtClean="0"/>
              <a:t>correspondant</a:t>
            </a:r>
            <a:r>
              <a:rPr lang="en-US" dirty="0" smtClean="0"/>
              <a:t> sera </a:t>
            </a:r>
            <a:r>
              <a:rPr lang="en-US" dirty="0" err="1" smtClean="0"/>
              <a:t>ré-alloué</a:t>
            </a:r>
            <a:r>
              <a:rPr lang="en-US" dirty="0" smtClean="0"/>
              <a:t> </a:t>
            </a:r>
            <a:r>
              <a:rPr lang="en-US" dirty="0" err="1" smtClean="0"/>
              <a:t>afin</a:t>
            </a:r>
            <a:r>
              <a:rPr lang="en-US" dirty="0" smtClean="0"/>
              <a:t> </a:t>
            </a:r>
            <a:r>
              <a:rPr lang="en-US" dirty="0" err="1" smtClean="0"/>
              <a:t>d’augmenter</a:t>
            </a:r>
            <a:r>
              <a:rPr lang="en-US" dirty="0" smtClean="0"/>
              <a:t> la </a:t>
            </a:r>
            <a:r>
              <a:rPr lang="en-US" dirty="0" err="1" smtClean="0"/>
              <a:t>capacité</a:t>
            </a:r>
            <a:r>
              <a:rPr lang="en-US" dirty="0" smtClean="0"/>
              <a:t> du slice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 et Slices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967896"/>
            <a:ext cx="6102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s []</a:t>
            </a:r>
            <a:r>
              <a:rPr lang="en-US" dirty="0" err="1"/>
              <a:t>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	s = append(s, 0)</a:t>
            </a:r>
          </a:p>
          <a:p>
            <a:r>
              <a:rPr lang="en-US" dirty="0"/>
              <a:t>	s = append(s, 1)</a:t>
            </a:r>
          </a:p>
          <a:p>
            <a:r>
              <a:rPr lang="en-US" dirty="0"/>
              <a:t>	s = append(s, 2, 3, 4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60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Lire le clavier</a:t>
            </a: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85800" y="1968500"/>
            <a:ext cx="7772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itchFamily="49" charset="0"/>
              </a:rPr>
              <a:t>package main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itchFamily="49" charset="0"/>
              </a:rPr>
              <a:t>import "</a:t>
            </a:r>
            <a:r>
              <a:rPr lang="en-CA" altLang="en-US" sz="1800" b="1" dirty="0" err="1">
                <a:latin typeface="Courier New" pitchFamily="49" charset="0"/>
              </a:rPr>
              <a:t>fmt</a:t>
            </a:r>
            <a:r>
              <a:rPr lang="en-CA" altLang="en-US" sz="1800" b="1" dirty="0">
                <a:latin typeface="Courier New" pitchFamily="49" charset="0"/>
              </a:rPr>
              <a:t>"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 err="1">
                <a:latin typeface="Courier New" pitchFamily="49" charset="0"/>
              </a:rPr>
              <a:t>func</a:t>
            </a:r>
            <a:r>
              <a:rPr lang="en-CA" altLang="en-US" sz="18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itchFamily="49" charset="0"/>
              </a:rPr>
              <a:t>	</a:t>
            </a:r>
            <a:r>
              <a:rPr lang="en-CA" altLang="en-US" sz="1800" b="1" dirty="0" err="1">
                <a:latin typeface="Courier New" pitchFamily="49" charset="0"/>
              </a:rPr>
              <a:t>var</a:t>
            </a:r>
            <a:r>
              <a:rPr lang="en-CA" altLang="en-US" sz="1800" b="1" dirty="0">
                <a:latin typeface="Courier New" pitchFamily="49" charset="0"/>
              </a:rPr>
              <a:t> nom string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8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itchFamily="49" charset="0"/>
              </a:rPr>
              <a:t>	</a:t>
            </a:r>
            <a:r>
              <a:rPr lang="en-CA" altLang="en-US" sz="1800" b="1" dirty="0" err="1">
                <a:latin typeface="Courier New" pitchFamily="49" charset="0"/>
              </a:rPr>
              <a:t>fmt.Printf</a:t>
            </a:r>
            <a:r>
              <a:rPr lang="en-CA" altLang="en-US" sz="1800" b="1" dirty="0">
                <a:latin typeface="Courier New" pitchFamily="49" charset="0"/>
              </a:rPr>
              <a:t>("</a:t>
            </a:r>
            <a:r>
              <a:rPr lang="en-CA" altLang="en-US" sz="1800" b="1" dirty="0" err="1">
                <a:latin typeface="Courier New" pitchFamily="49" charset="0"/>
              </a:rPr>
              <a:t>Votre</a:t>
            </a:r>
            <a:r>
              <a:rPr lang="en-CA" altLang="en-US" sz="1800" b="1" dirty="0">
                <a:latin typeface="Courier New" pitchFamily="49" charset="0"/>
              </a:rPr>
              <a:t> nom? 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itchFamily="49" charset="0"/>
              </a:rPr>
              <a:t>	</a:t>
            </a:r>
            <a:r>
              <a:rPr lang="en-CA" altLang="en-US" sz="1800" b="1" dirty="0" err="1">
                <a:latin typeface="Courier New" pitchFamily="49" charset="0"/>
              </a:rPr>
              <a:t>fmt.Scanf</a:t>
            </a:r>
            <a:r>
              <a:rPr lang="en-CA" altLang="en-US" sz="1800" b="1" dirty="0">
                <a:latin typeface="Courier New" pitchFamily="49" charset="0"/>
              </a:rPr>
              <a:t>("%s", &amp;nom)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itchFamily="49" charset="0"/>
              </a:rPr>
              <a:t>	</a:t>
            </a:r>
            <a:r>
              <a:rPr lang="en-CA" altLang="en-US" sz="1800" b="1" dirty="0" err="1">
                <a:latin typeface="Courier New" pitchFamily="49" charset="0"/>
              </a:rPr>
              <a:t>fmt.Printf</a:t>
            </a:r>
            <a:r>
              <a:rPr lang="en-CA" altLang="en-US" sz="1800" b="1" dirty="0">
                <a:latin typeface="Courier New" pitchFamily="49" charset="0"/>
              </a:rPr>
              <a:t>("\</a:t>
            </a:r>
            <a:r>
              <a:rPr lang="en-CA" altLang="en-US" sz="1800" b="1" dirty="0" err="1">
                <a:latin typeface="Courier New" pitchFamily="49" charset="0"/>
              </a:rPr>
              <a:t>nBonjour</a:t>
            </a:r>
            <a:r>
              <a:rPr lang="en-CA" altLang="en-US" sz="1800" b="1" dirty="0">
                <a:latin typeface="Courier New" pitchFamily="49" charset="0"/>
              </a:rPr>
              <a:t> %s\n", nom)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8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1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Lire et écrire dans un fichier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685800" y="1484784"/>
            <a:ext cx="7772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</a:rPr>
              <a:t>func</a:t>
            </a:r>
            <a:r>
              <a:rPr lang="en-CA" altLang="en-US" sz="1600" b="1" dirty="0">
                <a:latin typeface="Courier New" pitchFamily="49" charset="0"/>
              </a:rPr>
              <a:t> </a:t>
            </a:r>
            <a:r>
              <a:rPr lang="en-CA" altLang="en-US" sz="1600" b="1" dirty="0" err="1">
                <a:latin typeface="Courier New" pitchFamily="49" charset="0"/>
              </a:rPr>
              <a:t>CopierFichier</a:t>
            </a:r>
            <a:r>
              <a:rPr lang="en-CA" altLang="en-US" sz="1600" b="1" dirty="0">
                <a:latin typeface="Courier New" pitchFamily="49" charset="0"/>
              </a:rPr>
              <a:t>(</a:t>
            </a:r>
            <a:r>
              <a:rPr lang="en-CA" altLang="en-US" sz="1600" b="1" dirty="0" err="1">
                <a:latin typeface="Courier New" pitchFamily="49" charset="0"/>
              </a:rPr>
              <a:t>dstN</a:t>
            </a:r>
            <a:r>
              <a:rPr lang="en-CA" altLang="en-US" sz="1600" b="1" dirty="0">
                <a:latin typeface="Courier New" pitchFamily="49" charset="0"/>
              </a:rPr>
              <a:t>, </a:t>
            </a:r>
            <a:r>
              <a:rPr lang="en-CA" altLang="en-US" sz="1600" b="1" dirty="0" err="1">
                <a:latin typeface="Courier New" pitchFamily="49" charset="0"/>
              </a:rPr>
              <a:t>srcN</a:t>
            </a:r>
            <a:r>
              <a:rPr lang="en-CA" altLang="en-US" sz="1600" b="1" dirty="0">
                <a:latin typeface="Courier New" pitchFamily="49" charset="0"/>
              </a:rPr>
              <a:t> string)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		(</a:t>
            </a:r>
            <a:r>
              <a:rPr lang="en-CA" altLang="en-US" sz="1600" b="1" dirty="0" err="1">
                <a:latin typeface="Courier New" pitchFamily="49" charset="0"/>
              </a:rPr>
              <a:t>ecrit</a:t>
            </a:r>
            <a:r>
              <a:rPr lang="en-CA" altLang="en-US" sz="1600" b="1" dirty="0">
                <a:latin typeface="Courier New" pitchFamily="49" charset="0"/>
              </a:rPr>
              <a:t> int64, err error)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</a:t>
            </a:r>
            <a:r>
              <a:rPr lang="en-CA" altLang="en-US" sz="1600" b="1" dirty="0" err="1">
                <a:latin typeface="Courier New" pitchFamily="49" charset="0"/>
              </a:rPr>
              <a:t>src</a:t>
            </a:r>
            <a:r>
              <a:rPr lang="en-CA" altLang="en-US" sz="1600" b="1" dirty="0">
                <a:latin typeface="Courier New" pitchFamily="49" charset="0"/>
              </a:rPr>
              <a:t>, err := </a:t>
            </a:r>
            <a:r>
              <a:rPr lang="en-CA" altLang="en-US" sz="1600" b="1" dirty="0" err="1">
                <a:latin typeface="Courier New" pitchFamily="49" charset="0"/>
              </a:rPr>
              <a:t>os.Open</a:t>
            </a:r>
            <a:r>
              <a:rPr lang="en-CA" altLang="en-US" sz="1600" b="1" dirty="0">
                <a:latin typeface="Courier New" pitchFamily="49" charset="0"/>
              </a:rPr>
              <a:t>(</a:t>
            </a:r>
            <a:r>
              <a:rPr lang="en-CA" altLang="en-US" sz="1600" b="1" dirty="0" err="1">
                <a:latin typeface="Courier New" pitchFamily="49" charset="0"/>
              </a:rPr>
              <a:t>srcN</a:t>
            </a:r>
            <a:r>
              <a:rPr lang="en-CA" altLang="en-US" sz="16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if err != nil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    return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</a:t>
            </a:r>
            <a:r>
              <a:rPr lang="en-CA" altLang="en-US" sz="1600" b="1" dirty="0" err="1">
                <a:latin typeface="Courier New" pitchFamily="49" charset="0"/>
              </a:rPr>
              <a:t>dst</a:t>
            </a:r>
            <a:r>
              <a:rPr lang="en-CA" altLang="en-US" sz="1600" b="1" dirty="0">
                <a:latin typeface="Courier New" pitchFamily="49" charset="0"/>
              </a:rPr>
              <a:t>, err := </a:t>
            </a:r>
            <a:r>
              <a:rPr lang="en-CA" altLang="en-US" sz="1600" b="1" dirty="0" err="1">
                <a:latin typeface="Courier New" pitchFamily="49" charset="0"/>
              </a:rPr>
              <a:t>os.Create</a:t>
            </a:r>
            <a:r>
              <a:rPr lang="en-CA" altLang="en-US" sz="1600" b="1" dirty="0">
                <a:latin typeface="Courier New" pitchFamily="49" charset="0"/>
              </a:rPr>
              <a:t>(</a:t>
            </a:r>
            <a:r>
              <a:rPr lang="en-CA" altLang="en-US" sz="1600" b="1" dirty="0" err="1">
                <a:latin typeface="Courier New" pitchFamily="49" charset="0"/>
              </a:rPr>
              <a:t>dstN</a:t>
            </a:r>
            <a:r>
              <a:rPr lang="en-CA" altLang="en-US" sz="16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if err != nil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 </a:t>
            </a:r>
            <a:r>
              <a:rPr lang="en-CA" altLang="en-US" sz="1600" b="1" dirty="0" err="1">
                <a:latin typeface="Courier New" pitchFamily="49" charset="0"/>
              </a:rPr>
              <a:t>src.Close</a:t>
            </a:r>
            <a:r>
              <a:rPr lang="en-CA" altLang="en-US" sz="1600" b="1" dirty="0">
                <a:latin typeface="Courier New" pitchFamily="49" charset="0"/>
              </a:rPr>
              <a:t>() // </a:t>
            </a:r>
            <a:r>
              <a:rPr lang="en-CA" altLang="en-US" sz="1600" b="1" dirty="0" err="1">
                <a:latin typeface="Courier New" pitchFamily="49" charset="0"/>
              </a:rPr>
              <a:t>fermer</a:t>
            </a:r>
            <a:r>
              <a:rPr lang="en-CA" altLang="en-US" sz="1600" b="1" dirty="0">
                <a:latin typeface="Courier New" pitchFamily="49" charset="0"/>
              </a:rPr>
              <a:t> le </a:t>
            </a:r>
            <a:r>
              <a:rPr lang="en-CA" altLang="en-US" sz="1600" b="1" dirty="0" err="1">
                <a:latin typeface="Courier New" pitchFamily="49" charset="0"/>
              </a:rPr>
              <a:t>fichier</a:t>
            </a:r>
            <a:r>
              <a:rPr lang="en-CA" altLang="en-US" sz="1600" b="1" dirty="0">
                <a:latin typeface="Courier New" pitchFamily="49" charset="0"/>
              </a:rPr>
              <a:t> source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    return       // en </a:t>
            </a:r>
            <a:r>
              <a:rPr lang="en-CA" altLang="en-US" sz="1600" b="1" dirty="0" err="1">
                <a:latin typeface="Courier New" pitchFamily="49" charset="0"/>
              </a:rPr>
              <a:t>cas</a:t>
            </a:r>
            <a:r>
              <a:rPr lang="en-CA" altLang="en-US" sz="1600" b="1" dirty="0">
                <a:latin typeface="Courier New" pitchFamily="49" charset="0"/>
              </a:rPr>
              <a:t> </a:t>
            </a:r>
            <a:r>
              <a:rPr lang="en-CA" altLang="en-US" sz="1600" b="1" dirty="0" err="1">
                <a:latin typeface="Courier New" pitchFamily="49" charset="0"/>
              </a:rPr>
              <a:t>d’erreur</a:t>
            </a:r>
            <a:r>
              <a:rPr lang="en-CA" altLang="en-US" sz="1600" b="1" dirty="0">
                <a:latin typeface="Courier New" pitchFamily="49" charset="0"/>
              </a:rPr>
              <a:t>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</a:t>
            </a:r>
            <a:r>
              <a:rPr lang="en-CA" altLang="en-US" sz="1600" b="1" dirty="0" err="1">
                <a:latin typeface="Courier New" pitchFamily="49" charset="0"/>
              </a:rPr>
              <a:t>ecrit</a:t>
            </a:r>
            <a:r>
              <a:rPr lang="en-CA" altLang="en-US" sz="1600" b="1" dirty="0">
                <a:latin typeface="Courier New" pitchFamily="49" charset="0"/>
              </a:rPr>
              <a:t>, err = </a:t>
            </a:r>
            <a:r>
              <a:rPr lang="en-CA" altLang="en-US" sz="1600" b="1" dirty="0" err="1">
                <a:latin typeface="Courier New" pitchFamily="49" charset="0"/>
              </a:rPr>
              <a:t>io.Copy</a:t>
            </a:r>
            <a:r>
              <a:rPr lang="en-CA" altLang="en-US" sz="1600" b="1" dirty="0">
                <a:latin typeface="Courier New" pitchFamily="49" charset="0"/>
              </a:rPr>
              <a:t>(</a:t>
            </a:r>
            <a:r>
              <a:rPr lang="en-CA" altLang="en-US" sz="1600" b="1" dirty="0" err="1">
                <a:latin typeface="Courier New" pitchFamily="49" charset="0"/>
              </a:rPr>
              <a:t>dst</a:t>
            </a:r>
            <a:r>
              <a:rPr lang="en-CA" altLang="en-US" sz="1600" b="1" dirty="0">
                <a:latin typeface="Courier New" pitchFamily="49" charset="0"/>
              </a:rPr>
              <a:t>, </a:t>
            </a:r>
            <a:r>
              <a:rPr lang="en-CA" altLang="en-US" sz="1600" b="1" dirty="0" err="1">
                <a:latin typeface="Courier New" pitchFamily="49" charset="0"/>
              </a:rPr>
              <a:t>src</a:t>
            </a:r>
            <a:r>
              <a:rPr lang="en-CA" altLang="en-US" sz="16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</a:t>
            </a:r>
            <a:r>
              <a:rPr lang="en-CA" altLang="en-US" sz="1600" b="1" dirty="0" err="1">
                <a:latin typeface="Courier New" pitchFamily="49" charset="0"/>
              </a:rPr>
              <a:t>dst.Close</a:t>
            </a:r>
            <a:r>
              <a:rPr lang="en-CA" altLang="en-US" sz="1600" b="1" dirty="0">
                <a:latin typeface="Courier New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</a:t>
            </a:r>
            <a:r>
              <a:rPr lang="en-CA" altLang="en-US" sz="1600" b="1" dirty="0" err="1">
                <a:latin typeface="Courier New" pitchFamily="49" charset="0"/>
              </a:rPr>
              <a:t>src.Close</a:t>
            </a:r>
            <a:r>
              <a:rPr lang="en-CA" altLang="en-US" sz="1600" b="1" dirty="0">
                <a:latin typeface="Courier New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return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50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Exécution différée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400" smtClean="0"/>
              <a:t>L’énoncé </a:t>
            </a:r>
            <a:r>
              <a:rPr lang="en-CA" altLang="en-US" sz="2400" smtClean="0">
                <a:latin typeface="Courier New" pitchFamily="49" charset="0"/>
                <a:cs typeface="Courier New" pitchFamily="49" charset="0"/>
              </a:rPr>
              <a:t>defer</a:t>
            </a:r>
            <a:r>
              <a:rPr lang="en-CA" altLang="en-US" sz="2400" smtClean="0"/>
              <a:t> permet de différer l’execution d’un bloc jusqu’à la fin de la fonction qui le contient</a:t>
            </a:r>
          </a:p>
          <a:p>
            <a:r>
              <a:rPr lang="en-CA" altLang="en-US" sz="2400" smtClean="0"/>
              <a:t>Celui-ci est principalement utilisé pour faire du nettoyage avant de quitter la fonction</a:t>
            </a:r>
          </a:p>
          <a:p>
            <a:r>
              <a:rPr lang="en-CA" altLang="en-US" sz="2400" smtClean="0"/>
              <a:t>Les paramètres d’une fonction différée sont évalués lorsque l’énoncé est rencontré</a:t>
            </a:r>
          </a:p>
          <a:p>
            <a:r>
              <a:rPr lang="en-CA" altLang="en-US" sz="2400" smtClean="0"/>
              <a:t>L’exécution de la fonction différée est garantie peu importe comment la fonction qui la contient retourne 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5935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Exécution différée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85800" y="1743075"/>
            <a:ext cx="77724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</a:rPr>
              <a:t>func</a:t>
            </a:r>
            <a:r>
              <a:rPr lang="en-CA" altLang="en-US" sz="1600" b="1" dirty="0">
                <a:latin typeface="Courier New" pitchFamily="49" charset="0"/>
              </a:rPr>
              <a:t> </a:t>
            </a:r>
            <a:r>
              <a:rPr lang="en-CA" altLang="en-US" sz="1600" b="1" dirty="0" err="1">
                <a:latin typeface="Courier New" pitchFamily="49" charset="0"/>
              </a:rPr>
              <a:t>CopierFichier</a:t>
            </a:r>
            <a:r>
              <a:rPr lang="en-CA" altLang="en-US" sz="1600" b="1" dirty="0">
                <a:latin typeface="Courier New" pitchFamily="49" charset="0"/>
              </a:rPr>
              <a:t>(</a:t>
            </a:r>
            <a:r>
              <a:rPr lang="en-CA" altLang="en-US" sz="1600" b="1" dirty="0" err="1">
                <a:latin typeface="Courier New" pitchFamily="49" charset="0"/>
              </a:rPr>
              <a:t>dstN</a:t>
            </a:r>
            <a:r>
              <a:rPr lang="en-CA" altLang="en-US" sz="1600" b="1" dirty="0">
                <a:latin typeface="Courier New" pitchFamily="49" charset="0"/>
              </a:rPr>
              <a:t>, </a:t>
            </a:r>
            <a:r>
              <a:rPr lang="en-CA" altLang="en-US" sz="1600" b="1" dirty="0" err="1">
                <a:latin typeface="Courier New" pitchFamily="49" charset="0"/>
              </a:rPr>
              <a:t>srcN</a:t>
            </a:r>
            <a:r>
              <a:rPr lang="en-CA" altLang="en-US" sz="1600" b="1" dirty="0">
                <a:latin typeface="Courier New" pitchFamily="49" charset="0"/>
              </a:rPr>
              <a:t> string)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		(</a:t>
            </a:r>
            <a:r>
              <a:rPr lang="en-CA" altLang="en-US" sz="1600" b="1" dirty="0" err="1">
                <a:latin typeface="Courier New" pitchFamily="49" charset="0"/>
              </a:rPr>
              <a:t>ecrit</a:t>
            </a:r>
            <a:r>
              <a:rPr lang="en-CA" altLang="en-US" sz="1600" b="1" dirty="0">
                <a:latin typeface="Courier New" pitchFamily="49" charset="0"/>
              </a:rPr>
              <a:t> int64, err error)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</a:t>
            </a:r>
            <a:r>
              <a:rPr lang="en-CA" altLang="en-US" sz="1600" b="1" dirty="0" err="1">
                <a:latin typeface="Courier New" pitchFamily="49" charset="0"/>
              </a:rPr>
              <a:t>src</a:t>
            </a:r>
            <a:r>
              <a:rPr lang="en-CA" altLang="en-US" sz="1600" b="1" dirty="0">
                <a:latin typeface="Courier New" pitchFamily="49" charset="0"/>
              </a:rPr>
              <a:t>, err := </a:t>
            </a:r>
            <a:r>
              <a:rPr lang="en-CA" altLang="en-US" sz="1600" b="1" dirty="0" err="1">
                <a:latin typeface="Courier New" pitchFamily="49" charset="0"/>
              </a:rPr>
              <a:t>os.Open</a:t>
            </a:r>
            <a:r>
              <a:rPr lang="en-CA" altLang="en-US" sz="1600" b="1" dirty="0">
                <a:latin typeface="Courier New" pitchFamily="49" charset="0"/>
              </a:rPr>
              <a:t>(</a:t>
            </a:r>
            <a:r>
              <a:rPr lang="en-CA" altLang="en-US" sz="1600" b="1" dirty="0" err="1">
                <a:latin typeface="Courier New" pitchFamily="49" charset="0"/>
              </a:rPr>
              <a:t>srcN</a:t>
            </a:r>
            <a:r>
              <a:rPr lang="en-CA" altLang="en-US" sz="16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if err != nil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    return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defer </a:t>
            </a:r>
            <a:r>
              <a:rPr lang="en-CA" altLang="en-US" sz="1600" b="1" dirty="0" err="1">
                <a:latin typeface="Courier New" pitchFamily="49" charset="0"/>
              </a:rPr>
              <a:t>src.Close</a:t>
            </a:r>
            <a:r>
              <a:rPr lang="en-CA" altLang="en-US" sz="1600" b="1" dirty="0">
                <a:latin typeface="Courier New" pitchFamily="49" charset="0"/>
              </a:rPr>
              <a:t>()</a:t>
            </a:r>
            <a:endParaRPr lang="en-US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</a:t>
            </a:r>
            <a:r>
              <a:rPr lang="en-CA" altLang="en-US" sz="1600" b="1" dirty="0" err="1">
                <a:latin typeface="Courier New" pitchFamily="49" charset="0"/>
              </a:rPr>
              <a:t>dst</a:t>
            </a:r>
            <a:r>
              <a:rPr lang="en-CA" altLang="en-US" sz="1600" b="1" dirty="0">
                <a:latin typeface="Courier New" pitchFamily="49" charset="0"/>
              </a:rPr>
              <a:t>, err := </a:t>
            </a:r>
            <a:r>
              <a:rPr lang="en-CA" altLang="en-US" sz="1600" b="1" dirty="0" err="1">
                <a:latin typeface="Courier New" pitchFamily="49" charset="0"/>
              </a:rPr>
              <a:t>os.Create</a:t>
            </a:r>
            <a:r>
              <a:rPr lang="en-CA" altLang="en-US" sz="1600" b="1" dirty="0">
                <a:latin typeface="Courier New" pitchFamily="49" charset="0"/>
              </a:rPr>
              <a:t>(</a:t>
            </a:r>
            <a:r>
              <a:rPr lang="en-CA" altLang="en-US" sz="1600" b="1" dirty="0" err="1">
                <a:latin typeface="Courier New" pitchFamily="49" charset="0"/>
              </a:rPr>
              <a:t>dstN</a:t>
            </a:r>
            <a:r>
              <a:rPr lang="en-CA" altLang="en-US" sz="16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if err != nil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    return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defer </a:t>
            </a:r>
            <a:r>
              <a:rPr lang="en-CA" altLang="en-US" sz="1600" b="1" dirty="0" err="1">
                <a:latin typeface="Courier New" pitchFamily="49" charset="0"/>
              </a:rPr>
              <a:t>dst.Close</a:t>
            </a:r>
            <a:r>
              <a:rPr lang="en-CA" altLang="en-US" sz="1600" b="1" dirty="0">
                <a:latin typeface="Courier New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    return </a:t>
            </a:r>
            <a:r>
              <a:rPr lang="en-CA" altLang="en-US" sz="1600" b="1" dirty="0" err="1">
                <a:latin typeface="Courier New" pitchFamily="49" charset="0"/>
              </a:rPr>
              <a:t>io.Copy</a:t>
            </a:r>
            <a:r>
              <a:rPr lang="en-CA" altLang="en-US" sz="1600" b="1" dirty="0">
                <a:latin typeface="Courier New" pitchFamily="49" charset="0"/>
              </a:rPr>
              <a:t>(</a:t>
            </a:r>
            <a:r>
              <a:rPr lang="en-CA" altLang="en-US" sz="1600" b="1" dirty="0" err="1">
                <a:latin typeface="Courier New" pitchFamily="49" charset="0"/>
              </a:rPr>
              <a:t>dst</a:t>
            </a:r>
            <a:r>
              <a:rPr lang="en-CA" altLang="en-US" sz="1600" b="1" dirty="0">
                <a:latin typeface="Courier New" pitchFamily="49" charset="0"/>
              </a:rPr>
              <a:t>, </a:t>
            </a:r>
            <a:r>
              <a:rPr lang="en-CA" altLang="en-US" sz="1600" b="1" dirty="0" err="1">
                <a:latin typeface="Courier New" pitchFamily="49" charset="0"/>
              </a:rPr>
              <a:t>src</a:t>
            </a:r>
            <a:r>
              <a:rPr lang="en-CA" altLang="en-US" sz="1600" b="1" dirty="0">
                <a:latin typeface="Courier New" pitchFamily="49" charset="0"/>
              </a:rPr>
              <a:t>)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84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Pas d’exceptions en Go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400" smtClean="0"/>
              <a:t>Le retour de codes d’erreur rempace les exceptions</a:t>
            </a:r>
          </a:p>
          <a:p>
            <a:r>
              <a:rPr lang="en-CA" altLang="en-US" sz="2400" smtClean="0"/>
              <a:t>Lorsqu’une erreur grave se produit, il est possible d’utiliser l’énoncé </a:t>
            </a:r>
            <a:r>
              <a:rPr lang="en-CA" altLang="en-US" sz="2400" i="1" smtClean="0"/>
              <a:t>panic</a:t>
            </a:r>
          </a:p>
          <a:p>
            <a:pPr lvl="1"/>
            <a:r>
              <a:rPr lang="en-CA" altLang="en-US" sz="2000" smtClean="0"/>
              <a:t>À n’utiliser que pour les erreurs imprévues</a:t>
            </a:r>
          </a:p>
          <a:p>
            <a:pPr lvl="1"/>
            <a:r>
              <a:rPr lang="en-CA" altLang="en-US" sz="2000" smtClean="0"/>
              <a:t>Correspond aux violations d’assertions</a:t>
            </a:r>
          </a:p>
          <a:p>
            <a:r>
              <a:rPr lang="en-CA" altLang="en-US" sz="2400" smtClean="0"/>
              <a:t>En cas de panique la fonction s’interrompt immédiatement, les fonctions différées sont exécutées et retourne à la fonction appelante qui déclenche à son tour une nouvelle panique</a:t>
            </a:r>
          </a:p>
          <a:p>
            <a:endParaRPr lang="en-CA" altLang="en-US" smtClean="0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318029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Le langage Go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 smtClean="0"/>
              <a:t>Go combine</a:t>
            </a:r>
          </a:p>
          <a:p>
            <a:pPr lvl="1"/>
            <a:r>
              <a:rPr lang="en-CA" altLang="en-US" dirty="0" smtClean="0"/>
              <a:t>Compilation </a:t>
            </a:r>
            <a:r>
              <a:rPr lang="en-CA" altLang="en-US" dirty="0" err="1" smtClean="0"/>
              <a:t>rapide</a:t>
            </a:r>
            <a:r>
              <a:rPr lang="en-CA" altLang="en-US" dirty="0" smtClean="0"/>
              <a:t> (</a:t>
            </a:r>
            <a:r>
              <a:rPr lang="en-CA" altLang="en-US" dirty="0" err="1" smtClean="0"/>
              <a:t>comme</a:t>
            </a:r>
            <a:r>
              <a:rPr lang="en-CA" altLang="en-US" dirty="0" smtClean="0"/>
              <a:t> Java)</a:t>
            </a:r>
          </a:p>
          <a:p>
            <a:pPr lvl="1"/>
            <a:r>
              <a:rPr lang="en-CA" altLang="en-US" dirty="0" err="1" smtClean="0"/>
              <a:t>Éxécution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rapide</a:t>
            </a:r>
            <a:r>
              <a:rPr lang="en-CA" altLang="en-US" dirty="0" smtClean="0"/>
              <a:t> (</a:t>
            </a:r>
            <a:r>
              <a:rPr lang="en-CA" altLang="en-US" dirty="0" err="1" smtClean="0"/>
              <a:t>comme</a:t>
            </a:r>
            <a:r>
              <a:rPr lang="en-CA" altLang="en-US" dirty="0" smtClean="0"/>
              <a:t> C/C++)</a:t>
            </a:r>
          </a:p>
          <a:p>
            <a:pPr lvl="1"/>
            <a:r>
              <a:rPr lang="en-CA" altLang="en-US" dirty="0" err="1" smtClean="0"/>
              <a:t>Facilité</a:t>
            </a:r>
            <a:r>
              <a:rPr lang="en-CA" altLang="en-US" dirty="0" smtClean="0"/>
              <a:t> de </a:t>
            </a:r>
            <a:r>
              <a:rPr lang="en-CA" altLang="en-US" dirty="0" err="1" smtClean="0"/>
              <a:t>programmation</a:t>
            </a:r>
            <a:r>
              <a:rPr lang="en-CA" altLang="en-US" dirty="0" smtClean="0"/>
              <a:t> (</a:t>
            </a:r>
            <a:r>
              <a:rPr lang="en-CA" altLang="en-US" dirty="0" err="1" smtClean="0"/>
              <a:t>comme</a:t>
            </a:r>
            <a:r>
              <a:rPr lang="en-CA" altLang="en-US" dirty="0" smtClean="0"/>
              <a:t> Python)</a:t>
            </a:r>
          </a:p>
          <a:p>
            <a:r>
              <a:rPr lang="en-CA" altLang="en-US" dirty="0" smtClean="0"/>
              <a:t>Go </a:t>
            </a:r>
            <a:r>
              <a:rPr lang="en-CA" altLang="en-US" dirty="0" err="1" smtClean="0"/>
              <a:t>est</a:t>
            </a:r>
            <a:r>
              <a:rPr lang="en-CA" altLang="en-US" dirty="0" smtClean="0"/>
              <a:t> un </a:t>
            </a:r>
            <a:r>
              <a:rPr lang="en-CA" altLang="en-US" dirty="0" err="1" smtClean="0"/>
              <a:t>langage</a:t>
            </a:r>
            <a:r>
              <a:rPr lang="en-CA" altLang="en-US" dirty="0" smtClean="0"/>
              <a:t> avec des types forts et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mémoire</a:t>
            </a:r>
            <a:r>
              <a:rPr lang="en-CA" altLang="en-US" dirty="0" smtClean="0"/>
              <a:t> protégée</a:t>
            </a:r>
          </a:p>
          <a:p>
            <a:pPr lvl="1"/>
            <a:r>
              <a:rPr lang="en-CA" altLang="en-US" dirty="0" smtClean="0"/>
              <a:t>Pas possible </a:t>
            </a:r>
            <a:r>
              <a:rPr lang="en-CA" altLang="en-US" dirty="0" err="1" smtClean="0"/>
              <a:t>d’utiliser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plusieurs</a:t>
            </a:r>
            <a:r>
              <a:rPr lang="en-CA" altLang="en-US" dirty="0" smtClean="0"/>
              <a:t> types </a:t>
            </a:r>
            <a:r>
              <a:rPr lang="en-CA" altLang="en-US" dirty="0" err="1" smtClean="0"/>
              <a:t>dans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expression</a:t>
            </a:r>
          </a:p>
          <a:p>
            <a:pPr lvl="1"/>
            <a:r>
              <a:rPr lang="en-CA" altLang="en-US" dirty="0" smtClean="0"/>
              <a:t>Pas </a:t>
            </a:r>
            <a:r>
              <a:rPr lang="en-CA" altLang="en-US" dirty="0" err="1" smtClean="0"/>
              <a:t>d’arithmétique</a:t>
            </a:r>
            <a:r>
              <a:rPr lang="en-CA" altLang="en-US" dirty="0" smtClean="0"/>
              <a:t> des </a:t>
            </a:r>
            <a:r>
              <a:rPr lang="en-CA" altLang="en-US" dirty="0" err="1" smtClean="0"/>
              <a:t>pointeurs</a:t>
            </a:r>
            <a:endParaRPr lang="en-CA" altLang="en-US" dirty="0" smtClean="0"/>
          </a:p>
          <a:p>
            <a:pPr lvl="1"/>
            <a:r>
              <a:rPr lang="en-CA" altLang="en-US" dirty="0" smtClean="0"/>
              <a:t>Avec un </a:t>
            </a:r>
            <a:r>
              <a:rPr lang="en-CA" altLang="en-US" dirty="0" err="1" smtClean="0"/>
              <a:t>ramasse-miette</a:t>
            </a:r>
            <a:endParaRPr lang="en-CA" altLang="en-US" dirty="0" smtClean="0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108961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Déclencher une panique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827088" y="1340768"/>
            <a:ext cx="7561262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fmt.Println</a:t>
            </a:r>
            <a:r>
              <a:rPr lang="en-CA" altLang="en-US" sz="1400" b="1" dirty="0">
                <a:latin typeface="Courier New" pitchFamily="49" charset="0"/>
              </a:rPr>
              <a:t>("Debut")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var</a:t>
            </a: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</a:rPr>
              <a:t>desMots</a:t>
            </a:r>
            <a:r>
              <a:rPr lang="en-CA" altLang="en-US" sz="1400" b="1" dirty="0">
                <a:latin typeface="Courier New" pitchFamily="49" charset="0"/>
              </a:rPr>
              <a:t> []string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traite</a:t>
            </a:r>
            <a:r>
              <a:rPr lang="en-CA" altLang="en-US" sz="1400" b="1" dirty="0">
                <a:latin typeface="Courier New" pitchFamily="49" charset="0"/>
              </a:rPr>
              <a:t>(</a:t>
            </a:r>
            <a:r>
              <a:rPr lang="en-CA" altLang="en-US" sz="1400" b="1" dirty="0" err="1">
                <a:latin typeface="Courier New" pitchFamily="49" charset="0"/>
              </a:rPr>
              <a:t>desMots</a:t>
            </a:r>
            <a:r>
              <a:rPr lang="en-CA" altLang="en-US" sz="1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fmt.Println</a:t>
            </a:r>
            <a:r>
              <a:rPr lang="en-CA" altLang="en-US" sz="1400" b="1" dirty="0">
                <a:latin typeface="Courier New" pitchFamily="49" charset="0"/>
              </a:rPr>
              <a:t>("Fin")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</a:rPr>
              <a:t>traite</a:t>
            </a:r>
            <a:r>
              <a:rPr lang="en-CA" altLang="en-US" sz="1400" b="1" dirty="0">
                <a:latin typeface="Courier New" pitchFamily="49" charset="0"/>
              </a:rPr>
              <a:t>(mots []string) </a:t>
            </a:r>
            <a:r>
              <a:rPr lang="en-CA" altLang="en-US" sz="1400" b="1" dirty="0" err="1">
                <a:latin typeface="Courier New" pitchFamily="49" charset="0"/>
              </a:rPr>
              <a:t>int</a:t>
            </a:r>
            <a:r>
              <a:rPr lang="en-CA" altLang="en-US" sz="1400" b="1" dirty="0">
                <a:latin typeface="Courier New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defer </a:t>
            </a: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	</a:t>
            </a:r>
            <a:r>
              <a:rPr lang="en-CA" altLang="en-US" sz="1400" b="1" dirty="0" err="1">
                <a:latin typeface="Courier New" pitchFamily="49" charset="0"/>
              </a:rPr>
              <a:t>fmt.Println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quelques</a:t>
            </a: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</a:rPr>
              <a:t>nettoyages</a:t>
            </a:r>
            <a:r>
              <a:rPr lang="en-CA" altLang="en-US" sz="1400" b="1" dirty="0">
                <a:latin typeface="Courier New" pitchFamily="49" charset="0"/>
              </a:rPr>
              <a:t>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}()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if </a:t>
            </a:r>
            <a:r>
              <a:rPr lang="en-CA" altLang="en-US" sz="1400" b="1" dirty="0" err="1">
                <a:latin typeface="Courier New" pitchFamily="49" charset="0"/>
              </a:rPr>
              <a:t>len</a:t>
            </a:r>
            <a:r>
              <a:rPr lang="en-CA" altLang="en-US" sz="1400" b="1" dirty="0">
                <a:latin typeface="Courier New" pitchFamily="49" charset="0"/>
              </a:rPr>
              <a:t>(mots) == 0 { // </a:t>
            </a:r>
            <a:r>
              <a:rPr lang="en-CA" altLang="en-US" sz="1400" b="1" dirty="0" err="1">
                <a:latin typeface="Courier New" pitchFamily="49" charset="0"/>
              </a:rPr>
              <a:t>erreur</a:t>
            </a:r>
            <a:r>
              <a:rPr lang="en-CA" altLang="en-US" sz="1400" b="1" dirty="0">
                <a:latin typeface="Courier New" pitchFamily="49" charset="0"/>
              </a:rPr>
              <a:t>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	panic("</a:t>
            </a:r>
            <a:r>
              <a:rPr lang="en-CA" altLang="en-US" sz="1400" b="1" dirty="0" err="1">
                <a:latin typeface="Courier New" pitchFamily="49" charset="0"/>
              </a:rPr>
              <a:t>aucun</a:t>
            </a:r>
            <a:r>
              <a:rPr lang="en-CA" altLang="en-US" sz="1400" b="1" dirty="0">
                <a:latin typeface="Courier New" pitchFamily="49" charset="0"/>
              </a:rPr>
              <a:t> mot!")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>
                <a:latin typeface="Courier New" pitchFamily="49" charset="0"/>
              </a:rPr>
              <a:t>	// traitement du tableau de mots...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return </a:t>
            </a:r>
            <a:r>
              <a:rPr lang="en-CA" altLang="en-US" sz="1400" b="1" dirty="0" err="1">
                <a:latin typeface="Courier New" pitchFamily="49" charset="0"/>
              </a:rPr>
              <a:t>len</a:t>
            </a:r>
            <a:r>
              <a:rPr lang="en-CA" altLang="en-US" sz="1400" b="1" dirty="0">
                <a:latin typeface="Courier New" pitchFamily="49" charset="0"/>
              </a:rPr>
              <a:t>(mots)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166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Résultat de la panique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pic>
        <p:nvPicPr>
          <p:cNvPr id="2765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173288"/>
            <a:ext cx="80295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13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Recouvrer après panique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 err="1" smtClean="0"/>
              <a:t>L’énoncé</a:t>
            </a:r>
            <a:r>
              <a:rPr lang="en-CA" altLang="en-US" dirty="0" smtClean="0"/>
              <a:t> </a:t>
            </a:r>
            <a:r>
              <a:rPr lang="en-CA" altLang="en-US" i="1" dirty="0" smtClean="0"/>
              <a:t>recover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permet</a:t>
            </a:r>
            <a:r>
              <a:rPr lang="en-CA" altLang="en-US" dirty="0" smtClean="0"/>
              <a:t> de </a:t>
            </a:r>
            <a:r>
              <a:rPr lang="en-CA" altLang="en-US" dirty="0" err="1" smtClean="0"/>
              <a:t>regagner</a:t>
            </a:r>
            <a:r>
              <a:rPr lang="en-CA" altLang="en-US" dirty="0" smtClean="0"/>
              <a:t> le </a:t>
            </a:r>
            <a:r>
              <a:rPr lang="en-CA" altLang="en-US" dirty="0" err="1" smtClean="0"/>
              <a:t>controle</a:t>
            </a:r>
            <a:r>
              <a:rPr lang="en-CA" altLang="en-US" dirty="0" smtClean="0"/>
              <a:t> après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panique</a:t>
            </a:r>
            <a:endParaRPr lang="en-CA" altLang="en-US" dirty="0" smtClean="0"/>
          </a:p>
          <a:p>
            <a:r>
              <a:rPr lang="en-CA" altLang="en-US" dirty="0" smtClean="0"/>
              <a:t>À </a:t>
            </a:r>
            <a:r>
              <a:rPr lang="en-CA" altLang="en-US" dirty="0" err="1" smtClean="0"/>
              <a:t>utiliser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dans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fonction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différée</a:t>
            </a:r>
            <a:endParaRPr lang="en-CA" altLang="en-US" dirty="0" smtClean="0"/>
          </a:p>
          <a:p>
            <a:r>
              <a:rPr lang="en-CA" altLang="en-US" dirty="0" err="1" smtClean="0"/>
              <a:t>En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l’absence</a:t>
            </a:r>
            <a:r>
              <a:rPr lang="en-CA" altLang="en-US" dirty="0" smtClean="0"/>
              <a:t> de </a:t>
            </a:r>
            <a:r>
              <a:rPr lang="en-CA" altLang="en-US" dirty="0" err="1" smtClean="0"/>
              <a:t>panique</a:t>
            </a:r>
            <a:r>
              <a:rPr lang="en-CA" altLang="en-US" dirty="0" smtClean="0"/>
              <a:t>, le </a:t>
            </a:r>
            <a:r>
              <a:rPr lang="en-CA" altLang="en-US" i="1" dirty="0" smtClean="0"/>
              <a:t>recover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retourne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simplement</a:t>
            </a:r>
            <a:r>
              <a:rPr lang="en-CA" altLang="en-US" dirty="0" smtClean="0"/>
              <a:t> </a:t>
            </a:r>
            <a:r>
              <a:rPr lang="en-CA" altLang="en-US" i="1" dirty="0" smtClean="0"/>
              <a:t>nil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1555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	L’énoncé </a:t>
            </a:r>
            <a:r>
              <a:rPr lang="en-CA" altLang="en-US" i="1" smtClean="0"/>
              <a:t>recover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755650" y="2276475"/>
            <a:ext cx="7704138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("Debut")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defer 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	if r := recover(); r != nil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altLang="en-US" sz="1400" b="1" dirty="0" err="1">
                <a:latin typeface="Courier New" pitchFamily="49" charset="0"/>
                <a:cs typeface="Courier New" pitchFamily="49" charset="0"/>
              </a:rPr>
              <a:t>fmt.Printf</a:t>
            </a:r>
            <a:r>
              <a:rPr lang="fr-FR" altLang="en-US" sz="1400" b="1" dirty="0">
                <a:latin typeface="Courier New" pitchFamily="49" charset="0"/>
                <a:cs typeface="Courier New" pitchFamily="49" charset="0"/>
              </a:rPr>
              <a:t>("Une erreur dans ce package: %v", r)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   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}()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desMots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 []string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traite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desMots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  <a:cs typeface="Courier New" pitchFamily="49" charset="0"/>
              </a:rPr>
              <a:t>fmt.Println</a:t>
            </a: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("Fin")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4157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Résultat de </a:t>
            </a:r>
            <a:r>
              <a:rPr lang="en-CA" altLang="en-US" i="1" smtClean="0"/>
              <a:t>recover</a:t>
            </a: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pic>
        <p:nvPicPr>
          <p:cNvPr id="3072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843213"/>
            <a:ext cx="80391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46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Méthodes et récepteurs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3962400"/>
          </a:xfrm>
        </p:spPr>
        <p:txBody>
          <a:bodyPr>
            <a:normAutofit fontScale="92500" lnSpcReduction="20000"/>
          </a:bodyPr>
          <a:lstStyle/>
          <a:p>
            <a:r>
              <a:rPr lang="en-CA" altLang="en-US" sz="2800" dirty="0" err="1" smtClean="0"/>
              <a:t>Une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méthode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est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une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fonction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agissant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sur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une</a:t>
            </a:r>
            <a:r>
              <a:rPr lang="en-CA" altLang="en-US" sz="2800" dirty="0" smtClean="0"/>
              <a:t> variable </a:t>
            </a:r>
            <a:r>
              <a:rPr lang="en-CA" altLang="en-US" sz="2800" dirty="0" err="1" smtClean="0"/>
              <a:t>associée</a:t>
            </a:r>
            <a:r>
              <a:rPr lang="en-CA" altLang="en-US" sz="2800" dirty="0" smtClean="0"/>
              <a:t> à un certain type (</a:t>
            </a:r>
            <a:r>
              <a:rPr lang="en-CA" altLang="en-US" sz="2800" dirty="0" err="1" smtClean="0"/>
              <a:t>ou</a:t>
            </a:r>
            <a:r>
              <a:rPr lang="en-CA" altLang="en-US" sz="2800" dirty="0" smtClean="0"/>
              <a:t> structure)</a:t>
            </a:r>
          </a:p>
          <a:p>
            <a:pPr lvl="1"/>
            <a:r>
              <a:rPr lang="en-CA" altLang="en-US" sz="2000" dirty="0" smtClean="0"/>
              <a:t>Le type </a:t>
            </a:r>
            <a:r>
              <a:rPr lang="en-CA" altLang="en-US" sz="2000" dirty="0" err="1" smtClean="0"/>
              <a:t>peut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être</a:t>
            </a:r>
            <a:r>
              <a:rPr lang="en-CA" altLang="en-US" sz="2000" dirty="0" smtClean="0"/>
              <a:t> un </a:t>
            </a:r>
            <a:r>
              <a:rPr lang="en-CA" altLang="en-US" sz="2000" dirty="0" err="1" smtClean="0"/>
              <a:t>pointeur</a:t>
            </a:r>
            <a:r>
              <a:rPr lang="en-CA" altLang="en-US" sz="2000" dirty="0" smtClean="0"/>
              <a:t> (par </a:t>
            </a:r>
            <a:r>
              <a:rPr lang="en-CA" altLang="en-US" sz="2000" dirty="0" err="1" smtClean="0"/>
              <a:t>référence</a:t>
            </a:r>
            <a:r>
              <a:rPr lang="en-CA" altLang="en-US" sz="2000" dirty="0" smtClean="0"/>
              <a:t>); </a:t>
            </a:r>
            <a:r>
              <a:rPr lang="en-CA" altLang="en-US" sz="2000" dirty="0" err="1" smtClean="0"/>
              <a:t>obligatoire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si</a:t>
            </a:r>
            <a:r>
              <a:rPr lang="en-CA" altLang="en-US" sz="2000" dirty="0" smtClean="0"/>
              <a:t> la </a:t>
            </a:r>
            <a:r>
              <a:rPr lang="en-CA" altLang="en-US" sz="2000" dirty="0" err="1" smtClean="0"/>
              <a:t>méthode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modifie</a:t>
            </a:r>
            <a:r>
              <a:rPr lang="en-CA" altLang="en-US" sz="2000" dirty="0" smtClean="0"/>
              <a:t> les </a:t>
            </a:r>
            <a:r>
              <a:rPr lang="en-CA" altLang="en-US" sz="2000" dirty="0" err="1" smtClean="0"/>
              <a:t>attributs</a:t>
            </a:r>
            <a:r>
              <a:rPr lang="en-CA" altLang="en-US" sz="2000" dirty="0" smtClean="0"/>
              <a:t> de </a:t>
            </a:r>
            <a:r>
              <a:rPr lang="en-CA" altLang="en-US" sz="2000" dirty="0" err="1" smtClean="0"/>
              <a:t>l’instance</a:t>
            </a:r>
            <a:endParaRPr lang="en-CA" altLang="en-US" sz="2000" dirty="0" smtClean="0"/>
          </a:p>
          <a:p>
            <a:r>
              <a:rPr lang="en-CA" altLang="en-US" sz="2800" dirty="0" smtClean="0"/>
              <a:t>La structure et </a:t>
            </a:r>
            <a:r>
              <a:rPr lang="en-CA" altLang="en-US" sz="2800" dirty="0" err="1" smtClean="0"/>
              <a:t>ses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méthodes</a:t>
            </a:r>
            <a:r>
              <a:rPr lang="en-CA" altLang="en-US" sz="2800" dirty="0" smtClean="0"/>
              <a:t> ne </a:t>
            </a:r>
            <a:r>
              <a:rPr lang="en-CA" altLang="en-US" sz="2800" dirty="0" err="1" smtClean="0"/>
              <a:t>sont</a:t>
            </a:r>
            <a:r>
              <a:rPr lang="en-CA" altLang="en-US" sz="2800" dirty="0" smtClean="0"/>
              <a:t> pas </a:t>
            </a:r>
            <a:r>
              <a:rPr lang="en-CA" altLang="en-US" sz="2800" dirty="0" err="1" smtClean="0"/>
              <a:t>liés</a:t>
            </a:r>
            <a:r>
              <a:rPr lang="en-CA" altLang="en-US" sz="2800" dirty="0" smtClean="0"/>
              <a:t> ensemble </a:t>
            </a:r>
          </a:p>
          <a:p>
            <a:pPr lvl="1"/>
            <a:r>
              <a:rPr lang="en-CA" altLang="en-US" sz="2000" dirty="0" smtClean="0"/>
              <a:t>pas </a:t>
            </a:r>
            <a:r>
              <a:rPr lang="en-CA" altLang="en-US" sz="2000" dirty="0" err="1" smtClean="0"/>
              <a:t>d’encapsulation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comme</a:t>
            </a:r>
            <a:r>
              <a:rPr lang="en-CA" altLang="en-US" sz="2000" dirty="0" smtClean="0"/>
              <a:t> avec les classes</a:t>
            </a:r>
          </a:p>
          <a:p>
            <a:pPr lvl="1"/>
            <a:r>
              <a:rPr lang="en-CA" altLang="en-US" sz="2000" dirty="0" smtClean="0"/>
              <a:t>Les </a:t>
            </a:r>
            <a:r>
              <a:rPr lang="en-CA" altLang="en-US" sz="2000" dirty="0" err="1" smtClean="0"/>
              <a:t>propriétés</a:t>
            </a:r>
            <a:r>
              <a:rPr lang="en-CA" altLang="en-US" sz="2000" dirty="0" smtClean="0"/>
              <a:t> et les </a:t>
            </a:r>
            <a:r>
              <a:rPr lang="en-CA" altLang="en-US" sz="2000" dirty="0" err="1" smtClean="0"/>
              <a:t>comportements</a:t>
            </a:r>
            <a:r>
              <a:rPr lang="en-CA" altLang="en-US" sz="2000" dirty="0" smtClean="0"/>
              <a:t> </a:t>
            </a:r>
            <a:r>
              <a:rPr lang="en-CA" altLang="en-US" sz="2000" dirty="0" err="1" smtClean="0"/>
              <a:t>sont</a:t>
            </a:r>
            <a:r>
              <a:rPr lang="en-CA" altLang="en-US" sz="2000" dirty="0" smtClean="0"/>
              <a:t> des concepts </a:t>
            </a:r>
            <a:r>
              <a:rPr lang="en-CA" altLang="en-US" sz="2000" dirty="0" err="1" smtClean="0"/>
              <a:t>orthogonaux</a:t>
            </a:r>
            <a:endParaRPr lang="en-CA" altLang="en-US" sz="2000" dirty="0" smtClean="0"/>
          </a:p>
          <a:p>
            <a:r>
              <a:rPr lang="en-CA" altLang="en-US" sz="2800" dirty="0" err="1" smtClean="0"/>
              <a:t>Elles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doivent</a:t>
            </a:r>
            <a:r>
              <a:rPr lang="en-CA" altLang="en-US" sz="2800" dirty="0" smtClean="0"/>
              <a:t> </a:t>
            </a:r>
            <a:r>
              <a:rPr lang="en-CA" altLang="en-US" sz="2800" dirty="0" err="1" smtClean="0"/>
              <a:t>seulement</a:t>
            </a:r>
            <a:r>
              <a:rPr lang="en-CA" altLang="en-US" sz="2800" dirty="0" smtClean="0"/>
              <a:t> faire </a:t>
            </a:r>
            <a:r>
              <a:rPr lang="en-CA" altLang="en-US" sz="2800" dirty="0" err="1" smtClean="0"/>
              <a:t>partie</a:t>
            </a:r>
            <a:r>
              <a:rPr lang="en-CA" altLang="en-US" sz="2800" dirty="0" smtClean="0"/>
              <a:t> du </a:t>
            </a:r>
            <a:r>
              <a:rPr lang="en-CA" altLang="en-US" sz="2800" dirty="0" err="1" smtClean="0"/>
              <a:t>même</a:t>
            </a:r>
            <a:r>
              <a:rPr lang="en-CA" altLang="en-US" sz="2800" dirty="0" smtClean="0"/>
              <a:t> package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14865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altLang="en-US" smtClean="0"/>
              <a:t>Définition et appel d’une méthode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115616" y="997560"/>
            <a:ext cx="8134672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// structure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type Point </a:t>
            </a:r>
            <a:r>
              <a:rPr lang="en-CA" altLang="en-US" sz="1400" b="1" dirty="0" err="1">
                <a:latin typeface="Courier New" pitchFamily="49" charset="0"/>
              </a:rPr>
              <a:t>struct</a:t>
            </a:r>
            <a:r>
              <a:rPr lang="en-CA" altLang="en-US" sz="1400" b="1" dirty="0">
                <a:latin typeface="Courier New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x float64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y float64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// </a:t>
            </a:r>
            <a:r>
              <a:rPr lang="en-CA" altLang="en-US" sz="1400" b="1" dirty="0" err="1" smtClean="0">
                <a:latin typeface="Courier New" pitchFamily="49" charset="0"/>
              </a:rPr>
              <a:t>methode</a:t>
            </a:r>
            <a:r>
              <a:rPr lang="en-CA" altLang="en-US" sz="1400" b="1" dirty="0" smtClean="0">
                <a:latin typeface="Courier New" pitchFamily="49" charset="0"/>
              </a:rPr>
              <a:t> (</a:t>
            </a:r>
            <a:r>
              <a:rPr lang="en-CA" altLang="en-US" sz="1400" b="1" dirty="0" err="1" smtClean="0">
                <a:latin typeface="Courier New" pitchFamily="49" charset="0"/>
              </a:rPr>
              <a:t>ici</a:t>
            </a:r>
            <a:r>
              <a:rPr lang="en-CA" altLang="en-US" sz="1400" b="1" dirty="0" smtClean="0">
                <a:latin typeface="Courier New" pitchFamily="49" charset="0"/>
              </a:rPr>
              <a:t> un </a:t>
            </a:r>
            <a:r>
              <a:rPr lang="en-CA" altLang="en-US" sz="1400" b="1" dirty="0" err="1" smtClean="0">
                <a:latin typeface="Courier New" pitchFamily="49" charset="0"/>
              </a:rPr>
              <a:t>pointeur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afin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d’éviter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une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copie</a:t>
            </a:r>
            <a:r>
              <a:rPr lang="en-CA" altLang="en-US" sz="1400" b="1" dirty="0" smtClean="0">
                <a:latin typeface="Courier New" pitchFamily="49" charset="0"/>
              </a:rPr>
              <a:t> de </a:t>
            </a:r>
            <a:r>
              <a:rPr lang="en-CA" altLang="en-US" sz="1400" b="1" dirty="0" err="1" smtClean="0">
                <a:latin typeface="Courier New" pitchFamily="49" charset="0"/>
              </a:rPr>
              <a:t>l’objet</a:t>
            </a:r>
            <a:r>
              <a:rPr lang="en-CA" altLang="en-US" sz="1400" b="1" dirty="0" smtClean="0">
                <a:latin typeface="Courier New" pitchFamily="49" charset="0"/>
              </a:rPr>
              <a:t>)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400" b="1" dirty="0" err="1">
                <a:latin typeface="Courier New" pitchFamily="49" charset="0"/>
              </a:rPr>
              <a:t>func</a:t>
            </a:r>
            <a:r>
              <a:rPr lang="fr-FR" altLang="en-US" sz="1400" b="1" dirty="0">
                <a:latin typeface="Courier New" pitchFamily="49" charset="0"/>
              </a:rPr>
              <a:t> (pt *Point) norme() float64 {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return </a:t>
            </a:r>
            <a:r>
              <a:rPr lang="en-CA" altLang="en-US" sz="1400" b="1" dirty="0" err="1">
                <a:latin typeface="Courier New" pitchFamily="49" charset="0"/>
              </a:rPr>
              <a:t>math.Sqrt</a:t>
            </a:r>
            <a:r>
              <a:rPr lang="en-CA" altLang="en-US" sz="1400" b="1" dirty="0">
                <a:latin typeface="Courier New" pitchFamily="49" charset="0"/>
              </a:rPr>
              <a:t>(</a:t>
            </a:r>
            <a:r>
              <a:rPr lang="en-CA" altLang="en-US" sz="1400" b="1" dirty="0" err="1">
                <a:latin typeface="Courier New" pitchFamily="49" charset="0"/>
              </a:rPr>
              <a:t>pt.x</a:t>
            </a:r>
            <a:r>
              <a:rPr lang="en-CA" altLang="en-US" sz="1400" b="1" dirty="0">
                <a:latin typeface="Courier New" pitchFamily="49" charset="0"/>
              </a:rPr>
              <a:t>*</a:t>
            </a:r>
            <a:r>
              <a:rPr lang="en-CA" altLang="en-US" sz="1400" b="1" dirty="0" err="1">
                <a:latin typeface="Courier New" pitchFamily="49" charset="0"/>
              </a:rPr>
              <a:t>pt.x</a:t>
            </a:r>
            <a:r>
              <a:rPr lang="en-CA" altLang="en-US" sz="1400" b="1" dirty="0">
                <a:latin typeface="Courier New" pitchFamily="49" charset="0"/>
              </a:rPr>
              <a:t> + </a:t>
            </a:r>
            <a:r>
              <a:rPr lang="en-CA" altLang="en-US" sz="1400" b="1" dirty="0" err="1">
                <a:latin typeface="Courier New" pitchFamily="49" charset="0"/>
              </a:rPr>
              <a:t>pt.y</a:t>
            </a:r>
            <a:r>
              <a:rPr lang="en-CA" altLang="en-US" sz="1400" b="1" dirty="0">
                <a:latin typeface="Courier New" pitchFamily="49" charset="0"/>
              </a:rPr>
              <a:t>*</a:t>
            </a:r>
            <a:r>
              <a:rPr lang="en-CA" altLang="en-US" sz="1400" b="1" dirty="0" err="1">
                <a:latin typeface="Courier New" pitchFamily="49" charset="0"/>
              </a:rPr>
              <a:t>pt.y</a:t>
            </a:r>
            <a:r>
              <a:rPr lang="en-CA" altLang="en-US" sz="1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 err="1">
                <a:latin typeface="Courier New" pitchFamily="49" charset="0"/>
              </a:rPr>
              <a:t>func</a:t>
            </a:r>
            <a:r>
              <a:rPr lang="en-CA" altLang="en-US" sz="14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a := Point{2.,4.}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// </a:t>
            </a:r>
            <a:r>
              <a:rPr lang="en-CA" altLang="en-US" sz="1400" b="1" dirty="0" err="1">
                <a:latin typeface="Courier New" pitchFamily="49" charset="0"/>
              </a:rPr>
              <a:t>appel</a:t>
            </a:r>
            <a:r>
              <a:rPr lang="en-CA" altLang="en-US" sz="1400" b="1" dirty="0">
                <a:latin typeface="Courier New" pitchFamily="49" charset="0"/>
              </a:rPr>
              <a:t> a la </a:t>
            </a:r>
            <a:r>
              <a:rPr lang="en-CA" altLang="en-US" sz="1400" b="1" dirty="0" err="1">
                <a:latin typeface="Courier New" pitchFamily="49" charset="0"/>
              </a:rPr>
              <a:t>methode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n := </a:t>
            </a:r>
            <a:r>
              <a:rPr lang="en-CA" altLang="en-US" sz="1400" b="1" dirty="0" err="1">
                <a:latin typeface="Courier New" pitchFamily="49" charset="0"/>
              </a:rPr>
              <a:t>a.norme</a:t>
            </a:r>
            <a:r>
              <a:rPr lang="en-CA" altLang="en-US" sz="1400" b="1" dirty="0" smtClean="0">
                <a:latin typeface="Courier New" pitchFamily="49" charset="0"/>
              </a:rPr>
              <a:t>() // </a:t>
            </a:r>
            <a:r>
              <a:rPr lang="en-CA" altLang="en-US" sz="1400" b="1" dirty="0" err="1" smtClean="0">
                <a:latin typeface="Courier New" pitchFamily="49" charset="0"/>
              </a:rPr>
              <a:t>traduit</a:t>
            </a:r>
            <a:r>
              <a:rPr lang="en-CA" altLang="en-US" sz="1400" b="1" dirty="0" smtClean="0">
                <a:latin typeface="Courier New" pitchFamily="49" charset="0"/>
              </a:rPr>
              <a:t> en (&amp;a).</a:t>
            </a:r>
            <a:r>
              <a:rPr lang="en-CA" altLang="en-US" sz="1400" b="1" dirty="0" err="1" smtClean="0">
                <a:latin typeface="Courier New" pitchFamily="49" charset="0"/>
              </a:rPr>
              <a:t>norme</a:t>
            </a:r>
            <a:r>
              <a:rPr lang="en-CA" altLang="en-US" sz="1400" b="1" dirty="0" smtClean="0">
                <a:latin typeface="Courier New" pitchFamily="49" charset="0"/>
              </a:rPr>
              <a:t>()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resulat</a:t>
            </a:r>
            <a:r>
              <a:rPr lang="en-CA" altLang="en-US" sz="1400" b="1" dirty="0">
                <a:latin typeface="Courier New" pitchFamily="49" charset="0"/>
              </a:rPr>
              <a:t>= %f\n", n</a:t>
            </a:r>
            <a:r>
              <a:rPr lang="en-CA" altLang="en-US" sz="1400" b="1" dirty="0" smtClean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 smtClean="0">
                <a:latin typeface="Courier New" pitchFamily="49" charset="0"/>
              </a:rPr>
              <a:t>ptr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>
                <a:latin typeface="Courier New" pitchFamily="49" charset="0"/>
              </a:rPr>
              <a:t>:= </a:t>
            </a:r>
            <a:r>
              <a:rPr lang="en-CA" altLang="en-US" sz="1400" b="1" dirty="0" smtClean="0">
                <a:latin typeface="Courier New" pitchFamily="49" charset="0"/>
              </a:rPr>
              <a:t>&amp;Point{2</a:t>
            </a:r>
            <a:r>
              <a:rPr lang="en-CA" altLang="en-US" sz="1400" b="1" dirty="0">
                <a:latin typeface="Courier New" pitchFamily="49" charset="0"/>
              </a:rPr>
              <a:t>.,4.}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// </a:t>
            </a:r>
            <a:r>
              <a:rPr lang="en-CA" altLang="en-US" sz="1400" b="1" dirty="0" err="1">
                <a:latin typeface="Courier New" pitchFamily="49" charset="0"/>
              </a:rPr>
              <a:t>appel</a:t>
            </a:r>
            <a:r>
              <a:rPr lang="en-CA" altLang="en-US" sz="1400" b="1" dirty="0">
                <a:latin typeface="Courier New" pitchFamily="49" charset="0"/>
              </a:rPr>
              <a:t> a la </a:t>
            </a:r>
            <a:r>
              <a:rPr lang="en-CA" altLang="en-US" sz="1400" b="1" dirty="0" err="1" smtClean="0">
                <a:latin typeface="Courier New" pitchFamily="49" charset="0"/>
              </a:rPr>
              <a:t>methode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smtClean="0">
                <a:latin typeface="Courier New" pitchFamily="49" charset="0"/>
              </a:rPr>
              <a:t>  	// </a:t>
            </a:r>
            <a:r>
              <a:rPr lang="en-CA" altLang="en-US" sz="1400" b="1" dirty="0" err="1" smtClean="0">
                <a:latin typeface="Courier New" pitchFamily="49" charset="0"/>
              </a:rPr>
              <a:t>il</a:t>
            </a:r>
            <a:r>
              <a:rPr lang="en-CA" altLang="en-US" sz="1400" b="1" dirty="0" smtClean="0">
                <a:latin typeface="Courier New" pitchFamily="49" charset="0"/>
              </a:rPr>
              <a:t> y </a:t>
            </a:r>
            <a:r>
              <a:rPr lang="en-CA" altLang="en-US" sz="1400" b="1" dirty="0" err="1" smtClean="0">
                <a:latin typeface="Courier New" pitchFamily="49" charset="0"/>
              </a:rPr>
              <a:t>aurait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déréférencement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automatique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si</a:t>
            </a:r>
            <a:endParaRPr lang="en-CA" altLang="en-US" sz="14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smtClean="0">
                <a:latin typeface="Courier New" pitchFamily="49" charset="0"/>
              </a:rPr>
              <a:t>// le </a:t>
            </a:r>
            <a:r>
              <a:rPr lang="en-CA" altLang="en-US" sz="1400" b="1" dirty="0" err="1" smtClean="0">
                <a:latin typeface="Courier New" pitchFamily="49" charset="0"/>
              </a:rPr>
              <a:t>récepteur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était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une</a:t>
            </a:r>
            <a:r>
              <a:rPr lang="en-CA" altLang="en-US" sz="1400" b="1" dirty="0" smtClean="0">
                <a:latin typeface="Courier New" pitchFamily="49" charset="0"/>
              </a:rPr>
              <a:t> </a:t>
            </a:r>
            <a:r>
              <a:rPr lang="en-CA" altLang="en-US" sz="1400" b="1" dirty="0" err="1" smtClean="0">
                <a:latin typeface="Courier New" pitchFamily="49" charset="0"/>
              </a:rPr>
              <a:t>valeur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smtClean="0">
                <a:latin typeface="Courier New" pitchFamily="49" charset="0"/>
              </a:rPr>
              <a:t>m </a:t>
            </a:r>
            <a:r>
              <a:rPr lang="en-CA" altLang="en-US" sz="1400" b="1" dirty="0">
                <a:latin typeface="Courier New" pitchFamily="49" charset="0"/>
              </a:rPr>
              <a:t>:= </a:t>
            </a:r>
            <a:r>
              <a:rPr lang="en-CA" altLang="en-US" sz="1400" b="1" dirty="0" err="1" smtClean="0">
                <a:latin typeface="Courier New" pitchFamily="49" charset="0"/>
              </a:rPr>
              <a:t>ptr.norme</a:t>
            </a:r>
            <a:r>
              <a:rPr lang="en-CA" altLang="en-US" sz="1400" b="1" dirty="0" smtClean="0">
                <a:latin typeface="Courier New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fmt.Printf</a:t>
            </a:r>
            <a:r>
              <a:rPr lang="en-CA" altLang="en-US" sz="1400" b="1" dirty="0">
                <a:latin typeface="Courier New" pitchFamily="49" charset="0"/>
              </a:rPr>
              <a:t>("</a:t>
            </a:r>
            <a:r>
              <a:rPr lang="en-CA" altLang="en-US" sz="1400" b="1" dirty="0" err="1">
                <a:latin typeface="Courier New" pitchFamily="49" charset="0"/>
              </a:rPr>
              <a:t>resulat</a:t>
            </a:r>
            <a:r>
              <a:rPr lang="en-CA" altLang="en-US" sz="1400" b="1" dirty="0">
                <a:latin typeface="Courier New" pitchFamily="49" charset="0"/>
              </a:rPr>
              <a:t>= %f\n", m</a:t>
            </a:r>
            <a:r>
              <a:rPr lang="en-CA" altLang="en-US" sz="1400" b="1" dirty="0" smtClean="0">
                <a:latin typeface="Courier New" pitchFamily="49" charset="0"/>
              </a:rPr>
              <a:t>)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80112" y="605322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i="1" dirty="0" smtClean="0"/>
              <a:t>Go specs: If </a:t>
            </a:r>
            <a:r>
              <a:rPr lang="en-CA" sz="1000" i="1" dirty="0"/>
              <a:t>x is addressable and &amp;x’s method set contains m, </a:t>
            </a:r>
            <a:r>
              <a:rPr lang="en-CA" sz="1000" i="1" dirty="0" err="1"/>
              <a:t>x.m</a:t>
            </a:r>
            <a:r>
              <a:rPr lang="en-CA" sz="1000" i="1" dirty="0"/>
              <a:t>() is shorthand for (&amp;x).m()</a:t>
            </a:r>
          </a:p>
        </p:txBody>
      </p:sp>
    </p:spTree>
    <p:extLst>
      <p:ext uri="{BB962C8B-B14F-4D97-AF65-F5344CB8AC3E}">
        <p14:creationId xmlns:p14="http://schemas.microsoft.com/office/powerpoint/2010/main" val="20892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Encapsulation et exportation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CSI2520</a:t>
            </a:r>
            <a:endParaRPr lang="fr-F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808232"/>
            <a:ext cx="7772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smtClean="0">
                <a:latin typeface="Courier New" pitchFamily="49" charset="0"/>
              </a:rPr>
              <a:t>Package point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smtClean="0">
                <a:latin typeface="Courier New" pitchFamily="49" charset="0"/>
              </a:rPr>
              <a:t>// </a:t>
            </a:r>
            <a:r>
              <a:rPr lang="en-CA" altLang="en-US" sz="1600" b="1" dirty="0">
                <a:latin typeface="Courier New" pitchFamily="49" charset="0"/>
              </a:rPr>
              <a:t>structure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type Point </a:t>
            </a:r>
            <a:r>
              <a:rPr lang="en-CA" altLang="en-US" sz="1600" b="1" dirty="0" err="1">
                <a:latin typeface="Courier New" pitchFamily="49" charset="0"/>
              </a:rPr>
              <a:t>struct</a:t>
            </a:r>
            <a:r>
              <a:rPr lang="en-CA" altLang="en-US" sz="1600" b="1" dirty="0">
                <a:latin typeface="Courier New" pitchFamily="49" charset="0"/>
              </a:rPr>
              <a:t> </a:t>
            </a:r>
            <a:r>
              <a:rPr lang="en-CA" altLang="en-US" sz="1600" b="1" dirty="0" smtClean="0">
                <a:latin typeface="Courier New" pitchFamily="49" charset="0"/>
              </a:rPr>
              <a:t>{ // le type </a:t>
            </a:r>
            <a:r>
              <a:rPr lang="en-CA" altLang="en-US" sz="1600" b="1" dirty="0" err="1" smtClean="0">
                <a:latin typeface="Courier New" pitchFamily="49" charset="0"/>
              </a:rPr>
              <a:t>est</a:t>
            </a:r>
            <a:r>
              <a:rPr lang="en-CA" altLang="en-US" sz="1600" b="1" dirty="0" smtClean="0">
                <a:latin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</a:rPr>
              <a:t>exporté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x </a:t>
            </a:r>
            <a:r>
              <a:rPr lang="en-CA" altLang="en-US" sz="1600" b="1" dirty="0" smtClean="0">
                <a:latin typeface="Courier New" pitchFamily="49" charset="0"/>
              </a:rPr>
              <a:t>float64   // </a:t>
            </a:r>
            <a:r>
              <a:rPr lang="en-CA" altLang="en-US" sz="1600" b="1" dirty="0" err="1" smtClean="0">
                <a:latin typeface="Courier New" pitchFamily="49" charset="0"/>
              </a:rPr>
              <a:t>mais</a:t>
            </a:r>
            <a:r>
              <a:rPr lang="en-CA" altLang="en-US" sz="1600" b="1" dirty="0" smtClean="0">
                <a:latin typeface="Courier New" pitchFamily="49" charset="0"/>
              </a:rPr>
              <a:t> pas </a:t>
            </a:r>
            <a:r>
              <a:rPr lang="en-CA" altLang="en-US" sz="1600" b="1" dirty="0" err="1" smtClean="0">
                <a:latin typeface="Courier New" pitchFamily="49" charset="0"/>
              </a:rPr>
              <a:t>ses</a:t>
            </a:r>
            <a:r>
              <a:rPr lang="en-CA" altLang="en-US" sz="1600" b="1" dirty="0" smtClean="0">
                <a:latin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</a:rPr>
              <a:t>attributs</a:t>
            </a:r>
            <a:r>
              <a:rPr lang="en-CA" altLang="en-US" sz="1600" b="1" dirty="0" smtClean="0">
                <a:latin typeface="Courier New" pitchFamily="49" charset="0"/>
              </a:rPr>
              <a:t> 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y float64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// </a:t>
            </a:r>
            <a:r>
              <a:rPr lang="en-CA" altLang="en-US" sz="1600" b="1" dirty="0" smtClean="0">
                <a:latin typeface="Courier New" pitchFamily="49" charset="0"/>
              </a:rPr>
              <a:t>getter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 err="1">
                <a:latin typeface="Courier New" pitchFamily="49" charset="0"/>
              </a:rPr>
              <a:t>func</a:t>
            </a:r>
            <a:r>
              <a:rPr lang="fr-FR" altLang="en-US" sz="1600" b="1" dirty="0">
                <a:latin typeface="Courier New" pitchFamily="49" charset="0"/>
              </a:rPr>
              <a:t> (pt *Point) </a:t>
            </a:r>
            <a:r>
              <a:rPr lang="fr-FR" altLang="en-US" sz="1600" b="1" dirty="0" err="1" smtClean="0">
                <a:latin typeface="Courier New" pitchFamily="49" charset="0"/>
              </a:rPr>
              <a:t>GetX</a:t>
            </a:r>
            <a:r>
              <a:rPr lang="fr-FR" altLang="en-US" sz="1600" b="1" dirty="0" smtClean="0">
                <a:latin typeface="Courier New" pitchFamily="49" charset="0"/>
              </a:rPr>
              <a:t>() </a:t>
            </a:r>
            <a:r>
              <a:rPr lang="fr-FR" altLang="en-US" sz="1600" b="1" dirty="0">
                <a:latin typeface="Courier New" pitchFamily="49" charset="0"/>
              </a:rPr>
              <a:t>float64 </a:t>
            </a:r>
            <a:r>
              <a:rPr lang="fr-FR" altLang="en-US" sz="1600" b="1" dirty="0" smtClean="0">
                <a:latin typeface="Courier New" pitchFamily="49" charset="0"/>
              </a:rPr>
              <a:t>{ // m</a:t>
            </a:r>
            <a:r>
              <a:rPr lang="en-CA" altLang="en-US" sz="1600" b="1" dirty="0" err="1" smtClean="0">
                <a:latin typeface="Courier New" pitchFamily="49" charset="0"/>
              </a:rPr>
              <a:t>éthode</a:t>
            </a:r>
            <a:r>
              <a:rPr lang="en-CA" altLang="en-US" sz="1600" b="1" dirty="0" smtClean="0">
                <a:latin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</a:rPr>
              <a:t>exportée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smtClean="0">
                <a:latin typeface="Courier New" pitchFamily="49" charset="0"/>
              </a:rPr>
              <a:t>return </a:t>
            </a:r>
            <a:r>
              <a:rPr lang="en-CA" altLang="en-US" sz="1600" b="1" dirty="0" err="1" smtClean="0">
                <a:latin typeface="Courier New" pitchFamily="49" charset="0"/>
              </a:rPr>
              <a:t>pt.x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89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 smtClean="0"/>
              <a:t>Interfaces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85800" y="1916113"/>
            <a:ext cx="77724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// structure avec type </a:t>
            </a:r>
            <a:r>
              <a:rPr lang="en-CA" altLang="en-US" sz="1400" b="1" dirty="0" err="1">
                <a:latin typeface="Courier New" pitchFamily="49" charset="0"/>
              </a:rPr>
              <a:t>embarque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type </a:t>
            </a:r>
            <a:r>
              <a:rPr lang="en-CA" altLang="en-US" sz="1400" b="1" dirty="0" err="1">
                <a:latin typeface="Courier New" pitchFamily="49" charset="0"/>
              </a:rPr>
              <a:t>PointColore</a:t>
            </a: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</a:rPr>
              <a:t>struct</a:t>
            </a:r>
            <a:r>
              <a:rPr lang="en-CA" altLang="en-US" sz="1400" b="1" dirty="0">
                <a:latin typeface="Courier New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smtClean="0">
                <a:latin typeface="Courier New" pitchFamily="49" charset="0"/>
              </a:rPr>
              <a:t>Point </a:t>
            </a:r>
            <a:r>
              <a:rPr lang="en-US" altLang="en-US" sz="1400" b="1" dirty="0" smtClean="0">
                <a:latin typeface="Courier New" pitchFamily="49" charset="0"/>
              </a:rPr>
              <a:t>// le type Point </a:t>
            </a:r>
            <a:r>
              <a:rPr lang="en-US" altLang="en-US" sz="1400" b="1" dirty="0" err="1" smtClean="0">
                <a:latin typeface="Courier New" pitchFamily="49" charset="0"/>
              </a:rPr>
              <a:t>est</a:t>
            </a:r>
            <a:r>
              <a:rPr lang="en-US" altLang="en-US" sz="1400" b="1" dirty="0" smtClean="0">
                <a:latin typeface="Courier New" pitchFamily="49" charset="0"/>
              </a:rPr>
              <a:t> </a:t>
            </a:r>
            <a:r>
              <a:rPr lang="en-US" altLang="en-US" sz="1400" b="1" dirty="0" err="1" smtClean="0">
                <a:latin typeface="Courier New" pitchFamily="49" charset="0"/>
              </a:rPr>
              <a:t>embarqu</a:t>
            </a:r>
            <a:r>
              <a:rPr lang="en-US" altLang="en-US" sz="1400" b="1" dirty="0" err="1" smtClean="0">
                <a:latin typeface="Courier New" pitchFamily="49" charset="0"/>
              </a:rPr>
              <a:t>é</a:t>
            </a:r>
            <a:r>
              <a:rPr lang="en-US" altLang="en-US" sz="1400" b="1" dirty="0" smtClean="0">
                <a:latin typeface="Courier New" pitchFamily="49" charset="0"/>
              </a:rPr>
              <a:t> </a:t>
            </a:r>
            <a:r>
              <a:rPr lang="en-US" altLang="en-US" sz="1400" b="1" dirty="0" err="1" smtClean="0">
                <a:latin typeface="Courier New" pitchFamily="49" charset="0"/>
              </a:rPr>
              <a:t>dans</a:t>
            </a:r>
            <a:r>
              <a:rPr lang="en-US" altLang="en-US" sz="1400" b="1" dirty="0" smtClean="0">
                <a:latin typeface="Courier New" pitchFamily="49" charset="0"/>
              </a:rPr>
              <a:t> le type </a:t>
            </a:r>
            <a:r>
              <a:rPr lang="en-US" altLang="en-US" sz="1400" b="1" dirty="0" err="1" smtClean="0">
                <a:latin typeface="Courier New" pitchFamily="49" charset="0"/>
              </a:rPr>
              <a:t>PointColore</a:t>
            </a: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couleur</a:t>
            </a:r>
            <a:r>
              <a:rPr lang="en-CA" altLang="en-US" sz="1400" b="1" dirty="0">
                <a:latin typeface="Courier New" pitchFamily="49" charset="0"/>
              </a:rPr>
              <a:t>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// </a:t>
            </a:r>
            <a:r>
              <a:rPr lang="en-CA" altLang="en-US" sz="1400" b="1" dirty="0" err="1">
                <a:latin typeface="Courier New" pitchFamily="49" charset="0"/>
              </a:rPr>
              <a:t>une</a:t>
            </a: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</a:rPr>
              <a:t>autre</a:t>
            </a:r>
            <a:r>
              <a:rPr lang="en-CA" altLang="en-US" sz="1400" b="1" dirty="0">
                <a:latin typeface="Courier New" pitchFamily="49" charset="0"/>
              </a:rPr>
              <a:t> structure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type </a:t>
            </a:r>
            <a:r>
              <a:rPr lang="en-CA" altLang="en-US" sz="1400" b="1" dirty="0" err="1">
                <a:latin typeface="Courier New" pitchFamily="49" charset="0"/>
              </a:rPr>
              <a:t>Boite</a:t>
            </a:r>
            <a:r>
              <a:rPr lang="en-CA" altLang="en-US" sz="1400" b="1" dirty="0">
                <a:latin typeface="Courier New" pitchFamily="49" charset="0"/>
              </a:rPr>
              <a:t> </a:t>
            </a:r>
            <a:r>
              <a:rPr lang="en-CA" altLang="en-US" sz="1400" b="1" dirty="0" err="1">
                <a:latin typeface="Courier New" pitchFamily="49" charset="0"/>
              </a:rPr>
              <a:t>struct</a:t>
            </a:r>
            <a:r>
              <a:rPr lang="en-CA" altLang="en-US" sz="1400" b="1" dirty="0">
                <a:latin typeface="Courier New" pitchFamily="49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poids</a:t>
            </a:r>
            <a:r>
              <a:rPr lang="en-CA" altLang="en-US" sz="1400" b="1" dirty="0">
                <a:latin typeface="Courier New" pitchFamily="49" charset="0"/>
              </a:rPr>
              <a:t> float64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couleur</a:t>
            </a:r>
            <a:r>
              <a:rPr lang="en-CA" altLang="en-US" sz="1400" b="1" dirty="0">
                <a:latin typeface="Courier New" pitchFamily="49" charset="0"/>
              </a:rPr>
              <a:t>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// interface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type </a:t>
            </a:r>
            <a:r>
              <a:rPr lang="en-CA" altLang="en-US" sz="1400" b="1" dirty="0" err="1">
                <a:latin typeface="Courier New" pitchFamily="49" charset="0"/>
              </a:rPr>
              <a:t>Coloreur</a:t>
            </a:r>
            <a:r>
              <a:rPr lang="en-CA" altLang="en-US" sz="1400" b="1" dirty="0">
                <a:latin typeface="Courier New" pitchFamily="49" charset="0"/>
              </a:rPr>
              <a:t> interface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SetCouleur</a:t>
            </a:r>
            <a:r>
              <a:rPr lang="en-CA" altLang="en-US" sz="1400" b="1" dirty="0">
                <a:latin typeface="Courier New" pitchFamily="49" charset="0"/>
              </a:rPr>
              <a:t>(string)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	</a:t>
            </a:r>
            <a:r>
              <a:rPr lang="en-CA" altLang="en-US" sz="1400" b="1" dirty="0" err="1">
                <a:latin typeface="Courier New" pitchFamily="49" charset="0"/>
              </a:rPr>
              <a:t>Couleur</a:t>
            </a:r>
            <a:r>
              <a:rPr lang="en-CA" altLang="en-US" sz="1400" b="1" dirty="0">
                <a:latin typeface="Courier New" pitchFamily="49" charset="0"/>
              </a:rPr>
              <a:t>() string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939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Un type </a:t>
            </a:r>
            <a:r>
              <a:rPr lang="en-CA" dirty="0" err="1" smtClean="0"/>
              <a:t>n’a</a:t>
            </a:r>
            <a:r>
              <a:rPr lang="en-CA" dirty="0" smtClean="0"/>
              <a:t> pas </a:t>
            </a:r>
            <a:r>
              <a:rPr lang="en-CA" dirty="0" err="1" smtClean="0"/>
              <a:t>besoin</a:t>
            </a:r>
            <a:r>
              <a:rPr lang="en-CA" dirty="0" smtClean="0"/>
              <a:t> de </a:t>
            </a:r>
            <a:r>
              <a:rPr lang="en-CA" dirty="0" err="1" smtClean="0"/>
              <a:t>déclarer</a:t>
            </a:r>
            <a:r>
              <a:rPr lang="en-CA" dirty="0" smtClean="0"/>
              <a:t> </a:t>
            </a:r>
            <a:r>
              <a:rPr lang="en-CA" dirty="0" err="1" smtClean="0"/>
              <a:t>explicitement</a:t>
            </a:r>
            <a:r>
              <a:rPr lang="en-CA" dirty="0" smtClean="0"/>
              <a:t> </a:t>
            </a:r>
            <a:r>
              <a:rPr lang="en-CA" dirty="0" err="1" smtClean="0"/>
              <a:t>qu’il</a:t>
            </a:r>
            <a:r>
              <a:rPr lang="en-CA" dirty="0" smtClean="0"/>
              <a:t> </a:t>
            </a:r>
            <a:r>
              <a:rPr lang="en-CA" dirty="0" err="1" smtClean="0"/>
              <a:t>réalise</a:t>
            </a:r>
            <a:r>
              <a:rPr lang="en-CA" dirty="0" smtClean="0"/>
              <a:t> </a:t>
            </a:r>
            <a:r>
              <a:rPr lang="en-CA" dirty="0" err="1" smtClean="0"/>
              <a:t>une</a:t>
            </a:r>
            <a:r>
              <a:rPr lang="en-CA" dirty="0" smtClean="0"/>
              <a:t> interface</a:t>
            </a:r>
          </a:p>
          <a:p>
            <a:pPr lvl="1"/>
            <a:r>
              <a:rPr lang="en-CA" dirty="0" smtClean="0"/>
              <a:t>Il </a:t>
            </a:r>
            <a:r>
              <a:rPr lang="en-CA" dirty="0" err="1" smtClean="0"/>
              <a:t>satisfait</a:t>
            </a:r>
            <a:r>
              <a:rPr lang="en-CA" dirty="0" smtClean="0"/>
              <a:t> </a:t>
            </a:r>
            <a:r>
              <a:rPr lang="en-CA" dirty="0" err="1" smtClean="0"/>
              <a:t>implicitement</a:t>
            </a:r>
            <a:r>
              <a:rPr lang="en-CA" dirty="0" smtClean="0"/>
              <a:t> </a:t>
            </a:r>
            <a:r>
              <a:rPr lang="en-CA" dirty="0" err="1" smtClean="0"/>
              <a:t>l’interface</a:t>
            </a:r>
            <a:r>
              <a:rPr lang="en-CA" dirty="0" smtClean="0"/>
              <a:t> </a:t>
            </a:r>
            <a:r>
              <a:rPr lang="en-CA" dirty="0" err="1" smtClean="0"/>
              <a:t>si</a:t>
            </a:r>
            <a:r>
              <a:rPr lang="en-CA" dirty="0" smtClean="0"/>
              <a:t> </a:t>
            </a:r>
            <a:r>
              <a:rPr lang="en-CA" dirty="0" err="1" smtClean="0"/>
              <a:t>il</a:t>
            </a:r>
            <a:r>
              <a:rPr lang="en-CA" dirty="0" smtClean="0"/>
              <a:t> </a:t>
            </a:r>
            <a:r>
              <a:rPr lang="en-CA" dirty="0" err="1" smtClean="0"/>
              <a:t>possède</a:t>
            </a:r>
            <a:r>
              <a:rPr lang="en-CA" dirty="0" smtClean="0"/>
              <a:t> les </a:t>
            </a:r>
            <a:r>
              <a:rPr lang="en-CA" dirty="0" err="1" smtClean="0"/>
              <a:t>méthodes</a:t>
            </a:r>
            <a:r>
              <a:rPr lang="en-CA" dirty="0" smtClean="0"/>
              <a:t> </a:t>
            </a:r>
            <a:r>
              <a:rPr lang="en-CA" dirty="0" err="1" smtClean="0"/>
              <a:t>requises</a:t>
            </a:r>
            <a:endParaRPr lang="en-CA" dirty="0" smtClean="0"/>
          </a:p>
          <a:p>
            <a:r>
              <a:rPr lang="en-CA" dirty="0" smtClean="0"/>
              <a:t>Un type </a:t>
            </a:r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satisfaire</a:t>
            </a:r>
            <a:r>
              <a:rPr lang="en-CA" dirty="0" smtClean="0"/>
              <a:t> </a:t>
            </a:r>
            <a:r>
              <a:rPr lang="en-CA" dirty="0" err="1" smtClean="0"/>
              <a:t>plusieurs</a:t>
            </a:r>
            <a:r>
              <a:rPr lang="en-CA" dirty="0" smtClean="0"/>
              <a:t> interfaces</a:t>
            </a:r>
          </a:p>
          <a:p>
            <a:r>
              <a:rPr lang="en-CA" dirty="0" err="1" smtClean="0"/>
              <a:t>Une</a:t>
            </a:r>
            <a:r>
              <a:rPr lang="en-CA" dirty="0" smtClean="0"/>
              <a:t> interface </a:t>
            </a:r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être</a:t>
            </a:r>
            <a:r>
              <a:rPr lang="en-CA" dirty="0" smtClean="0"/>
              <a:t> </a:t>
            </a:r>
            <a:r>
              <a:rPr lang="en-CA" dirty="0" err="1" smtClean="0"/>
              <a:t>définit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un </a:t>
            </a:r>
            <a:r>
              <a:rPr lang="en-CA" dirty="0" err="1" smtClean="0"/>
              <a:t>autre</a:t>
            </a:r>
            <a:r>
              <a:rPr lang="en-CA" dirty="0" smtClean="0"/>
              <a:t> package </a:t>
            </a:r>
            <a:r>
              <a:rPr lang="en-CA" dirty="0" err="1" smtClean="0"/>
              <a:t>que</a:t>
            </a:r>
            <a:r>
              <a:rPr lang="en-CA" dirty="0" smtClean="0"/>
              <a:t> les types qui la </a:t>
            </a:r>
            <a:r>
              <a:rPr lang="en-CA" dirty="0" err="1" smtClean="0"/>
              <a:t>satisfont</a:t>
            </a:r>
            <a:endParaRPr lang="en-CA" dirty="0" smtClean="0"/>
          </a:p>
          <a:p>
            <a:r>
              <a:rPr lang="en-CA" dirty="0" err="1" smtClean="0"/>
              <a:t>Une</a:t>
            </a:r>
            <a:r>
              <a:rPr lang="en-CA" dirty="0" smtClean="0"/>
              <a:t> variable interface </a:t>
            </a:r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référer</a:t>
            </a:r>
            <a:r>
              <a:rPr lang="en-CA" dirty="0" smtClean="0"/>
              <a:t> à </a:t>
            </a:r>
            <a:r>
              <a:rPr lang="en-CA" dirty="0" err="1" smtClean="0"/>
              <a:t>n’importe</a:t>
            </a:r>
            <a:r>
              <a:rPr lang="en-CA" dirty="0" smtClean="0"/>
              <a:t> </a:t>
            </a:r>
            <a:r>
              <a:rPr lang="en-CA" dirty="0" err="1" smtClean="0"/>
              <a:t>quelle</a:t>
            </a:r>
            <a:r>
              <a:rPr lang="en-CA" dirty="0" smtClean="0"/>
              <a:t> instance </a:t>
            </a:r>
            <a:r>
              <a:rPr lang="en-CA" dirty="0" err="1" smtClean="0"/>
              <a:t>satisfaisant</a:t>
            </a:r>
            <a:r>
              <a:rPr lang="en-CA" dirty="0" smtClean="0"/>
              <a:t> </a:t>
            </a:r>
            <a:r>
              <a:rPr lang="en-CA" dirty="0" err="1" smtClean="0"/>
              <a:t>celle</a:t>
            </a:r>
            <a:r>
              <a:rPr lang="en-CA" smtClean="0"/>
              <a:t>-ci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Interfaces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480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Paradigme Go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92150" y="1916113"/>
            <a:ext cx="7772400" cy="3962400"/>
          </a:xfrm>
        </p:spPr>
        <p:txBody>
          <a:bodyPr/>
          <a:lstStyle/>
          <a:p>
            <a:r>
              <a:rPr lang="en-CA" altLang="en-US" sz="2400" dirty="0" err="1" smtClean="0"/>
              <a:t>Langage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impératif</a:t>
            </a:r>
            <a:endParaRPr lang="en-CA" altLang="en-US" sz="2400" dirty="0" smtClean="0"/>
          </a:p>
          <a:p>
            <a:r>
              <a:rPr lang="en-CA" altLang="en-US" sz="2400" dirty="0" smtClean="0"/>
              <a:t>Avec des </a:t>
            </a:r>
            <a:r>
              <a:rPr lang="en-CA" altLang="en-US" sz="2400" dirty="0" err="1" smtClean="0"/>
              <a:t>éléments</a:t>
            </a:r>
            <a:r>
              <a:rPr lang="en-CA" altLang="en-US" sz="2400" dirty="0" smtClean="0"/>
              <a:t> de </a:t>
            </a:r>
            <a:r>
              <a:rPr lang="en-CA" altLang="en-US" sz="2400" dirty="0" err="1" smtClean="0"/>
              <a:t>programmation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concurrente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intégrés</a:t>
            </a:r>
            <a:endParaRPr lang="en-CA" altLang="en-US" sz="2400" dirty="0" smtClean="0"/>
          </a:p>
          <a:p>
            <a:pPr lvl="1"/>
            <a:r>
              <a:rPr lang="en-CA" altLang="en-US" sz="2400" dirty="0" err="1" smtClean="0"/>
              <a:t>Programmation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réseau</a:t>
            </a:r>
            <a:endParaRPr lang="en-CA" altLang="en-US" sz="2400" dirty="0" smtClean="0"/>
          </a:p>
          <a:p>
            <a:r>
              <a:rPr lang="en-CA" altLang="en-US" sz="2400" dirty="0" smtClean="0"/>
              <a:t>Pas </a:t>
            </a:r>
            <a:r>
              <a:rPr lang="en-CA" altLang="en-US" sz="2400" dirty="0" err="1" smtClean="0"/>
              <a:t>orienté</a:t>
            </a:r>
            <a:r>
              <a:rPr lang="en-CA" altLang="en-US" sz="2400" dirty="0" smtClean="0"/>
              <a:t>-objet</a:t>
            </a:r>
          </a:p>
          <a:p>
            <a:pPr lvl="1"/>
            <a:r>
              <a:rPr lang="en-CA" altLang="en-US" sz="2400" dirty="0" err="1" smtClean="0"/>
              <a:t>Mais</a:t>
            </a:r>
            <a:r>
              <a:rPr lang="en-CA" altLang="en-US" sz="2400" dirty="0" smtClean="0"/>
              <a:t> avec interfaces, </a:t>
            </a:r>
            <a:r>
              <a:rPr lang="en-CA" altLang="en-US" sz="2400" dirty="0" err="1" smtClean="0"/>
              <a:t>méthodes</a:t>
            </a:r>
            <a:r>
              <a:rPr lang="en-CA" altLang="en-US" sz="2400" dirty="0" smtClean="0"/>
              <a:t> et </a:t>
            </a:r>
            <a:r>
              <a:rPr lang="en-CA" altLang="en-US" sz="2400" dirty="0" err="1" smtClean="0"/>
              <a:t>polymorphisme</a:t>
            </a:r>
            <a:endParaRPr lang="en-CA" altLang="en-US" sz="2400" dirty="0" smtClean="0"/>
          </a:p>
          <a:p>
            <a:r>
              <a:rPr lang="en-CA" altLang="en-US" sz="2400" dirty="0" err="1" smtClean="0"/>
              <a:t>Aussi</a:t>
            </a:r>
            <a:r>
              <a:rPr lang="en-CA" altLang="en-US" sz="2400" dirty="0" smtClean="0"/>
              <a:t> un </a:t>
            </a:r>
            <a:r>
              <a:rPr lang="en-CA" altLang="en-US" sz="2400" dirty="0" err="1" smtClean="0"/>
              <a:t>langage</a:t>
            </a:r>
            <a:r>
              <a:rPr lang="en-CA" altLang="en-US" sz="2400" dirty="0" smtClean="0"/>
              <a:t> </a:t>
            </a:r>
            <a:r>
              <a:rPr lang="en-CA" altLang="en-US" sz="2400" dirty="0" err="1" smtClean="0"/>
              <a:t>fonctionel</a:t>
            </a:r>
            <a:endParaRPr lang="en-CA" altLang="en-US" sz="2400" dirty="0" smtClean="0"/>
          </a:p>
          <a:p>
            <a:pPr lvl="1"/>
            <a:r>
              <a:rPr lang="en-CA" altLang="en-US" sz="2400" dirty="0" err="1" smtClean="0"/>
              <a:t>Autorise</a:t>
            </a:r>
            <a:r>
              <a:rPr lang="en-CA" altLang="en-US" sz="2400" dirty="0" smtClean="0"/>
              <a:t> les </a:t>
            </a:r>
            <a:r>
              <a:rPr lang="en-CA" altLang="en-US" sz="2400" dirty="0" err="1" smtClean="0"/>
              <a:t>fonctions</a:t>
            </a:r>
            <a:r>
              <a:rPr lang="en-CA" altLang="en-US" sz="2400" dirty="0" smtClean="0"/>
              <a:t> lambda</a:t>
            </a: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4277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i="1" dirty="0" err="1" smtClean="0"/>
              <a:t>Satisfaire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interface</a:t>
            </a:r>
          </a:p>
        </p:txBody>
      </p:sp>
      <p:sp>
        <p:nvSpPr>
          <p:cNvPr id="348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85800" y="1989138"/>
            <a:ext cx="77724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 err="1">
                <a:latin typeface="Courier New" pitchFamily="49" charset="0"/>
              </a:rPr>
              <a:t>func</a:t>
            </a:r>
            <a:r>
              <a:rPr lang="fr-FR" altLang="en-US" sz="1600" b="1" dirty="0">
                <a:latin typeface="Courier New" pitchFamily="49" charset="0"/>
              </a:rPr>
              <a:t> (p *</a:t>
            </a:r>
            <a:r>
              <a:rPr lang="fr-FR" altLang="en-US" sz="1600" b="1" dirty="0" err="1">
                <a:latin typeface="Courier New" pitchFamily="49" charset="0"/>
              </a:rPr>
              <a:t>PointColore</a:t>
            </a:r>
            <a:r>
              <a:rPr lang="fr-FR" altLang="en-US" sz="1600" b="1" dirty="0">
                <a:latin typeface="Courier New" pitchFamily="49" charset="0"/>
              </a:rPr>
              <a:t>) Couleur() string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return </a:t>
            </a:r>
            <a:r>
              <a:rPr lang="en-CA" altLang="en-US" sz="1600" b="1" dirty="0" err="1">
                <a:latin typeface="Courier New" pitchFamily="49" charset="0"/>
              </a:rPr>
              <a:t>p.couleur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>
                <a:latin typeface="Courier New" pitchFamily="49" charset="0"/>
              </a:rPr>
              <a:t>// doit </a:t>
            </a:r>
            <a:r>
              <a:rPr lang="fr-FR" altLang="en-US" sz="1600" b="1" dirty="0" err="1">
                <a:latin typeface="Courier New" pitchFamily="49" charset="0"/>
              </a:rPr>
              <a:t>etre</a:t>
            </a:r>
            <a:r>
              <a:rPr lang="fr-FR" altLang="en-US" sz="1600" b="1" dirty="0">
                <a:latin typeface="Courier New" pitchFamily="49" charset="0"/>
              </a:rPr>
              <a:t> pointeur afin de modifier la couleur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 err="1">
                <a:latin typeface="Courier New" pitchFamily="49" charset="0"/>
              </a:rPr>
              <a:t>func</a:t>
            </a:r>
            <a:r>
              <a:rPr lang="fr-FR" altLang="en-US" sz="1600" b="1" dirty="0">
                <a:latin typeface="Courier New" pitchFamily="49" charset="0"/>
              </a:rPr>
              <a:t> (p *</a:t>
            </a:r>
            <a:r>
              <a:rPr lang="fr-FR" altLang="en-US" sz="1600" b="1" dirty="0" err="1">
                <a:latin typeface="Courier New" pitchFamily="49" charset="0"/>
              </a:rPr>
              <a:t>PointColore</a:t>
            </a:r>
            <a:r>
              <a:rPr lang="fr-FR" altLang="en-US" sz="1600" b="1" dirty="0">
                <a:latin typeface="Courier New" pitchFamily="49" charset="0"/>
              </a:rPr>
              <a:t>) </a:t>
            </a:r>
            <a:r>
              <a:rPr lang="fr-FR" altLang="en-US" sz="1600" b="1" dirty="0" err="1">
                <a:latin typeface="Courier New" pitchFamily="49" charset="0"/>
              </a:rPr>
              <a:t>SetCouleur</a:t>
            </a:r>
            <a:r>
              <a:rPr lang="fr-FR" altLang="en-US" sz="1600" b="1" dirty="0">
                <a:latin typeface="Courier New" pitchFamily="49" charset="0"/>
              </a:rPr>
              <a:t>(</a:t>
            </a:r>
            <a:r>
              <a:rPr lang="fr-FR" altLang="en-US" sz="1600" b="1" dirty="0" err="1">
                <a:latin typeface="Courier New" pitchFamily="49" charset="0"/>
              </a:rPr>
              <a:t>newCouleur</a:t>
            </a:r>
            <a:r>
              <a:rPr lang="fr-FR" altLang="en-US" sz="1600" b="1" dirty="0">
                <a:latin typeface="Courier New" pitchFamily="49" charset="0"/>
              </a:rPr>
              <a:t> string)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err="1">
                <a:latin typeface="Courier New" pitchFamily="49" charset="0"/>
              </a:rPr>
              <a:t>p.couleur</a:t>
            </a:r>
            <a:r>
              <a:rPr lang="en-CA" altLang="en-US" sz="1600" b="1" dirty="0">
                <a:latin typeface="Courier New" pitchFamily="49" charset="0"/>
              </a:rPr>
              <a:t> = </a:t>
            </a:r>
            <a:r>
              <a:rPr lang="en-CA" altLang="en-US" sz="1600" b="1" dirty="0" err="1">
                <a:latin typeface="Courier New" pitchFamily="49" charset="0"/>
              </a:rPr>
              <a:t>newCouleur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 err="1">
                <a:latin typeface="Courier New" pitchFamily="49" charset="0"/>
              </a:rPr>
              <a:t>func</a:t>
            </a:r>
            <a:r>
              <a:rPr lang="fr-FR" altLang="en-US" sz="1600" b="1" dirty="0">
                <a:latin typeface="Courier New" pitchFamily="49" charset="0"/>
              </a:rPr>
              <a:t> (p *Boite) </a:t>
            </a:r>
            <a:r>
              <a:rPr lang="fr-FR" altLang="en-US" sz="1600" b="1" dirty="0" err="1">
                <a:latin typeface="Courier New" pitchFamily="49" charset="0"/>
              </a:rPr>
              <a:t>SetCouleur</a:t>
            </a:r>
            <a:r>
              <a:rPr lang="fr-FR" altLang="en-US" sz="1600" b="1" dirty="0">
                <a:latin typeface="Courier New" pitchFamily="49" charset="0"/>
              </a:rPr>
              <a:t>(</a:t>
            </a:r>
            <a:r>
              <a:rPr lang="fr-FR" altLang="en-US" sz="1600" b="1" dirty="0" err="1">
                <a:latin typeface="Courier New" pitchFamily="49" charset="0"/>
              </a:rPr>
              <a:t>newCouleur</a:t>
            </a:r>
            <a:r>
              <a:rPr lang="fr-FR" altLang="en-US" sz="1600" b="1" dirty="0">
                <a:latin typeface="Courier New" pitchFamily="49" charset="0"/>
              </a:rPr>
              <a:t> string)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</a:t>
            </a:r>
            <a:r>
              <a:rPr lang="en-CA" altLang="en-US" sz="1600" b="1" dirty="0" err="1">
                <a:latin typeface="Courier New" pitchFamily="49" charset="0"/>
              </a:rPr>
              <a:t>p.couleur</a:t>
            </a:r>
            <a:r>
              <a:rPr lang="en-CA" altLang="en-US" sz="1600" b="1" dirty="0">
                <a:latin typeface="Courier New" pitchFamily="49" charset="0"/>
              </a:rPr>
              <a:t> = </a:t>
            </a:r>
            <a:r>
              <a:rPr lang="en-CA" altLang="en-US" sz="1600" b="1" dirty="0" err="1">
                <a:latin typeface="Courier New" pitchFamily="49" charset="0"/>
              </a:rPr>
              <a:t>newCouleur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 err="1">
                <a:latin typeface="Courier New" pitchFamily="49" charset="0"/>
              </a:rPr>
              <a:t>func</a:t>
            </a:r>
            <a:r>
              <a:rPr lang="fr-FR" altLang="en-US" sz="1600" b="1" dirty="0">
                <a:latin typeface="Courier New" pitchFamily="49" charset="0"/>
              </a:rPr>
              <a:t> (p *Boite) Couleur() string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return </a:t>
            </a:r>
            <a:r>
              <a:rPr lang="en-CA" altLang="en-US" sz="1600" b="1" dirty="0" err="1">
                <a:latin typeface="Courier New" pitchFamily="49" charset="0"/>
              </a:rPr>
              <a:t>p.couleur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89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Polymorphisme</a:t>
            </a:r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755650" y="1167130"/>
            <a:ext cx="76327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 err="1">
                <a:latin typeface="Courier New" pitchFamily="49" charset="0"/>
              </a:rPr>
              <a:t>func</a:t>
            </a:r>
            <a:r>
              <a:rPr lang="en-CA" altLang="en-US" sz="16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dirty="0">
                <a:latin typeface="Courier New" pitchFamily="49" charset="0"/>
              </a:rPr>
              <a:t> </a:t>
            </a:r>
            <a:r>
              <a:rPr lang="fr-FR" altLang="en-US" sz="1600" dirty="0" smtClean="0">
                <a:latin typeface="Courier New" pitchFamily="49" charset="0"/>
              </a:rPr>
              <a:t>	</a:t>
            </a:r>
            <a:r>
              <a:rPr lang="fr-FR" altLang="en-US" sz="1600" b="1" dirty="0" smtClean="0">
                <a:latin typeface="Courier New" pitchFamily="49" charset="0"/>
              </a:rPr>
              <a:t>var </a:t>
            </a:r>
            <a:r>
              <a:rPr lang="fr-FR" altLang="en-US" sz="1600" b="1" dirty="0">
                <a:latin typeface="Courier New" pitchFamily="49" charset="0"/>
              </a:rPr>
              <a:t>p </a:t>
            </a:r>
            <a:r>
              <a:rPr lang="fr-FR" altLang="en-US" sz="1600" b="1" dirty="0" smtClean="0">
                <a:latin typeface="Courier New" pitchFamily="49" charset="0"/>
              </a:rPr>
              <a:t>*</a:t>
            </a:r>
            <a:r>
              <a:rPr lang="fr-FR" altLang="en-US" sz="1600" b="1" dirty="0" err="1" smtClean="0">
                <a:latin typeface="Courier New" pitchFamily="49" charset="0"/>
              </a:rPr>
              <a:t>Coloreur</a:t>
            </a:r>
            <a:r>
              <a:rPr lang="fr-FR" altLang="en-US" sz="1600" b="1" dirty="0">
                <a:latin typeface="Courier New" pitchFamily="49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>
                <a:latin typeface="Courier New" pitchFamily="49" charset="0"/>
              </a:rPr>
              <a:t>	p= new(</a:t>
            </a:r>
            <a:r>
              <a:rPr lang="fr-FR" altLang="en-US" sz="1600" b="1" dirty="0" err="1">
                <a:latin typeface="Courier New" pitchFamily="49" charset="0"/>
              </a:rPr>
              <a:t>PointColore</a:t>
            </a:r>
            <a:r>
              <a:rPr lang="fr-FR" altLang="en-US" sz="1600" b="1" dirty="0" smtClean="0">
                <a:latin typeface="Courier New" pitchFamily="49" charset="0"/>
              </a:rPr>
              <a:t>) 	// pour </a:t>
            </a:r>
            <a:r>
              <a:rPr lang="en-CA" altLang="en-US" sz="1600" b="1" dirty="0" err="1" smtClean="0">
                <a:latin typeface="Courier New" pitchFamily="49" charset="0"/>
              </a:rPr>
              <a:t>être</a:t>
            </a:r>
            <a:r>
              <a:rPr lang="en-CA" altLang="en-US" sz="1600" b="1" dirty="0" smtClean="0">
                <a:latin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</a:rPr>
              <a:t>accepté</a:t>
            </a:r>
            <a:r>
              <a:rPr lang="en-CA" altLang="en-US" sz="1600" b="1" dirty="0" smtClean="0">
                <a:latin typeface="Courier New" pitchFamily="49" charset="0"/>
              </a:rPr>
              <a:t>, le type</a:t>
            </a:r>
            <a:endParaRPr lang="fr-FR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n-US" sz="1600" b="1" dirty="0">
                <a:latin typeface="Courier New" pitchFamily="49" charset="0"/>
              </a:rPr>
              <a:t>	</a:t>
            </a:r>
            <a:r>
              <a:rPr lang="fr-FR" altLang="en-US" sz="1600" b="1" dirty="0" err="1">
                <a:latin typeface="Courier New" pitchFamily="49" charset="0"/>
              </a:rPr>
              <a:t>p.SetCouleur</a:t>
            </a:r>
            <a:r>
              <a:rPr lang="fr-FR" altLang="en-US" sz="1600" b="1" dirty="0">
                <a:latin typeface="Courier New" pitchFamily="49" charset="0"/>
              </a:rPr>
              <a:t>("rose</a:t>
            </a:r>
            <a:r>
              <a:rPr lang="fr-FR" altLang="en-US" sz="1600" b="1" dirty="0" smtClean="0">
                <a:latin typeface="Courier New" pitchFamily="49" charset="0"/>
              </a:rPr>
              <a:t>")	</a:t>
            </a:r>
            <a:r>
              <a:rPr lang="en-CA" altLang="en-US" sz="1600" b="1" dirty="0" smtClean="0">
                <a:latin typeface="Courier New" pitchFamily="49" charset="0"/>
              </a:rPr>
              <a:t>// </a:t>
            </a:r>
            <a:r>
              <a:rPr lang="en-CA" altLang="en-US" sz="1600" b="1" dirty="0" err="1" smtClean="0">
                <a:latin typeface="Courier New" pitchFamily="49" charset="0"/>
              </a:rPr>
              <a:t>doit</a:t>
            </a:r>
            <a:r>
              <a:rPr lang="en-CA" altLang="en-US" sz="1600" b="1" dirty="0" smtClean="0">
                <a:latin typeface="Courier New" pitchFamily="49" charset="0"/>
              </a:rPr>
              <a:t> </a:t>
            </a:r>
            <a:r>
              <a:rPr lang="en-CA" altLang="en-US" sz="1600" b="1" dirty="0" err="1" smtClean="0">
                <a:latin typeface="Courier New" pitchFamily="49" charset="0"/>
              </a:rPr>
              <a:t>définir</a:t>
            </a:r>
            <a:r>
              <a:rPr lang="en-CA" altLang="en-US" sz="1600" b="1" dirty="0" smtClean="0">
                <a:latin typeface="Courier New" pitchFamily="49" charset="0"/>
              </a:rPr>
              <a:t> les </a:t>
            </a:r>
            <a:r>
              <a:rPr lang="en-CA" altLang="en-US" sz="1600" b="1" dirty="0" err="1" smtClean="0">
                <a:latin typeface="Courier New" pitchFamily="49" charset="0"/>
              </a:rPr>
              <a:t>méthodes</a:t>
            </a:r>
            <a:endParaRPr lang="fr-FR" altLang="en-US" sz="1600" b="1" dirty="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dirty="0" smtClean="0">
                <a:latin typeface="Courier New" pitchFamily="49" charset="0"/>
              </a:rPr>
              <a:t>				</a:t>
            </a:r>
            <a:r>
              <a:rPr lang="en-CA" altLang="en-US" sz="1600" b="1" dirty="0" smtClean="0">
                <a:latin typeface="Courier New" pitchFamily="49" charset="0"/>
              </a:rPr>
              <a:t>// de </a:t>
            </a:r>
            <a:r>
              <a:rPr lang="en-CA" altLang="en-US" sz="1600" b="1" dirty="0" err="1" smtClean="0">
                <a:latin typeface="Courier New" pitchFamily="49" charset="0"/>
              </a:rPr>
              <a:t>l’interface</a:t>
            </a:r>
            <a:r>
              <a:rPr lang="en-CA" altLang="en-US" sz="1600" b="1" dirty="0" smtClean="0">
                <a:latin typeface="Courier New" pitchFamily="49" charset="0"/>
              </a:rPr>
              <a:t> </a:t>
            </a:r>
            <a:endParaRPr lang="en-CA" altLang="en-US" sz="16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tableau := </a:t>
            </a:r>
            <a:r>
              <a:rPr lang="en-CA" altLang="en-US" sz="1600" b="1" dirty="0" smtClean="0">
                <a:latin typeface="Courier New" pitchFamily="49" charset="0"/>
              </a:rPr>
              <a:t>[4]</a:t>
            </a:r>
            <a:r>
              <a:rPr lang="en-CA" altLang="en-US" sz="1600" b="1" dirty="0" err="1" smtClean="0">
                <a:latin typeface="Courier New" pitchFamily="49" charset="0"/>
              </a:rPr>
              <a:t>Coloreur</a:t>
            </a:r>
            <a:r>
              <a:rPr lang="en-CA" altLang="en-US" sz="1600" b="1" dirty="0">
                <a:latin typeface="Courier New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	&amp;</a:t>
            </a:r>
            <a:r>
              <a:rPr lang="en-CA" altLang="en-US" sz="1600" b="1" dirty="0" err="1">
                <a:latin typeface="Courier New" pitchFamily="49" charset="0"/>
              </a:rPr>
              <a:t>PointColore</a:t>
            </a:r>
            <a:r>
              <a:rPr lang="en-CA" altLang="en-US" sz="1600" b="1" dirty="0">
                <a:latin typeface="Courier New" pitchFamily="49" charset="0"/>
              </a:rPr>
              <a:t>{Point{1.1,2.2},"rouge"},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	&amp;</a:t>
            </a:r>
            <a:r>
              <a:rPr lang="en-CA" altLang="en-US" sz="1600" b="1" dirty="0" err="1">
                <a:latin typeface="Courier New" pitchFamily="49" charset="0"/>
              </a:rPr>
              <a:t>Boite</a:t>
            </a:r>
            <a:r>
              <a:rPr lang="en-CA" altLang="en-US" sz="1600" b="1" dirty="0">
                <a:latin typeface="Courier New" pitchFamily="49" charset="0"/>
              </a:rPr>
              <a:t>{32.4,"jaune"},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	&amp;</a:t>
            </a:r>
            <a:r>
              <a:rPr lang="en-CA" altLang="en-US" sz="1600" b="1" dirty="0" err="1">
                <a:latin typeface="Courier New" pitchFamily="49" charset="0"/>
              </a:rPr>
              <a:t>PointColore</a:t>
            </a:r>
            <a:r>
              <a:rPr lang="en-CA" altLang="en-US" sz="1600" b="1" dirty="0">
                <a:latin typeface="Courier New" pitchFamily="49" charset="0"/>
              </a:rPr>
              <a:t>{Point{1.1,2.2},"bleu</a:t>
            </a:r>
            <a:r>
              <a:rPr lang="en-CA" altLang="en-US" sz="1600" b="1" dirty="0" smtClean="0">
                <a:latin typeface="Courier New" pitchFamily="49" charset="0"/>
              </a:rPr>
              <a:t>"},p}</a:t>
            </a: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for _,element := range tableau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	</a:t>
            </a:r>
            <a:r>
              <a:rPr lang="en-CA" altLang="en-US" sz="1600" b="1" dirty="0" err="1">
                <a:latin typeface="Courier New" pitchFamily="49" charset="0"/>
              </a:rPr>
              <a:t>fmt.Printf</a:t>
            </a:r>
            <a:r>
              <a:rPr lang="en-CA" altLang="en-US" sz="1600" b="1" dirty="0">
                <a:latin typeface="Courier New" pitchFamily="49" charset="0"/>
              </a:rPr>
              <a:t>("</a:t>
            </a:r>
            <a:r>
              <a:rPr lang="en-CA" altLang="en-US" sz="1600" b="1" dirty="0" err="1">
                <a:latin typeface="Courier New" pitchFamily="49" charset="0"/>
              </a:rPr>
              <a:t>couleur</a:t>
            </a:r>
            <a:r>
              <a:rPr lang="en-CA" altLang="en-US" sz="1600" b="1" dirty="0">
                <a:latin typeface="Courier New" pitchFamily="49" charset="0"/>
              </a:rPr>
              <a:t>= %s\n",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			</a:t>
            </a:r>
            <a:r>
              <a:rPr lang="en-CA" altLang="en-US" sz="1600" b="1" dirty="0" err="1">
                <a:latin typeface="Courier New" pitchFamily="49" charset="0"/>
              </a:rPr>
              <a:t>element.Couleur</a:t>
            </a:r>
            <a:r>
              <a:rPr lang="en-CA" altLang="en-US" sz="1600" b="1" dirty="0">
                <a:latin typeface="Courier New" pitchFamily="49" charset="0"/>
              </a:rPr>
              <a:t>())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	}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16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16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950" y="2994025"/>
            <a:ext cx="1800225" cy="938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CA" sz="1100" dirty="0" err="1"/>
              <a:t>L’utilisation</a:t>
            </a:r>
            <a:r>
              <a:rPr lang="en-CA" sz="1100" dirty="0"/>
              <a:t> </a:t>
            </a:r>
            <a:r>
              <a:rPr lang="en-CA" sz="1100" dirty="0" err="1"/>
              <a:t>d’une</a:t>
            </a:r>
            <a:r>
              <a:rPr lang="en-CA" sz="1100" dirty="0"/>
              <a:t> </a:t>
            </a:r>
            <a:r>
              <a:rPr lang="en-CA" sz="1100" dirty="0" err="1"/>
              <a:t>référence</a:t>
            </a:r>
            <a:r>
              <a:rPr lang="en-CA" sz="1100" dirty="0"/>
              <a:t> (</a:t>
            </a:r>
            <a:r>
              <a:rPr lang="en-CA" sz="1100" dirty="0" err="1"/>
              <a:t>pointeur</a:t>
            </a:r>
            <a:r>
              <a:rPr lang="en-CA" sz="1100" dirty="0"/>
              <a:t>) </a:t>
            </a:r>
            <a:r>
              <a:rPr lang="en-CA" sz="1100" dirty="0" err="1"/>
              <a:t>est</a:t>
            </a:r>
            <a:r>
              <a:rPr lang="en-CA" sz="1100" dirty="0"/>
              <a:t> </a:t>
            </a:r>
            <a:r>
              <a:rPr lang="en-CA" sz="1100" dirty="0" err="1"/>
              <a:t>obligatoire</a:t>
            </a:r>
            <a:r>
              <a:rPr lang="en-CA" sz="1100" dirty="0"/>
              <a:t> car </a:t>
            </a:r>
            <a:r>
              <a:rPr lang="en-CA" sz="1100" dirty="0" err="1" smtClean="0"/>
              <a:t>c’est</a:t>
            </a:r>
            <a:r>
              <a:rPr lang="en-CA" sz="1100" dirty="0" smtClean="0"/>
              <a:t> le </a:t>
            </a:r>
            <a:r>
              <a:rPr lang="en-CA" sz="1100" dirty="0" err="1" smtClean="0"/>
              <a:t>pointeur</a:t>
            </a:r>
            <a:r>
              <a:rPr lang="en-CA" sz="1100" dirty="0" smtClean="0"/>
              <a:t> à des </a:t>
            </a:r>
            <a:r>
              <a:rPr lang="en-CA" sz="1100" dirty="0" err="1" smtClean="0"/>
              <a:t>Boite</a:t>
            </a:r>
            <a:r>
              <a:rPr lang="en-CA" sz="1100" dirty="0" smtClean="0"/>
              <a:t> qui </a:t>
            </a:r>
            <a:r>
              <a:rPr lang="en-CA" sz="1100" dirty="0" err="1" smtClean="0"/>
              <a:t>satisfait</a:t>
            </a:r>
            <a:r>
              <a:rPr lang="en-CA" sz="1100" dirty="0" smtClean="0"/>
              <a:t> </a:t>
            </a:r>
            <a:r>
              <a:rPr lang="en-CA" sz="1100" dirty="0" err="1" smtClean="0"/>
              <a:t>l’interface</a:t>
            </a:r>
            <a:endParaRPr lang="en-CA" sz="1100" dirty="0"/>
          </a:p>
        </p:txBody>
      </p:sp>
      <p:cxnSp>
        <p:nvCxnSpPr>
          <p:cNvPr id="35846" name="Straight Arrow Connector 3"/>
          <p:cNvCxnSpPr>
            <a:cxnSpLocks noChangeShapeType="1"/>
          </p:cNvCxnSpPr>
          <p:nvPr/>
        </p:nvCxnSpPr>
        <p:spPr bwMode="auto">
          <a:xfrm>
            <a:off x="1908175" y="3284538"/>
            <a:ext cx="719138" cy="0"/>
          </a:xfrm>
          <a:prstGeom prst="straightConnector1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905229" y="5296486"/>
            <a:ext cx="6138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 smtClean="0"/>
              <a:t>Un </a:t>
            </a:r>
            <a:r>
              <a:rPr lang="en-CA" i="1" dirty="0" err="1" smtClean="0"/>
              <a:t>pointeur</a:t>
            </a:r>
            <a:r>
              <a:rPr lang="en-CA" i="1" dirty="0" smtClean="0"/>
              <a:t> </a:t>
            </a:r>
            <a:r>
              <a:rPr lang="en-CA" i="1" dirty="0" err="1" smtClean="0"/>
              <a:t>peut</a:t>
            </a:r>
            <a:r>
              <a:rPr lang="en-CA" i="1" dirty="0" smtClean="0"/>
              <a:t> </a:t>
            </a:r>
            <a:r>
              <a:rPr lang="en-CA" i="1" dirty="0" err="1" smtClean="0"/>
              <a:t>accèder</a:t>
            </a:r>
            <a:r>
              <a:rPr lang="en-CA" i="1" dirty="0" smtClean="0"/>
              <a:t> aux </a:t>
            </a:r>
            <a:r>
              <a:rPr lang="en-CA" i="1" dirty="0" err="1" smtClean="0"/>
              <a:t>méthodes</a:t>
            </a:r>
            <a:r>
              <a:rPr lang="en-CA" i="1" dirty="0" smtClean="0"/>
              <a:t> de son type </a:t>
            </a:r>
          </a:p>
          <a:p>
            <a:r>
              <a:rPr lang="en-CA" i="1" dirty="0" smtClean="0"/>
              <a:t>(</a:t>
            </a:r>
            <a:r>
              <a:rPr lang="en-CA" i="1" dirty="0" err="1" smtClean="0"/>
              <a:t>déréférencement</a:t>
            </a:r>
            <a:r>
              <a:rPr lang="en-CA" i="1" dirty="0" smtClean="0"/>
              <a:t> </a:t>
            </a:r>
            <a:r>
              <a:rPr lang="en-CA" i="1" dirty="0" err="1" smtClean="0"/>
              <a:t>automatique</a:t>
            </a:r>
            <a:r>
              <a:rPr lang="en-CA" i="1" dirty="0" smtClean="0"/>
              <a:t>), </a:t>
            </a:r>
            <a:r>
              <a:rPr lang="en-CA" i="1" dirty="0" err="1" smtClean="0"/>
              <a:t>mais</a:t>
            </a:r>
            <a:r>
              <a:rPr lang="en-CA" i="1" dirty="0" smtClean="0"/>
              <a:t> pas </a:t>
            </a:r>
            <a:r>
              <a:rPr lang="en-CA" i="1" dirty="0" err="1" smtClean="0"/>
              <a:t>l’inverse</a:t>
            </a:r>
            <a:endParaRPr lang="en-CA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851920" y="6021288"/>
            <a:ext cx="4924942" cy="510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i="1" dirty="0" smtClean="0"/>
              <a:t>Go specs: The </a:t>
            </a:r>
            <a:r>
              <a:rPr lang="en-CA" sz="900" i="1" dirty="0"/>
              <a:t>method set of any other named type T consists of all methods with receiver type T. The method set of the corresponding pointer type *T is the set of all methods with receiver *T or T (that is, it also contains the method set of T).</a:t>
            </a:r>
          </a:p>
        </p:txBody>
      </p:sp>
    </p:spTree>
    <p:extLst>
      <p:ext uri="{BB962C8B-B14F-4D97-AF65-F5344CB8AC3E}">
        <p14:creationId xmlns:p14="http://schemas.microsoft.com/office/powerpoint/2010/main" val="12185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Arbre</a:t>
            </a:r>
            <a:r>
              <a:rPr lang="en-CA" dirty="0" smtClean="0"/>
              <a:t> </a:t>
            </a:r>
            <a:r>
              <a:rPr lang="en-CA" dirty="0" err="1" smtClean="0"/>
              <a:t>binaire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1268760"/>
            <a:ext cx="419377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Courier New" pitchFamily="49" charset="0"/>
              </a:rPr>
              <a:t>type Tree </a:t>
            </a:r>
            <a:r>
              <a:rPr lang="en-CA" sz="1600" b="1" dirty="0" err="1">
                <a:latin typeface="Courier New" pitchFamily="49" charset="0"/>
              </a:rPr>
              <a:t>struct</a:t>
            </a:r>
            <a:r>
              <a:rPr lang="en-CA" sz="1600" b="1" dirty="0">
                <a:latin typeface="Courier New" pitchFamily="49" charset="0"/>
              </a:rPr>
              <a:t> {</a:t>
            </a:r>
          </a:p>
          <a:p>
            <a:r>
              <a:rPr lang="en-CA" sz="1600" b="1" dirty="0">
                <a:latin typeface="Courier New" pitchFamily="49" charset="0"/>
              </a:rPr>
              <a:t>	Left  *Tree</a:t>
            </a:r>
          </a:p>
          <a:p>
            <a:r>
              <a:rPr lang="en-CA" sz="1600" b="1" dirty="0">
                <a:latin typeface="Courier New" pitchFamily="49" charset="0"/>
              </a:rPr>
              <a:t>	Value </a:t>
            </a:r>
            <a:r>
              <a:rPr lang="en-CA" sz="1600" b="1" dirty="0" err="1">
                <a:latin typeface="Courier New" pitchFamily="49" charset="0"/>
              </a:rPr>
              <a:t>int</a:t>
            </a:r>
            <a:endParaRPr lang="en-CA" sz="1600" b="1" dirty="0">
              <a:latin typeface="Courier New" pitchFamily="49" charset="0"/>
            </a:endParaRPr>
          </a:p>
          <a:p>
            <a:r>
              <a:rPr lang="en-CA" sz="1600" b="1" dirty="0">
                <a:latin typeface="Courier New" pitchFamily="49" charset="0"/>
              </a:rPr>
              <a:t>	Right *Tree</a:t>
            </a:r>
          </a:p>
          <a:p>
            <a:r>
              <a:rPr lang="en-CA" sz="1600" b="1" dirty="0">
                <a:latin typeface="Courier New" pitchFamily="49" charset="0"/>
              </a:rPr>
              <a:t>}</a:t>
            </a:r>
          </a:p>
          <a:p>
            <a:endParaRPr lang="en-CA" sz="1600" b="1" dirty="0">
              <a:latin typeface="Courier New" pitchFamily="49" charset="0"/>
            </a:endParaRPr>
          </a:p>
          <a:p>
            <a:r>
              <a:rPr lang="en-CA" sz="1600" b="1" dirty="0" err="1">
                <a:latin typeface="Courier New" pitchFamily="49" charset="0"/>
              </a:rPr>
              <a:t>func</a:t>
            </a:r>
            <a:r>
              <a:rPr lang="en-CA" sz="1600" b="1" dirty="0">
                <a:latin typeface="Courier New" pitchFamily="49" charset="0"/>
              </a:rPr>
              <a:t> </a:t>
            </a:r>
            <a:r>
              <a:rPr lang="en-CA" sz="1600" b="1" dirty="0" err="1">
                <a:latin typeface="Courier New" pitchFamily="49" charset="0"/>
              </a:rPr>
              <a:t>NewTree</a:t>
            </a:r>
            <a:r>
              <a:rPr lang="en-CA" sz="1600" b="1" dirty="0">
                <a:latin typeface="Courier New" pitchFamily="49" charset="0"/>
              </a:rPr>
              <a:t>(v </a:t>
            </a:r>
            <a:r>
              <a:rPr lang="en-CA" sz="1600" b="1" dirty="0" err="1">
                <a:latin typeface="Courier New" pitchFamily="49" charset="0"/>
              </a:rPr>
              <a:t>int</a:t>
            </a:r>
            <a:r>
              <a:rPr lang="en-CA" sz="1600" b="1" dirty="0">
                <a:latin typeface="Courier New" pitchFamily="49" charset="0"/>
              </a:rPr>
              <a:t>) *Tree {</a:t>
            </a:r>
          </a:p>
          <a:p>
            <a:endParaRPr lang="en-CA" sz="1600" b="1" dirty="0">
              <a:latin typeface="Courier New" pitchFamily="49" charset="0"/>
            </a:endParaRPr>
          </a:p>
          <a:p>
            <a:r>
              <a:rPr lang="en-CA" sz="1600" b="1" dirty="0">
                <a:latin typeface="Courier New" pitchFamily="49" charset="0"/>
              </a:rPr>
              <a:t>	return &amp;Tree{nil, v, nil}</a:t>
            </a:r>
          </a:p>
          <a:p>
            <a:r>
              <a:rPr lang="en-CA" sz="1600" b="1" dirty="0" smtClean="0">
                <a:latin typeface="Courier New" pitchFamily="49" charset="0"/>
              </a:rPr>
              <a:t>}</a:t>
            </a:r>
          </a:p>
          <a:p>
            <a:endParaRPr lang="en-CA" sz="1600" b="1" dirty="0" smtClean="0">
              <a:latin typeface="Courier New" pitchFamily="49" charset="0"/>
            </a:endParaRPr>
          </a:p>
          <a:p>
            <a:r>
              <a:rPr lang="en-CA" sz="1600" b="1" dirty="0" err="1">
                <a:latin typeface="Courier New" pitchFamily="49" charset="0"/>
              </a:rPr>
              <a:t>func</a:t>
            </a:r>
            <a:r>
              <a:rPr lang="en-CA" sz="1600" b="1" dirty="0">
                <a:latin typeface="Courier New" pitchFamily="49" charset="0"/>
              </a:rPr>
              <a:t> (t *Tree) </a:t>
            </a:r>
            <a:r>
              <a:rPr lang="en-CA" sz="1600" b="1" dirty="0" err="1">
                <a:latin typeface="Courier New" pitchFamily="49" charset="0"/>
              </a:rPr>
              <a:t>InOrder</a:t>
            </a:r>
            <a:r>
              <a:rPr lang="en-CA" sz="1600" b="1" dirty="0">
                <a:latin typeface="Courier New" pitchFamily="49" charset="0"/>
              </a:rPr>
              <a:t>() {</a:t>
            </a:r>
          </a:p>
          <a:p>
            <a:endParaRPr lang="en-CA" sz="1600" b="1" dirty="0">
              <a:latin typeface="Courier New" pitchFamily="49" charset="0"/>
            </a:endParaRPr>
          </a:p>
          <a:p>
            <a:r>
              <a:rPr lang="en-CA" sz="1600" b="1" dirty="0">
                <a:latin typeface="Courier New" pitchFamily="49" charset="0"/>
              </a:rPr>
              <a:t>	if </a:t>
            </a:r>
            <a:r>
              <a:rPr lang="en-CA" sz="1600" b="1" dirty="0" err="1">
                <a:latin typeface="Courier New" pitchFamily="49" charset="0"/>
              </a:rPr>
              <a:t>t.Left</a:t>
            </a:r>
            <a:r>
              <a:rPr lang="en-CA" sz="1600" b="1" dirty="0">
                <a:latin typeface="Courier New" pitchFamily="49" charset="0"/>
              </a:rPr>
              <a:t> != nil {</a:t>
            </a:r>
          </a:p>
          <a:p>
            <a:r>
              <a:rPr lang="en-CA" sz="1600" b="1" dirty="0">
                <a:latin typeface="Courier New" pitchFamily="49" charset="0"/>
              </a:rPr>
              <a:t>  	  </a:t>
            </a:r>
            <a:r>
              <a:rPr lang="en-CA" sz="1600" b="1" dirty="0" err="1">
                <a:latin typeface="Courier New" pitchFamily="49" charset="0"/>
              </a:rPr>
              <a:t>t.Left.InOrder</a:t>
            </a:r>
            <a:r>
              <a:rPr lang="en-CA" sz="1600" b="1" dirty="0">
                <a:latin typeface="Courier New" pitchFamily="49" charset="0"/>
              </a:rPr>
              <a:t>()</a:t>
            </a:r>
          </a:p>
          <a:p>
            <a:r>
              <a:rPr lang="en-CA" sz="1600" b="1" dirty="0">
                <a:latin typeface="Courier New" pitchFamily="49" charset="0"/>
              </a:rPr>
              <a:t>	}</a:t>
            </a:r>
          </a:p>
          <a:p>
            <a:r>
              <a:rPr lang="en-CA" sz="1600" b="1" dirty="0">
                <a:latin typeface="Courier New" pitchFamily="49" charset="0"/>
              </a:rPr>
              <a:t>	</a:t>
            </a:r>
            <a:r>
              <a:rPr lang="en-CA" sz="1600" b="1" dirty="0" err="1">
                <a:latin typeface="Courier New" pitchFamily="49" charset="0"/>
              </a:rPr>
              <a:t>fmt.Println</a:t>
            </a:r>
            <a:r>
              <a:rPr lang="en-CA" sz="1600" b="1" dirty="0">
                <a:latin typeface="Courier New" pitchFamily="49" charset="0"/>
              </a:rPr>
              <a:t>(</a:t>
            </a:r>
            <a:r>
              <a:rPr lang="en-CA" sz="1600" b="1" dirty="0" err="1">
                <a:latin typeface="Courier New" pitchFamily="49" charset="0"/>
              </a:rPr>
              <a:t>t.Value</a:t>
            </a:r>
            <a:r>
              <a:rPr lang="en-CA" sz="1600" b="1" dirty="0">
                <a:latin typeface="Courier New" pitchFamily="49" charset="0"/>
              </a:rPr>
              <a:t>)</a:t>
            </a:r>
          </a:p>
          <a:p>
            <a:r>
              <a:rPr lang="en-CA" sz="1600" b="1" dirty="0">
                <a:latin typeface="Courier New" pitchFamily="49" charset="0"/>
              </a:rPr>
              <a:t>	if </a:t>
            </a:r>
            <a:r>
              <a:rPr lang="en-CA" sz="1600" b="1" dirty="0" err="1">
                <a:latin typeface="Courier New" pitchFamily="49" charset="0"/>
              </a:rPr>
              <a:t>t.Right</a:t>
            </a:r>
            <a:r>
              <a:rPr lang="en-CA" sz="1600" b="1" dirty="0">
                <a:latin typeface="Courier New" pitchFamily="49" charset="0"/>
              </a:rPr>
              <a:t> != nil {</a:t>
            </a:r>
          </a:p>
          <a:p>
            <a:r>
              <a:rPr lang="en-CA" sz="1600" b="1" dirty="0">
                <a:latin typeface="Courier New" pitchFamily="49" charset="0"/>
              </a:rPr>
              <a:t>	  </a:t>
            </a:r>
            <a:r>
              <a:rPr lang="en-CA" sz="1600" b="1" dirty="0" err="1">
                <a:latin typeface="Courier New" pitchFamily="49" charset="0"/>
              </a:rPr>
              <a:t>t.Right.InOrder</a:t>
            </a:r>
            <a:r>
              <a:rPr lang="en-CA" sz="1600" b="1" dirty="0">
                <a:latin typeface="Courier New" pitchFamily="49" charset="0"/>
              </a:rPr>
              <a:t>()</a:t>
            </a:r>
          </a:p>
          <a:p>
            <a:r>
              <a:rPr lang="en-CA" sz="1600" b="1" dirty="0">
                <a:latin typeface="Courier New" pitchFamily="49" charset="0"/>
              </a:rPr>
              <a:t>	}</a:t>
            </a:r>
          </a:p>
          <a:p>
            <a:r>
              <a:rPr lang="en-CA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8166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Insertion </a:t>
            </a:r>
            <a:r>
              <a:rPr lang="en-CA" dirty="0" err="1" smtClean="0"/>
              <a:t>dans</a:t>
            </a:r>
            <a:r>
              <a:rPr lang="en-CA" dirty="0" smtClean="0"/>
              <a:t> un </a:t>
            </a:r>
            <a:br>
              <a:rPr lang="en-CA" dirty="0" smtClean="0"/>
            </a:br>
            <a:r>
              <a:rPr lang="en-CA" dirty="0" err="1" smtClean="0"/>
              <a:t>arbre</a:t>
            </a:r>
            <a:r>
              <a:rPr lang="en-CA" dirty="0" smtClean="0"/>
              <a:t> </a:t>
            </a:r>
            <a:r>
              <a:rPr lang="en-CA" dirty="0" err="1" smtClean="0"/>
              <a:t>binaire</a:t>
            </a:r>
            <a:r>
              <a:rPr lang="en-CA" dirty="0" smtClean="0"/>
              <a:t> de </a:t>
            </a:r>
            <a:r>
              <a:rPr lang="en-CA" dirty="0" err="1" smtClean="0"/>
              <a:t>recherche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84784"/>
            <a:ext cx="5917004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 err="1">
                <a:latin typeface="Courier New" pitchFamily="49" charset="0"/>
              </a:rPr>
              <a:t>func</a:t>
            </a:r>
            <a:r>
              <a:rPr lang="en-CA" sz="1600" b="1" dirty="0">
                <a:latin typeface="Courier New" pitchFamily="49" charset="0"/>
              </a:rPr>
              <a:t> (t *Tree) Insert(v </a:t>
            </a:r>
            <a:r>
              <a:rPr lang="en-CA" sz="1600" b="1" dirty="0" err="1">
                <a:latin typeface="Courier New" pitchFamily="49" charset="0"/>
              </a:rPr>
              <a:t>int</a:t>
            </a:r>
            <a:r>
              <a:rPr lang="en-CA" sz="1600" b="1" dirty="0">
                <a:latin typeface="Courier New" pitchFamily="49" charset="0"/>
              </a:rPr>
              <a:t>) *Tree {</a:t>
            </a:r>
          </a:p>
          <a:p>
            <a:endParaRPr lang="en-CA" sz="1600" b="1" dirty="0">
              <a:latin typeface="Courier New" pitchFamily="49" charset="0"/>
            </a:endParaRPr>
          </a:p>
          <a:p>
            <a:r>
              <a:rPr lang="en-CA" sz="1600" b="1" dirty="0">
                <a:latin typeface="Courier New" pitchFamily="49" charset="0"/>
              </a:rPr>
              <a:t>	if v &lt; </a:t>
            </a:r>
            <a:r>
              <a:rPr lang="en-CA" sz="1600" b="1" dirty="0" err="1">
                <a:latin typeface="Courier New" pitchFamily="49" charset="0"/>
              </a:rPr>
              <a:t>t.Value</a:t>
            </a:r>
            <a:r>
              <a:rPr lang="en-CA" sz="1600" b="1" dirty="0">
                <a:latin typeface="Courier New" pitchFamily="49" charset="0"/>
              </a:rPr>
              <a:t> {</a:t>
            </a:r>
          </a:p>
          <a:p>
            <a:r>
              <a:rPr lang="en-CA" sz="1600" b="1" dirty="0">
                <a:latin typeface="Courier New" pitchFamily="49" charset="0"/>
              </a:rPr>
              <a:t>		if </a:t>
            </a:r>
            <a:r>
              <a:rPr lang="en-CA" sz="1600" b="1" dirty="0" err="1">
                <a:latin typeface="Courier New" pitchFamily="49" charset="0"/>
              </a:rPr>
              <a:t>t.Left</a:t>
            </a:r>
            <a:r>
              <a:rPr lang="en-CA" sz="1600" b="1" dirty="0">
                <a:latin typeface="Courier New" pitchFamily="49" charset="0"/>
              </a:rPr>
              <a:t> == nil {</a:t>
            </a:r>
          </a:p>
          <a:p>
            <a:r>
              <a:rPr lang="en-CA" sz="1600" b="1" dirty="0">
                <a:latin typeface="Courier New" pitchFamily="49" charset="0"/>
              </a:rPr>
              <a:t>			</a:t>
            </a:r>
            <a:r>
              <a:rPr lang="en-CA" sz="1600" b="1" dirty="0" err="1">
                <a:latin typeface="Courier New" pitchFamily="49" charset="0"/>
              </a:rPr>
              <a:t>t.Left</a:t>
            </a:r>
            <a:r>
              <a:rPr lang="en-CA" sz="1600" b="1" dirty="0">
                <a:latin typeface="Courier New" pitchFamily="49" charset="0"/>
              </a:rPr>
              <a:t>= </a:t>
            </a:r>
            <a:r>
              <a:rPr lang="en-CA" sz="1600" b="1" dirty="0" err="1">
                <a:latin typeface="Courier New" pitchFamily="49" charset="0"/>
              </a:rPr>
              <a:t>NewTree</a:t>
            </a:r>
            <a:r>
              <a:rPr lang="en-CA" sz="1600" b="1" dirty="0">
                <a:latin typeface="Courier New" pitchFamily="49" charset="0"/>
              </a:rPr>
              <a:t>(v)</a:t>
            </a:r>
          </a:p>
          <a:p>
            <a:r>
              <a:rPr lang="en-CA" sz="1600" b="1" dirty="0">
                <a:latin typeface="Courier New" pitchFamily="49" charset="0"/>
              </a:rPr>
              <a:t>			return </a:t>
            </a:r>
            <a:r>
              <a:rPr lang="en-CA" sz="1600" b="1" dirty="0" err="1">
                <a:latin typeface="Courier New" pitchFamily="49" charset="0"/>
              </a:rPr>
              <a:t>t.Left</a:t>
            </a:r>
            <a:endParaRPr lang="en-CA" sz="1600" b="1" dirty="0">
              <a:latin typeface="Courier New" pitchFamily="49" charset="0"/>
            </a:endParaRPr>
          </a:p>
          <a:p>
            <a:r>
              <a:rPr lang="en-CA" sz="1600" b="1" dirty="0">
                <a:latin typeface="Courier New" pitchFamily="49" charset="0"/>
              </a:rPr>
              <a:t>		} else {</a:t>
            </a:r>
          </a:p>
          <a:p>
            <a:r>
              <a:rPr lang="en-CA" sz="1600" b="1" dirty="0">
                <a:latin typeface="Courier New" pitchFamily="49" charset="0"/>
              </a:rPr>
              <a:t>			return </a:t>
            </a:r>
            <a:r>
              <a:rPr lang="en-CA" sz="1600" b="1" dirty="0" err="1">
                <a:latin typeface="Courier New" pitchFamily="49" charset="0"/>
              </a:rPr>
              <a:t>t.Left.Insert</a:t>
            </a:r>
            <a:r>
              <a:rPr lang="en-CA" sz="1600" b="1" dirty="0">
                <a:latin typeface="Courier New" pitchFamily="49" charset="0"/>
              </a:rPr>
              <a:t>(v)</a:t>
            </a:r>
          </a:p>
          <a:p>
            <a:r>
              <a:rPr lang="en-CA" sz="1600" b="1" dirty="0">
                <a:latin typeface="Courier New" pitchFamily="49" charset="0"/>
              </a:rPr>
              <a:t>		}</a:t>
            </a:r>
          </a:p>
          <a:p>
            <a:r>
              <a:rPr lang="en-CA" sz="1600" b="1" dirty="0">
                <a:latin typeface="Courier New" pitchFamily="49" charset="0"/>
              </a:rPr>
              <a:t>	} else {</a:t>
            </a:r>
          </a:p>
          <a:p>
            <a:r>
              <a:rPr lang="en-CA" sz="1600" b="1" dirty="0">
                <a:latin typeface="Courier New" pitchFamily="49" charset="0"/>
              </a:rPr>
              <a:t>		if </a:t>
            </a:r>
            <a:r>
              <a:rPr lang="en-CA" sz="1600" b="1" dirty="0" err="1">
                <a:latin typeface="Courier New" pitchFamily="49" charset="0"/>
              </a:rPr>
              <a:t>t.Right</a:t>
            </a:r>
            <a:r>
              <a:rPr lang="en-CA" sz="1600" b="1" dirty="0">
                <a:latin typeface="Courier New" pitchFamily="49" charset="0"/>
              </a:rPr>
              <a:t> == nil {</a:t>
            </a:r>
          </a:p>
          <a:p>
            <a:r>
              <a:rPr lang="en-CA" sz="1600" b="1" dirty="0">
                <a:latin typeface="Courier New" pitchFamily="49" charset="0"/>
              </a:rPr>
              <a:t>			</a:t>
            </a:r>
            <a:r>
              <a:rPr lang="en-CA" sz="1600" b="1" dirty="0" err="1">
                <a:latin typeface="Courier New" pitchFamily="49" charset="0"/>
              </a:rPr>
              <a:t>t.Right</a:t>
            </a:r>
            <a:r>
              <a:rPr lang="en-CA" sz="1600" b="1" dirty="0">
                <a:latin typeface="Courier New" pitchFamily="49" charset="0"/>
              </a:rPr>
              <a:t>= </a:t>
            </a:r>
            <a:r>
              <a:rPr lang="en-CA" sz="1600" b="1" dirty="0" err="1">
                <a:latin typeface="Courier New" pitchFamily="49" charset="0"/>
              </a:rPr>
              <a:t>NewTree</a:t>
            </a:r>
            <a:r>
              <a:rPr lang="en-CA" sz="1600" b="1" dirty="0">
                <a:latin typeface="Courier New" pitchFamily="49" charset="0"/>
              </a:rPr>
              <a:t>(v)</a:t>
            </a:r>
          </a:p>
          <a:p>
            <a:r>
              <a:rPr lang="en-CA" sz="1600" b="1" dirty="0">
                <a:latin typeface="Courier New" pitchFamily="49" charset="0"/>
              </a:rPr>
              <a:t>			return </a:t>
            </a:r>
            <a:r>
              <a:rPr lang="en-CA" sz="1600" b="1" dirty="0" err="1">
                <a:latin typeface="Courier New" pitchFamily="49" charset="0"/>
              </a:rPr>
              <a:t>t.Right</a:t>
            </a:r>
            <a:endParaRPr lang="en-CA" sz="1600" b="1" dirty="0">
              <a:latin typeface="Courier New" pitchFamily="49" charset="0"/>
            </a:endParaRPr>
          </a:p>
          <a:p>
            <a:r>
              <a:rPr lang="en-CA" sz="1600" b="1" dirty="0">
                <a:latin typeface="Courier New" pitchFamily="49" charset="0"/>
              </a:rPr>
              <a:t>		} else {</a:t>
            </a:r>
          </a:p>
          <a:p>
            <a:r>
              <a:rPr lang="en-CA" sz="1600" b="1" dirty="0">
                <a:latin typeface="Courier New" pitchFamily="49" charset="0"/>
              </a:rPr>
              <a:t>			return </a:t>
            </a:r>
            <a:r>
              <a:rPr lang="en-CA" sz="1600" b="1" dirty="0" err="1">
                <a:latin typeface="Courier New" pitchFamily="49" charset="0"/>
              </a:rPr>
              <a:t>t.Right.Insert</a:t>
            </a:r>
            <a:r>
              <a:rPr lang="en-CA" sz="1600" b="1" dirty="0">
                <a:latin typeface="Courier New" pitchFamily="49" charset="0"/>
              </a:rPr>
              <a:t>(v)</a:t>
            </a:r>
          </a:p>
          <a:p>
            <a:r>
              <a:rPr lang="en-CA" sz="1600" b="1" dirty="0">
                <a:latin typeface="Courier New" pitchFamily="49" charset="0"/>
              </a:rPr>
              <a:t>		}</a:t>
            </a:r>
          </a:p>
          <a:p>
            <a:r>
              <a:rPr lang="en-CA" sz="1600" b="1" dirty="0">
                <a:latin typeface="Courier New" pitchFamily="49" charset="0"/>
              </a:rPr>
              <a:t>	}</a:t>
            </a:r>
          </a:p>
          <a:p>
            <a:r>
              <a:rPr lang="en-CA" sz="1600" b="1" dirty="0">
                <a:latin typeface="Courier New" pitchFamily="49" charset="0"/>
              </a:rPr>
              <a:t>	return t</a:t>
            </a:r>
          </a:p>
          <a:p>
            <a:r>
              <a:rPr lang="en-CA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2784" y="4437112"/>
            <a:ext cx="2105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err="1">
                <a:latin typeface="Courier New" pitchFamily="49" charset="0"/>
              </a:rPr>
              <a:t>func</a:t>
            </a:r>
            <a:r>
              <a:rPr lang="en-CA" sz="1200" b="1" dirty="0">
                <a:latin typeface="Courier New" pitchFamily="49" charset="0"/>
              </a:rPr>
              <a:t> main() {</a:t>
            </a:r>
          </a:p>
          <a:p>
            <a:endParaRPr lang="en-CA" sz="1200" b="1" dirty="0">
              <a:latin typeface="Courier New" pitchFamily="49" charset="0"/>
            </a:endParaRPr>
          </a:p>
          <a:p>
            <a:r>
              <a:rPr lang="en-CA" sz="1200" b="1" dirty="0">
                <a:latin typeface="Courier New" pitchFamily="49" charset="0"/>
              </a:rPr>
              <a:t>    t:= </a:t>
            </a:r>
            <a:r>
              <a:rPr lang="en-CA" sz="1200" b="1" dirty="0" err="1">
                <a:latin typeface="Courier New" pitchFamily="49" charset="0"/>
              </a:rPr>
              <a:t>NewTree</a:t>
            </a:r>
            <a:r>
              <a:rPr lang="en-CA" sz="1200" b="1" dirty="0">
                <a:latin typeface="Courier New" pitchFamily="49" charset="0"/>
              </a:rPr>
              <a:t>(5)</a:t>
            </a:r>
          </a:p>
          <a:p>
            <a:endParaRPr lang="en-CA" sz="1200" b="1" dirty="0">
              <a:latin typeface="Courier New" pitchFamily="49" charset="0"/>
            </a:endParaRPr>
          </a:p>
          <a:p>
            <a:r>
              <a:rPr lang="en-CA" sz="1200" b="1" dirty="0">
                <a:latin typeface="Courier New" pitchFamily="49" charset="0"/>
              </a:rPr>
              <a:t>    </a:t>
            </a:r>
            <a:r>
              <a:rPr lang="en-CA" sz="1200" b="1" dirty="0" err="1">
                <a:latin typeface="Courier New" pitchFamily="49" charset="0"/>
              </a:rPr>
              <a:t>t.Insert</a:t>
            </a:r>
            <a:r>
              <a:rPr lang="en-CA" sz="1200" b="1" dirty="0">
                <a:latin typeface="Courier New" pitchFamily="49" charset="0"/>
              </a:rPr>
              <a:t>(7)</a:t>
            </a:r>
          </a:p>
          <a:p>
            <a:r>
              <a:rPr lang="en-CA" sz="1200" b="1" dirty="0">
                <a:latin typeface="Courier New" pitchFamily="49" charset="0"/>
              </a:rPr>
              <a:t>    </a:t>
            </a:r>
            <a:r>
              <a:rPr lang="en-CA" sz="1200" b="1" dirty="0" err="1">
                <a:latin typeface="Courier New" pitchFamily="49" charset="0"/>
              </a:rPr>
              <a:t>t.Insert</a:t>
            </a:r>
            <a:r>
              <a:rPr lang="en-CA" sz="1200" b="1" dirty="0">
                <a:latin typeface="Courier New" pitchFamily="49" charset="0"/>
              </a:rPr>
              <a:t>(9)</a:t>
            </a:r>
          </a:p>
          <a:p>
            <a:r>
              <a:rPr lang="en-CA" sz="1200" b="1" dirty="0">
                <a:latin typeface="Courier New" pitchFamily="49" charset="0"/>
              </a:rPr>
              <a:t>    </a:t>
            </a:r>
            <a:r>
              <a:rPr lang="en-CA" sz="1200" b="1" dirty="0" err="1">
                <a:latin typeface="Courier New" pitchFamily="49" charset="0"/>
              </a:rPr>
              <a:t>t.Insert</a:t>
            </a:r>
            <a:r>
              <a:rPr lang="en-CA" sz="1200" b="1" dirty="0">
                <a:latin typeface="Courier New" pitchFamily="49" charset="0"/>
              </a:rPr>
              <a:t>(2)</a:t>
            </a:r>
          </a:p>
          <a:p>
            <a:endParaRPr lang="en-CA" sz="1200" b="1" dirty="0">
              <a:latin typeface="Courier New" pitchFamily="49" charset="0"/>
            </a:endParaRPr>
          </a:p>
          <a:p>
            <a:r>
              <a:rPr lang="en-CA" sz="1200" b="1" dirty="0" smtClean="0">
                <a:latin typeface="Courier New" pitchFamily="49" charset="0"/>
              </a:rPr>
              <a:t>    </a:t>
            </a:r>
            <a:r>
              <a:rPr lang="en-CA" sz="1200" b="1" dirty="0" err="1" smtClean="0">
                <a:latin typeface="Courier New" pitchFamily="49" charset="0"/>
              </a:rPr>
              <a:t>t.InOrder</a:t>
            </a:r>
            <a:r>
              <a:rPr lang="en-CA" sz="1200" b="1" dirty="0">
                <a:latin typeface="Courier New" pitchFamily="49" charset="0"/>
              </a:rPr>
              <a:t>()</a:t>
            </a:r>
          </a:p>
          <a:p>
            <a:r>
              <a:rPr lang="en-CA" sz="12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4937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250704" cy="4525963"/>
          </a:xfrm>
        </p:spPr>
        <p:txBody>
          <a:bodyPr/>
          <a:lstStyle/>
          <a:p>
            <a:r>
              <a:rPr lang="en-US" dirty="0" err="1" smtClean="0"/>
              <a:t>Truc</a:t>
            </a:r>
            <a:r>
              <a:rPr lang="en-US" dirty="0" smtClean="0"/>
              <a:t>: </a:t>
            </a:r>
            <a:r>
              <a:rPr lang="en-US" dirty="0" err="1" smtClean="0"/>
              <a:t>utiliser</a:t>
            </a:r>
            <a:r>
              <a:rPr lang="en-US" dirty="0" smtClean="0"/>
              <a:t> </a:t>
            </a:r>
            <a:r>
              <a:rPr lang="en-US" dirty="0" err="1" smtClean="0"/>
              <a:t>l’interface</a:t>
            </a:r>
            <a:r>
              <a:rPr lang="en-US" dirty="0" smtClean="0"/>
              <a:t> vide qui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satisfaite</a:t>
            </a:r>
            <a:r>
              <a:rPr lang="en-US" dirty="0" smtClean="0"/>
              <a:t> par </a:t>
            </a:r>
            <a:r>
              <a:rPr lang="en-US" dirty="0" err="1" smtClean="0"/>
              <a:t>tous</a:t>
            </a:r>
            <a:r>
              <a:rPr lang="en-US" dirty="0" smtClean="0"/>
              <a:t> les types Go</a:t>
            </a:r>
          </a:p>
          <a:p>
            <a:pPr lvl="1"/>
            <a:r>
              <a:rPr lang="en-US" dirty="0" err="1" smtClean="0"/>
              <a:t>Cette</a:t>
            </a:r>
            <a:r>
              <a:rPr lang="en-US" dirty="0" smtClean="0"/>
              <a:t> solution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toutefois</a:t>
            </a:r>
            <a:r>
              <a:rPr lang="en-US" dirty="0" smtClean="0"/>
              <a:t> </a:t>
            </a:r>
            <a:r>
              <a:rPr lang="en-US" dirty="0" err="1" smtClean="0"/>
              <a:t>moins</a:t>
            </a:r>
            <a:r>
              <a:rPr lang="en-US" dirty="0" smtClean="0"/>
              <a:t> </a:t>
            </a:r>
            <a:r>
              <a:rPr lang="en-US" dirty="0" err="1" smtClean="0"/>
              <a:t>efficace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Une</a:t>
            </a:r>
            <a:r>
              <a:rPr lang="en-US" dirty="0" smtClean="0"/>
              <a:t> file Go </a:t>
            </a:r>
            <a:r>
              <a:rPr lang="en-US" dirty="0" err="1" smtClean="0"/>
              <a:t>générique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23928" y="1496973"/>
            <a:ext cx="49685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</a:rPr>
              <a:t>type Queue </a:t>
            </a:r>
            <a:r>
              <a:rPr lang="en-US" sz="1600" b="1" dirty="0" err="1">
                <a:latin typeface="Courier New" pitchFamily="49" charset="0"/>
              </a:rPr>
              <a:t>struct</a:t>
            </a:r>
            <a:r>
              <a:rPr lang="en-US" sz="1600" b="1" dirty="0">
                <a:latin typeface="Courier New" pitchFamily="49" charset="0"/>
              </a:rPr>
              <a:t> {</a:t>
            </a:r>
          </a:p>
          <a:p>
            <a:r>
              <a:rPr lang="en-US" sz="1600" b="1" dirty="0">
                <a:latin typeface="Courier New" pitchFamily="49" charset="0"/>
              </a:rPr>
              <a:t>    items []interface{}</a:t>
            </a:r>
          </a:p>
          <a:p>
            <a:r>
              <a:rPr lang="en-US" sz="1600" b="1" dirty="0">
                <a:latin typeface="Courier New" pitchFamily="49" charset="0"/>
              </a:rPr>
              <a:t>}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Enqueue</a:t>
            </a:r>
            <a:r>
              <a:rPr lang="en-US" sz="1600" b="1" dirty="0">
                <a:latin typeface="Courier New" pitchFamily="49" charset="0"/>
              </a:rPr>
              <a:t> adds a value to the </a:t>
            </a:r>
            <a:endParaRPr lang="en-US" sz="1600" b="1" dirty="0" smtClean="0">
              <a:latin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</a:rPr>
              <a:t>// end </a:t>
            </a:r>
            <a:r>
              <a:rPr lang="en-US" sz="1600" b="1" dirty="0">
                <a:latin typeface="Courier New" pitchFamily="49" charset="0"/>
              </a:rPr>
              <a:t>of the queue</a:t>
            </a:r>
          </a:p>
          <a:p>
            <a:r>
              <a:rPr lang="en-US" sz="1600" b="1" dirty="0" err="1">
                <a:latin typeface="Courier New" pitchFamily="49" charset="0"/>
              </a:rPr>
              <a:t>func</a:t>
            </a:r>
            <a:r>
              <a:rPr lang="en-US" sz="1600" b="1" dirty="0">
                <a:latin typeface="Courier New" pitchFamily="49" charset="0"/>
              </a:rPr>
              <a:t> (s *Queue) </a:t>
            </a:r>
            <a:r>
              <a:rPr lang="en-US" sz="1600" b="1" dirty="0" err="1">
                <a:latin typeface="Courier New" pitchFamily="49" charset="0"/>
              </a:rPr>
              <a:t>Enqueue</a:t>
            </a:r>
            <a:r>
              <a:rPr lang="en-US" sz="1600" b="1" dirty="0">
                <a:latin typeface="Courier New" pitchFamily="49" charset="0"/>
              </a:rPr>
              <a:t>(t interface{}) {</a:t>
            </a:r>
          </a:p>
          <a:p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s.items</a:t>
            </a:r>
            <a:r>
              <a:rPr lang="en-US" sz="1600" b="1" dirty="0">
                <a:latin typeface="Courier New" pitchFamily="49" charset="0"/>
              </a:rPr>
              <a:t> = append(</a:t>
            </a:r>
            <a:r>
              <a:rPr lang="en-US" sz="1600" b="1" dirty="0" err="1">
                <a:latin typeface="Courier New" pitchFamily="49" charset="0"/>
              </a:rPr>
              <a:t>s.items</a:t>
            </a:r>
            <a:r>
              <a:rPr lang="en-US" sz="1600" b="1" dirty="0">
                <a:latin typeface="Courier New" pitchFamily="49" charset="0"/>
              </a:rPr>
              <a:t>, t)</a:t>
            </a:r>
          </a:p>
          <a:p>
            <a:r>
              <a:rPr lang="en-US" sz="1600" b="1" dirty="0">
                <a:latin typeface="Courier New" pitchFamily="49" charset="0"/>
              </a:rPr>
              <a:t>}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Dequeue</a:t>
            </a:r>
            <a:r>
              <a:rPr lang="en-US" sz="1600" b="1" dirty="0">
                <a:latin typeface="Courier New" pitchFamily="49" charset="0"/>
              </a:rPr>
              <a:t> removes a value from the </a:t>
            </a:r>
            <a:endParaRPr lang="en-US" sz="1600" b="1" dirty="0" smtClean="0">
              <a:latin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</a:rPr>
              <a:t>// start </a:t>
            </a:r>
            <a:r>
              <a:rPr lang="en-US" sz="1600" b="1" dirty="0">
                <a:latin typeface="Courier New" pitchFamily="49" charset="0"/>
              </a:rPr>
              <a:t>of the queue</a:t>
            </a:r>
          </a:p>
          <a:p>
            <a:r>
              <a:rPr lang="en-US" sz="1600" b="1" dirty="0" err="1">
                <a:latin typeface="Courier New" pitchFamily="49" charset="0"/>
              </a:rPr>
              <a:t>func</a:t>
            </a:r>
            <a:r>
              <a:rPr lang="en-US" sz="1600" b="1" dirty="0">
                <a:latin typeface="Courier New" pitchFamily="49" charset="0"/>
              </a:rPr>
              <a:t> (s *Queue) </a:t>
            </a:r>
            <a:r>
              <a:rPr lang="en-US" sz="1600" b="1" dirty="0" err="1">
                <a:latin typeface="Courier New" pitchFamily="49" charset="0"/>
              </a:rPr>
              <a:t>Dequeue</a:t>
            </a:r>
            <a:r>
              <a:rPr lang="en-US" sz="1600" b="1" dirty="0">
                <a:latin typeface="Courier New" pitchFamily="49" charset="0"/>
              </a:rPr>
              <a:t>() interface{} {</a:t>
            </a:r>
          </a:p>
          <a:p>
            <a:r>
              <a:rPr lang="en-US" sz="1600" b="1" dirty="0">
                <a:latin typeface="Courier New" pitchFamily="49" charset="0"/>
              </a:rPr>
              <a:t>    item := </a:t>
            </a:r>
            <a:r>
              <a:rPr lang="en-US" sz="1600" b="1" dirty="0" err="1">
                <a:latin typeface="Courier New" pitchFamily="49" charset="0"/>
              </a:rPr>
              <a:t>s.items</a:t>
            </a:r>
            <a:r>
              <a:rPr lang="en-US" sz="1600" b="1" dirty="0">
                <a:latin typeface="Courier New" pitchFamily="49" charset="0"/>
              </a:rPr>
              <a:t>[0]</a:t>
            </a:r>
          </a:p>
          <a:p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</a:rPr>
              <a:t>s.items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s.items</a:t>
            </a:r>
            <a:r>
              <a:rPr lang="en-US" sz="1600" b="1" dirty="0">
                <a:latin typeface="Courier New" pitchFamily="49" charset="0"/>
              </a:rPr>
              <a:t>[1:len(</a:t>
            </a:r>
            <a:r>
              <a:rPr lang="en-US" sz="1600" b="1" dirty="0" err="1">
                <a:latin typeface="Courier New" pitchFamily="49" charset="0"/>
              </a:rPr>
              <a:t>s.items</a:t>
            </a:r>
            <a:r>
              <a:rPr lang="en-US" sz="1600" b="1" dirty="0">
                <a:latin typeface="Courier New" pitchFamily="49" charset="0"/>
              </a:rPr>
              <a:t>)]</a:t>
            </a:r>
          </a:p>
          <a:p>
            <a:r>
              <a:rPr lang="en-US" sz="1600" b="1" dirty="0">
                <a:latin typeface="Courier New" pitchFamily="49" charset="0"/>
              </a:rPr>
              <a:t>    return item</a:t>
            </a:r>
          </a:p>
          <a:p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1611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Une</a:t>
            </a:r>
            <a:r>
              <a:rPr lang="en-US" dirty="0"/>
              <a:t> file Go </a:t>
            </a:r>
            <a:r>
              <a:rPr lang="en-US" dirty="0" err="1"/>
              <a:t>générique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239138"/>
            <a:ext cx="496855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</a:rPr>
              <a:t>// Front returns the item next in </a:t>
            </a:r>
            <a:endParaRPr lang="en-US" sz="1600" b="1" dirty="0" smtClean="0">
              <a:latin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</a:rPr>
              <a:t>// the </a:t>
            </a:r>
            <a:r>
              <a:rPr lang="en-US" sz="1600" b="1" dirty="0">
                <a:latin typeface="Courier New" pitchFamily="49" charset="0"/>
              </a:rPr>
              <a:t>queue, without removing it</a:t>
            </a:r>
          </a:p>
          <a:p>
            <a:r>
              <a:rPr lang="en-US" sz="1600" b="1" dirty="0" err="1">
                <a:latin typeface="Courier New" pitchFamily="49" charset="0"/>
              </a:rPr>
              <a:t>func</a:t>
            </a:r>
            <a:r>
              <a:rPr lang="en-US" sz="1600" b="1" dirty="0">
                <a:latin typeface="Courier New" pitchFamily="49" charset="0"/>
              </a:rPr>
              <a:t> (s *Queue) Front() *interface{} {</a:t>
            </a:r>
          </a:p>
          <a:p>
            <a:r>
              <a:rPr lang="en-US" sz="1600" b="1" dirty="0">
                <a:latin typeface="Courier New" pitchFamily="49" charset="0"/>
              </a:rPr>
              <a:t>    item := </a:t>
            </a:r>
            <a:r>
              <a:rPr lang="en-US" sz="1600" b="1" dirty="0" err="1">
                <a:latin typeface="Courier New" pitchFamily="49" charset="0"/>
              </a:rPr>
              <a:t>s.items</a:t>
            </a:r>
            <a:r>
              <a:rPr lang="en-US" sz="1600" b="1" dirty="0">
                <a:latin typeface="Courier New" pitchFamily="49" charset="0"/>
              </a:rPr>
              <a:t>[0]</a:t>
            </a:r>
          </a:p>
          <a:p>
            <a:r>
              <a:rPr lang="en-US" sz="1600" b="1" dirty="0">
                <a:latin typeface="Courier New" pitchFamily="49" charset="0"/>
              </a:rPr>
              <a:t>    return &amp;item</a:t>
            </a:r>
          </a:p>
          <a:p>
            <a:r>
              <a:rPr lang="en-US" sz="1600" b="1" dirty="0">
                <a:latin typeface="Courier New" pitchFamily="49" charset="0"/>
              </a:rPr>
              <a:t>}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IsEmpty</a:t>
            </a:r>
            <a:r>
              <a:rPr lang="en-US" sz="1600" b="1" dirty="0">
                <a:latin typeface="Courier New" pitchFamily="49" charset="0"/>
              </a:rPr>
              <a:t> returns true if the </a:t>
            </a:r>
            <a:endParaRPr lang="en-US" sz="1600" b="1" dirty="0" smtClean="0">
              <a:latin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</a:rPr>
              <a:t>// queue </a:t>
            </a:r>
            <a:r>
              <a:rPr lang="en-US" sz="1600" b="1" dirty="0">
                <a:latin typeface="Courier New" pitchFamily="49" charset="0"/>
              </a:rPr>
              <a:t>is empty</a:t>
            </a:r>
          </a:p>
          <a:p>
            <a:r>
              <a:rPr lang="en-US" sz="1600" b="1" dirty="0" err="1">
                <a:latin typeface="Courier New" pitchFamily="49" charset="0"/>
              </a:rPr>
              <a:t>func</a:t>
            </a:r>
            <a:r>
              <a:rPr lang="en-US" sz="1600" b="1" dirty="0">
                <a:latin typeface="Courier New" pitchFamily="49" charset="0"/>
              </a:rPr>
              <a:t> (s *Queue) </a:t>
            </a:r>
            <a:r>
              <a:rPr lang="en-US" sz="1600" b="1" dirty="0" err="1">
                <a:latin typeface="Courier New" pitchFamily="49" charset="0"/>
              </a:rPr>
              <a:t>IsEmpty</a:t>
            </a:r>
            <a:r>
              <a:rPr lang="en-US" sz="1600" b="1" dirty="0">
                <a:latin typeface="Courier New" pitchFamily="49" charset="0"/>
              </a:rPr>
              <a:t>() bool {</a:t>
            </a:r>
          </a:p>
          <a:p>
            <a:r>
              <a:rPr lang="en-US" sz="1600" b="1" dirty="0">
                <a:latin typeface="Courier New" pitchFamily="49" charset="0"/>
              </a:rPr>
              <a:t>    return </a:t>
            </a:r>
            <a:r>
              <a:rPr lang="en-US" sz="1600" b="1" dirty="0" err="1">
                <a:latin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s.items</a:t>
            </a:r>
            <a:r>
              <a:rPr lang="en-US" sz="1600" b="1" dirty="0">
                <a:latin typeface="Courier New" pitchFamily="49" charset="0"/>
              </a:rPr>
              <a:t>) == 0</a:t>
            </a:r>
          </a:p>
          <a:p>
            <a:r>
              <a:rPr lang="en-US" sz="1600" b="1" dirty="0">
                <a:latin typeface="Courier New" pitchFamily="49" charset="0"/>
              </a:rPr>
              <a:t>}</a:t>
            </a:r>
          </a:p>
          <a:p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// Size returns the number of </a:t>
            </a:r>
            <a:r>
              <a:rPr lang="en-US" sz="1600" b="1" dirty="0" smtClean="0">
                <a:latin typeface="Courier New" pitchFamily="49" charset="0"/>
              </a:rPr>
              <a:t>elements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 err="1">
                <a:latin typeface="Courier New" pitchFamily="49" charset="0"/>
              </a:rPr>
              <a:t>func</a:t>
            </a:r>
            <a:r>
              <a:rPr lang="en-US" sz="1600" b="1" dirty="0">
                <a:latin typeface="Courier New" pitchFamily="49" charset="0"/>
              </a:rPr>
              <a:t> (s *Queue) Size()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{</a:t>
            </a:r>
          </a:p>
          <a:p>
            <a:r>
              <a:rPr lang="en-US" sz="1600" b="1" dirty="0">
                <a:latin typeface="Courier New" pitchFamily="49" charset="0"/>
              </a:rPr>
              <a:t>    return </a:t>
            </a:r>
            <a:r>
              <a:rPr lang="en-US" sz="1600" b="1" dirty="0" err="1">
                <a:latin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s.items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8064" y="2348880"/>
            <a:ext cx="43204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latin typeface="Courier New" pitchFamily="49" charset="0"/>
              </a:rPr>
              <a:t>func</a:t>
            </a:r>
            <a:r>
              <a:rPr lang="en-US" sz="1200" b="1" dirty="0">
                <a:latin typeface="Courier New" pitchFamily="49" charset="0"/>
              </a:rPr>
              <a:t> main() {</a:t>
            </a:r>
          </a:p>
          <a:p>
            <a:endParaRPr lang="en-US" sz="1200" b="1" dirty="0">
              <a:latin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</a:rPr>
              <a:t>var</a:t>
            </a:r>
            <a:r>
              <a:rPr lang="en-US" sz="1200" b="1" dirty="0">
                <a:latin typeface="Courier New" pitchFamily="49" charset="0"/>
              </a:rPr>
              <a:t> queue </a:t>
            </a:r>
            <a:r>
              <a:rPr lang="en-US" sz="1200" b="1" dirty="0" err="1">
                <a:latin typeface="Courier New" pitchFamily="49" charset="0"/>
              </a:rPr>
              <a:t>Queue</a:t>
            </a:r>
            <a:endParaRPr lang="en-US" sz="1200" b="1" dirty="0">
              <a:latin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</a:rPr>
              <a:t>	</a:t>
            </a:r>
          </a:p>
          <a:p>
            <a:r>
              <a:rPr lang="en-US" sz="1200" b="1" dirty="0">
                <a:latin typeface="Courier New" pitchFamily="49" charset="0"/>
              </a:rPr>
              <a:t>	</a:t>
            </a:r>
          </a:p>
          <a:p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queue.Enqueue</a:t>
            </a:r>
            <a:r>
              <a:rPr lang="en-US" sz="1200" b="1" dirty="0">
                <a:latin typeface="Courier New" pitchFamily="49" charset="0"/>
              </a:rPr>
              <a:t>(10)</a:t>
            </a:r>
          </a:p>
          <a:p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queue.Enqueue</a:t>
            </a:r>
            <a:r>
              <a:rPr lang="en-US" sz="1200" b="1" dirty="0">
                <a:latin typeface="Courier New" pitchFamily="49" charset="0"/>
              </a:rPr>
              <a:t>(20)</a:t>
            </a:r>
          </a:p>
          <a:p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queue.Enqueue</a:t>
            </a:r>
            <a:r>
              <a:rPr lang="en-US" sz="1200" b="1" dirty="0">
                <a:latin typeface="Courier New" pitchFamily="49" charset="0"/>
              </a:rPr>
              <a:t>(30)</a:t>
            </a:r>
          </a:p>
          <a:p>
            <a:r>
              <a:rPr lang="en-US" sz="1200" b="1" dirty="0">
                <a:latin typeface="Courier New" pitchFamily="49" charset="0"/>
              </a:rPr>
              <a:t>	</a:t>
            </a:r>
          </a:p>
          <a:p>
            <a:r>
              <a:rPr lang="en-US" sz="1200" b="1" dirty="0">
                <a:latin typeface="Courier New" pitchFamily="49" charset="0"/>
              </a:rPr>
              <a:t>    t:= </a:t>
            </a:r>
            <a:r>
              <a:rPr lang="en-US" sz="1200" b="1" dirty="0" err="1">
                <a:latin typeface="Courier New" pitchFamily="49" charset="0"/>
              </a:rPr>
              <a:t>queue.Dequeue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r>
              <a:rPr lang="en-US" sz="1200" b="1" dirty="0">
                <a:latin typeface="Courier New" pitchFamily="49" charset="0"/>
              </a:rPr>
              <a:t>	</a:t>
            </a:r>
          </a:p>
          <a:p>
            <a:r>
              <a:rPr lang="en-US" sz="1200" b="1" dirty="0">
                <a:latin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</a:rPr>
              <a:t>fmt.Println</a:t>
            </a:r>
            <a:r>
              <a:rPr lang="en-US" sz="1200" b="1" dirty="0">
                <a:latin typeface="Courier New" pitchFamily="49" charset="0"/>
              </a:rPr>
              <a:t>("value=",t)</a:t>
            </a:r>
          </a:p>
          <a:p>
            <a:endParaRPr lang="en-US" sz="1200" b="1" dirty="0">
              <a:latin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queue.Enqueue</a:t>
            </a:r>
            <a:r>
              <a:rPr lang="en-US" sz="1200" b="1" dirty="0">
                <a:latin typeface="Courier New" pitchFamily="49" charset="0"/>
              </a:rPr>
              <a:t>(40)</a:t>
            </a:r>
          </a:p>
          <a:p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queue.Enqueue</a:t>
            </a:r>
            <a:r>
              <a:rPr lang="en-US" sz="1200" b="1" dirty="0">
                <a:latin typeface="Courier New" pitchFamily="49" charset="0"/>
              </a:rPr>
              <a:t>(50)</a:t>
            </a:r>
          </a:p>
          <a:p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queue.Enqueue</a:t>
            </a:r>
            <a:r>
              <a:rPr lang="en-US" sz="1200" b="1" dirty="0">
                <a:latin typeface="Courier New" pitchFamily="49" charset="0"/>
              </a:rPr>
              <a:t>(60)</a:t>
            </a:r>
          </a:p>
          <a:p>
            <a:endParaRPr lang="en-US" sz="1200" b="1" dirty="0">
              <a:latin typeface="Courier New" pitchFamily="49" charset="0"/>
            </a:endParaRPr>
          </a:p>
          <a:p>
            <a:r>
              <a:rPr lang="en-US" sz="1200" b="1" dirty="0">
                <a:latin typeface="Courier New" pitchFamily="49" charset="0"/>
              </a:rPr>
              <a:t>    t= </a:t>
            </a:r>
            <a:r>
              <a:rPr lang="en-US" sz="1200" b="1" dirty="0" err="1">
                <a:latin typeface="Courier New" pitchFamily="49" charset="0"/>
              </a:rPr>
              <a:t>queue.Dequeue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r>
              <a:rPr lang="en-US" sz="1200" b="1" dirty="0">
                <a:latin typeface="Courier New" pitchFamily="49" charset="0"/>
              </a:rPr>
              <a:t>    t= </a:t>
            </a:r>
            <a:r>
              <a:rPr lang="en-US" sz="1200" b="1" dirty="0" err="1">
                <a:latin typeface="Courier New" pitchFamily="49" charset="0"/>
              </a:rPr>
              <a:t>queue.Dequeue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r>
              <a:rPr lang="en-US" sz="1200" b="1" dirty="0">
                <a:latin typeface="Courier New" pitchFamily="49" charset="0"/>
              </a:rPr>
              <a:t>    t= </a:t>
            </a:r>
            <a:r>
              <a:rPr lang="en-US" sz="1200" b="1" dirty="0" err="1">
                <a:latin typeface="Courier New" pitchFamily="49" charset="0"/>
              </a:rPr>
              <a:t>queue.Dequeue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r>
              <a:rPr lang="en-US" sz="1200" b="1" dirty="0">
                <a:latin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</a:rPr>
              <a:t>fmt.Println</a:t>
            </a:r>
            <a:r>
              <a:rPr lang="en-US" sz="1200" b="1" dirty="0">
                <a:latin typeface="Courier New" pitchFamily="49" charset="0"/>
              </a:rPr>
              <a:t>("value(2)=",t)</a:t>
            </a:r>
          </a:p>
          <a:p>
            <a:r>
              <a:rPr lang="en-US" sz="1200" b="1" dirty="0">
                <a:latin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</a:rPr>
              <a:t>fmt.Println</a:t>
            </a:r>
            <a:r>
              <a:rPr lang="en-US" sz="1200" b="1" dirty="0">
                <a:latin typeface="Courier New" pitchFamily="49" charset="0"/>
              </a:rPr>
              <a:t>("size=",</a:t>
            </a:r>
            <a:r>
              <a:rPr lang="en-US" sz="1200" b="1" dirty="0" err="1">
                <a:latin typeface="Courier New" pitchFamily="49" charset="0"/>
              </a:rPr>
              <a:t>queue.Size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r>
              <a:rPr lang="en-US" sz="1200" b="1" dirty="0">
                <a:latin typeface="Courier New" pitchFamily="49" charset="0"/>
              </a:rPr>
              <a:t>    </a:t>
            </a:r>
            <a:r>
              <a:rPr lang="en-US" sz="1200" b="1" dirty="0" err="1">
                <a:latin typeface="Courier New" pitchFamily="49" charset="0"/>
              </a:rPr>
              <a:t>fmt.Println</a:t>
            </a:r>
            <a:r>
              <a:rPr lang="en-US" sz="1200" b="1" dirty="0">
                <a:latin typeface="Courier New" pitchFamily="49" charset="0"/>
              </a:rPr>
              <a:t>("front=",*</a:t>
            </a:r>
            <a:r>
              <a:rPr lang="en-US" sz="1200" b="1" dirty="0" err="1">
                <a:latin typeface="Courier New" pitchFamily="49" charset="0"/>
              </a:rPr>
              <a:t>queue.Front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369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Concepts absents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 smtClean="0"/>
              <a:t>Pas de surcharge de </a:t>
            </a:r>
            <a:r>
              <a:rPr lang="en-CA" altLang="en-US" dirty="0" err="1" smtClean="0"/>
              <a:t>fonctions</a:t>
            </a:r>
            <a:endParaRPr lang="en-CA" altLang="en-US" dirty="0" smtClean="0"/>
          </a:p>
          <a:p>
            <a:r>
              <a:rPr lang="en-CA" altLang="en-US" dirty="0" smtClean="0"/>
              <a:t>Pas de conversions </a:t>
            </a:r>
            <a:r>
              <a:rPr lang="en-CA" altLang="en-US" dirty="0" err="1" smtClean="0"/>
              <a:t>implicites</a:t>
            </a:r>
            <a:endParaRPr lang="en-CA" altLang="en-US" dirty="0" smtClean="0"/>
          </a:p>
          <a:p>
            <a:r>
              <a:rPr lang="en-CA" altLang="en-US" dirty="0" smtClean="0"/>
              <a:t>Pas de classes!</a:t>
            </a:r>
          </a:p>
          <a:p>
            <a:r>
              <a:rPr lang="en-CA" altLang="en-US" dirty="0" smtClean="0"/>
              <a:t>Pas de types </a:t>
            </a:r>
            <a:r>
              <a:rPr lang="en-CA" altLang="en-US" dirty="0" err="1" smtClean="0"/>
              <a:t>paramétrisés</a:t>
            </a:r>
            <a:endParaRPr lang="en-CA" altLang="en-US" dirty="0" smtClean="0"/>
          </a:p>
          <a:p>
            <a:r>
              <a:rPr lang="en-CA" altLang="en-US" dirty="0" smtClean="0"/>
              <a:t>Pas </a:t>
            </a:r>
            <a:r>
              <a:rPr lang="en-CA" altLang="en-US" dirty="0" err="1" smtClean="0"/>
              <a:t>d’exceptions</a:t>
            </a:r>
            <a:endParaRPr lang="en-CA" altLang="en-US" dirty="0" smtClean="0"/>
          </a:p>
          <a:p>
            <a:r>
              <a:rPr lang="en-CA" altLang="en-US" dirty="0" smtClean="0"/>
              <a:t>Pas </a:t>
            </a:r>
            <a:r>
              <a:rPr lang="en-CA" altLang="en-US" dirty="0" err="1" smtClean="0"/>
              <a:t>d’assertions</a:t>
            </a:r>
            <a:endParaRPr lang="en-CA" altLang="en-US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41737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Exécution Go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mtClean="0"/>
              <a:t>Environ 20% plus lent que C</a:t>
            </a:r>
          </a:p>
          <a:p>
            <a:r>
              <a:rPr lang="en-CA" altLang="en-US" smtClean="0"/>
              <a:t>2x plus rapide que Java et 70% moins gourmand en mémoire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25476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Éléments Go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844675"/>
            <a:ext cx="7772400" cy="3962400"/>
          </a:xfrm>
        </p:spPr>
        <p:txBody>
          <a:bodyPr/>
          <a:lstStyle/>
          <a:p>
            <a:r>
              <a:rPr lang="en-CA" altLang="en-US" dirty="0" smtClean="0"/>
              <a:t>Code facile à lire, </a:t>
            </a:r>
            <a:r>
              <a:rPr lang="en-CA" altLang="en-US" dirty="0" err="1" smtClean="0"/>
              <a:t>structuré</a:t>
            </a:r>
            <a:r>
              <a:rPr lang="en-CA" altLang="en-US" dirty="0" smtClean="0"/>
              <a:t> en package</a:t>
            </a:r>
          </a:p>
          <a:p>
            <a:pPr lvl="1"/>
            <a:r>
              <a:rPr lang="en-CA" altLang="en-US" dirty="0" err="1" smtClean="0"/>
              <a:t>Dont</a:t>
            </a:r>
            <a:r>
              <a:rPr lang="en-CA" altLang="en-US" dirty="0" smtClean="0"/>
              <a:t> un package </a:t>
            </a:r>
            <a:r>
              <a:rPr lang="en-CA" altLang="en-US" i="1" dirty="0" smtClean="0"/>
              <a:t>main</a:t>
            </a:r>
          </a:p>
          <a:p>
            <a:pPr lvl="1"/>
            <a:r>
              <a:rPr lang="en-CA" altLang="en-US" dirty="0" smtClean="0"/>
              <a:t>Un package </a:t>
            </a:r>
            <a:r>
              <a:rPr lang="en-CA" altLang="en-US" dirty="0" err="1" smtClean="0"/>
              <a:t>peut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avoir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une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fonction</a:t>
            </a:r>
            <a:r>
              <a:rPr lang="en-CA" altLang="en-US" dirty="0" smtClean="0"/>
              <a:t> </a:t>
            </a:r>
            <a:r>
              <a:rPr lang="en-CA" altLang="en-US" i="1" dirty="0" err="1" smtClean="0"/>
              <a:t>init</a:t>
            </a:r>
            <a:r>
              <a:rPr lang="en-CA" altLang="en-US" i="1" dirty="0" smtClean="0"/>
              <a:t>()</a:t>
            </a:r>
          </a:p>
          <a:p>
            <a:pPr lvl="1"/>
            <a:r>
              <a:rPr lang="en-CA" altLang="en-US" dirty="0" smtClean="0"/>
              <a:t>Utilise le Unicode</a:t>
            </a:r>
          </a:p>
          <a:p>
            <a:pPr lvl="1"/>
            <a:r>
              <a:rPr lang="en-CA" altLang="en-US" dirty="0" smtClean="0"/>
              <a:t>Sensible à la </a:t>
            </a:r>
            <a:r>
              <a:rPr lang="en-CA" altLang="en-US" dirty="0" err="1" smtClean="0"/>
              <a:t>casse</a:t>
            </a:r>
            <a:endParaRPr lang="en-CA" altLang="en-US" dirty="0" smtClean="0"/>
          </a:p>
          <a:p>
            <a:r>
              <a:rPr lang="en-CA" altLang="en-US" dirty="0" err="1" smtClean="0"/>
              <a:t>Nombreux</a:t>
            </a:r>
            <a:r>
              <a:rPr lang="en-CA" altLang="en-US" dirty="0" smtClean="0"/>
              <a:t> concepts </a:t>
            </a:r>
            <a:r>
              <a:rPr lang="en-CA" altLang="en-US" dirty="0" err="1" smtClean="0"/>
              <a:t>orthogonaux</a:t>
            </a:r>
            <a:endParaRPr lang="en-CA" altLang="en-US" dirty="0" smtClean="0"/>
          </a:p>
          <a:p>
            <a:r>
              <a:rPr lang="en-CA" altLang="en-US" dirty="0" smtClean="0"/>
              <a:t>25 mots-</a:t>
            </a:r>
            <a:r>
              <a:rPr lang="en-CA" altLang="en-US" dirty="0" err="1" smtClean="0"/>
              <a:t>clé</a:t>
            </a:r>
            <a:endParaRPr lang="en-CA" altLang="en-US" dirty="0" smtClean="0"/>
          </a:p>
          <a:p>
            <a:r>
              <a:rPr lang="en-CA" altLang="en-US" dirty="0" smtClean="0"/>
              <a:t>36 </a:t>
            </a:r>
            <a:r>
              <a:rPr lang="en-CA" altLang="en-US" dirty="0" err="1" smtClean="0"/>
              <a:t>identificateurs</a:t>
            </a:r>
            <a:r>
              <a:rPr lang="en-CA" altLang="en-US" dirty="0" smtClean="0"/>
              <a:t> </a:t>
            </a:r>
            <a:r>
              <a:rPr lang="en-CA" altLang="en-US" dirty="0" err="1" smtClean="0"/>
              <a:t>prédéfinis</a:t>
            </a:r>
            <a:endParaRPr lang="en-CA" altLang="en-US" dirty="0" smtClean="0"/>
          </a:p>
          <a:p>
            <a:pPr lvl="1"/>
            <a:r>
              <a:rPr lang="en-CA" altLang="en-US" dirty="0" smtClean="0"/>
              <a:t>Types et </a:t>
            </a:r>
            <a:r>
              <a:rPr lang="en-CA" altLang="en-US" dirty="0" err="1" smtClean="0"/>
              <a:t>fonctions</a:t>
            </a:r>
            <a:r>
              <a:rPr lang="en-CA" altLang="en-US" dirty="0" smtClean="0"/>
              <a:t> de base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4702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Un petit programme Go</a:t>
            </a:r>
          </a:p>
        </p:txBody>
      </p:sp>
      <p:sp>
        <p:nvSpPr>
          <p:cNvPr id="92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71550" y="1905000"/>
            <a:ext cx="6913563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package main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import "</a:t>
            </a:r>
            <a:r>
              <a:rPr lang="en-CA" altLang="en-US" sz="2000" b="1" dirty="0" err="1">
                <a:latin typeface="Courier New" pitchFamily="49" charset="0"/>
              </a:rPr>
              <a:t>fmt</a:t>
            </a:r>
            <a:r>
              <a:rPr lang="en-CA" altLang="en-US" sz="2000" b="1" dirty="0">
                <a:latin typeface="Courier New" pitchFamily="49" charset="0"/>
              </a:rPr>
              <a:t>" // importation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 err="1">
                <a:latin typeface="Courier New" pitchFamily="49" charset="0"/>
              </a:rPr>
              <a:t>func</a:t>
            </a:r>
            <a:r>
              <a:rPr lang="en-CA" altLang="en-US" sz="2000" b="1" dirty="0">
                <a:latin typeface="Courier New" pitchFamily="49" charset="0"/>
              </a:rPr>
              <a:t> main()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	</a:t>
            </a:r>
            <a:r>
              <a:rPr lang="en-CA" altLang="en-US" sz="2000" b="1" dirty="0" err="1">
                <a:latin typeface="Courier New" pitchFamily="49" charset="0"/>
              </a:rPr>
              <a:t>fmt.Println</a:t>
            </a:r>
            <a:r>
              <a:rPr lang="en-CA" altLang="en-US" sz="2000" b="1" dirty="0">
                <a:latin typeface="Courier New" pitchFamily="49" charset="0"/>
              </a:rPr>
              <a:t>("Hello le monde")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CA" altLang="en-US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// </a:t>
            </a:r>
            <a:r>
              <a:rPr lang="en-CA" altLang="en-US" sz="2000" b="1" dirty="0" err="1" smtClean="0">
                <a:latin typeface="Courier New" pitchFamily="49" charset="0"/>
              </a:rPr>
              <a:t>débuter</a:t>
            </a:r>
            <a:r>
              <a:rPr lang="en-CA" altLang="en-US" sz="2000" b="1" dirty="0" smtClean="0">
                <a:latin typeface="Courier New" pitchFamily="49" charset="0"/>
              </a:rPr>
              <a:t> par </a:t>
            </a:r>
            <a:r>
              <a:rPr lang="en-CA" altLang="en-US" sz="2000" b="1" dirty="0" err="1" smtClean="0">
                <a:latin typeface="Courier New" pitchFamily="49" charset="0"/>
              </a:rPr>
              <a:t>une</a:t>
            </a:r>
            <a:r>
              <a:rPr lang="en-CA" altLang="en-US" sz="2000" b="1" dirty="0" smtClean="0">
                <a:latin typeface="Courier New" pitchFamily="49" charset="0"/>
              </a:rPr>
              <a:t> </a:t>
            </a:r>
            <a:r>
              <a:rPr lang="en-CA" altLang="en-US" sz="2000" b="1" dirty="0" err="1" smtClean="0">
                <a:latin typeface="Courier New" pitchFamily="49" charset="0"/>
              </a:rPr>
              <a:t>lettre</a:t>
            </a:r>
            <a:r>
              <a:rPr lang="en-CA" altLang="en-US" sz="2000" b="1" dirty="0" smtClean="0">
                <a:latin typeface="Courier New" pitchFamily="49" charset="0"/>
              </a:rPr>
              <a:t> majuscule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 smtClean="0">
                <a:latin typeface="Courier New" pitchFamily="49" charset="0"/>
              </a:rPr>
              <a:t>// </a:t>
            </a:r>
            <a:r>
              <a:rPr lang="en-CA" altLang="en-US" sz="2000" b="1" dirty="0" err="1" smtClean="0">
                <a:latin typeface="Courier New" pitchFamily="49" charset="0"/>
              </a:rPr>
              <a:t>donne</a:t>
            </a:r>
            <a:r>
              <a:rPr lang="en-CA" altLang="en-US" sz="2000" b="1" dirty="0" smtClean="0">
                <a:latin typeface="Courier New" pitchFamily="49" charset="0"/>
              </a:rPr>
              <a:t> à </a:t>
            </a:r>
            <a:r>
              <a:rPr lang="en-CA" altLang="en-US" sz="2000" b="1" dirty="0" err="1" smtClean="0">
                <a:latin typeface="Courier New" pitchFamily="49" charset="0"/>
              </a:rPr>
              <a:t>une</a:t>
            </a:r>
            <a:r>
              <a:rPr lang="en-CA" altLang="en-US" sz="2000" b="1" dirty="0" smtClean="0">
                <a:latin typeface="Courier New" pitchFamily="49" charset="0"/>
              </a:rPr>
              <a:t> </a:t>
            </a:r>
            <a:r>
              <a:rPr lang="en-CA" altLang="en-US" sz="2000" b="1" dirty="0" err="1" smtClean="0">
                <a:latin typeface="Courier New" pitchFamily="49" charset="0"/>
              </a:rPr>
              <a:t>fonction</a:t>
            </a:r>
            <a:r>
              <a:rPr lang="en-CA" altLang="en-US" sz="2000" b="1" dirty="0" smtClean="0">
                <a:latin typeface="Courier New" pitchFamily="49" charset="0"/>
              </a:rPr>
              <a:t> </a:t>
            </a:r>
            <a:r>
              <a:rPr lang="en-CA" altLang="en-US" sz="2000" b="1" dirty="0" err="1" smtClean="0">
                <a:latin typeface="Courier New" pitchFamily="49" charset="0"/>
              </a:rPr>
              <a:t>une</a:t>
            </a:r>
            <a:r>
              <a:rPr lang="en-CA" altLang="en-US" sz="2000" b="1" dirty="0" smtClean="0">
                <a:latin typeface="Courier New" pitchFamily="49" charset="0"/>
              </a:rPr>
              <a:t> </a:t>
            </a:r>
            <a:r>
              <a:rPr lang="en-CA" altLang="en-US" sz="2000" b="1" dirty="0" err="1" smtClean="0">
                <a:latin typeface="Courier New" pitchFamily="49" charset="0"/>
              </a:rPr>
              <a:t>visibilité</a:t>
            </a:r>
            <a:r>
              <a:rPr lang="en-CA" altLang="en-US" sz="2000" b="1" dirty="0" smtClean="0">
                <a:latin typeface="Courier New" pitchFamily="49" charset="0"/>
              </a:rPr>
              <a:t> </a:t>
            </a:r>
            <a:endParaRPr lang="en-CA" altLang="en-US" sz="20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CA" altLang="en-US" sz="2000" b="1" dirty="0">
                <a:latin typeface="Courier New" pitchFamily="49" charset="0"/>
              </a:rPr>
              <a:t>// </a:t>
            </a:r>
            <a:r>
              <a:rPr lang="en-CA" altLang="en-US" sz="2000" b="1" dirty="0" err="1" smtClean="0">
                <a:latin typeface="Courier New" pitchFamily="49" charset="0"/>
              </a:rPr>
              <a:t>externe</a:t>
            </a:r>
            <a:r>
              <a:rPr lang="en-CA" altLang="en-US" sz="2000" b="1" dirty="0" smtClean="0">
                <a:latin typeface="Courier New" pitchFamily="49" charset="0"/>
              </a:rPr>
              <a:t> </a:t>
            </a:r>
            <a:r>
              <a:rPr lang="en-CA" altLang="en-US" sz="2000" b="1" dirty="0">
                <a:latin typeface="Courier New" pitchFamily="49" charset="0"/>
              </a:rPr>
              <a:t>au </a:t>
            </a:r>
            <a:r>
              <a:rPr lang="en-CA" altLang="en-US" sz="2000" b="1" dirty="0" smtClean="0">
                <a:latin typeface="Courier New" pitchFamily="49" charset="0"/>
              </a:rPr>
              <a:t>package (exportation)</a:t>
            </a:r>
            <a:endParaRPr lang="en-CA" alt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mtClean="0"/>
              <a:t>Types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 err="1" smtClean="0"/>
              <a:t>int</a:t>
            </a:r>
            <a:r>
              <a:rPr lang="en-CA" altLang="en-US" dirty="0" smtClean="0"/>
              <a:t>, int8, int16, int32</a:t>
            </a:r>
          </a:p>
          <a:p>
            <a:r>
              <a:rPr lang="en-CA" altLang="en-US" dirty="0" smtClean="0"/>
              <a:t>byte, </a:t>
            </a:r>
            <a:r>
              <a:rPr lang="en-CA" altLang="en-US" dirty="0" err="1" smtClean="0"/>
              <a:t>uint</a:t>
            </a:r>
            <a:r>
              <a:rPr lang="en-CA" altLang="en-US" dirty="0" smtClean="0"/>
              <a:t>, uint16, uint32, uint64</a:t>
            </a:r>
          </a:p>
          <a:p>
            <a:r>
              <a:rPr lang="en-CA" altLang="en-US" dirty="0" smtClean="0"/>
              <a:t>float32, float64</a:t>
            </a:r>
          </a:p>
          <a:p>
            <a:r>
              <a:rPr lang="en-CA" altLang="en-US" dirty="0" smtClean="0"/>
              <a:t>complex, complex64, complex128</a:t>
            </a:r>
          </a:p>
          <a:p>
            <a:r>
              <a:rPr lang="en-CA" altLang="en-US" dirty="0" err="1" smtClean="0"/>
              <a:t>bool</a:t>
            </a:r>
            <a:endParaRPr lang="en-CA" altLang="en-US" dirty="0" smtClean="0"/>
          </a:p>
          <a:p>
            <a:r>
              <a:rPr lang="en-CA" altLang="en-US" dirty="0" smtClean="0"/>
              <a:t>String</a:t>
            </a:r>
          </a:p>
          <a:p>
            <a:r>
              <a:rPr lang="en-CA" altLang="en-US" dirty="0"/>
              <a:t>e</a:t>
            </a:r>
            <a:r>
              <a:rPr lang="en-CA" altLang="en-US" dirty="0" smtClean="0"/>
              <a:t>t les </a:t>
            </a:r>
            <a:r>
              <a:rPr lang="en-CA" altLang="en-US" dirty="0" err="1" smtClean="0"/>
              <a:t>pointeurs</a:t>
            </a:r>
            <a:r>
              <a:rPr lang="en-CA" altLang="en-US" dirty="0" smtClean="0"/>
              <a:t>…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1000" smtClean="0"/>
              <a:t>CSI2520</a:t>
            </a:r>
          </a:p>
        </p:txBody>
      </p:sp>
    </p:spTree>
    <p:extLst>
      <p:ext uri="{BB962C8B-B14F-4D97-AF65-F5344CB8AC3E}">
        <p14:creationId xmlns:p14="http://schemas.microsoft.com/office/powerpoint/2010/main" val="26147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641</TotalTime>
  <Words>1323</Words>
  <Application>Microsoft Office PowerPoint</Application>
  <PresentationFormat>On-screen Show (4:3)</PresentationFormat>
  <Paragraphs>667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Concourse</vt:lpstr>
      <vt:lpstr>Le langage Go</vt:lpstr>
      <vt:lpstr>Le langage Go</vt:lpstr>
      <vt:lpstr>Le langage Go</vt:lpstr>
      <vt:lpstr>Paradigme Go</vt:lpstr>
      <vt:lpstr>Concepts absents</vt:lpstr>
      <vt:lpstr>Exécution Go</vt:lpstr>
      <vt:lpstr>Éléments Go</vt:lpstr>
      <vt:lpstr>Un petit programme Go</vt:lpstr>
      <vt:lpstr>Types</vt:lpstr>
      <vt:lpstr>Les variables et fonctions en Go</vt:lpstr>
      <vt:lpstr>Fonctions à plusieurs retours</vt:lpstr>
      <vt:lpstr>Fonction avec code d’erreur</vt:lpstr>
      <vt:lpstr>Test valeur de retour</vt:lpstr>
      <vt:lpstr>Fonction en paramètre</vt:lpstr>
      <vt:lpstr>Fonction lambda</vt:lpstr>
      <vt:lpstr>Les pointeurs</vt:lpstr>
      <vt:lpstr>Construction des structures</vt:lpstr>
      <vt:lpstr>Pointeurs et structures</vt:lpstr>
      <vt:lpstr>Les fabriques</vt:lpstr>
      <vt:lpstr>Tableaux en Go</vt:lpstr>
      <vt:lpstr>Slices en Go</vt:lpstr>
      <vt:lpstr>Tableau dynamique</vt:lpstr>
      <vt:lpstr>Exemple avec slices</vt:lpstr>
      <vt:lpstr>Append et Slices</vt:lpstr>
      <vt:lpstr>Lire le clavier</vt:lpstr>
      <vt:lpstr>Lire et écrire dans un fichier</vt:lpstr>
      <vt:lpstr>Exécution différée</vt:lpstr>
      <vt:lpstr>Exécution différée</vt:lpstr>
      <vt:lpstr>Pas d’exceptions en Go</vt:lpstr>
      <vt:lpstr>Déclencher une panique</vt:lpstr>
      <vt:lpstr>Résultat de la panique</vt:lpstr>
      <vt:lpstr>Recouvrer après panique</vt:lpstr>
      <vt:lpstr> L’énoncé recover</vt:lpstr>
      <vt:lpstr>Résultat de recover</vt:lpstr>
      <vt:lpstr>Méthodes et récepteurs</vt:lpstr>
      <vt:lpstr>Définition et appel d’une méthode</vt:lpstr>
      <vt:lpstr>Encapsulation et exportation</vt:lpstr>
      <vt:lpstr>Interfaces</vt:lpstr>
      <vt:lpstr>Interfaces</vt:lpstr>
      <vt:lpstr>Satisfaire une interface</vt:lpstr>
      <vt:lpstr>Polymorphisme</vt:lpstr>
      <vt:lpstr>Arbre binaire</vt:lpstr>
      <vt:lpstr>Insertion dans un  arbre binaire de recherche</vt:lpstr>
      <vt:lpstr>Une file Go générique</vt:lpstr>
      <vt:lpstr>Une file Go générique</vt:lpstr>
    </vt:vector>
  </TitlesOfParts>
  <Company>University of 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 de recherche</dc:title>
  <dc:creator>COE Support</dc:creator>
  <cp:lastModifiedBy>Robert Laganiere</cp:lastModifiedBy>
  <cp:revision>59</cp:revision>
  <dcterms:created xsi:type="dcterms:W3CDTF">2014-01-06T17:37:46Z</dcterms:created>
  <dcterms:modified xsi:type="dcterms:W3CDTF">2019-01-23T19:25:12Z</dcterms:modified>
</cp:coreProperties>
</file>