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B622-96FF-4EFB-BEED-7AB14160CFA5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DD7-4DF1-472B-B920-752529B1C4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4F9672-453A-4610-9960-18421BED1E12}" type="slidenum">
              <a:rPr lang="fr-FR" sz="1200"/>
              <a:pPr/>
              <a:t>1</a:t>
            </a:fld>
            <a:endParaRPr lang="fr-FR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47F9C0-8670-4485-B0F7-8B6E58F7332D}" type="slidenum">
              <a:rPr lang="fr-FR" sz="1200"/>
              <a:pPr/>
              <a:t>2</a:t>
            </a:fld>
            <a:endParaRPr lang="fr-FR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13032F-3405-4334-864F-2A07046B3AEC}" type="slidenum">
              <a:rPr lang="fr-FR" sz="1200"/>
              <a:pPr/>
              <a:t>3</a:t>
            </a:fld>
            <a:endParaRPr lang="fr-FR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382238-E5B0-471C-8EC7-609C5C083698}" type="slidenum">
              <a:rPr lang="fr-FR" sz="1200"/>
              <a:pPr/>
              <a:t>4</a:t>
            </a:fld>
            <a:endParaRPr lang="fr-FR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71A1D3-2D83-477D-8C51-A1111E598882}" type="slidenum">
              <a:rPr lang="fr-FR" sz="1200"/>
              <a:pPr/>
              <a:t>6</a:t>
            </a:fld>
            <a:endParaRPr lang="fr-FR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DFBA51-0F17-4ECC-87E1-B43DE0B65574}" type="slidenum">
              <a:rPr lang="fr-FR" sz="1200"/>
              <a:pPr/>
              <a:t>7</a:t>
            </a:fld>
            <a:endParaRPr lang="fr-FR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parle d’arbre de recherche d’une question</a:t>
            </a:r>
          </a:p>
          <a:p>
            <a:pPr lvl="1">
              <a:buFontTx/>
              <a:buChar char="*"/>
            </a:pPr>
            <a:r>
              <a:rPr lang="fr-FR" dirty="0" smtClean="0"/>
              <a:t>Racine de l’arbre : question </a:t>
            </a:r>
          </a:p>
          <a:p>
            <a:pPr lvl="1">
              <a:buFontTx/>
              <a:buChar char="*"/>
            </a:pPr>
            <a:r>
              <a:rPr lang="fr-FR" dirty="0" smtClean="0"/>
              <a:t>Nœuds : points de choix (formule à démontrer)</a:t>
            </a:r>
          </a:p>
          <a:p>
            <a:pPr lvl="1">
              <a:buFontTx/>
              <a:buChar char="*"/>
            </a:pPr>
            <a:r>
              <a:rPr lang="fr-FR" dirty="0" smtClean="0"/>
              <a:t>Passage d’un nœud vers son fils en considérant l’une des règles et en effectuant une unification et une </a:t>
            </a:r>
            <a:r>
              <a:rPr lang="en-CA" dirty="0" smtClean="0"/>
              <a:t>é</a:t>
            </a:r>
            <a:r>
              <a:rPr lang="fr-FR" dirty="0" smtClean="0"/>
              <a:t>tape (pas) de démonstration </a:t>
            </a:r>
          </a:p>
        </p:txBody>
      </p:sp>
      <p:sp>
        <p:nvSpPr>
          <p:cNvPr id="4403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Arbre de recherche</a:t>
            </a:r>
          </a:p>
        </p:txBody>
      </p:sp>
    </p:spTree>
    <p:extLst>
      <p:ext uri="{BB962C8B-B14F-4D97-AF65-F5344CB8AC3E}">
        <p14:creationId xmlns:p14="http://schemas.microsoft.com/office/powerpoint/2010/main" val="161847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*"/>
            </a:pPr>
            <a:r>
              <a:rPr lang="fr-FR" dirty="0" smtClean="0"/>
              <a:t>Nœuds de gauche à droite dans l’ordre de déclaration des règles</a:t>
            </a:r>
          </a:p>
          <a:p>
            <a:pPr lvl="1">
              <a:buFontTx/>
              <a:buChar char="*"/>
            </a:pPr>
            <a:r>
              <a:rPr lang="fr-FR" b="1" dirty="0" smtClean="0"/>
              <a:t>Nœuds d'échec</a:t>
            </a:r>
            <a:r>
              <a:rPr lang="fr-FR" dirty="0" smtClean="0"/>
              <a:t> : aucune règle ne permet de démontrer la première formule du nœud</a:t>
            </a:r>
          </a:p>
          <a:p>
            <a:pPr lvl="1">
              <a:buFontTx/>
              <a:buChar char="*"/>
            </a:pPr>
            <a:r>
              <a:rPr lang="fr-FR" b="1" dirty="0" smtClean="0"/>
              <a:t>Nœuds de succès</a:t>
            </a:r>
            <a:r>
              <a:rPr lang="fr-FR" dirty="0" smtClean="0"/>
              <a:t> : ne contient plus aucune formule, tout a été démontré et les éléments de solution sont trouvés en remontant vers la racine de l’arbre </a:t>
            </a:r>
          </a:p>
        </p:txBody>
      </p:sp>
      <p:sp>
        <p:nvSpPr>
          <p:cNvPr id="4505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Arbre de recherche</a:t>
            </a:r>
          </a:p>
        </p:txBody>
      </p:sp>
    </p:spTree>
    <p:extLst>
      <p:ext uri="{BB962C8B-B14F-4D97-AF65-F5344CB8AC3E}">
        <p14:creationId xmlns:p14="http://schemas.microsoft.com/office/powerpoint/2010/main" val="275926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résoudre une question, Prolog construit l’arbre de recherche de la question</a:t>
            </a:r>
          </a:p>
          <a:p>
            <a:r>
              <a:rPr lang="fr-FR" dirty="0" smtClean="0"/>
              <a:t>Parcours en profondeur d’abord</a:t>
            </a:r>
          </a:p>
          <a:p>
            <a:pPr lvl="1">
              <a:buFontTx/>
              <a:buChar char="*"/>
            </a:pPr>
            <a:r>
              <a:rPr lang="fr-FR" dirty="0" smtClean="0"/>
              <a:t>nœud de succès : c’est une solution, Prolog l’affiche et cherche d’autres solutions</a:t>
            </a:r>
          </a:p>
          <a:p>
            <a:pPr lvl="1">
              <a:buFontTx/>
              <a:buChar char="*"/>
            </a:pPr>
            <a:r>
              <a:rPr lang="fr-FR" dirty="0" smtClean="0"/>
              <a:t>nœud d'échec : remontée dans l’arbre jusqu'à un point de choix possédant des branches non explorées </a:t>
            </a:r>
          </a:p>
        </p:txBody>
      </p:sp>
      <p:sp>
        <p:nvSpPr>
          <p:cNvPr id="4608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Stratégie de Prolog</a:t>
            </a:r>
          </a:p>
        </p:txBody>
      </p:sp>
    </p:spTree>
    <p:extLst>
      <p:ext uri="{BB962C8B-B14F-4D97-AF65-F5344CB8AC3E}">
        <p14:creationId xmlns:p14="http://schemas.microsoft.com/office/powerpoint/2010/main" val="57737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smtClean="0"/>
              <a:t>On parle de </a:t>
            </a:r>
            <a:r>
              <a:rPr lang="fr-FR" b="1" smtClean="0"/>
              <a:t>backtracking</a:t>
            </a:r>
            <a:r>
              <a:rPr lang="fr-FR" smtClean="0"/>
              <a:t>.</a:t>
            </a:r>
            <a:r>
              <a:rPr lang="fr-FR" b="1" smtClean="0"/>
              <a:t> </a:t>
            </a:r>
            <a:r>
              <a:rPr lang="fr-FR" smtClean="0"/>
              <a:t>Si un tel nœud de</a:t>
            </a:r>
            <a:r>
              <a:rPr lang="fr-FR" b="1" smtClean="0"/>
              <a:t> </a:t>
            </a:r>
            <a:r>
              <a:rPr lang="fr-FR" smtClean="0"/>
              <a:t>choix n’existe pas, la démonstration est terminée, il n’y a pas d’autres solutions.</a:t>
            </a:r>
          </a:p>
          <a:p>
            <a:pPr>
              <a:lnSpc>
                <a:spcPct val="90000"/>
              </a:lnSpc>
            </a:pPr>
            <a:r>
              <a:rPr lang="fr-FR" smtClean="0"/>
              <a:t>Possibilité de branche infinie et donc de recherche sans terminaison… </a:t>
            </a:r>
          </a:p>
          <a:p>
            <a:pPr>
              <a:lnSpc>
                <a:spcPct val="90000"/>
              </a:lnSpc>
            </a:pPr>
            <a:r>
              <a:rPr lang="fr-FR" smtClean="0"/>
              <a:t>Attention à :</a:t>
            </a:r>
          </a:p>
          <a:p>
            <a:pPr lvl="1">
              <a:lnSpc>
                <a:spcPct val="90000"/>
              </a:lnSpc>
              <a:buFontTx/>
              <a:buChar char="*"/>
            </a:pPr>
            <a:r>
              <a:rPr lang="fr-FR" smtClean="0"/>
              <a:t>ordre des littéraux dans la queue de clause</a:t>
            </a:r>
          </a:p>
          <a:p>
            <a:pPr lvl="1">
              <a:lnSpc>
                <a:spcPct val="90000"/>
              </a:lnSpc>
              <a:buFontTx/>
              <a:buChar char="*"/>
            </a:pPr>
            <a:r>
              <a:rPr lang="fr-FR" smtClean="0"/>
              <a:t>ordre des clauses</a:t>
            </a:r>
          </a:p>
        </p:txBody>
      </p:sp>
      <p:sp>
        <p:nvSpPr>
          <p:cNvPr id="4710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Stratégie de Prolog</a:t>
            </a:r>
          </a:p>
        </p:txBody>
      </p:sp>
    </p:spTree>
    <p:extLst>
      <p:ext uri="{BB962C8B-B14F-4D97-AF65-F5344CB8AC3E}">
        <p14:creationId xmlns:p14="http://schemas.microsoft.com/office/powerpoint/2010/main" val="75692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Un premier exemple</a:t>
            </a:r>
          </a:p>
        </p:txBody>
      </p:sp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2555875" y="2438400"/>
            <a:ext cx="31099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f(a).</a:t>
            </a:r>
          </a:p>
          <a:p>
            <a:r>
              <a:rPr lang="en-CA"/>
              <a:t>f(b).</a:t>
            </a:r>
          </a:p>
          <a:p>
            <a:r>
              <a:rPr lang="en-CA"/>
              <a:t>g(a).</a:t>
            </a:r>
          </a:p>
          <a:p>
            <a:r>
              <a:rPr lang="en-CA"/>
              <a:t>g(b).</a:t>
            </a:r>
          </a:p>
          <a:p>
            <a:r>
              <a:rPr lang="en-CA"/>
              <a:t>h(b).</a:t>
            </a:r>
          </a:p>
          <a:p>
            <a:r>
              <a:rPr lang="en-CA"/>
              <a:t>k(X):- f(X), g(X), h(X).</a:t>
            </a:r>
          </a:p>
          <a:p>
            <a:endParaRPr lang="en-CA"/>
          </a:p>
          <a:p>
            <a:r>
              <a:rPr lang="en-CA"/>
              <a:t>?- k(Y).</a:t>
            </a:r>
          </a:p>
        </p:txBody>
      </p:sp>
      <p:sp>
        <p:nvSpPr>
          <p:cNvPr id="48133" name="TextBox 5"/>
          <p:cNvSpPr txBox="1">
            <a:spLocks noChangeArrowheads="1"/>
          </p:cNvSpPr>
          <p:nvPr/>
        </p:nvSpPr>
        <p:spPr bwMode="auto">
          <a:xfrm>
            <a:off x="6372225" y="3500438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21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Exemple: arbre de recherche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2616200"/>
            <a:ext cx="6016625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5013325"/>
            <a:ext cx="396557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28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Exemple: arbre de recherche</a:t>
            </a:r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260600"/>
            <a:ext cx="8753475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07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Un autre exemple (en 3 versions)</a:t>
            </a:r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611188" y="1989138"/>
            <a:ext cx="4119562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pere(charles,jean).</a:t>
            </a:r>
          </a:p>
          <a:p>
            <a:r>
              <a:rPr lang="en-CA"/>
              <a:t>noble(henri).</a:t>
            </a:r>
          </a:p>
          <a:p>
            <a:r>
              <a:rPr lang="en-CA"/>
              <a:t>noble(louis).</a:t>
            </a:r>
          </a:p>
          <a:p>
            <a:r>
              <a:rPr lang="en-CA"/>
              <a:t>noble(charles).</a:t>
            </a:r>
          </a:p>
          <a:p>
            <a:r>
              <a:rPr lang="en-CA"/>
              <a:t>noble(X):- pere(Y,X), noble(Y).</a:t>
            </a:r>
            <a:endParaRPr lang="pl-PL"/>
          </a:p>
        </p:txBody>
      </p:sp>
      <p:sp>
        <p:nvSpPr>
          <p:cNvPr id="51205" name="TextBox 5"/>
          <p:cNvSpPr txBox="1">
            <a:spLocks noChangeArrowheads="1"/>
          </p:cNvSpPr>
          <p:nvPr/>
        </p:nvSpPr>
        <p:spPr bwMode="auto">
          <a:xfrm>
            <a:off x="4918075" y="2786063"/>
            <a:ext cx="411956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pere(charles,jean).</a:t>
            </a:r>
          </a:p>
          <a:p>
            <a:r>
              <a:rPr lang="en-CA"/>
              <a:t>noble(X):- pere(Y,X), noble(Y).</a:t>
            </a:r>
          </a:p>
          <a:p>
            <a:r>
              <a:rPr lang="en-CA"/>
              <a:t>noble(henri).</a:t>
            </a:r>
          </a:p>
          <a:p>
            <a:r>
              <a:rPr lang="en-CA"/>
              <a:t>noble(louis).</a:t>
            </a:r>
          </a:p>
          <a:p>
            <a:r>
              <a:rPr lang="en-CA"/>
              <a:t>noble(charles).</a:t>
            </a:r>
          </a:p>
        </p:txBody>
      </p:sp>
      <p:sp>
        <p:nvSpPr>
          <p:cNvPr id="51206" name="TextBox 6"/>
          <p:cNvSpPr txBox="1">
            <a:spLocks noChangeArrowheads="1"/>
          </p:cNvSpPr>
          <p:nvPr/>
        </p:nvSpPr>
        <p:spPr bwMode="auto">
          <a:xfrm>
            <a:off x="1533525" y="4154488"/>
            <a:ext cx="411956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pere(charles,jean).</a:t>
            </a:r>
          </a:p>
          <a:p>
            <a:r>
              <a:rPr lang="en-CA"/>
              <a:t>noble(henri).</a:t>
            </a:r>
          </a:p>
          <a:p>
            <a:r>
              <a:rPr lang="en-CA"/>
              <a:t>noble(louis).</a:t>
            </a:r>
          </a:p>
          <a:p>
            <a:r>
              <a:rPr lang="en-CA"/>
              <a:t>noble(charles).</a:t>
            </a:r>
          </a:p>
          <a:p>
            <a:r>
              <a:rPr lang="en-CA"/>
              <a:t>noble(X):- noble(Y), pere(Y,X).</a:t>
            </a:r>
            <a:endParaRPr lang="pl-PL"/>
          </a:p>
        </p:txBody>
      </p:sp>
      <p:sp>
        <p:nvSpPr>
          <p:cNvPr id="51207" name="TextBox 1"/>
          <p:cNvSpPr txBox="1">
            <a:spLocks noChangeArrowheads="1"/>
          </p:cNvSpPr>
          <p:nvPr/>
        </p:nvSpPr>
        <p:spPr bwMode="auto">
          <a:xfrm>
            <a:off x="6924675" y="5459413"/>
            <a:ext cx="1978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?- noble(jean).</a:t>
            </a:r>
          </a:p>
        </p:txBody>
      </p:sp>
    </p:spTree>
    <p:extLst>
      <p:ext uri="{BB962C8B-B14F-4D97-AF65-F5344CB8AC3E}">
        <p14:creationId xmlns:p14="http://schemas.microsoft.com/office/powerpoint/2010/main" val="368484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000" dirty="0" smtClean="0"/>
              <a:t>CSI2520</a:t>
            </a:r>
          </a:p>
        </p:txBody>
      </p:sp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Un dernier exemple</a:t>
            </a:r>
          </a:p>
        </p:txBody>
      </p:sp>
      <p:sp>
        <p:nvSpPr>
          <p:cNvPr id="52228" name="TextBox 4"/>
          <p:cNvSpPr txBox="1">
            <a:spLocks noChangeArrowheads="1"/>
          </p:cNvSpPr>
          <p:nvPr/>
        </p:nvSpPr>
        <p:spPr bwMode="auto">
          <a:xfrm>
            <a:off x="1187450" y="2636838"/>
            <a:ext cx="471328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/>
              <a:t>aime(vincent,mimi).</a:t>
            </a:r>
            <a:br>
              <a:rPr lang="en-CA"/>
            </a:br>
            <a:r>
              <a:rPr lang="en-CA"/>
              <a:t>aime(marcel,mimi).</a:t>
            </a:r>
            <a:br>
              <a:rPr lang="en-CA"/>
            </a:br>
            <a:r>
              <a:rPr lang="en-CA"/>
              <a:t>jaloux(X,Y) :- aime(X,Z),aime(Y,Z).</a:t>
            </a:r>
          </a:p>
          <a:p>
            <a:endParaRPr lang="en-CA"/>
          </a:p>
          <a:p>
            <a:r>
              <a:rPr lang="en-CA"/>
              <a:t>?- jaloux(X,Y).</a:t>
            </a:r>
          </a:p>
        </p:txBody>
      </p:sp>
      <p:sp>
        <p:nvSpPr>
          <p:cNvPr id="52229" name="TextBox 5"/>
          <p:cNvSpPr txBox="1">
            <a:spLocks noChangeArrowheads="1"/>
          </p:cNvSpPr>
          <p:nvPr/>
        </p:nvSpPr>
        <p:spPr bwMode="auto">
          <a:xfrm>
            <a:off x="1476375" y="5256213"/>
            <a:ext cx="3719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i="1"/>
              <a:t>Combien de solutions? … 4</a:t>
            </a:r>
          </a:p>
        </p:txBody>
      </p:sp>
    </p:spTree>
    <p:extLst>
      <p:ext uri="{BB962C8B-B14F-4D97-AF65-F5344CB8AC3E}">
        <p14:creationId xmlns:p14="http://schemas.microsoft.com/office/powerpoint/2010/main" val="3737378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</TotalTime>
  <Words>323</Words>
  <Application>Microsoft Office PowerPoint</Application>
  <PresentationFormat>On-screen Show (4:3)</PresentationFormat>
  <Paragraphs>68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Arbre de recherche</vt:lpstr>
      <vt:lpstr>Arbre de recherche</vt:lpstr>
      <vt:lpstr>Stratégie de Prolog</vt:lpstr>
      <vt:lpstr>Stratégie de Prolog</vt:lpstr>
      <vt:lpstr>Un premier exemple</vt:lpstr>
      <vt:lpstr>Exemple: arbre de recherche</vt:lpstr>
      <vt:lpstr>Exemple: arbre de recherche</vt:lpstr>
      <vt:lpstr>Un autre exemple (en 3 versions)</vt:lpstr>
      <vt:lpstr>Un dernier exemple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de recherche</dc:title>
  <dc:creator>COE Support</dc:creator>
  <cp:lastModifiedBy>uOttawa Employee</cp:lastModifiedBy>
  <cp:revision>2</cp:revision>
  <dcterms:created xsi:type="dcterms:W3CDTF">2014-01-06T17:37:46Z</dcterms:created>
  <dcterms:modified xsi:type="dcterms:W3CDTF">2018-01-09T18:52:53Z</dcterms:modified>
</cp:coreProperties>
</file>