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3" r:id="rId45"/>
    <p:sldId id="29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9B622-96FF-4EFB-BEED-7AB14160CFA5}" type="datetimeFigureOut">
              <a:rPr lang="en-CA" smtClean="0"/>
              <a:t>03/02/2015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6BDD7-4DF1-472B-B920-752529B1C4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05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E327B3-D130-4057-99C9-253C97B39394}" type="slidenum">
              <a:rPr lang="fr-FR" sz="1200"/>
              <a:pPr/>
              <a:t>1</a:t>
            </a:fld>
            <a:endParaRPr lang="fr-FR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E327B3-D130-4057-99C9-253C97B39394}" type="slidenum">
              <a:rPr lang="fr-FR" sz="1200"/>
              <a:pPr/>
              <a:t>17</a:t>
            </a:fld>
            <a:endParaRPr lang="fr-FR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FA13D9-70AB-446C-ADE0-5555CA55B4F7}" type="slidenum">
              <a:rPr lang="fr-FR" sz="1200"/>
              <a:pPr/>
              <a:t>24</a:t>
            </a:fld>
            <a:endParaRPr lang="fr-FR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2ABFDF5-A2CF-46DA-AB34-2C4213FFE1A0}" type="slidenum">
              <a:rPr lang="fr-FR" sz="1200"/>
              <a:pPr/>
              <a:t>26</a:t>
            </a:fld>
            <a:endParaRPr lang="fr-FR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5ABC16-0959-40FB-8088-A85AFF60962F}" type="slidenum">
              <a:rPr lang="fr-FR" sz="1200"/>
              <a:pPr/>
              <a:t>27</a:t>
            </a:fld>
            <a:endParaRPr lang="fr-FR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7E247E5-1DD7-479B-9D2E-71943970B1A7}" type="slidenum">
              <a:rPr lang="fr-FR" sz="1200"/>
              <a:pPr/>
              <a:t>30</a:t>
            </a:fld>
            <a:endParaRPr lang="fr-FR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B49444-54FF-42BA-BD04-C28B4380E04F}" type="slidenum">
              <a:rPr lang="fr-FR" sz="1200"/>
              <a:pPr/>
              <a:t>31</a:t>
            </a:fld>
            <a:endParaRPr lang="fr-F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E9F847-F05A-4645-AF56-72097388893A}" type="slidenum">
              <a:rPr lang="fr-FR" sz="1200"/>
              <a:pPr/>
              <a:t>32</a:t>
            </a:fld>
            <a:endParaRPr lang="fr-FR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F74A28-72FD-44B7-9990-86EB03D713C7}" type="slidenum">
              <a:rPr lang="fr-FR" sz="1200"/>
              <a:pPr/>
              <a:t>33</a:t>
            </a:fld>
            <a:endParaRPr lang="fr-FR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D2CA9E-832A-4BD7-8CCB-3469F21E29EA}" type="slidenum">
              <a:rPr lang="fr-FR" sz="1200"/>
              <a:pPr/>
              <a:t>34</a:t>
            </a:fld>
            <a:endParaRPr lang="fr-FR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AF7F38D-2861-4DC5-81D3-0BC2A823BB39}" type="slidenum">
              <a:rPr lang="fr-FR" sz="1200"/>
              <a:pPr/>
              <a:t>35</a:t>
            </a:fld>
            <a:endParaRPr lang="fr-FR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5343CAF-4A00-470E-877A-9953445C9879}" type="slidenum">
              <a:rPr lang="fr-FR" sz="1200"/>
              <a:pPr/>
              <a:t>2</a:t>
            </a:fld>
            <a:endParaRPr lang="fr-FR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913F7B-0C6F-4754-8B0A-B86B88D39A15}" type="slidenum">
              <a:rPr lang="fr-FR" sz="1200"/>
              <a:pPr/>
              <a:t>36</a:t>
            </a:fld>
            <a:endParaRPr lang="fr-FR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A591C21-4F01-4208-A4DE-026F542F7030}" type="slidenum">
              <a:rPr lang="fr-FR" sz="1200"/>
              <a:pPr/>
              <a:t>37</a:t>
            </a:fld>
            <a:endParaRPr lang="fr-FR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8BF1FB-BCCA-4DDF-A4EC-DA2B7DF5453E}" type="slidenum">
              <a:rPr lang="fr-FR" sz="1200"/>
              <a:pPr/>
              <a:t>38</a:t>
            </a:fld>
            <a:endParaRPr lang="fr-FR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AB87322-7425-49E1-AE34-ED80825150DF}" type="slidenum">
              <a:rPr lang="fr-FR" sz="1200"/>
              <a:pPr/>
              <a:t>39</a:t>
            </a:fld>
            <a:endParaRPr lang="fr-FR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4F24AAF-0F3F-4B4D-A994-0A1DF8038F30}" type="slidenum">
              <a:rPr lang="fr-FR" sz="1200"/>
              <a:pPr/>
              <a:t>41</a:t>
            </a:fld>
            <a:endParaRPr lang="fr-FR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D8C869-D79B-426C-B113-9A24FED9BA8C}" type="slidenum">
              <a:rPr lang="fr-FR" sz="1200"/>
              <a:pPr/>
              <a:t>43</a:t>
            </a:fld>
            <a:endParaRPr lang="fr-FR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FBB7AD-6B5F-4AD2-B4B1-4EBEDBE44D1B}" type="slidenum">
              <a:rPr lang="fr-FR" sz="1200"/>
              <a:pPr/>
              <a:t>3</a:t>
            </a:fld>
            <a:endParaRPr lang="fr-FR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1C2CBB-124D-48F2-BD7D-94739E5A5B14}" type="slidenum">
              <a:rPr lang="fr-FR" sz="1200"/>
              <a:pPr/>
              <a:t>4</a:t>
            </a:fld>
            <a:endParaRPr lang="fr-FR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E866C9-E9B4-437C-99F2-CCEF54C03437}" type="slidenum">
              <a:rPr lang="fr-FR" sz="1200"/>
              <a:pPr/>
              <a:t>5</a:t>
            </a:fld>
            <a:endParaRPr lang="fr-FR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A1265A-68BA-4272-98DB-1F6220A25A3D}" type="slidenum">
              <a:rPr lang="fr-FR" sz="1200"/>
              <a:pPr/>
              <a:t>8</a:t>
            </a:fld>
            <a:endParaRPr lang="fr-FR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A842F1-3386-49FB-9795-A8CB1A298CFC}" type="slidenum">
              <a:rPr lang="fr-FR" sz="1200"/>
              <a:pPr/>
              <a:t>14</a:t>
            </a:fld>
            <a:endParaRPr lang="fr-FR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E165F3-0507-4A67-9B51-B931232365A0}" type="slidenum">
              <a:rPr lang="fr-FR" sz="1200"/>
              <a:pPr/>
              <a:t>15</a:t>
            </a:fld>
            <a:endParaRPr lang="fr-FR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77C488C-9DC5-4CDA-A73F-99987CCF5B74}" type="slidenum">
              <a:rPr lang="fr-FR" sz="1200"/>
              <a:pPr/>
              <a:t>16</a:t>
            </a:fld>
            <a:endParaRPr lang="fr-FR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03/02/2015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03/02/2015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03/02/2015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03/02/2015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03/02/2015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03/02/2015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03/02/2015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03/02/2015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03/02/2015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03/02/2015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03/02/2015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03/02/2015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expressions arithmétiques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Prolog connaît les entiers et les nombres </a:t>
            </a:r>
            <a:r>
              <a:rPr lang="fr-CA" smtClean="0"/>
              <a:t>à points</a:t>
            </a:r>
            <a:r>
              <a:rPr lang="fr-FR" smtClean="0"/>
              <a:t> flottants.</a:t>
            </a:r>
          </a:p>
          <a:p>
            <a:r>
              <a:rPr lang="fr-FR" smtClean="0"/>
              <a:t>Les expressions arithmétiques sont construites à partir de nombres, de variables et d'opérateurs arithmétiques.</a:t>
            </a:r>
          </a:p>
        </p:txBody>
      </p:sp>
    </p:spTree>
    <p:extLst>
      <p:ext uri="{BB962C8B-B14F-4D97-AF65-F5344CB8AC3E}">
        <p14:creationId xmlns:p14="http://schemas.microsoft.com/office/powerpoint/2010/main" val="2299476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306513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Solution </a:t>
            </a:r>
            <a:r>
              <a:rPr lang="en-CA" dirty="0" err="1" smtClean="0"/>
              <a:t>d’une</a:t>
            </a:r>
            <a:r>
              <a:rPr lang="en-CA" dirty="0" smtClean="0"/>
              <a:t> </a:t>
            </a:r>
            <a:r>
              <a:rPr lang="en-CA" dirty="0" err="1" smtClean="0"/>
              <a:t>équation</a:t>
            </a:r>
            <a:r>
              <a:rPr lang="en-CA" dirty="0" smtClean="0"/>
              <a:t> du second </a:t>
            </a:r>
            <a:r>
              <a:rPr lang="en-CA" dirty="0" err="1" smtClean="0"/>
              <a:t>degr</a:t>
            </a:r>
            <a:r>
              <a:rPr lang="en-CA" dirty="0" err="1"/>
              <a:t>é</a:t>
            </a:r>
            <a:endParaRPr lang="en-CA" dirty="0" smtClean="0"/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" name="Rectangle 1"/>
          <p:cNvSpPr/>
          <p:nvPr/>
        </p:nvSpPr>
        <p:spPr>
          <a:xfrm>
            <a:off x="827584" y="2204864"/>
            <a:ext cx="77768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resolution2(A,B,C,X):- discriminant(</a:t>
            </a:r>
            <a:r>
              <a:rPr lang="en-CA" dirty="0" err="1"/>
              <a:t>A,B,C,Discriminant</a:t>
            </a:r>
            <a:r>
              <a:rPr lang="en-CA" dirty="0"/>
              <a:t>), </a:t>
            </a:r>
            <a:endParaRPr lang="en-CA" dirty="0" smtClean="0"/>
          </a:p>
          <a:p>
            <a:r>
              <a:rPr lang="en-CA" dirty="0" smtClean="0"/>
              <a:t>                                                </a:t>
            </a:r>
            <a:r>
              <a:rPr lang="en-CA" dirty="0" err="1" smtClean="0"/>
              <a:t>racine</a:t>
            </a:r>
            <a:r>
              <a:rPr lang="en-CA" dirty="0" smtClean="0"/>
              <a:t>(</a:t>
            </a:r>
            <a:r>
              <a:rPr lang="en-CA" dirty="0" err="1" smtClean="0"/>
              <a:t>A,B,C,Discriminant,X</a:t>
            </a:r>
            <a:r>
              <a:rPr lang="en-CA" dirty="0"/>
              <a:t>).</a:t>
            </a:r>
          </a:p>
          <a:p>
            <a:r>
              <a:rPr lang="en-CA" dirty="0"/>
              <a:t>discriminant(</a:t>
            </a:r>
            <a:r>
              <a:rPr lang="en-CA" dirty="0" err="1"/>
              <a:t>A,B,C,Discriminant</a:t>
            </a:r>
            <a:r>
              <a:rPr lang="en-CA" dirty="0"/>
              <a:t>):-Discriminant is B*B-4*A*C.</a:t>
            </a:r>
          </a:p>
          <a:p>
            <a:endParaRPr lang="en-CA" dirty="0" smtClean="0"/>
          </a:p>
          <a:p>
            <a:r>
              <a:rPr lang="en-CA" dirty="0" err="1" smtClean="0"/>
              <a:t>racine</a:t>
            </a:r>
            <a:r>
              <a:rPr lang="en-CA" dirty="0" smtClean="0"/>
              <a:t>(A,B,C,0,X</a:t>
            </a:r>
            <a:r>
              <a:rPr lang="en-CA" dirty="0"/>
              <a:t>):- X is -B/(2*A).</a:t>
            </a:r>
          </a:p>
          <a:p>
            <a:r>
              <a:rPr lang="en-CA" dirty="0" err="1"/>
              <a:t>racine</a:t>
            </a:r>
            <a:r>
              <a:rPr lang="en-CA" dirty="0"/>
              <a:t>(</a:t>
            </a:r>
            <a:r>
              <a:rPr lang="en-CA" dirty="0" err="1"/>
              <a:t>A,B,C,Discriminant,X</a:t>
            </a:r>
            <a:r>
              <a:rPr lang="en-CA" dirty="0"/>
              <a:t>):- Discriminant&gt;0, </a:t>
            </a:r>
            <a:endParaRPr lang="en-CA" dirty="0" smtClean="0"/>
          </a:p>
          <a:p>
            <a:r>
              <a:rPr lang="en-CA" dirty="0"/>
              <a:t> </a:t>
            </a:r>
            <a:r>
              <a:rPr lang="en-CA" dirty="0" smtClean="0"/>
              <a:t>                                               X </a:t>
            </a:r>
            <a:r>
              <a:rPr lang="en-CA" dirty="0"/>
              <a:t>is </a:t>
            </a:r>
            <a:r>
              <a:rPr lang="en-CA" dirty="0" smtClean="0"/>
              <a:t>(-</a:t>
            </a:r>
            <a:r>
              <a:rPr lang="en-CA" dirty="0" err="1" smtClean="0"/>
              <a:t>B+sqrt</a:t>
            </a:r>
            <a:r>
              <a:rPr lang="en-CA" dirty="0" smtClean="0"/>
              <a:t>(Discriminant</a:t>
            </a:r>
            <a:r>
              <a:rPr lang="en-CA" dirty="0"/>
              <a:t>))/(2*A).</a:t>
            </a:r>
          </a:p>
          <a:p>
            <a:r>
              <a:rPr lang="en-CA" dirty="0" err="1"/>
              <a:t>racine</a:t>
            </a:r>
            <a:r>
              <a:rPr lang="en-CA" dirty="0"/>
              <a:t>(</a:t>
            </a:r>
            <a:r>
              <a:rPr lang="en-CA" dirty="0" err="1"/>
              <a:t>A,B,C,Discriminant,X</a:t>
            </a:r>
            <a:r>
              <a:rPr lang="en-CA" dirty="0"/>
              <a:t>):- Discriminant&gt;0, </a:t>
            </a:r>
            <a:endParaRPr lang="en-CA" dirty="0" smtClean="0"/>
          </a:p>
          <a:p>
            <a:r>
              <a:rPr lang="en-CA" dirty="0"/>
              <a:t> </a:t>
            </a:r>
            <a:r>
              <a:rPr lang="en-CA" dirty="0" smtClean="0"/>
              <a:t>                                               X </a:t>
            </a:r>
            <a:r>
              <a:rPr lang="en-CA" dirty="0"/>
              <a:t>is (-B-</a:t>
            </a:r>
            <a:r>
              <a:rPr lang="en-CA" dirty="0" err="1"/>
              <a:t>sqrt</a:t>
            </a:r>
            <a:r>
              <a:rPr lang="en-CA" dirty="0"/>
              <a:t>(Discriminant))/(2*A).</a:t>
            </a:r>
          </a:p>
        </p:txBody>
      </p:sp>
    </p:spTree>
    <p:extLst>
      <p:ext uri="{BB962C8B-B14F-4D97-AF65-F5344CB8AC3E}">
        <p14:creationId xmlns:p14="http://schemas.microsoft.com/office/powerpoint/2010/main" val="169739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Exemple (récursivité croisée)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195513" y="2997200"/>
            <a:ext cx="5248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/>
              <a:t>pair(0).</a:t>
            </a:r>
          </a:p>
          <a:p>
            <a:r>
              <a:rPr lang="pt-BR"/>
              <a:t>pair(N):-     N=\=0, M is N-1, impair(M).</a:t>
            </a:r>
          </a:p>
          <a:p>
            <a:r>
              <a:rPr lang="pt-BR"/>
              <a:t>impair(N):- N=\=0, M is N-1, pair(M).</a:t>
            </a:r>
            <a:endParaRPr lang="en-CA"/>
          </a:p>
        </p:txBody>
      </p:sp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1116013" y="4868863"/>
            <a:ext cx="71755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La condition d’arrêt doit se trouver en première position </a:t>
            </a:r>
          </a:p>
          <a:p>
            <a:r>
              <a:rPr lang="en-CA"/>
              <a:t>dans une clause avec récursivité</a:t>
            </a:r>
          </a:p>
        </p:txBody>
      </p:sp>
    </p:spTree>
    <p:extLst>
      <p:ext uri="{BB962C8B-B14F-4D97-AF65-F5344CB8AC3E}">
        <p14:creationId xmlns:p14="http://schemas.microsoft.com/office/powerpoint/2010/main" val="3065530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Prédicat Intervalle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124075" y="2514600"/>
            <a:ext cx="457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CA"/>
              <a:t>intervalle(K,L,H):- K&gt;=L, K=&lt;H.</a:t>
            </a:r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2411413" y="4508500"/>
            <a:ext cx="3573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i="1"/>
              <a:t>Simple test, pas très utile…</a:t>
            </a:r>
          </a:p>
        </p:txBody>
      </p:sp>
    </p:spTree>
    <p:extLst>
      <p:ext uri="{BB962C8B-B14F-4D97-AF65-F5344CB8AC3E}">
        <p14:creationId xmlns:p14="http://schemas.microsoft.com/office/powerpoint/2010/main" val="60582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Prédicat Intervalle, générateur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900113" y="2636838"/>
            <a:ext cx="7088187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intervalle(K,K,H):- K=&lt;H.</a:t>
            </a:r>
          </a:p>
          <a:p>
            <a:r>
              <a:rPr lang="en-CA"/>
              <a:t>intervalle(K,L,H):- L&lt;H, L1 is L+1, intervalle(K,L1,H).</a:t>
            </a:r>
          </a:p>
          <a:p>
            <a:endParaRPr lang="en-CA"/>
          </a:p>
          <a:p>
            <a:r>
              <a:rPr lang="en-CA"/>
              <a:t>?- intervalle(X,3,6).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562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Notion de coupure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smtClean="0"/>
              <a:t>Coupure</a:t>
            </a:r>
            <a:r>
              <a:rPr lang="fr-FR" smtClean="0"/>
              <a:t> ou </a:t>
            </a:r>
            <a:r>
              <a:rPr lang="fr-FR" b="1" smtClean="0"/>
              <a:t>coupe-choix</a:t>
            </a:r>
            <a:endParaRPr lang="fr-FR" smtClean="0"/>
          </a:p>
          <a:p>
            <a:r>
              <a:rPr lang="fr-FR" smtClean="0"/>
              <a:t>Introduit un contrôle sur l'exécution de ses programmes</a:t>
            </a:r>
          </a:p>
          <a:p>
            <a:pPr lvl="2">
              <a:buFontTx/>
              <a:buChar char="*"/>
            </a:pPr>
            <a:r>
              <a:rPr lang="fr-FR" smtClean="0"/>
              <a:t>en élaguant les branches de l’arbre de recherche</a:t>
            </a:r>
          </a:p>
          <a:p>
            <a:pPr lvl="2">
              <a:buFontTx/>
              <a:buChar char="*"/>
            </a:pPr>
            <a:r>
              <a:rPr lang="fr-FR" smtClean="0"/>
              <a:t>rend les programmes plus simples et efficaces</a:t>
            </a:r>
          </a:p>
          <a:p>
            <a:r>
              <a:rPr lang="fr-FR" smtClean="0"/>
              <a:t>La notation </a:t>
            </a:r>
            <a:r>
              <a:rPr lang="fr-FR" b="1" smtClean="0"/>
              <a:t>!</a:t>
            </a:r>
            <a:r>
              <a:rPr lang="fr-FR" smtClean="0"/>
              <a:t> est utilis</a:t>
            </a:r>
            <a:r>
              <a:rPr lang="en-CA" smtClean="0"/>
              <a:t>ée.</a:t>
            </a:r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4104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Notion de coupure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16113"/>
            <a:ext cx="7772400" cy="3962400"/>
          </a:xfrm>
        </p:spPr>
        <p:txBody>
          <a:bodyPr/>
          <a:lstStyle/>
          <a:p>
            <a:r>
              <a:rPr lang="fr-FR" sz="2800" dirty="0" smtClean="0"/>
              <a:t>Le </a:t>
            </a:r>
            <a:r>
              <a:rPr lang="fr-FR" sz="2800" dirty="0" err="1" smtClean="0"/>
              <a:t>coupe-choix</a:t>
            </a:r>
            <a:r>
              <a:rPr lang="fr-FR" sz="2800" dirty="0" smtClean="0"/>
              <a:t> permet de signifier à Prolog qu’on ne désire pas conserver les points de choix en attente</a:t>
            </a:r>
          </a:p>
          <a:p>
            <a:r>
              <a:rPr lang="fr-FR" sz="2800" dirty="0" smtClean="0"/>
              <a:t>Utile lors de la présence de clauses exclusives</a:t>
            </a:r>
          </a:p>
          <a:p>
            <a:pPr lvl="2">
              <a:buFontTx/>
              <a:buChar char="*"/>
            </a:pPr>
            <a:r>
              <a:rPr lang="fr-FR" dirty="0" smtClean="0"/>
              <a:t>Ex : les 2 règles suivantes</a:t>
            </a:r>
          </a:p>
          <a:p>
            <a:pPr lvl="3">
              <a:buFontTx/>
              <a:buChar char="*"/>
            </a:pPr>
            <a:r>
              <a:rPr lang="fr-FR" i="1" dirty="0" smtClean="0"/>
              <a:t>humain(X) :- homme(X). </a:t>
            </a:r>
            <a:r>
              <a:rPr lang="fr-FR" dirty="0" smtClean="0"/>
              <a:t>s'écrit</a:t>
            </a:r>
            <a:r>
              <a:rPr lang="fr-FR" i="1" dirty="0" smtClean="0"/>
              <a:t> humain(X) :- homme(X),!. </a:t>
            </a:r>
            <a:endParaRPr lang="fr-FR" dirty="0" smtClean="0"/>
          </a:p>
          <a:p>
            <a:pPr lvl="3">
              <a:buFontTx/>
              <a:buChar char="*"/>
            </a:pPr>
            <a:r>
              <a:rPr lang="fr-FR" i="1" dirty="0" smtClean="0"/>
              <a:t>humain(X) :- femme(X). </a:t>
            </a:r>
            <a:r>
              <a:rPr lang="fr-FR" dirty="0" smtClean="0"/>
              <a:t>s'écrit </a:t>
            </a:r>
            <a:r>
              <a:rPr lang="fr-FR" i="1" dirty="0" smtClean="0"/>
              <a:t>humain(X) :- femme(X),!. </a:t>
            </a:r>
          </a:p>
        </p:txBody>
      </p:sp>
      <p:sp>
        <p:nvSpPr>
          <p:cNvPr id="25605" name="TextBox 1"/>
          <p:cNvSpPr txBox="1">
            <a:spLocks noChangeArrowheads="1"/>
          </p:cNvSpPr>
          <p:nvPr/>
        </p:nvSpPr>
        <p:spPr bwMode="auto">
          <a:xfrm>
            <a:off x="3275857" y="5541039"/>
            <a:ext cx="586814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i="1" dirty="0"/>
              <a:t>Si on a déjà </a:t>
            </a:r>
            <a:r>
              <a:rPr lang="en-CA" i="1" dirty="0" err="1"/>
              <a:t>démontré</a:t>
            </a:r>
            <a:r>
              <a:rPr lang="en-CA" i="1" dirty="0"/>
              <a:t> </a:t>
            </a:r>
            <a:r>
              <a:rPr lang="en-CA" i="1" dirty="0" err="1"/>
              <a:t>que</a:t>
            </a:r>
            <a:r>
              <a:rPr lang="en-CA" i="1" dirty="0"/>
              <a:t> X </a:t>
            </a:r>
            <a:r>
              <a:rPr lang="en-CA" i="1" dirty="0" err="1"/>
              <a:t>est</a:t>
            </a:r>
            <a:r>
              <a:rPr lang="en-CA" i="1" dirty="0"/>
              <a:t> un </a:t>
            </a:r>
            <a:r>
              <a:rPr lang="en-CA" i="1" dirty="0" err="1"/>
              <a:t>homme</a:t>
            </a:r>
            <a:r>
              <a:rPr lang="en-CA" i="1" dirty="0"/>
              <a:t>, </a:t>
            </a:r>
            <a:r>
              <a:rPr lang="en-CA" i="1" dirty="0" err="1"/>
              <a:t>alors</a:t>
            </a:r>
            <a:r>
              <a:rPr lang="en-CA" i="1" dirty="0"/>
              <a:t> pas la </a:t>
            </a:r>
            <a:r>
              <a:rPr lang="en-CA" i="1" dirty="0" err="1"/>
              <a:t>peine</a:t>
            </a:r>
            <a:r>
              <a:rPr lang="en-CA" i="1" dirty="0"/>
              <a:t> </a:t>
            </a:r>
            <a:r>
              <a:rPr lang="en-CA" i="1" dirty="0" smtClean="0"/>
              <a:t>de </a:t>
            </a:r>
            <a:r>
              <a:rPr lang="en-CA" i="1" dirty="0" err="1"/>
              <a:t>vérifier</a:t>
            </a:r>
            <a:r>
              <a:rPr lang="en-CA" i="1" dirty="0"/>
              <a:t> </a:t>
            </a:r>
            <a:r>
              <a:rPr lang="en-CA" i="1" dirty="0" err="1"/>
              <a:t>si</a:t>
            </a:r>
            <a:r>
              <a:rPr lang="en-CA" i="1" dirty="0"/>
              <a:t> X </a:t>
            </a:r>
            <a:r>
              <a:rPr lang="en-CA" i="1" dirty="0" err="1"/>
              <a:t>est</a:t>
            </a:r>
            <a:r>
              <a:rPr lang="en-CA" i="1" dirty="0"/>
              <a:t> </a:t>
            </a:r>
            <a:r>
              <a:rPr lang="en-CA" i="1" dirty="0" err="1"/>
              <a:t>une</a:t>
            </a:r>
            <a:r>
              <a:rPr lang="en-CA" i="1" dirty="0"/>
              <a:t> femme</a:t>
            </a:r>
          </a:p>
        </p:txBody>
      </p:sp>
    </p:spTree>
    <p:extLst>
      <p:ext uri="{BB962C8B-B14F-4D97-AF65-F5344CB8AC3E}">
        <p14:creationId xmlns:p14="http://schemas.microsoft.com/office/powerpoint/2010/main" val="1580090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Notion de coupure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Le </a:t>
            </a:r>
            <a:r>
              <a:rPr lang="fr-FR" dirty="0" err="1" smtClean="0"/>
              <a:t>coupe-choix</a:t>
            </a:r>
            <a:r>
              <a:rPr lang="fr-FR" dirty="0" smtClean="0"/>
              <a:t> permet :</a:t>
            </a:r>
          </a:p>
          <a:p>
            <a:pPr lvl="3">
              <a:buFontTx/>
              <a:buChar char="*"/>
            </a:pPr>
            <a:r>
              <a:rPr lang="fr-FR" dirty="0" smtClean="0"/>
              <a:t>d'éliminer des points de choix</a:t>
            </a:r>
          </a:p>
          <a:p>
            <a:pPr lvl="3">
              <a:buFontTx/>
              <a:buChar char="*"/>
            </a:pPr>
            <a:r>
              <a:rPr lang="fr-FR" dirty="0" smtClean="0"/>
              <a:t>d'éliminer des tests conditionnels que l’on sait inutile </a:t>
            </a:r>
          </a:p>
          <a:p>
            <a:pPr lvl="3">
              <a:buFontTx/>
              <a:buNone/>
            </a:pPr>
            <a:r>
              <a:rPr lang="fr-FR" dirty="0" smtClean="0"/>
              <a:t>	=&gt; plus d'efficacité lors de l'exécution du programme</a:t>
            </a:r>
          </a:p>
          <a:p>
            <a:r>
              <a:rPr lang="fr-FR" dirty="0" smtClean="0"/>
              <a:t>Quand Prolog démontre un </a:t>
            </a:r>
            <a:r>
              <a:rPr lang="fr-FR" dirty="0" err="1" smtClean="0"/>
              <a:t>coupe-choix</a:t>
            </a:r>
            <a:endParaRPr lang="fr-FR" dirty="0" smtClean="0"/>
          </a:p>
          <a:p>
            <a:pPr lvl="2">
              <a:buFontTx/>
              <a:buChar char="*"/>
            </a:pPr>
            <a:r>
              <a:rPr lang="fr-FR" dirty="0" smtClean="0"/>
              <a:t>tous les choix effectués sont figés et lors du retour-arrière, on repart de la clause parente de la coupe.</a:t>
            </a:r>
            <a:endParaRPr lang="fr-FR" dirty="0"/>
          </a:p>
          <a:p>
            <a:pPr>
              <a:buFontTx/>
              <a:buChar char="*"/>
            </a:pPr>
            <a:r>
              <a:rPr lang="fr-FR" dirty="0" smtClean="0"/>
              <a:t>Donc:</a:t>
            </a:r>
          </a:p>
          <a:p>
            <a:pPr lvl="2">
              <a:buFontTx/>
              <a:buChar char="*"/>
            </a:pPr>
            <a:r>
              <a:rPr lang="fr-FR" dirty="0" smtClean="0"/>
              <a:t>Quand une coupe est démontrée, celle-ci est automatiquement vraie</a:t>
            </a:r>
          </a:p>
          <a:p>
            <a:pPr lvl="2">
              <a:buFontTx/>
              <a:buChar char="*"/>
            </a:pPr>
            <a:r>
              <a:rPr lang="fr-FR" dirty="0" smtClean="0"/>
              <a:t>Si il faut retourner en arrière, tous les choix effectués lorsque la coupe a été introduite dans la liste des buts sont figés (incluant la branche où la coupe a été introduite).</a:t>
            </a:r>
          </a:p>
        </p:txBody>
      </p:sp>
    </p:spTree>
    <p:extLst>
      <p:ext uri="{BB962C8B-B14F-4D97-AF65-F5344CB8AC3E}">
        <p14:creationId xmlns:p14="http://schemas.microsoft.com/office/powerpoint/2010/main" val="1507016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coupe-choix</a:t>
            </a:r>
            <a:endParaRPr lang="fr-FR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coupe-choix</a:t>
            </a:r>
            <a:r>
              <a:rPr lang="fr-FR" dirty="0" smtClean="0"/>
              <a:t> ! permet d’éliminer tous les choix non encore explorés.</a:t>
            </a:r>
          </a:p>
          <a:p>
            <a:r>
              <a:rPr lang="fr-FR" dirty="0" smtClean="0"/>
              <a:t>Le </a:t>
            </a:r>
            <a:r>
              <a:rPr lang="fr-FR" dirty="0" err="1" smtClean="0"/>
              <a:t>coupe-choix</a:t>
            </a:r>
            <a:r>
              <a:rPr lang="fr-FR" dirty="0" smtClean="0"/>
              <a:t> devient actif lorsqu’il est démontré</a:t>
            </a:r>
          </a:p>
          <a:p>
            <a:r>
              <a:rPr lang="fr-FR" dirty="0" smtClean="0"/>
              <a:t>Son effet remonte jusqu’au nœud qui l’a introduit</a:t>
            </a:r>
          </a:p>
          <a:p>
            <a:r>
              <a:rPr lang="fr-FR" dirty="0" smtClean="0"/>
              <a:t>Les choix non-explorés avant l’introduction de la coupe et après sa démonstration demeurent disponibles</a:t>
            </a:r>
          </a:p>
        </p:txBody>
      </p:sp>
    </p:spTree>
    <p:extLst>
      <p:ext uri="{BB962C8B-B14F-4D97-AF65-F5344CB8AC3E}">
        <p14:creationId xmlns:p14="http://schemas.microsoft.com/office/powerpoint/2010/main" val="3972629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r>
              <a:rPr lang="en-US" dirty="0" smtClean="0"/>
              <a:t> 1(sans coupe)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1988840"/>
            <a:ext cx="22685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(X,Y):-</a:t>
            </a:r>
            <a:r>
              <a:rPr lang="en-US" dirty="0" smtClean="0"/>
              <a:t>q(X,Y),</a:t>
            </a:r>
            <a:r>
              <a:rPr lang="en-US" dirty="0" smtClean="0"/>
              <a:t>s(Y).</a:t>
            </a:r>
          </a:p>
          <a:p>
            <a:r>
              <a:rPr lang="en-US" dirty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a,a</a:t>
            </a:r>
            <a:r>
              <a:rPr lang="en-US" dirty="0" smtClean="0"/>
              <a:t>).</a:t>
            </a:r>
          </a:p>
          <a:p>
            <a:r>
              <a:rPr lang="en-US" dirty="0"/>
              <a:t>q</a:t>
            </a:r>
            <a:r>
              <a:rPr lang="en-US" dirty="0" smtClean="0"/>
              <a:t>(X,Y):-v(X),w(Y).</a:t>
            </a:r>
          </a:p>
          <a:p>
            <a:r>
              <a:rPr lang="en-US" dirty="0" smtClean="0"/>
              <a:t>q(</a:t>
            </a:r>
            <a:r>
              <a:rPr lang="en-US" dirty="0" err="1" smtClean="0"/>
              <a:t>m,Y</a:t>
            </a:r>
            <a:r>
              <a:rPr lang="en-US" dirty="0" smtClean="0"/>
              <a:t>).</a:t>
            </a:r>
          </a:p>
          <a:p>
            <a:r>
              <a:rPr lang="en-US" dirty="0"/>
              <a:t>v(a).</a:t>
            </a:r>
          </a:p>
          <a:p>
            <a:r>
              <a:rPr lang="en-US" dirty="0" smtClean="0"/>
              <a:t>v(b).</a:t>
            </a:r>
            <a:endParaRPr lang="en-US" dirty="0"/>
          </a:p>
          <a:p>
            <a:r>
              <a:rPr lang="en-US" dirty="0" smtClean="0"/>
              <a:t>w(b).</a:t>
            </a:r>
            <a:endParaRPr lang="en-US" dirty="0"/>
          </a:p>
          <a:p>
            <a:r>
              <a:rPr lang="en-US" dirty="0" smtClean="0"/>
              <a:t>w(c).</a:t>
            </a:r>
          </a:p>
          <a:p>
            <a:r>
              <a:rPr lang="en-US" dirty="0"/>
              <a:t>s</a:t>
            </a:r>
            <a:r>
              <a:rPr lang="en-US" dirty="0" smtClean="0"/>
              <a:t>(c).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33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Arbre</a:t>
            </a:r>
            <a:r>
              <a:rPr lang="en-US" dirty="0" smtClean="0"/>
              <a:t> de </a:t>
            </a:r>
            <a:r>
              <a:rPr lang="en-US" dirty="0" err="1" smtClean="0"/>
              <a:t>résolution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6136" y="184482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(X,Y)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0918" y="248360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q(X,Y),</a:t>
            </a:r>
            <a:r>
              <a:rPr lang="en-US" dirty="0"/>
              <a:t>s(Y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76983" y="2483604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a,a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03645" y="2091045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X=Y=a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2771800" y="3236017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v(X),w(Y</a:t>
            </a:r>
            <a:r>
              <a:rPr lang="en-US" dirty="0" smtClean="0"/>
              <a:t>),</a:t>
            </a:r>
            <a:r>
              <a:rPr lang="en-US" dirty="0"/>
              <a:t>s(Y)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2160" y="3244334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q(</a:t>
            </a:r>
            <a:r>
              <a:rPr lang="en-US" dirty="0" err="1"/>
              <a:t>m,Y</a:t>
            </a:r>
            <a:r>
              <a:rPr lang="en-US" dirty="0" smtClean="0"/>
              <a:t>),s(Y)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87624" y="3995772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v(a),</a:t>
            </a:r>
            <a:r>
              <a:rPr lang="en-US" dirty="0"/>
              <a:t>w(Y),s(Y)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50387" y="3995772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v(b),</a:t>
            </a:r>
            <a:r>
              <a:rPr lang="en-US" dirty="0"/>
              <a:t>w(Y),s(Y)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1852" y="3614827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X=a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27984" y="361482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X=b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179512" y="4653136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v(a),</a:t>
            </a:r>
            <a:r>
              <a:rPr lang="en-US" dirty="0" smtClean="0"/>
              <a:t>w(b),s(b)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07704" y="4643844"/>
            <a:ext cx="1564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v(a),</a:t>
            </a:r>
            <a:r>
              <a:rPr lang="en-US" dirty="0" smtClean="0"/>
              <a:t>w(c),s(c)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11204" y="4643844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v(a),</a:t>
            </a:r>
            <a:r>
              <a:rPr lang="en-US" dirty="0" smtClean="0"/>
              <a:t>w(b),s(b)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39396" y="4634552"/>
            <a:ext cx="1564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v(a),</a:t>
            </a:r>
            <a:r>
              <a:rPr lang="en-US" dirty="0" smtClean="0"/>
              <a:t>w(c),s(c)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94603" y="3995772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v(b),w(c),s(c)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28098" y="433490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Y=b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411760" y="4334907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Y=c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5740550" y="2894747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X=m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6948264" y="3645024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Y=c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796136" y="4334907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Y=c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268458" y="4293096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Y=b</a:t>
            </a:r>
            <a:endParaRPr lang="en-US" sz="10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239396" y="2214156"/>
            <a:ext cx="844772" cy="269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394603" y="2214156"/>
            <a:ext cx="1182380" cy="269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8" idx="0"/>
          </p:cNvCxnSpPr>
          <p:nvPr/>
        </p:nvCxnSpPr>
        <p:spPr>
          <a:xfrm flipH="1">
            <a:off x="3587889" y="2904038"/>
            <a:ext cx="1336396" cy="331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148064" y="2904038"/>
            <a:ext cx="1296144" cy="340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201628" y="3605349"/>
            <a:ext cx="1146236" cy="390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707904" y="3605349"/>
            <a:ext cx="1296144" cy="390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115616" y="4365104"/>
            <a:ext cx="648072" cy="27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5" idx="0"/>
          </p:cNvCxnSpPr>
          <p:nvPr/>
        </p:nvCxnSpPr>
        <p:spPr>
          <a:xfrm>
            <a:off x="2123728" y="4365104"/>
            <a:ext cx="566402" cy="27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450387" y="4365104"/>
            <a:ext cx="646132" cy="246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7" idx="0"/>
          </p:cNvCxnSpPr>
          <p:nvPr/>
        </p:nvCxnSpPr>
        <p:spPr>
          <a:xfrm>
            <a:off x="5436096" y="4334907"/>
            <a:ext cx="585726" cy="299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8" idx="0"/>
          </p:cNvCxnSpPr>
          <p:nvPr/>
        </p:nvCxnSpPr>
        <p:spPr>
          <a:xfrm>
            <a:off x="6712031" y="3613666"/>
            <a:ext cx="473814" cy="38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22941" y="511654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B0F0"/>
                </a:solidFill>
              </a:rPr>
              <a:t>fail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51720" y="508518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X=</a:t>
            </a:r>
            <a:r>
              <a:rPr lang="en-US" dirty="0" err="1" smtClean="0">
                <a:solidFill>
                  <a:srgbClr val="00B0F0"/>
                </a:solidFill>
              </a:rPr>
              <a:t>a,Y</a:t>
            </a:r>
            <a:r>
              <a:rPr lang="en-US" dirty="0" smtClean="0">
                <a:solidFill>
                  <a:srgbClr val="00B0F0"/>
                </a:solidFill>
              </a:rPr>
              <a:t>=c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39482" y="508518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B0F0"/>
                </a:solidFill>
              </a:rPr>
              <a:t>fail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28932" y="508518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X=</a:t>
            </a:r>
            <a:r>
              <a:rPr lang="en-US" dirty="0" err="1">
                <a:solidFill>
                  <a:srgbClr val="00B0F0"/>
                </a:solidFill>
              </a:rPr>
              <a:t>b</a:t>
            </a:r>
            <a:r>
              <a:rPr lang="en-US" dirty="0" err="1" smtClean="0">
                <a:solidFill>
                  <a:srgbClr val="00B0F0"/>
                </a:solidFill>
              </a:rPr>
              <a:t>,Y</a:t>
            </a:r>
            <a:r>
              <a:rPr lang="en-US" dirty="0" smtClean="0">
                <a:solidFill>
                  <a:srgbClr val="00B0F0"/>
                </a:solidFill>
              </a:rPr>
              <a:t>=c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85116" y="450912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X=</a:t>
            </a:r>
            <a:r>
              <a:rPr lang="en-US" dirty="0" err="1" smtClean="0">
                <a:solidFill>
                  <a:srgbClr val="00B0F0"/>
                </a:solidFill>
              </a:rPr>
              <a:t>m,Y</a:t>
            </a:r>
            <a:r>
              <a:rPr lang="en-US" dirty="0" smtClean="0">
                <a:solidFill>
                  <a:srgbClr val="00B0F0"/>
                </a:solidFill>
              </a:rPr>
              <a:t>=c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40352" y="298766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X=</a:t>
            </a:r>
            <a:r>
              <a:rPr lang="en-US" dirty="0" err="1" smtClean="0">
                <a:solidFill>
                  <a:srgbClr val="00B0F0"/>
                </a:solidFill>
              </a:rPr>
              <a:t>a,Y</a:t>
            </a:r>
            <a:r>
              <a:rPr lang="en-US" dirty="0" smtClean="0">
                <a:solidFill>
                  <a:srgbClr val="00B0F0"/>
                </a:solidFill>
              </a:rPr>
              <a:t>=a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5111" y="1412776"/>
            <a:ext cx="211468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p(X,Y).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a, Y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 c ;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b, Y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 c ;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m, Y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 c ;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X = Y, Y = a.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61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expressions arithmétiques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Opérations habituelles : addition, soustraction, multiplication, division entière (symbole //), division flottante (symbole /).</a:t>
            </a:r>
          </a:p>
          <a:p>
            <a:r>
              <a:rPr lang="fr-FR" smtClean="0"/>
              <a:t>Selon les systèmes Prolog, différentes fonctions mathématiques comme abs(X), ln(X), sqrt(X)</a:t>
            </a:r>
          </a:p>
        </p:txBody>
      </p:sp>
    </p:spTree>
    <p:extLst>
      <p:ext uri="{BB962C8B-B14F-4D97-AF65-F5344CB8AC3E}">
        <p14:creationId xmlns:p14="http://schemas.microsoft.com/office/powerpoint/2010/main" val="2058938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1988840"/>
            <a:ext cx="24160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(X,Y):-</a:t>
            </a:r>
            <a:r>
              <a:rPr lang="en-US" dirty="0" smtClean="0"/>
              <a:t>q(X,Y),!,</a:t>
            </a:r>
            <a:r>
              <a:rPr lang="en-US" dirty="0" smtClean="0"/>
              <a:t>s(Y).</a:t>
            </a:r>
          </a:p>
          <a:p>
            <a:r>
              <a:rPr lang="en-US" dirty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a,a</a:t>
            </a:r>
            <a:r>
              <a:rPr lang="en-US" dirty="0" smtClean="0"/>
              <a:t>).</a:t>
            </a:r>
          </a:p>
          <a:p>
            <a:r>
              <a:rPr lang="en-US" dirty="0"/>
              <a:t>q</a:t>
            </a:r>
            <a:r>
              <a:rPr lang="en-US" dirty="0" smtClean="0"/>
              <a:t>(X,Y):-v(X),w(Y).</a:t>
            </a:r>
          </a:p>
          <a:p>
            <a:r>
              <a:rPr lang="en-US" dirty="0" smtClean="0"/>
              <a:t>q(</a:t>
            </a:r>
            <a:r>
              <a:rPr lang="en-US" dirty="0" err="1" smtClean="0"/>
              <a:t>m,Y</a:t>
            </a:r>
            <a:r>
              <a:rPr lang="en-US" dirty="0" smtClean="0"/>
              <a:t>).</a:t>
            </a:r>
          </a:p>
          <a:p>
            <a:r>
              <a:rPr lang="en-US" dirty="0"/>
              <a:t>v(a).</a:t>
            </a:r>
          </a:p>
          <a:p>
            <a:r>
              <a:rPr lang="en-US" dirty="0" smtClean="0"/>
              <a:t>v(b).</a:t>
            </a:r>
            <a:endParaRPr lang="en-US" dirty="0"/>
          </a:p>
          <a:p>
            <a:r>
              <a:rPr lang="en-US" dirty="0" smtClean="0"/>
              <a:t>w(b).</a:t>
            </a:r>
            <a:endParaRPr lang="en-US" dirty="0"/>
          </a:p>
          <a:p>
            <a:r>
              <a:rPr lang="en-US" dirty="0" smtClean="0"/>
              <a:t>w(c).</a:t>
            </a:r>
          </a:p>
          <a:p>
            <a:r>
              <a:rPr lang="en-US" dirty="0"/>
              <a:t>s</a:t>
            </a:r>
            <a:r>
              <a:rPr lang="en-US" dirty="0" smtClean="0"/>
              <a:t>(c).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33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Arbre</a:t>
            </a:r>
            <a:r>
              <a:rPr lang="en-US" dirty="0" smtClean="0"/>
              <a:t> de </a:t>
            </a:r>
            <a:r>
              <a:rPr lang="en-US" dirty="0" err="1" smtClean="0"/>
              <a:t>résolution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6136" y="1844824"/>
            <a:ext cx="84350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dirty="0" smtClean="0">
                <a:solidFill>
                  <a:schemeClr val="accent2"/>
                </a:solidFill>
              </a:rPr>
              <a:t>(X,Y)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40918" y="2483604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q(X,Y),!,</a:t>
            </a:r>
            <a:r>
              <a:rPr lang="en-US" dirty="0" smtClean="0"/>
              <a:t>s(Y)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76983" y="2483604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a,a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03645" y="2091045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X=Y=a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2771800" y="3236017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v(X),w(Y</a:t>
            </a:r>
            <a:r>
              <a:rPr lang="en-US" dirty="0" smtClean="0"/>
              <a:t>),!,s(Y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2160" y="3244334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m,Y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),s(Y)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9908" y="3995772"/>
            <a:ext cx="1763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v(a),</a:t>
            </a:r>
            <a:r>
              <a:rPr lang="en-US" dirty="0"/>
              <a:t>w(Y</a:t>
            </a:r>
            <a:r>
              <a:rPr lang="en-US" dirty="0" smtClean="0"/>
              <a:t>),!,s(Y</a:t>
            </a:r>
            <a:r>
              <a:rPr lang="en-US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50387" y="3995772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v(b),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w(Y),s(Y)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1852" y="3614827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X=a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27984" y="361482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X=b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179512" y="4653136"/>
            <a:ext cx="1766830" cy="3693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v(a),</a:t>
            </a:r>
            <a:r>
              <a:rPr lang="en-US" dirty="0" smtClean="0"/>
              <a:t>w(b),</a:t>
            </a:r>
            <a:r>
              <a:rPr lang="en-US" dirty="0" smtClean="0">
                <a:solidFill>
                  <a:schemeClr val="accent2"/>
                </a:solidFill>
              </a:rPr>
              <a:t>!</a:t>
            </a:r>
            <a:r>
              <a:rPr lang="en-US" dirty="0" smtClean="0"/>
              <a:t>,s(b)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07704" y="4643844"/>
            <a:ext cx="1564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v(a),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w(c),s(c)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11204" y="4643844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v(a),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w(b),s(b)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396" y="4634552"/>
            <a:ext cx="1564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v(a),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w(c),s(c)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94603" y="3995772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v(b),w(c),s(c)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8098" y="433490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Y=b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411760" y="4334907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Y=c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5740550" y="2894747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X=m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6948264" y="3645024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Y=c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796136" y="4334907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Y=c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268458" y="4293096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Y=b</a:t>
            </a:r>
            <a:endParaRPr lang="en-US" sz="10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239396" y="2214156"/>
            <a:ext cx="844772" cy="269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394603" y="2214156"/>
            <a:ext cx="1182380" cy="269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8" idx="0"/>
          </p:cNvCxnSpPr>
          <p:nvPr/>
        </p:nvCxnSpPr>
        <p:spPr>
          <a:xfrm flipH="1">
            <a:off x="3661627" y="2904038"/>
            <a:ext cx="1262659" cy="331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148064" y="2904038"/>
            <a:ext cx="1296144" cy="340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201628" y="3605349"/>
            <a:ext cx="1146236" cy="390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707904" y="3605349"/>
            <a:ext cx="1296144" cy="390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115616" y="4365104"/>
            <a:ext cx="648072" cy="27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5" idx="0"/>
          </p:cNvCxnSpPr>
          <p:nvPr/>
        </p:nvCxnSpPr>
        <p:spPr>
          <a:xfrm>
            <a:off x="2123728" y="4365104"/>
            <a:ext cx="566402" cy="27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450387" y="4365104"/>
            <a:ext cx="646132" cy="246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7" idx="0"/>
          </p:cNvCxnSpPr>
          <p:nvPr/>
        </p:nvCxnSpPr>
        <p:spPr>
          <a:xfrm>
            <a:off x="5436096" y="4334907"/>
            <a:ext cx="585726" cy="299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8" idx="0"/>
          </p:cNvCxnSpPr>
          <p:nvPr/>
        </p:nvCxnSpPr>
        <p:spPr>
          <a:xfrm>
            <a:off x="6712031" y="3613666"/>
            <a:ext cx="473814" cy="38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22941" y="511654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B0F0"/>
                </a:solidFill>
              </a:rPr>
              <a:t>fail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3728" y="508518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X=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a,Y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=c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39482" y="508518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fail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28932" y="508518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X=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,Y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=c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85116" y="450912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X=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m,Y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=c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40352" y="298766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X=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a,Y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=a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6516216" y="2132856"/>
            <a:ext cx="432048" cy="225316"/>
          </a:xfrm>
          <a:prstGeom prst="line">
            <a:avLst/>
          </a:prstGeom>
          <a:ln w="635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123728" y="4293096"/>
            <a:ext cx="432048" cy="225316"/>
          </a:xfrm>
          <a:prstGeom prst="line">
            <a:avLst/>
          </a:prstGeom>
          <a:ln w="635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3923928" y="3635732"/>
            <a:ext cx="432048" cy="225316"/>
          </a:xfrm>
          <a:prstGeom prst="line">
            <a:avLst/>
          </a:prstGeom>
          <a:ln w="635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364088" y="2915652"/>
            <a:ext cx="432048" cy="225316"/>
          </a:xfrm>
          <a:prstGeom prst="line">
            <a:avLst/>
          </a:prstGeom>
          <a:ln w="635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9552" y="1556792"/>
            <a:ext cx="15632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p(X,Y).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62345" y="1514107"/>
            <a:ext cx="17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Derivation </a:t>
            </a:r>
            <a:r>
              <a:rPr lang="en-US" sz="1200" i="1" dirty="0" err="1" smtClean="0"/>
              <a:t>ayant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introduit</a:t>
            </a:r>
            <a:r>
              <a:rPr lang="en-US" sz="1200" i="1" dirty="0" smtClean="0"/>
              <a:t> la coupe</a:t>
            </a:r>
            <a:endParaRPr lang="en-US" sz="1200" i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716016" y="1744939"/>
            <a:ext cx="1012943" cy="23083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9512" y="3183359"/>
            <a:ext cx="17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La coupe </a:t>
            </a:r>
            <a:r>
              <a:rPr lang="en-US" sz="1200" i="1" dirty="0" err="1" smtClean="0"/>
              <a:t>est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démontrée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ici</a:t>
            </a:r>
            <a:endParaRPr lang="en-US" sz="1200" i="1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06729" y="3717032"/>
            <a:ext cx="0" cy="91752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578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1988840"/>
            <a:ext cx="22685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(X,Y):-</a:t>
            </a:r>
            <a:r>
              <a:rPr lang="en-US" dirty="0" smtClean="0"/>
              <a:t>q(X,Y),</a:t>
            </a:r>
            <a:r>
              <a:rPr lang="en-US" dirty="0" smtClean="0"/>
              <a:t>s(Y).</a:t>
            </a:r>
          </a:p>
          <a:p>
            <a:r>
              <a:rPr lang="en-US" dirty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a,a</a:t>
            </a:r>
            <a:r>
              <a:rPr lang="en-US" dirty="0" smtClean="0"/>
              <a:t>).</a:t>
            </a:r>
          </a:p>
          <a:p>
            <a:r>
              <a:rPr lang="en-US" dirty="0"/>
              <a:t>q</a:t>
            </a:r>
            <a:r>
              <a:rPr lang="en-US" dirty="0" smtClean="0"/>
              <a:t>(X,Y):-v(X),!,w(Y).</a:t>
            </a:r>
          </a:p>
          <a:p>
            <a:r>
              <a:rPr lang="en-US" dirty="0" smtClean="0"/>
              <a:t>q(</a:t>
            </a:r>
            <a:r>
              <a:rPr lang="en-US" dirty="0" err="1" smtClean="0"/>
              <a:t>m,Y</a:t>
            </a:r>
            <a:r>
              <a:rPr lang="en-US" dirty="0" smtClean="0"/>
              <a:t>).</a:t>
            </a:r>
          </a:p>
          <a:p>
            <a:r>
              <a:rPr lang="en-US" dirty="0"/>
              <a:t>v(a).</a:t>
            </a:r>
          </a:p>
          <a:p>
            <a:r>
              <a:rPr lang="en-US" dirty="0" smtClean="0"/>
              <a:t>v(b).</a:t>
            </a:r>
            <a:endParaRPr lang="en-US" dirty="0"/>
          </a:p>
          <a:p>
            <a:r>
              <a:rPr lang="en-US" dirty="0" smtClean="0"/>
              <a:t>w(b).</a:t>
            </a:r>
            <a:endParaRPr lang="en-US" dirty="0"/>
          </a:p>
          <a:p>
            <a:r>
              <a:rPr lang="en-US" dirty="0" smtClean="0"/>
              <a:t>w(c).</a:t>
            </a:r>
          </a:p>
          <a:p>
            <a:r>
              <a:rPr lang="en-US" dirty="0"/>
              <a:t>s</a:t>
            </a:r>
            <a:r>
              <a:rPr lang="en-US" dirty="0" smtClean="0"/>
              <a:t>(c).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56176" y="4509120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p(X,Y).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a, Y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 c ;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b, Y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 c ;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m, Y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 c ;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X = Y, Y = a.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743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Arbre</a:t>
            </a:r>
            <a:r>
              <a:rPr lang="en-US" dirty="0" smtClean="0"/>
              <a:t> de </a:t>
            </a:r>
            <a:r>
              <a:rPr lang="en-US" dirty="0" err="1" smtClean="0"/>
              <a:t>résolution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6136" y="1844824"/>
            <a:ext cx="8435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(X,Y)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0918" y="2483604"/>
            <a:ext cx="132921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q(X,Y)</a:t>
            </a:r>
            <a:r>
              <a:rPr lang="en-US" dirty="0" smtClean="0"/>
              <a:t>,</a:t>
            </a:r>
            <a:r>
              <a:rPr lang="en-US" dirty="0" smtClean="0"/>
              <a:t>s(Y)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76983" y="2483604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a,a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03645" y="2091045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X=Y=a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2771800" y="3236017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v(X</a:t>
            </a:r>
            <a:r>
              <a:rPr lang="en-US" dirty="0" smtClean="0"/>
              <a:t>),!,w(Y),s(Y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2160" y="3244334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m,Y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),s(Y)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9908" y="3995772"/>
            <a:ext cx="176362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v(a),</a:t>
            </a:r>
            <a:r>
              <a:rPr lang="en-US" dirty="0" smtClean="0">
                <a:solidFill>
                  <a:schemeClr val="accent2"/>
                </a:solidFill>
              </a:rPr>
              <a:t>!</a:t>
            </a:r>
            <a:r>
              <a:rPr lang="en-US" dirty="0" smtClean="0"/>
              <a:t>,w(Y),s(Y</a:t>
            </a:r>
            <a:r>
              <a:rPr lang="en-US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50387" y="3995772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v(b),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w(Y),s(Y)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1852" y="3614827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X=a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27984" y="361482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X=b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179512" y="4653136"/>
            <a:ext cx="161935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/>
              <a:t>v(a</a:t>
            </a:r>
            <a:r>
              <a:rPr lang="en-US" dirty="0" smtClean="0"/>
              <a:t>),w(b),s(b)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07704" y="4643844"/>
            <a:ext cx="1564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v(a</a:t>
            </a:r>
            <a:r>
              <a:rPr lang="en-US" dirty="0" smtClean="0"/>
              <a:t>),w(c),s(c)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11204" y="4643844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v(a),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w(b),s(b)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396" y="4634552"/>
            <a:ext cx="1564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v(a),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w(c),s(c)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94603" y="3995772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v(b),w(c),s(c)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8098" y="433490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Y=b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411760" y="4334907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Y=c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5740550" y="2894747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X=m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6948264" y="3645024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Y=c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796136" y="4334907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Y=c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268458" y="4293096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Y=b</a:t>
            </a:r>
            <a:endParaRPr lang="en-US" sz="10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239396" y="2214156"/>
            <a:ext cx="844772" cy="269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394603" y="2214156"/>
            <a:ext cx="1182380" cy="269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8" idx="0"/>
          </p:cNvCxnSpPr>
          <p:nvPr/>
        </p:nvCxnSpPr>
        <p:spPr>
          <a:xfrm flipH="1">
            <a:off x="3661627" y="2904038"/>
            <a:ext cx="1262669" cy="331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148064" y="2904038"/>
            <a:ext cx="1296144" cy="340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201628" y="3605349"/>
            <a:ext cx="1146236" cy="390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707904" y="3605349"/>
            <a:ext cx="1296144" cy="390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115616" y="4365104"/>
            <a:ext cx="648072" cy="27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5" idx="0"/>
          </p:cNvCxnSpPr>
          <p:nvPr/>
        </p:nvCxnSpPr>
        <p:spPr>
          <a:xfrm>
            <a:off x="2123728" y="4365104"/>
            <a:ext cx="566402" cy="27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450387" y="4365104"/>
            <a:ext cx="646132" cy="246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7" idx="0"/>
          </p:cNvCxnSpPr>
          <p:nvPr/>
        </p:nvCxnSpPr>
        <p:spPr>
          <a:xfrm>
            <a:off x="5436096" y="4334907"/>
            <a:ext cx="585726" cy="299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8" idx="0"/>
          </p:cNvCxnSpPr>
          <p:nvPr/>
        </p:nvCxnSpPr>
        <p:spPr>
          <a:xfrm>
            <a:off x="6712031" y="3613666"/>
            <a:ext cx="473814" cy="38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51720" y="508518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X=</a:t>
            </a:r>
            <a:r>
              <a:rPr lang="en-US" dirty="0" err="1" smtClean="0">
                <a:solidFill>
                  <a:srgbClr val="00B0F0"/>
                </a:solidFill>
              </a:rPr>
              <a:t>a,Y</a:t>
            </a:r>
            <a:r>
              <a:rPr lang="en-US" dirty="0" smtClean="0">
                <a:solidFill>
                  <a:srgbClr val="00B0F0"/>
                </a:solidFill>
              </a:rPr>
              <a:t>=c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39482" y="508518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fail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28932" y="508518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X=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,Y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=c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85116" y="450912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X=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m,Y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=c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40352" y="298766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X=</a:t>
            </a:r>
            <a:r>
              <a:rPr lang="en-US" dirty="0" err="1" smtClean="0">
                <a:solidFill>
                  <a:srgbClr val="00B0F0"/>
                </a:solidFill>
              </a:rPr>
              <a:t>a,Y</a:t>
            </a:r>
            <a:r>
              <a:rPr lang="en-US" dirty="0" smtClean="0">
                <a:solidFill>
                  <a:srgbClr val="00B0F0"/>
                </a:solidFill>
              </a:rPr>
              <a:t>=a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3923928" y="3635732"/>
            <a:ext cx="432048" cy="225316"/>
          </a:xfrm>
          <a:prstGeom prst="line">
            <a:avLst/>
          </a:prstGeom>
          <a:ln w="635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364088" y="2915652"/>
            <a:ext cx="432048" cy="225316"/>
          </a:xfrm>
          <a:prstGeom prst="line">
            <a:avLst/>
          </a:prstGeom>
          <a:ln w="635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9552" y="1556792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p(X,Y).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a, Y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 c ;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X = Y, Y = a.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62345" y="1514107"/>
            <a:ext cx="17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Derivation </a:t>
            </a:r>
            <a:r>
              <a:rPr lang="en-US" sz="1200" i="1" dirty="0" err="1" smtClean="0"/>
              <a:t>ayant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introduit</a:t>
            </a:r>
            <a:r>
              <a:rPr lang="en-US" sz="1200" i="1" dirty="0" smtClean="0"/>
              <a:t> la coupe</a:t>
            </a:r>
            <a:endParaRPr lang="en-US" sz="1200" i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716016" y="1744939"/>
            <a:ext cx="208280" cy="67594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9512" y="3183359"/>
            <a:ext cx="17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La coupe </a:t>
            </a:r>
            <a:r>
              <a:rPr lang="en-US" sz="1200" i="1" dirty="0" err="1" smtClean="0"/>
              <a:t>est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démontrée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ici</a:t>
            </a:r>
            <a:endParaRPr lang="en-US" sz="1200" i="1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06729" y="3717032"/>
            <a:ext cx="508887" cy="36004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22941" y="511654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B0F0"/>
                </a:solidFill>
              </a:rPr>
              <a:t>fail</a:t>
            </a:r>
            <a:endParaRPr lang="en-US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893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Exemple de coupe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fr-FR" sz="2800" dirty="0" smtClean="0"/>
          </a:p>
          <a:p>
            <a:pPr>
              <a:lnSpc>
                <a:spcPct val="80000"/>
              </a:lnSpc>
              <a:defRPr/>
            </a:pPr>
            <a:r>
              <a:rPr lang="fr-FR" sz="2800" dirty="0" smtClean="0"/>
              <a:t>Pour calculer la racine carrée entière d’un nombre, on utilise un générateur de nombres entiers </a:t>
            </a:r>
            <a:r>
              <a:rPr lang="fr-FR" sz="2800" i="1" dirty="0" smtClean="0"/>
              <a:t>entier(k)</a:t>
            </a:r>
            <a:r>
              <a:rPr lang="fr-FR" sz="2800" dirty="0" smtClean="0"/>
              <a:t>. L’utilisation du </a:t>
            </a:r>
            <a:r>
              <a:rPr lang="fr-FR" sz="2800" dirty="0" err="1" smtClean="0"/>
              <a:t>coupe-choix</a:t>
            </a:r>
            <a:r>
              <a:rPr lang="fr-FR" sz="2800" dirty="0" smtClean="0"/>
              <a:t> est alors indispensable après le test K*K&gt;N car la génération des entiers n’a pas de fin.</a:t>
            </a:r>
          </a:p>
          <a:p>
            <a:pPr lvl="3">
              <a:lnSpc>
                <a:spcPct val="80000"/>
              </a:lnSpc>
              <a:buFontTx/>
              <a:buNone/>
              <a:defRPr/>
            </a:pPr>
            <a:r>
              <a:rPr lang="fr-FR" sz="1800" i="1" dirty="0" smtClean="0"/>
              <a:t>entier(0).</a:t>
            </a:r>
          </a:p>
          <a:p>
            <a:pPr lvl="3">
              <a:lnSpc>
                <a:spcPct val="80000"/>
              </a:lnSpc>
              <a:buFontTx/>
              <a:buNone/>
              <a:defRPr/>
            </a:pPr>
            <a:r>
              <a:rPr lang="fr-FR" sz="1800" i="1" dirty="0" smtClean="0"/>
              <a:t>entier(N) :- entier(N1), N </a:t>
            </a:r>
            <a:r>
              <a:rPr lang="fr-FR" sz="1800" i="1" dirty="0" err="1" smtClean="0"/>
              <a:t>is</a:t>
            </a:r>
            <a:r>
              <a:rPr lang="fr-FR" sz="1800" i="1" dirty="0" smtClean="0"/>
              <a:t> N1+1.</a:t>
            </a:r>
          </a:p>
          <a:p>
            <a:pPr lvl="3">
              <a:lnSpc>
                <a:spcPct val="80000"/>
              </a:lnSpc>
              <a:buFontTx/>
              <a:buNone/>
              <a:defRPr/>
            </a:pPr>
            <a:r>
              <a:rPr lang="fr-FR" sz="1800" i="1" dirty="0" smtClean="0"/>
              <a:t>racine(N, R) :- entier(K), K*K &gt;N, ! , R </a:t>
            </a:r>
            <a:r>
              <a:rPr lang="fr-FR" sz="1800" i="1" dirty="0" err="1" smtClean="0"/>
              <a:t>is</a:t>
            </a:r>
            <a:r>
              <a:rPr lang="fr-FR" sz="1800" i="1" dirty="0" smtClean="0"/>
              <a:t> K-1.</a:t>
            </a:r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12130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Coupe rouge – Coupe verte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Une coupe rouge change l’espace de solution</a:t>
            </a:r>
          </a:p>
          <a:p>
            <a:r>
              <a:rPr lang="en-CA" smtClean="0"/>
              <a:t>Une coupe verte empêche simplement de tester des clauses qui de toute façon aurait été rejetées</a:t>
            </a: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2646047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Arbre sans coupure</a:t>
            </a:r>
            <a:endParaRPr lang="en-US" smtClean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835150" y="2205038"/>
            <a:ext cx="2430463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x :- h.</a:t>
            </a:r>
          </a:p>
          <a:p>
            <a:r>
              <a:rPr lang="en-US"/>
              <a:t>h :- d.</a:t>
            </a:r>
          </a:p>
          <a:p>
            <a:r>
              <a:rPr lang="en-US"/>
              <a:t>h :- e.</a:t>
            </a:r>
          </a:p>
          <a:p>
            <a:r>
              <a:rPr lang="en-US"/>
              <a:t>d :- a,b.</a:t>
            </a:r>
          </a:p>
          <a:p>
            <a:r>
              <a:rPr lang="en-US"/>
              <a:t>d :- c.</a:t>
            </a:r>
          </a:p>
          <a:p>
            <a:r>
              <a:rPr lang="fr-CA"/>
              <a:t>a.</a:t>
            </a:r>
          </a:p>
          <a:p>
            <a:r>
              <a:rPr lang="fr-CA"/>
              <a:t>b.</a:t>
            </a:r>
          </a:p>
          <a:p>
            <a:r>
              <a:rPr lang="fr-CA"/>
              <a:t>c.</a:t>
            </a:r>
          </a:p>
          <a:p>
            <a:r>
              <a:rPr lang="fr-CA"/>
              <a:t>e.</a:t>
            </a:r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708400" y="2349500"/>
            <a:ext cx="33115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A"/>
              <a:t>Avec:</a:t>
            </a:r>
            <a:endParaRPr lang="en-US"/>
          </a:p>
          <a:p>
            <a:r>
              <a:rPr lang="en-US"/>
              <a:t>?- x.</a:t>
            </a:r>
          </a:p>
          <a:p>
            <a:r>
              <a:rPr lang="fr-CA"/>
              <a:t>Les faits visités seront:</a:t>
            </a:r>
          </a:p>
          <a:p>
            <a:r>
              <a:rPr lang="fr-CA"/>
              <a:t>a b c 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59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Arbre avec coupure (élagage)</a:t>
            </a:r>
            <a:endParaRPr lang="en-US" smtClean="0"/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1835150" y="2205038"/>
            <a:ext cx="2430463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x :- h.</a:t>
            </a:r>
          </a:p>
          <a:p>
            <a:r>
              <a:rPr lang="en-US"/>
              <a:t>h :- d.</a:t>
            </a:r>
          </a:p>
          <a:p>
            <a:r>
              <a:rPr lang="en-US"/>
              <a:t>h :- e.</a:t>
            </a:r>
          </a:p>
          <a:p>
            <a:r>
              <a:rPr lang="en-US"/>
              <a:t>d :- a,!,b.</a:t>
            </a:r>
          </a:p>
          <a:p>
            <a:r>
              <a:rPr lang="en-US"/>
              <a:t>d :- c.</a:t>
            </a:r>
          </a:p>
          <a:p>
            <a:r>
              <a:rPr lang="fr-CA"/>
              <a:t>a.</a:t>
            </a:r>
          </a:p>
          <a:p>
            <a:r>
              <a:rPr lang="fr-CA"/>
              <a:t>b.</a:t>
            </a:r>
          </a:p>
          <a:p>
            <a:r>
              <a:rPr lang="fr-CA"/>
              <a:t>c.</a:t>
            </a:r>
          </a:p>
          <a:p>
            <a:r>
              <a:rPr lang="fr-CA"/>
              <a:t>e.</a:t>
            </a:r>
            <a:endParaRPr lang="en-US"/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3708400" y="2349500"/>
            <a:ext cx="33115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A"/>
              <a:t>Avec:</a:t>
            </a:r>
            <a:endParaRPr lang="en-US"/>
          </a:p>
          <a:p>
            <a:r>
              <a:rPr lang="en-US"/>
              <a:t>?- x.</a:t>
            </a:r>
          </a:p>
          <a:p>
            <a:r>
              <a:rPr lang="fr-CA"/>
              <a:t>Les faits visités seront:</a:t>
            </a:r>
          </a:p>
          <a:p>
            <a:r>
              <a:rPr lang="fr-CA"/>
              <a:t>a b e</a:t>
            </a:r>
            <a:endParaRPr lang="en-US"/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3759200" y="4097338"/>
            <a:ext cx="46291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CA"/>
              <a:t>Lorsque la coupe est rencontrée, on ne peut plus prouver ‘d’ autrement.</a:t>
            </a:r>
          </a:p>
          <a:p>
            <a:r>
              <a:rPr lang="fr-CA"/>
              <a:t>(</a:t>
            </a:r>
            <a:r>
              <a:rPr lang="fr-CA" i="1"/>
              <a:t>si a alors b sinon c</a:t>
            </a:r>
            <a:r>
              <a:rPr lang="fr-CA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39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Autre exemple de coupure</a:t>
            </a: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1908175" y="1989138"/>
            <a:ext cx="312737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/>
              <a:t>p(X,Y) :- q(X), r(X,Y). </a:t>
            </a:r>
            <a:br>
              <a:rPr lang="pt-BR"/>
            </a:br>
            <a:r>
              <a:rPr lang="pt-BR"/>
              <a:t>p(c,c1).</a:t>
            </a:r>
          </a:p>
          <a:p>
            <a:endParaRPr lang="pt-BR"/>
          </a:p>
          <a:p>
            <a:r>
              <a:rPr lang="pt-BR"/>
              <a:t>q(a). </a:t>
            </a:r>
            <a:br>
              <a:rPr lang="pt-BR"/>
            </a:br>
            <a:r>
              <a:rPr lang="pt-BR"/>
              <a:t>q(b).</a:t>
            </a:r>
          </a:p>
          <a:p>
            <a:r>
              <a:rPr lang="pt-BR"/>
              <a:t>r(a,a1). </a:t>
            </a:r>
            <a:br>
              <a:rPr lang="pt-BR"/>
            </a:br>
            <a:r>
              <a:rPr lang="pt-BR"/>
              <a:t>r(a,a2).</a:t>
            </a:r>
          </a:p>
          <a:p>
            <a:r>
              <a:rPr lang="pt-BR"/>
              <a:t>r(b,b1). </a:t>
            </a:r>
            <a:br>
              <a:rPr lang="pt-BR"/>
            </a:br>
            <a:r>
              <a:rPr lang="pt-BR"/>
              <a:t>r(b,b2). </a:t>
            </a:r>
            <a:br>
              <a:rPr lang="pt-BR"/>
            </a:br>
            <a:r>
              <a:rPr lang="pt-BR"/>
              <a:t>r(b,b3).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3213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Autre exemple de coupure</a:t>
            </a: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2772" name="TextBox 5"/>
          <p:cNvSpPr txBox="1">
            <a:spLocks noChangeArrowheads="1"/>
          </p:cNvSpPr>
          <p:nvPr/>
        </p:nvSpPr>
        <p:spPr bwMode="auto">
          <a:xfrm>
            <a:off x="2411413" y="1963738"/>
            <a:ext cx="338455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p(X,Y) :- q(X), r(X,Y), !. </a:t>
            </a:r>
            <a:br>
              <a:rPr lang="en-CA"/>
            </a:br>
            <a:r>
              <a:rPr lang="en-CA"/>
              <a:t>p(c,c1).</a:t>
            </a:r>
          </a:p>
          <a:p>
            <a:r>
              <a:rPr lang="en-CA" i="1"/>
              <a:t>                 1 solution</a:t>
            </a:r>
          </a:p>
          <a:p>
            <a:endParaRPr lang="en-CA"/>
          </a:p>
          <a:p>
            <a:r>
              <a:rPr lang="en-CA"/>
              <a:t>p(X,Y) :- q(X), !, r(X,Y). </a:t>
            </a:r>
            <a:br>
              <a:rPr lang="en-CA"/>
            </a:br>
            <a:r>
              <a:rPr lang="en-CA"/>
              <a:t>p(c,c1).</a:t>
            </a:r>
          </a:p>
          <a:p>
            <a:r>
              <a:rPr lang="en-CA" i="1"/>
              <a:t>                 2 solutions</a:t>
            </a:r>
            <a:endParaRPr lang="en-CA"/>
          </a:p>
          <a:p>
            <a:endParaRPr lang="en-CA"/>
          </a:p>
          <a:p>
            <a:r>
              <a:rPr lang="en-CA"/>
              <a:t>p(X,Y) :- !, q(X), r(X,Y). </a:t>
            </a:r>
            <a:br>
              <a:rPr lang="en-CA"/>
            </a:br>
            <a:r>
              <a:rPr lang="en-CA"/>
              <a:t>p(c,c1).</a:t>
            </a:r>
          </a:p>
          <a:p>
            <a:r>
              <a:rPr lang="en-CA"/>
              <a:t>            </a:t>
            </a:r>
            <a:r>
              <a:rPr lang="en-CA" i="1"/>
              <a:t>     5 solutions</a:t>
            </a:r>
            <a:endParaRPr lang="en-CA"/>
          </a:p>
          <a:p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46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Évaluation arithmétique</a:t>
            </a:r>
            <a:endParaRPr lang="en-US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mtClean="0"/>
              <a:t>Pour obtenir le résultat d’une expression mathématique, il faut en forcer l’évaluation avec l’opérateur </a:t>
            </a:r>
            <a:r>
              <a:rPr lang="fr-CA" i="1" smtClean="0"/>
              <a:t>is</a:t>
            </a:r>
            <a:endParaRPr lang="en-US" i="1" smtClean="0"/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3716338"/>
            <a:ext cx="2490787" cy="232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716338"/>
            <a:ext cx="41052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313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Notion de coupure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91000"/>
          </a:xfrm>
        </p:spPr>
        <p:txBody>
          <a:bodyPr/>
          <a:lstStyle/>
          <a:p>
            <a:r>
              <a:rPr lang="fr-FR" smtClean="0"/>
              <a:t>En résumé, les utilités du coupe-choix sont :</a:t>
            </a:r>
          </a:p>
          <a:p>
            <a:pPr lvl="2">
              <a:buFontTx/>
              <a:buChar char="*"/>
            </a:pPr>
            <a:r>
              <a:rPr lang="fr-FR" smtClean="0"/>
              <a:t>éliminer les points de choix menant à des échecs certains</a:t>
            </a:r>
          </a:p>
          <a:p>
            <a:pPr lvl="2">
              <a:buFontTx/>
              <a:buChar char="*"/>
            </a:pPr>
            <a:r>
              <a:rPr lang="fr-FR" smtClean="0"/>
              <a:t> supprimer certains tests d’exclusion mutuelle dans les clauses</a:t>
            </a:r>
          </a:p>
          <a:p>
            <a:pPr lvl="2">
              <a:buFontTx/>
              <a:buChar char="*"/>
            </a:pPr>
            <a:r>
              <a:rPr lang="fr-FR" smtClean="0"/>
              <a:t>permettre de n’obtenir que la première solution  de la démonstration</a:t>
            </a:r>
          </a:p>
          <a:p>
            <a:pPr lvl="2">
              <a:buFontTx/>
              <a:buChar char="*"/>
            </a:pPr>
            <a:r>
              <a:rPr lang="fr-FR" smtClean="0"/>
              <a:t>assurer la terminaison de certains programmes</a:t>
            </a:r>
          </a:p>
          <a:p>
            <a:pPr lvl="2">
              <a:buFontTx/>
              <a:buChar char="*"/>
            </a:pPr>
            <a:r>
              <a:rPr lang="fr-FR" smtClean="0"/>
              <a:t>contrôler et diriger la 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41007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Variations sur le coupe-choix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900113" y="2205038"/>
            <a:ext cx="345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900113" y="2060575"/>
            <a:ext cx="3040062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i="1"/>
              <a:t>Les faits:</a:t>
            </a:r>
          </a:p>
          <a:p>
            <a:r>
              <a:rPr lang="en-US"/>
              <a:t>conge(vendredi).</a:t>
            </a:r>
          </a:p>
          <a:p>
            <a:r>
              <a:rPr lang="en-US"/>
              <a:t>meteo(vendredi,beau).</a:t>
            </a:r>
          </a:p>
          <a:p>
            <a:r>
              <a:rPr lang="en-US"/>
              <a:t>meteo(samedi,beau).</a:t>
            </a:r>
          </a:p>
          <a:p>
            <a:r>
              <a:rPr lang="en-US"/>
              <a:t>meteo(dimanche,beau).</a:t>
            </a:r>
          </a:p>
          <a:p>
            <a:r>
              <a:rPr lang="en-US"/>
              <a:t>weekend(samedi).</a:t>
            </a:r>
          </a:p>
          <a:p>
            <a:r>
              <a:rPr lang="en-US"/>
              <a:t>weekend(dimanche).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900113" y="4797425"/>
            <a:ext cx="49847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i="1"/>
              <a:t>Les r</a:t>
            </a:r>
            <a:r>
              <a:rPr lang="fr-CA" i="1"/>
              <a:t>ègles:</a:t>
            </a:r>
            <a:endParaRPr lang="en-US" i="1"/>
          </a:p>
          <a:p>
            <a:r>
              <a:rPr lang="en-US"/>
              <a:t>picnic(J) :- meteo(J,beau), weekend(J).</a:t>
            </a:r>
          </a:p>
          <a:p>
            <a:r>
              <a:rPr lang="en-US"/>
              <a:t>picnic(J) :- conge(J).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840288" y="2009775"/>
            <a:ext cx="1638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CA" i="1"/>
              <a:t>La requête:</a:t>
            </a:r>
          </a:p>
          <a:p>
            <a:r>
              <a:rPr lang="fr-CA"/>
              <a:t>?- picnic(J).</a:t>
            </a:r>
            <a:endParaRPr lang="en-US"/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4911725" y="3160713"/>
            <a:ext cx="18351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CA" i="1"/>
              <a:t>Les résultats:</a:t>
            </a:r>
          </a:p>
          <a:p>
            <a:r>
              <a:rPr lang="fr-CA"/>
              <a:t>J=samedi;</a:t>
            </a:r>
          </a:p>
          <a:p>
            <a:r>
              <a:rPr lang="fr-CA"/>
              <a:t>J=dimanche;</a:t>
            </a:r>
          </a:p>
          <a:p>
            <a:r>
              <a:rPr lang="fr-CA"/>
              <a:t>J=vendredi.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27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Variations sur le coupe-choix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900113" y="2205038"/>
            <a:ext cx="345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900113" y="2060575"/>
            <a:ext cx="3040062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i="1"/>
              <a:t>Les faits:</a:t>
            </a:r>
          </a:p>
          <a:p>
            <a:r>
              <a:rPr lang="en-US"/>
              <a:t>conge(vendredi).</a:t>
            </a:r>
          </a:p>
          <a:p>
            <a:r>
              <a:rPr lang="en-US"/>
              <a:t>meteo(vendredi,beau).</a:t>
            </a:r>
          </a:p>
          <a:p>
            <a:r>
              <a:rPr lang="en-US"/>
              <a:t>meteo(samedi,beau).</a:t>
            </a:r>
          </a:p>
          <a:p>
            <a:r>
              <a:rPr lang="en-US"/>
              <a:t>meteo(dimanche,beau).</a:t>
            </a:r>
          </a:p>
          <a:p>
            <a:r>
              <a:rPr lang="en-US"/>
              <a:t>weekend(samedi).</a:t>
            </a:r>
          </a:p>
          <a:p>
            <a:r>
              <a:rPr lang="en-US"/>
              <a:t>weekend(dimanche).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900113" y="4797425"/>
            <a:ext cx="52403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i="1"/>
              <a:t>Les r</a:t>
            </a:r>
            <a:r>
              <a:rPr lang="fr-CA" i="1"/>
              <a:t>ègles:</a:t>
            </a:r>
            <a:endParaRPr lang="en-US" i="1"/>
          </a:p>
          <a:p>
            <a:r>
              <a:rPr lang="en-US"/>
              <a:t>picnic(J) :- meteo(J,beau), !, weekend(J).</a:t>
            </a:r>
          </a:p>
          <a:p>
            <a:r>
              <a:rPr lang="en-US"/>
              <a:t>picnic(J) :- conge(J).</a:t>
            </a:r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4840288" y="2009775"/>
            <a:ext cx="1638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CA" i="1"/>
              <a:t>La requête:</a:t>
            </a:r>
          </a:p>
          <a:p>
            <a:r>
              <a:rPr lang="fr-CA"/>
              <a:t>?- picnic(J).</a:t>
            </a:r>
            <a:endParaRPr lang="en-US"/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4911725" y="3160713"/>
            <a:ext cx="1835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CA" i="1"/>
              <a:t>Les résultats:</a:t>
            </a:r>
          </a:p>
          <a:p>
            <a:r>
              <a:rPr lang="fr-CA"/>
              <a:t>No.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55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Variations sur le coupe-choix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900113" y="2205038"/>
            <a:ext cx="345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900113" y="2060575"/>
            <a:ext cx="3040062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i="1"/>
              <a:t>Les faits:</a:t>
            </a:r>
          </a:p>
          <a:p>
            <a:r>
              <a:rPr lang="en-US"/>
              <a:t>conge(vendredi).</a:t>
            </a:r>
          </a:p>
          <a:p>
            <a:r>
              <a:rPr lang="en-US"/>
              <a:t>meteo(vendredi,beau).</a:t>
            </a:r>
          </a:p>
          <a:p>
            <a:r>
              <a:rPr lang="en-US"/>
              <a:t>meteo(samedi,beau).</a:t>
            </a:r>
          </a:p>
          <a:p>
            <a:r>
              <a:rPr lang="en-US"/>
              <a:t>meteo(dimanche,beau).</a:t>
            </a:r>
          </a:p>
          <a:p>
            <a:r>
              <a:rPr lang="en-US"/>
              <a:t>weekend(samedi).</a:t>
            </a:r>
          </a:p>
          <a:p>
            <a:r>
              <a:rPr lang="en-US"/>
              <a:t>weekend(dimanche).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900113" y="4797425"/>
            <a:ext cx="52403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i="1"/>
              <a:t>Les r</a:t>
            </a:r>
            <a:r>
              <a:rPr lang="fr-CA" i="1"/>
              <a:t>ègles:</a:t>
            </a:r>
            <a:endParaRPr lang="en-US" i="1"/>
          </a:p>
          <a:p>
            <a:r>
              <a:rPr lang="en-US"/>
              <a:t>picnic(J) :- meteo(J,beau), weekend(J), !.</a:t>
            </a:r>
          </a:p>
          <a:p>
            <a:r>
              <a:rPr lang="en-US"/>
              <a:t>picnic(J) :- conge(J).</a:t>
            </a:r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4840288" y="2009775"/>
            <a:ext cx="1638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CA" i="1"/>
              <a:t>La requête:</a:t>
            </a:r>
          </a:p>
          <a:p>
            <a:r>
              <a:rPr lang="fr-CA"/>
              <a:t>?- picnic(J).</a:t>
            </a:r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4911725" y="3160713"/>
            <a:ext cx="1835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CA" i="1"/>
              <a:t>Les résultats:</a:t>
            </a:r>
          </a:p>
          <a:p>
            <a:r>
              <a:rPr lang="fr-CA"/>
              <a:t>J=samedi.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82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Variations sur le coupe-choix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900113" y="2205038"/>
            <a:ext cx="345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900113" y="2060575"/>
            <a:ext cx="3040062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i="1"/>
              <a:t>Les faits:</a:t>
            </a:r>
          </a:p>
          <a:p>
            <a:r>
              <a:rPr lang="en-US"/>
              <a:t>conge(vendredi).</a:t>
            </a:r>
          </a:p>
          <a:p>
            <a:r>
              <a:rPr lang="en-US"/>
              <a:t>meteo(vendredi,beau).</a:t>
            </a:r>
          </a:p>
          <a:p>
            <a:r>
              <a:rPr lang="en-US"/>
              <a:t>meteo(samedi,beau).</a:t>
            </a:r>
          </a:p>
          <a:p>
            <a:r>
              <a:rPr lang="en-US"/>
              <a:t>meteo(dimanche,beau).</a:t>
            </a:r>
          </a:p>
          <a:p>
            <a:r>
              <a:rPr lang="en-US"/>
              <a:t>weekend(samedi).</a:t>
            </a:r>
          </a:p>
          <a:p>
            <a:r>
              <a:rPr lang="en-US"/>
              <a:t>weekend(dimanche).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900113" y="4797425"/>
            <a:ext cx="52403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i="1"/>
              <a:t>Les r</a:t>
            </a:r>
            <a:r>
              <a:rPr lang="fr-CA" i="1"/>
              <a:t>ègles:</a:t>
            </a:r>
            <a:endParaRPr lang="en-US" i="1"/>
          </a:p>
          <a:p>
            <a:r>
              <a:rPr lang="en-US"/>
              <a:t>picnic(J) :- !, meteo(J,beau), weekend(J).</a:t>
            </a:r>
          </a:p>
          <a:p>
            <a:r>
              <a:rPr lang="en-US"/>
              <a:t>picnic(J) :- conge(J).</a:t>
            </a:r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4840288" y="2009775"/>
            <a:ext cx="1638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CA" i="1"/>
              <a:t>La requête:</a:t>
            </a:r>
          </a:p>
          <a:p>
            <a:r>
              <a:rPr lang="fr-CA"/>
              <a:t>?- picnic(J).</a:t>
            </a:r>
            <a:endParaRPr lang="en-US"/>
          </a:p>
        </p:txBody>
      </p:sp>
      <p:sp>
        <p:nvSpPr>
          <p:cNvPr id="37896" name="Text Box 7"/>
          <p:cNvSpPr txBox="1">
            <a:spLocks noChangeArrowheads="1"/>
          </p:cNvSpPr>
          <p:nvPr/>
        </p:nvSpPr>
        <p:spPr bwMode="auto">
          <a:xfrm>
            <a:off x="4911725" y="3160713"/>
            <a:ext cx="18351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CA" i="1"/>
              <a:t>Les résultats:</a:t>
            </a:r>
          </a:p>
          <a:p>
            <a:r>
              <a:rPr lang="fr-CA"/>
              <a:t>J=samedi;</a:t>
            </a:r>
          </a:p>
          <a:p>
            <a:r>
              <a:rPr lang="fr-CA"/>
              <a:t>J=dimanche.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29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If-then-else avec coupe-choix</a:t>
            </a:r>
            <a:endParaRPr lang="en-US" smtClean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089025" y="2132856"/>
            <a:ext cx="301454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CA" dirty="0" smtClean="0"/>
              <a:t>max(X,Y,Y) </a:t>
            </a:r>
            <a:r>
              <a:rPr lang="fr-CA" dirty="0"/>
              <a:t>:- X </a:t>
            </a:r>
            <a:r>
              <a:rPr lang="en-US" dirty="0"/>
              <a:t>&lt;</a:t>
            </a:r>
            <a:r>
              <a:rPr lang="en-US" dirty="0" smtClean="0"/>
              <a:t>= </a:t>
            </a:r>
            <a:r>
              <a:rPr lang="en-US" dirty="0"/>
              <a:t>Y.</a:t>
            </a:r>
          </a:p>
          <a:p>
            <a:r>
              <a:rPr lang="en-US" dirty="0" smtClean="0"/>
              <a:t>max(X,Y,X) </a:t>
            </a:r>
            <a:r>
              <a:rPr lang="en-US" dirty="0"/>
              <a:t>:- X </a:t>
            </a:r>
            <a:r>
              <a:rPr lang="en-US" dirty="0" smtClean="0"/>
              <a:t>&gt; </a:t>
            </a:r>
            <a:r>
              <a:rPr lang="en-US" dirty="0"/>
              <a:t>Y.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102695" y="3545155"/>
            <a:ext cx="32710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CA" dirty="0" smtClean="0">
                <a:solidFill>
                  <a:schemeClr val="accent2"/>
                </a:solidFill>
              </a:rPr>
              <a:t>max(X,Y,Y) </a:t>
            </a:r>
            <a:r>
              <a:rPr lang="fr-CA" dirty="0">
                <a:solidFill>
                  <a:schemeClr val="accent2"/>
                </a:solidFill>
              </a:rPr>
              <a:t>:- X </a:t>
            </a:r>
            <a:r>
              <a:rPr lang="en-US" dirty="0">
                <a:solidFill>
                  <a:schemeClr val="accent2"/>
                </a:solidFill>
              </a:rPr>
              <a:t>&lt;</a:t>
            </a:r>
            <a:r>
              <a:rPr lang="en-US" dirty="0" smtClean="0">
                <a:solidFill>
                  <a:schemeClr val="accent2"/>
                </a:solidFill>
              </a:rPr>
              <a:t>= </a:t>
            </a:r>
            <a:r>
              <a:rPr lang="en-US" dirty="0">
                <a:solidFill>
                  <a:schemeClr val="accent2"/>
                </a:solidFill>
              </a:rPr>
              <a:t>Y, !.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max(X,Y,X).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932040" y="2132856"/>
            <a:ext cx="32710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CA" dirty="0" smtClean="0"/>
              <a:t>max(X,Y,Y) </a:t>
            </a:r>
            <a:r>
              <a:rPr lang="fr-CA" dirty="0"/>
              <a:t>:- X </a:t>
            </a:r>
            <a:r>
              <a:rPr lang="en-US" dirty="0"/>
              <a:t>&lt;</a:t>
            </a:r>
            <a:r>
              <a:rPr lang="en-US" dirty="0" smtClean="0"/>
              <a:t>= Y, !.</a:t>
            </a:r>
            <a:endParaRPr lang="en-US" dirty="0"/>
          </a:p>
          <a:p>
            <a:r>
              <a:rPr lang="en-US" dirty="0" smtClean="0"/>
              <a:t>max(X,Y,X) </a:t>
            </a:r>
            <a:r>
              <a:rPr lang="en-US" dirty="0"/>
              <a:t>:- X </a:t>
            </a:r>
            <a:r>
              <a:rPr lang="en-US" dirty="0" smtClean="0"/>
              <a:t>&gt; </a:t>
            </a:r>
            <a:r>
              <a:rPr lang="en-US" dirty="0"/>
              <a:t>Y.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932040" y="3501008"/>
            <a:ext cx="39617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CA" dirty="0" smtClean="0"/>
              <a:t>max(X,Y,Z) </a:t>
            </a:r>
            <a:r>
              <a:rPr lang="fr-CA" dirty="0"/>
              <a:t>:- X </a:t>
            </a:r>
            <a:r>
              <a:rPr lang="en-US" dirty="0"/>
              <a:t>&lt;</a:t>
            </a:r>
            <a:r>
              <a:rPr lang="en-US" dirty="0" smtClean="0"/>
              <a:t>= Y, !, Y=Z.</a:t>
            </a:r>
            <a:endParaRPr lang="en-US" dirty="0"/>
          </a:p>
          <a:p>
            <a:r>
              <a:rPr lang="en-US" dirty="0" smtClean="0"/>
              <a:t>max(X,Y,X).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72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fail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Le prédicat </a:t>
            </a:r>
            <a:r>
              <a:rPr lang="fr-FR" i="1" smtClean="0"/>
              <a:t>fail</a:t>
            </a:r>
            <a:r>
              <a:rPr lang="fr-FR" smtClean="0"/>
              <a:t> est un prédicat qui n’est jamais  démontrable, il provoque donc un échec de la démonstration où il figure.</a:t>
            </a:r>
          </a:p>
        </p:txBody>
      </p:sp>
    </p:spTree>
    <p:extLst>
      <p:ext uri="{BB962C8B-B14F-4D97-AF65-F5344CB8AC3E}">
        <p14:creationId xmlns:p14="http://schemas.microsoft.com/office/powerpoint/2010/main" val="3359863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La négation: not ou </a:t>
            </a:r>
            <a:r>
              <a:rPr lang="en-CA" smtClean="0"/>
              <a:t>\</a:t>
            </a:r>
            <a:r>
              <a:rPr lang="fr-FR" smtClean="0"/>
              <a:t>+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Négation par l'échec </a:t>
            </a:r>
          </a:p>
          <a:p>
            <a:pPr lvl="3">
              <a:buFontTx/>
              <a:buChar char="*"/>
            </a:pPr>
            <a:r>
              <a:rPr lang="fr-FR" smtClean="0"/>
              <a:t>Si </a:t>
            </a:r>
            <a:r>
              <a:rPr lang="fr-FR" i="1" smtClean="0"/>
              <a:t>F</a:t>
            </a:r>
            <a:r>
              <a:rPr lang="fr-FR" smtClean="0"/>
              <a:t> est une formule, sa négation est notée </a:t>
            </a:r>
            <a:r>
              <a:rPr lang="fr-FR" i="1" smtClean="0"/>
              <a:t>not(F)</a:t>
            </a:r>
            <a:r>
              <a:rPr lang="fr-FR" smtClean="0"/>
              <a:t> ou </a:t>
            </a:r>
            <a:r>
              <a:rPr lang="fr-FR" i="1" smtClean="0"/>
              <a:t>not F</a:t>
            </a:r>
            <a:r>
              <a:rPr lang="fr-FR" smtClean="0"/>
              <a:t>. L'opérateur </a:t>
            </a:r>
            <a:r>
              <a:rPr lang="fr-FR" i="1" smtClean="0"/>
              <a:t>not</a:t>
            </a:r>
            <a:r>
              <a:rPr lang="fr-FR" smtClean="0"/>
              <a:t> est préfixé associatif.</a:t>
            </a:r>
          </a:p>
          <a:p>
            <a:pPr lvl="3">
              <a:buFontTx/>
              <a:buChar char="*"/>
            </a:pPr>
            <a:r>
              <a:rPr lang="fr-FR" smtClean="0"/>
              <a:t>Prolog pratique la </a:t>
            </a:r>
            <a:r>
              <a:rPr lang="fr-FR" b="1" smtClean="0"/>
              <a:t>négation par l'échec</a:t>
            </a:r>
            <a:r>
              <a:rPr lang="fr-FR" smtClean="0"/>
              <a:t>, c’est-à-dire que pour démontrer </a:t>
            </a:r>
            <a:r>
              <a:rPr lang="fr-FR" i="1" smtClean="0"/>
              <a:t>not(F)</a:t>
            </a:r>
            <a:r>
              <a:rPr lang="fr-FR" smtClean="0"/>
              <a:t> Prolog va tenter de démontrer </a:t>
            </a:r>
            <a:r>
              <a:rPr lang="fr-FR" i="1" smtClean="0"/>
              <a:t>F</a:t>
            </a:r>
            <a:r>
              <a:rPr lang="fr-FR" smtClean="0"/>
              <a:t>. Si la démonstration de </a:t>
            </a:r>
            <a:r>
              <a:rPr lang="fr-FR" i="1" smtClean="0"/>
              <a:t>F</a:t>
            </a:r>
            <a:r>
              <a:rPr lang="fr-FR" smtClean="0"/>
              <a:t> échoue, Prolog considère que </a:t>
            </a:r>
            <a:r>
              <a:rPr lang="fr-FR" i="1" smtClean="0"/>
              <a:t>not(F)</a:t>
            </a:r>
            <a:r>
              <a:rPr lang="fr-FR" smtClean="0"/>
              <a:t> est démontrée. </a:t>
            </a:r>
          </a:p>
          <a:p>
            <a:pPr lvl="3">
              <a:buFontTx/>
              <a:buChar char="*"/>
            </a:pPr>
            <a:r>
              <a:rPr lang="fr-FR" smtClean="0"/>
              <a:t>Pour Prolog, </a:t>
            </a:r>
            <a:r>
              <a:rPr lang="fr-FR" i="1" smtClean="0"/>
              <a:t>not(F)</a:t>
            </a:r>
            <a:r>
              <a:rPr lang="fr-FR" smtClean="0"/>
              <a:t> signifie que la formule F n’est pas démontrable, et non que c’est une formule fausse. C’est ce que l’on appelle </a:t>
            </a:r>
            <a:r>
              <a:rPr lang="fr-FR" b="1" smtClean="0"/>
              <a:t>l'hypothèse du monde clos</a:t>
            </a:r>
            <a:r>
              <a:rPr lang="fr-F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7244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Exemples simples avec </a:t>
            </a:r>
            <a:r>
              <a:rPr lang="fr-CA" i="1" smtClean="0"/>
              <a:t>not</a:t>
            </a:r>
            <a:endParaRPr lang="en-US" i="1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411413" y="2420938"/>
            <a:ext cx="4572000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?- not(fail).</a:t>
            </a:r>
          </a:p>
          <a:p>
            <a:r>
              <a:rPr lang="en-US"/>
              <a:t>yes</a:t>
            </a:r>
          </a:p>
          <a:p>
            <a:r>
              <a:rPr lang="en-US"/>
              <a:t>?- not(X=1).</a:t>
            </a:r>
          </a:p>
          <a:p>
            <a:r>
              <a:rPr lang="en-US"/>
              <a:t>no</a:t>
            </a:r>
          </a:p>
          <a:p>
            <a:r>
              <a:rPr lang="en-US"/>
              <a:t>?- X=0, not(X=1).</a:t>
            </a:r>
          </a:p>
          <a:p>
            <a:r>
              <a:rPr lang="en-US"/>
              <a:t>X= 0</a:t>
            </a:r>
          </a:p>
          <a:p>
            <a:r>
              <a:rPr lang="en-US"/>
              <a:t>?- not(X=1), X=0.</a:t>
            </a:r>
          </a:p>
          <a:p>
            <a:r>
              <a:rPr lang="en-US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21783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Démontrer la négation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Elle est utilisée pour vérifier qu’une formule n’est pas vraie.</a:t>
            </a:r>
          </a:p>
          <a:p>
            <a:r>
              <a:rPr lang="fr-FR" smtClean="0"/>
              <a:t>La négation par l'échec ne doit être utilisée que sur des prédicats dont les arguments sont déterminés et à des fins de vérification.</a:t>
            </a:r>
          </a:p>
          <a:p>
            <a:pPr lvl="2">
              <a:buFontTx/>
              <a:buChar char="*"/>
            </a:pPr>
            <a:r>
              <a:rPr lang="fr-FR" smtClean="0"/>
              <a:t>  Son utilisation ne devrait jamais déterminer la valeur d’une variable</a:t>
            </a:r>
          </a:p>
        </p:txBody>
      </p:sp>
    </p:spTree>
    <p:extLst>
      <p:ext uri="{BB962C8B-B14F-4D97-AF65-F5344CB8AC3E}">
        <p14:creationId xmlns:p14="http://schemas.microsoft.com/office/powerpoint/2010/main" val="276278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smtClean="0"/>
              <a:t>Unification et expressions arithmétiques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Expressions et unification : attention à certaines tentatives d ’unification</a:t>
            </a:r>
          </a:p>
          <a:p>
            <a:pPr lvl="2">
              <a:buFontTx/>
              <a:buChar char="*"/>
            </a:pPr>
            <a:r>
              <a:rPr lang="fr-FR" smtClean="0"/>
              <a:t>la tentative d’unification entre </a:t>
            </a:r>
            <a:r>
              <a:rPr lang="fr-FR" i="1" smtClean="0"/>
              <a:t>3+2</a:t>
            </a:r>
            <a:r>
              <a:rPr lang="fr-FR" smtClean="0"/>
              <a:t> et </a:t>
            </a:r>
            <a:r>
              <a:rPr lang="fr-FR" i="1" smtClean="0"/>
              <a:t>5</a:t>
            </a:r>
            <a:r>
              <a:rPr lang="fr-FR" smtClean="0"/>
              <a:t> échouera. En effet, l’expression </a:t>
            </a:r>
            <a:r>
              <a:rPr lang="fr-FR" i="1" smtClean="0"/>
              <a:t>3+2</a:t>
            </a:r>
            <a:r>
              <a:rPr lang="fr-FR" smtClean="0"/>
              <a:t> est un arbre alors que 5 est un nombre.</a:t>
            </a:r>
          </a:p>
          <a:p>
            <a:pPr lvl="2">
              <a:buFontTx/>
              <a:buChar char="*"/>
            </a:pPr>
            <a:r>
              <a:rPr lang="fr-FR" smtClean="0"/>
              <a:t>L'évaluation des expressions ne fait pas partie de l’algorithme d’unification.</a:t>
            </a:r>
          </a:p>
        </p:txBody>
      </p:sp>
    </p:spTree>
    <p:extLst>
      <p:ext uri="{BB962C8B-B14F-4D97-AF65-F5344CB8AC3E}">
        <p14:creationId xmlns:p14="http://schemas.microsoft.com/office/powerpoint/2010/main" val="1337754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Négation et variables</a:t>
            </a:r>
          </a:p>
        </p:txBody>
      </p:sp>
      <p:sp>
        <p:nvSpPr>
          <p:cNvPr id="4403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4037" name="TextBox 5"/>
          <p:cNvSpPr txBox="1">
            <a:spLocks noChangeArrowheads="1"/>
          </p:cNvSpPr>
          <p:nvPr/>
        </p:nvSpPr>
        <p:spPr bwMode="auto">
          <a:xfrm>
            <a:off x="1403350" y="1916113"/>
            <a:ext cx="3654425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sz="2000"/>
              <a:t>étudiantCelibataire(X):- </a:t>
            </a:r>
          </a:p>
          <a:p>
            <a:r>
              <a:rPr lang="en-CA" sz="2000"/>
              <a:t>       not(marrié(X)), étudiant (X). </a:t>
            </a:r>
          </a:p>
          <a:p>
            <a:endParaRPr lang="en-CA" sz="2000"/>
          </a:p>
          <a:p>
            <a:r>
              <a:rPr lang="en-CA" sz="2000"/>
              <a:t>étudiant(joe). </a:t>
            </a:r>
          </a:p>
          <a:p>
            <a:r>
              <a:rPr lang="en-CA" sz="2000"/>
              <a:t>marrié(jean).</a:t>
            </a:r>
          </a:p>
          <a:p>
            <a:endParaRPr lang="en-CA" sz="2000"/>
          </a:p>
          <a:p>
            <a:r>
              <a:rPr lang="en-CA" sz="2000"/>
              <a:t>?- étudiantCelibataire(joe).</a:t>
            </a:r>
          </a:p>
          <a:p>
            <a:r>
              <a:rPr lang="en-CA" sz="2000"/>
              <a:t>yes</a:t>
            </a:r>
          </a:p>
          <a:p>
            <a:r>
              <a:rPr lang="en-CA" sz="2000"/>
              <a:t>?- étudiantCelibataire(jean).</a:t>
            </a:r>
          </a:p>
          <a:p>
            <a:r>
              <a:rPr lang="en-CA" sz="2000"/>
              <a:t>no</a:t>
            </a:r>
          </a:p>
          <a:p>
            <a:r>
              <a:rPr lang="en-CA" sz="2000"/>
              <a:t>?- étudiantCelibataire(X).</a:t>
            </a:r>
          </a:p>
          <a:p>
            <a:r>
              <a:rPr lang="en-CA" sz="2000"/>
              <a:t>no</a:t>
            </a:r>
          </a:p>
          <a:p>
            <a:endParaRPr lang="en-CA"/>
          </a:p>
          <a:p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9273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Négation et coupe-choix</a:t>
            </a:r>
            <a:endParaRPr lang="fr-FR" i="1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7200"/>
          </a:xfrm>
        </p:spPr>
        <p:txBody>
          <a:bodyPr/>
          <a:lstStyle/>
          <a:p>
            <a:pPr>
              <a:buFontTx/>
              <a:buNone/>
            </a:pPr>
            <a:endParaRPr lang="fr-FR" smtClean="0"/>
          </a:p>
          <a:p>
            <a:pPr lvl="4">
              <a:buFontTx/>
              <a:buNone/>
            </a:pPr>
            <a:r>
              <a:rPr lang="fr-FR" i="1" smtClean="0"/>
              <a:t>not P :- P, !, fail.</a:t>
            </a:r>
          </a:p>
          <a:p>
            <a:pPr lvl="4">
              <a:buFontTx/>
              <a:buNone/>
            </a:pPr>
            <a:r>
              <a:rPr lang="fr-FR" i="1" smtClean="0"/>
              <a:t>not P.</a:t>
            </a:r>
            <a:endParaRPr lang="fr-FR" smtClean="0"/>
          </a:p>
          <a:p>
            <a:pPr lvl="2"/>
            <a:r>
              <a:rPr lang="fr-FR" smtClean="0"/>
              <a:t>Pour démontrer </a:t>
            </a:r>
            <a:r>
              <a:rPr lang="fr-FR" i="1" smtClean="0"/>
              <a:t>not P</a:t>
            </a:r>
            <a:r>
              <a:rPr lang="fr-FR" smtClean="0"/>
              <a:t>, Prolog essaie de démontrer </a:t>
            </a:r>
            <a:r>
              <a:rPr lang="fr-FR" i="1" smtClean="0"/>
              <a:t>P</a:t>
            </a:r>
            <a:r>
              <a:rPr lang="fr-FR" smtClean="0"/>
              <a:t>  </a:t>
            </a:r>
          </a:p>
          <a:p>
            <a:pPr lvl="3">
              <a:buFont typeface="Arial" charset="0"/>
              <a:buChar char="•"/>
            </a:pPr>
            <a:r>
              <a:rPr lang="fr-FR" smtClean="0"/>
              <a:t>S’il réussit, un coupe-choix élimine les points de choix éventuellement créés durant cette démonstration puis échoue. </a:t>
            </a:r>
          </a:p>
          <a:p>
            <a:pPr lvl="3">
              <a:buFont typeface="Arial" charset="0"/>
              <a:buChar char="•"/>
            </a:pPr>
            <a:r>
              <a:rPr lang="fr-FR" smtClean="0"/>
              <a:t>Si la démonstration de </a:t>
            </a:r>
            <a:r>
              <a:rPr lang="fr-FR" i="1" smtClean="0"/>
              <a:t>P</a:t>
            </a:r>
            <a:r>
              <a:rPr lang="fr-FR" smtClean="0"/>
              <a:t> échoue, Prolog utilise la deuxième règle qui réussit.</a:t>
            </a:r>
          </a:p>
        </p:txBody>
      </p:sp>
    </p:spTree>
    <p:extLst>
      <p:ext uri="{BB962C8B-B14F-4D97-AF65-F5344CB8AC3E}">
        <p14:creationId xmlns:p14="http://schemas.microsoft.com/office/powerpoint/2010/main" val="2899420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Le cut-fail</a:t>
            </a:r>
          </a:p>
        </p:txBody>
      </p:sp>
      <p:sp>
        <p:nvSpPr>
          <p:cNvPr id="4608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1835150" y="3141663"/>
            <a:ext cx="4927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peutEntrerDansLaPolice(P) :- </a:t>
            </a:r>
          </a:p>
          <a:p>
            <a:r>
              <a:rPr lang="en-CA"/>
              <a:t>            aUnDossierCriminel(P), !, fail.</a:t>
            </a:r>
          </a:p>
        </p:txBody>
      </p:sp>
      <p:sp>
        <p:nvSpPr>
          <p:cNvPr id="46085" name="TextBox 5"/>
          <p:cNvSpPr txBox="1">
            <a:spLocks noChangeArrowheads="1"/>
          </p:cNvSpPr>
          <p:nvPr/>
        </p:nvSpPr>
        <p:spPr bwMode="auto">
          <a:xfrm>
            <a:off x="1065213" y="4797425"/>
            <a:ext cx="62658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i="1"/>
              <a:t>Utilisé lorsque la démonstration d’une condition </a:t>
            </a:r>
          </a:p>
          <a:p>
            <a:r>
              <a:rPr lang="en-CA" i="1"/>
              <a:t>invalide toutes les autres</a:t>
            </a:r>
          </a:p>
        </p:txBody>
      </p:sp>
    </p:spTree>
    <p:extLst>
      <p:ext uri="{BB962C8B-B14F-4D97-AF65-F5344CB8AC3E}">
        <p14:creationId xmlns:p14="http://schemas.microsoft.com/office/powerpoint/2010/main" val="1524176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différence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91000"/>
          </a:xfrm>
        </p:spPr>
        <p:txBody>
          <a:bodyPr/>
          <a:lstStyle/>
          <a:p>
            <a:r>
              <a:rPr lang="fr-FR" dirty="0" smtClean="0"/>
              <a:t>La </a:t>
            </a:r>
            <a:r>
              <a:rPr lang="fr-FR" b="1" dirty="0" smtClean="0"/>
              <a:t>différence</a:t>
            </a:r>
            <a:r>
              <a:rPr lang="fr-FR" dirty="0" smtClean="0"/>
              <a:t> est définie comme le contraire de l’unification</a:t>
            </a:r>
          </a:p>
          <a:p>
            <a:pPr lvl="2">
              <a:buFontTx/>
              <a:buChar char="*"/>
            </a:pPr>
            <a:r>
              <a:rPr lang="fr-FR" dirty="0" smtClean="0"/>
              <a:t>Elle est notée : X \= Y. Elle signifie que X et Y ne sont pas unifiables, et non qu’ils sont différents. </a:t>
            </a:r>
          </a:p>
          <a:p>
            <a:pPr lvl="4">
              <a:buFontTx/>
              <a:buChar char="*"/>
            </a:pPr>
            <a:r>
              <a:rPr lang="fr-FR" dirty="0" smtClean="0"/>
              <a:t>Ex : Z \= 3</a:t>
            </a:r>
            <a:r>
              <a:rPr lang="fr-FR" i="1" dirty="0" smtClean="0"/>
              <a:t>.</a:t>
            </a:r>
            <a:r>
              <a:rPr lang="fr-FR" dirty="0" smtClean="0"/>
              <a:t> sera faux car Z et 3 sont unifiables.</a:t>
            </a:r>
          </a:p>
          <a:p>
            <a:pPr lvl="2">
              <a:buFontTx/>
              <a:buChar char="*"/>
            </a:pPr>
            <a:r>
              <a:rPr lang="fr-FR" dirty="0" smtClean="0"/>
              <a:t>Elle peut être définie comme:</a:t>
            </a:r>
          </a:p>
          <a:p>
            <a:pPr lvl="4">
              <a:buFontTx/>
              <a:buNone/>
            </a:pPr>
            <a:r>
              <a:rPr lang="fr-FR" dirty="0" smtClean="0"/>
              <a:t>X \= Y :- not X = Y.</a:t>
            </a:r>
          </a:p>
          <a:p>
            <a:pPr lvl="3">
              <a:buFontTx/>
              <a:buNone/>
            </a:pPr>
            <a:r>
              <a:rPr lang="fr-FR" dirty="0" smtClean="0"/>
              <a:t>ou </a:t>
            </a:r>
          </a:p>
          <a:p>
            <a:pPr lvl="4">
              <a:buFontTx/>
              <a:buNone/>
            </a:pPr>
            <a:r>
              <a:rPr lang="fr-FR" dirty="0" smtClean="0"/>
              <a:t>X \= X :- !, </a:t>
            </a:r>
            <a:r>
              <a:rPr lang="fr-FR" dirty="0" err="1" smtClean="0"/>
              <a:t>fail</a:t>
            </a:r>
            <a:r>
              <a:rPr lang="fr-FR" dirty="0" smtClean="0"/>
              <a:t>.</a:t>
            </a:r>
          </a:p>
          <a:p>
            <a:pPr lvl="4">
              <a:buFontTx/>
              <a:buNone/>
            </a:pPr>
            <a:r>
              <a:rPr lang="fr-FR" dirty="0" smtClean="0"/>
              <a:t>X \= Y.</a:t>
            </a:r>
          </a:p>
        </p:txBody>
      </p:sp>
    </p:spTree>
    <p:extLst>
      <p:ext uri="{BB962C8B-B14F-4D97-AF65-F5344CB8AC3E}">
        <p14:creationId xmlns:p14="http://schemas.microsoft.com/office/powerpoint/2010/main" val="1037674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Comparaison</a:t>
            </a:r>
            <a:r>
              <a:rPr lang="en-CA" dirty="0" smtClean="0"/>
              <a:t> </a:t>
            </a:r>
            <a:r>
              <a:rPr lang="en-CA" dirty="0" err="1" smtClean="0"/>
              <a:t>arithmétique</a:t>
            </a:r>
            <a:endParaRPr lang="en-CA" dirty="0" smtClean="0"/>
          </a:p>
          <a:p>
            <a:pPr lvl="1"/>
            <a:r>
              <a:rPr lang="en-CA" dirty="0" smtClean="0"/>
              <a:t>=:= versus =\=</a:t>
            </a:r>
          </a:p>
          <a:p>
            <a:pPr lvl="1"/>
            <a:r>
              <a:rPr lang="en-CA" dirty="0" smtClean="0"/>
              <a:t>Les variables </a:t>
            </a:r>
            <a:r>
              <a:rPr lang="en-CA" dirty="0" err="1" smtClean="0"/>
              <a:t>doivent</a:t>
            </a:r>
            <a:r>
              <a:rPr lang="en-CA" dirty="0" smtClean="0"/>
              <a:t> </a:t>
            </a:r>
            <a:r>
              <a:rPr lang="en-CA" dirty="0" err="1" smtClean="0"/>
              <a:t>être</a:t>
            </a:r>
            <a:r>
              <a:rPr lang="en-CA" dirty="0" smtClean="0"/>
              <a:t> </a:t>
            </a:r>
            <a:r>
              <a:rPr lang="en-CA" dirty="0" err="1" smtClean="0"/>
              <a:t>instanciées</a:t>
            </a:r>
            <a:endParaRPr lang="en-CA" dirty="0" smtClean="0"/>
          </a:p>
          <a:p>
            <a:r>
              <a:rPr lang="en-CA" dirty="0" err="1" smtClean="0"/>
              <a:t>Comparaison</a:t>
            </a:r>
            <a:r>
              <a:rPr lang="en-CA" dirty="0" smtClean="0"/>
              <a:t> de variables</a:t>
            </a:r>
          </a:p>
          <a:p>
            <a:pPr lvl="1"/>
            <a:r>
              <a:rPr lang="en-CA" dirty="0" smtClean="0"/>
              <a:t>== versus \==</a:t>
            </a:r>
          </a:p>
          <a:p>
            <a:pPr lvl="1"/>
            <a:r>
              <a:rPr lang="en-CA" dirty="0" err="1" smtClean="0"/>
              <a:t>Vrai</a:t>
            </a:r>
            <a:r>
              <a:rPr lang="en-CA" dirty="0" smtClean="0"/>
              <a:t> </a:t>
            </a:r>
            <a:r>
              <a:rPr lang="en-CA" dirty="0" err="1" smtClean="0"/>
              <a:t>seulement</a:t>
            </a:r>
            <a:r>
              <a:rPr lang="en-CA" dirty="0" smtClean="0"/>
              <a:t> </a:t>
            </a:r>
            <a:r>
              <a:rPr lang="en-CA" dirty="0" err="1" smtClean="0"/>
              <a:t>si</a:t>
            </a:r>
            <a:r>
              <a:rPr lang="en-CA" dirty="0" smtClean="0"/>
              <a:t> les </a:t>
            </a:r>
            <a:r>
              <a:rPr lang="en-CA" dirty="0" err="1" smtClean="0"/>
              <a:t>deux</a:t>
            </a:r>
            <a:r>
              <a:rPr lang="en-CA" dirty="0" smtClean="0"/>
              <a:t> </a:t>
            </a:r>
            <a:r>
              <a:rPr lang="en-CA" dirty="0" err="1" smtClean="0"/>
              <a:t>opérandes</a:t>
            </a:r>
            <a:r>
              <a:rPr lang="en-CA" dirty="0" smtClean="0"/>
              <a:t> </a:t>
            </a:r>
            <a:r>
              <a:rPr lang="en-CA" dirty="0" err="1" smtClean="0"/>
              <a:t>ont</a:t>
            </a:r>
            <a:r>
              <a:rPr lang="en-CA" dirty="0" smtClean="0"/>
              <a:t> </a:t>
            </a:r>
            <a:r>
              <a:rPr lang="en-CA" dirty="0" err="1" smtClean="0"/>
              <a:t>été</a:t>
            </a:r>
            <a:r>
              <a:rPr lang="en-CA" dirty="0" smtClean="0"/>
              <a:t> </a:t>
            </a:r>
            <a:r>
              <a:rPr lang="en-CA" dirty="0" err="1" smtClean="0"/>
              <a:t>unifiées</a:t>
            </a:r>
            <a:endParaRPr lang="en-CA" dirty="0" smtClean="0"/>
          </a:p>
          <a:p>
            <a:r>
              <a:rPr lang="en-CA" dirty="0" smtClean="0"/>
              <a:t>Unification</a:t>
            </a:r>
          </a:p>
          <a:p>
            <a:pPr lvl="1"/>
            <a:r>
              <a:rPr lang="en-CA" dirty="0" smtClean="0"/>
              <a:t>= versus \=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Opérateurs</a:t>
            </a:r>
            <a:r>
              <a:rPr lang="en-CA" dirty="0" smtClean="0"/>
              <a:t> =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7810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Prédicat Intervalle revisité</a:t>
            </a:r>
          </a:p>
        </p:txBody>
      </p:sp>
      <p:sp>
        <p:nvSpPr>
          <p:cNvPr id="4813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755650" y="2273300"/>
            <a:ext cx="81375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CA"/>
              <a:t>intervalle(K,L,H):- number(K), number(L), number(H), </a:t>
            </a:r>
          </a:p>
          <a:p>
            <a:r>
              <a:rPr lang="en-CA"/>
              <a:t>                               !, K&gt;=L, K=&lt;H.</a:t>
            </a:r>
          </a:p>
          <a:p>
            <a:r>
              <a:rPr lang="en-CA"/>
              <a:t>intervalle(K,K,H):- number(K),number(H), K=&lt;H.</a:t>
            </a:r>
          </a:p>
          <a:p>
            <a:r>
              <a:rPr lang="en-CA"/>
              <a:t>intervalle(K,L,H):- number(L), number(H), L&lt;H, L1 is L+1, </a:t>
            </a:r>
          </a:p>
          <a:p>
            <a:r>
              <a:rPr lang="en-CA"/>
              <a:t>                                intervalle(K,L1,H).</a:t>
            </a:r>
          </a:p>
        </p:txBody>
      </p:sp>
    </p:spTree>
    <p:extLst>
      <p:ext uri="{BB962C8B-B14F-4D97-AF65-F5344CB8AC3E}">
        <p14:creationId xmlns:p14="http://schemas.microsoft.com/office/powerpoint/2010/main" val="21452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prédicats de comparaison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Comparaison des expressions arithmétiques</a:t>
            </a:r>
          </a:p>
          <a:p>
            <a:pPr lvl="2">
              <a:buFontTx/>
              <a:buChar char="*"/>
            </a:pPr>
            <a:r>
              <a:rPr lang="fr-FR" smtClean="0"/>
              <a:t>X =:= Y se traduit par X est égal à Y</a:t>
            </a:r>
          </a:p>
          <a:p>
            <a:pPr lvl="2">
              <a:buFontTx/>
              <a:buChar char="*"/>
            </a:pPr>
            <a:r>
              <a:rPr lang="fr-FR" smtClean="0"/>
              <a:t>X =\= Y se traduit par X est différent de Y</a:t>
            </a:r>
          </a:p>
          <a:p>
            <a:pPr lvl="2">
              <a:buFontTx/>
              <a:buChar char="*"/>
            </a:pPr>
            <a:r>
              <a:rPr lang="fr-FR" smtClean="0"/>
              <a:t>X &lt; Y</a:t>
            </a:r>
          </a:p>
          <a:p>
            <a:pPr lvl="2">
              <a:buFontTx/>
              <a:buChar char="*"/>
            </a:pPr>
            <a:r>
              <a:rPr lang="fr-FR" smtClean="0"/>
              <a:t>X =&lt; Y</a:t>
            </a:r>
          </a:p>
          <a:p>
            <a:pPr lvl="2">
              <a:buFontTx/>
              <a:buChar char="*"/>
            </a:pPr>
            <a:r>
              <a:rPr lang="fr-FR" smtClean="0"/>
              <a:t>X &gt; Y</a:t>
            </a:r>
          </a:p>
          <a:p>
            <a:pPr lvl="2">
              <a:buFontTx/>
              <a:buChar char="*"/>
            </a:pPr>
            <a:r>
              <a:rPr lang="fr-FR" smtClean="0"/>
              <a:t>X &gt;= Y</a:t>
            </a:r>
          </a:p>
          <a:p>
            <a:pPr>
              <a:buFontTx/>
              <a:buChar char="*"/>
            </a:pPr>
            <a:r>
              <a:rPr lang="fr-FR" smtClean="0"/>
              <a:t>Il y a évaluation puis comparaison.</a:t>
            </a:r>
          </a:p>
        </p:txBody>
      </p:sp>
    </p:spTree>
    <p:extLst>
      <p:ext uri="{BB962C8B-B14F-4D97-AF65-F5344CB8AC3E}">
        <p14:creationId xmlns:p14="http://schemas.microsoft.com/office/powerpoint/2010/main" val="245393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Exemple</a:t>
            </a: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476375" y="3013075"/>
            <a:ext cx="53816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regne(philippeIV,1285,1314).</a:t>
            </a:r>
          </a:p>
          <a:p>
            <a:r>
              <a:rPr lang="en-US"/>
              <a:t>regne(philippeIII,1270,1385).</a:t>
            </a:r>
          </a:p>
          <a:p>
            <a:endParaRPr lang="en-US"/>
          </a:p>
          <a:p>
            <a:r>
              <a:rPr lang="en-US"/>
              <a:t>roi(Nom,Annee):- regne(Nom,A,B),</a:t>
            </a:r>
          </a:p>
          <a:p>
            <a:r>
              <a:rPr lang="en-US"/>
              <a:t>                              Annee&gt;=A, Annee=&lt;B.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49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Exemple</a:t>
            </a:r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1187450" y="2781300"/>
            <a:ext cx="2897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min(X,Y,X) :- X&lt;Y.</a:t>
            </a:r>
          </a:p>
          <a:p>
            <a:r>
              <a:rPr lang="en-CA"/>
              <a:t>min(X,Y,Y) :- X&gt;=Y. </a:t>
            </a:r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1403350" y="4941888"/>
            <a:ext cx="4318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i="1"/>
              <a:t>Quelles sont les requêtes valides?</a:t>
            </a:r>
          </a:p>
        </p:txBody>
      </p:sp>
    </p:spTree>
    <p:extLst>
      <p:ext uri="{BB962C8B-B14F-4D97-AF65-F5344CB8AC3E}">
        <p14:creationId xmlns:p14="http://schemas.microsoft.com/office/powerpoint/2010/main" val="175224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Exemples</a:t>
            </a:r>
            <a:endParaRPr lang="en-US" smtClean="0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971550" y="1893888"/>
            <a:ext cx="6129338" cy="409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CA" sz="2000"/>
              <a:t>       gcd(U,0,U).</a:t>
            </a:r>
          </a:p>
          <a:p>
            <a:r>
              <a:rPr lang="fr-CA" sz="2000"/>
              <a:t>       gcd(U,V,W) :- not(V=0), R is U mod V, gcd(V,R,W).</a:t>
            </a:r>
          </a:p>
          <a:p>
            <a:endParaRPr lang="fr-CA" sz="2000"/>
          </a:p>
          <a:p>
            <a:r>
              <a:rPr lang="fr-FR" sz="2000"/>
              <a:t>       fact(0, 1).</a:t>
            </a:r>
          </a:p>
          <a:p>
            <a:pPr lvl="1"/>
            <a:r>
              <a:rPr lang="fr-FR" sz="2000"/>
              <a:t>fact(N, F) :-</a:t>
            </a:r>
          </a:p>
          <a:p>
            <a:pPr lvl="1"/>
            <a:r>
              <a:rPr lang="fr-FR" sz="2000"/>
              <a:t>   N &gt; 0, N1 is N - 1,</a:t>
            </a:r>
          </a:p>
          <a:p>
            <a:pPr lvl="1"/>
            <a:r>
              <a:rPr lang="fr-FR" sz="2000"/>
              <a:t>   fact(N1, F1), F is F1 * N.</a:t>
            </a:r>
          </a:p>
          <a:p>
            <a:endParaRPr lang="fr-FR" sz="2000"/>
          </a:p>
          <a:p>
            <a:r>
              <a:rPr lang="fr-FR" sz="2000"/>
              <a:t>       pow( X, 1, X ).</a:t>
            </a:r>
          </a:p>
          <a:p>
            <a:pPr lvl="1"/>
            <a:r>
              <a:rPr lang="fr-FR" sz="2000"/>
              <a:t>pow( X, Y, Z ) :-</a:t>
            </a:r>
          </a:p>
          <a:p>
            <a:pPr lvl="1"/>
            <a:r>
              <a:rPr lang="fr-FR" sz="2000"/>
              <a:t>   Y &gt; 1, Y1 is Y - 1,</a:t>
            </a:r>
          </a:p>
          <a:p>
            <a:pPr lvl="1"/>
            <a:r>
              <a:rPr lang="fr-FR" sz="2000"/>
              <a:t>   pow( X, Y1, Z1 ), Z is X * Z1.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6116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Exemples</a:t>
            </a: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971550" y="1893888"/>
            <a:ext cx="6632575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2000"/>
              <a:t>poids(albert,70).</a:t>
            </a:r>
          </a:p>
          <a:p>
            <a:r>
              <a:rPr lang="fr-FR" sz="2000"/>
              <a:t>taille(albert,1.90).</a:t>
            </a:r>
          </a:p>
          <a:p>
            <a:r>
              <a:rPr lang="en-US" sz="2000"/>
              <a:t>imc(Personne, Indice):- poids(Personne,P), taille(Personne,T), </a:t>
            </a:r>
          </a:p>
          <a:p>
            <a:r>
              <a:rPr lang="en-US" sz="2000"/>
              <a:t>                                      Indice is P/(T*T).</a:t>
            </a:r>
          </a:p>
          <a:p>
            <a:endParaRPr lang="en-US" sz="2000"/>
          </a:p>
          <a:p>
            <a:r>
              <a:rPr lang="en-US" sz="2000"/>
              <a:t>fib(0,1).</a:t>
            </a:r>
          </a:p>
          <a:p>
            <a:r>
              <a:rPr lang="en-US" sz="2000"/>
              <a:t>fib(1,1).</a:t>
            </a:r>
          </a:p>
          <a:p>
            <a:r>
              <a:rPr lang="en-US" sz="2000"/>
              <a:t>fib(N,F):- N&gt;1, N1 is N-1, N2 is N-2, fib(N1,F1), fib(N2,F2),</a:t>
            </a:r>
          </a:p>
          <a:p>
            <a:r>
              <a:rPr lang="en-US" sz="2000"/>
              <a:t>                 F is F1+F2.</a:t>
            </a:r>
          </a:p>
          <a:p>
            <a:endParaRPr lang="en-US" sz="2000"/>
          </a:p>
          <a:p>
            <a:r>
              <a:rPr lang="en-US" sz="2000"/>
              <a:t>gcd(A,A,A).</a:t>
            </a:r>
          </a:p>
          <a:p>
            <a:r>
              <a:rPr lang="en-US" sz="2000"/>
              <a:t>gcd(A,B,GCD):- A&lt;B, NB is B-A, gcd(A,NB,GCD).</a:t>
            </a:r>
          </a:p>
          <a:p>
            <a:r>
              <a:rPr lang="en-US" sz="2000"/>
              <a:t>gcd(A,B,GCD):- A&gt;B, NA is A-B, gcd(NA,B,GCD).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61831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91</TotalTime>
  <Words>2120</Words>
  <Application>Microsoft Office PowerPoint</Application>
  <PresentationFormat>On-screen Show (4:3)</PresentationFormat>
  <Paragraphs>509</Paragraphs>
  <Slides>45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Concourse</vt:lpstr>
      <vt:lpstr>Les expressions arithmétiques</vt:lpstr>
      <vt:lpstr>Les expressions arithmétiques</vt:lpstr>
      <vt:lpstr>Évaluation arithmétique</vt:lpstr>
      <vt:lpstr>Unification et expressions arithmétiques</vt:lpstr>
      <vt:lpstr>Les prédicats de comparaison</vt:lpstr>
      <vt:lpstr>Exemple</vt:lpstr>
      <vt:lpstr>Exemple</vt:lpstr>
      <vt:lpstr>Exemples</vt:lpstr>
      <vt:lpstr>Exemples</vt:lpstr>
      <vt:lpstr>Solution d’une équation du second degré</vt:lpstr>
      <vt:lpstr>Exemple (récursivité croisée)</vt:lpstr>
      <vt:lpstr>Prédicat Intervalle</vt:lpstr>
      <vt:lpstr>Prédicat Intervalle, générateur</vt:lpstr>
      <vt:lpstr>Notion de coupure</vt:lpstr>
      <vt:lpstr>Notion de coupure</vt:lpstr>
      <vt:lpstr>Notion de coupure</vt:lpstr>
      <vt:lpstr>Le coupe-choix</vt:lpstr>
      <vt:lpstr>Exemple 1(sans coupe)</vt:lpstr>
      <vt:lpstr>Arbre de résolution</vt:lpstr>
      <vt:lpstr>Exemple 2</vt:lpstr>
      <vt:lpstr>Arbre de résolution</vt:lpstr>
      <vt:lpstr>Exemple 3</vt:lpstr>
      <vt:lpstr>Arbre de résolution</vt:lpstr>
      <vt:lpstr>Exemple de coupe</vt:lpstr>
      <vt:lpstr>Coupe rouge – Coupe verte</vt:lpstr>
      <vt:lpstr>Arbre sans coupure</vt:lpstr>
      <vt:lpstr>Arbre avec coupure (élagage)</vt:lpstr>
      <vt:lpstr>Autre exemple de coupure</vt:lpstr>
      <vt:lpstr>Autre exemple de coupure</vt:lpstr>
      <vt:lpstr>Notion de coupure</vt:lpstr>
      <vt:lpstr>Variations sur le coupe-choix</vt:lpstr>
      <vt:lpstr>Variations sur le coupe-choix</vt:lpstr>
      <vt:lpstr>Variations sur le coupe-choix</vt:lpstr>
      <vt:lpstr>Variations sur le coupe-choix</vt:lpstr>
      <vt:lpstr>If-then-else avec coupe-choix</vt:lpstr>
      <vt:lpstr>fail</vt:lpstr>
      <vt:lpstr>La négation: not ou \+</vt:lpstr>
      <vt:lpstr>Exemples simples avec not</vt:lpstr>
      <vt:lpstr>Démontrer la négation</vt:lpstr>
      <vt:lpstr>Négation et variables</vt:lpstr>
      <vt:lpstr>Négation et coupe-choix</vt:lpstr>
      <vt:lpstr>Le cut-fail</vt:lpstr>
      <vt:lpstr>La différence</vt:lpstr>
      <vt:lpstr>Opérateurs =</vt:lpstr>
      <vt:lpstr>Prédicat Intervalle revisité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Arbre de recherche</dc:title>
  <dc:creator>COE Support</dc:creator>
  <cp:lastModifiedBy>uOttawa Employee</cp:lastModifiedBy>
  <cp:revision>14</cp:revision>
  <dcterms:created xsi:type="dcterms:W3CDTF">2014-01-06T17:37:46Z</dcterms:created>
  <dcterms:modified xsi:type="dcterms:W3CDTF">2015-02-03T16:43:51Z</dcterms:modified>
</cp:coreProperties>
</file>