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757F4E-07DF-4941-9B68-D1420820F153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A49065-D008-4AD0-833A-AFB110DDAA47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0B70B3-2D24-414E-AD76-78DCCA6519CD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?- intersection([1,3,5],[2,3,5,6],L).</a:t>
            </a:r>
          </a:p>
          <a:p>
            <a:r>
              <a:rPr lang="en-US" smtClean="0"/>
              <a:t>X=1	Xs=[3,5]	Ys=[2,3,5,6]</a:t>
            </a:r>
          </a:p>
          <a:p>
            <a:r>
              <a:rPr lang="en-US" smtClean="0"/>
              <a:t>L=Zs </a:t>
            </a:r>
            <a:r>
              <a:rPr lang="en-US" i="1" smtClean="0"/>
              <a:t>if</a:t>
            </a:r>
            <a:r>
              <a:rPr lang="en-US" smtClean="0"/>
              <a:t> not member(X,Ys) </a:t>
            </a:r>
            <a:r>
              <a:rPr lang="en-US" i="1" smtClean="0"/>
              <a:t>OR</a:t>
            </a:r>
            <a:r>
              <a:rPr lang="en-US" smtClean="0"/>
              <a:t> L=[X | Zs] if member(X,Ys)</a:t>
            </a:r>
          </a:p>
          <a:p>
            <a:r>
              <a:rPr lang="en-US" smtClean="0"/>
              <a:t>member(1, [2,3,5,6]) No.</a:t>
            </a:r>
          </a:p>
          <a:p>
            <a:r>
              <a:rPr lang="en-US" smtClean="0"/>
              <a:t>L=Zs</a:t>
            </a:r>
          </a:p>
          <a:p>
            <a:r>
              <a:rPr lang="en-US" smtClean="0"/>
              <a:t>intersection([3,5],[2,3,5,6],Zs)   % </a:t>
            </a:r>
            <a:r>
              <a:rPr lang="en-US" i="1" smtClean="0"/>
              <a:t>new goal</a:t>
            </a:r>
            <a:endParaRPr lang="en-US" smtClean="0"/>
          </a:p>
          <a:p>
            <a:r>
              <a:rPr lang="en-US" smtClean="0"/>
              <a:t>X’=3	Xs’=[5]	Ys=[2,3,5,6]</a:t>
            </a:r>
          </a:p>
          <a:p>
            <a:r>
              <a:rPr lang="en-US" smtClean="0"/>
              <a:t>member(3, [2,3,5,6]) Yes.</a:t>
            </a:r>
          </a:p>
          <a:p>
            <a:r>
              <a:rPr lang="en-US" smtClean="0"/>
              <a:t>Zs=[X’|Zs’]</a:t>
            </a:r>
          </a:p>
          <a:p>
            <a:r>
              <a:rPr lang="en-US" smtClean="0"/>
              <a:t>intersection([5],[2,3,5,6],Zs’)   % </a:t>
            </a:r>
            <a:r>
              <a:rPr lang="en-US" i="1" smtClean="0"/>
              <a:t>new goal</a:t>
            </a:r>
            <a:endParaRPr lang="en-US" smtClean="0"/>
          </a:p>
          <a:p>
            <a:r>
              <a:rPr lang="en-US" smtClean="0"/>
              <a:t>X’’=5	Xs’’=[]	Ys=[2,3,5,6]</a:t>
            </a:r>
          </a:p>
          <a:p>
            <a:r>
              <a:rPr lang="en-US" smtClean="0"/>
              <a:t>member(5, [2,3,5,6]) Yes.</a:t>
            </a:r>
          </a:p>
          <a:p>
            <a:r>
              <a:rPr lang="en-US" smtClean="0"/>
              <a:t>Zs’=[X’’|Zs’’]</a:t>
            </a:r>
          </a:p>
          <a:p>
            <a:r>
              <a:rPr lang="en-US" smtClean="0"/>
              <a:t>intersection([],[2,3,5,6],Zs’’)   % </a:t>
            </a:r>
            <a:r>
              <a:rPr lang="en-US" i="1" smtClean="0"/>
              <a:t>new goal</a:t>
            </a:r>
            <a:endParaRPr lang="en-US" smtClean="0"/>
          </a:p>
          <a:p>
            <a:r>
              <a:rPr lang="en-US" smtClean="0"/>
              <a:t>Zs’’=[]</a:t>
            </a:r>
          </a:p>
          <a:p>
            <a:r>
              <a:rPr lang="en-US" smtClean="0"/>
              <a:t>Therefore</a:t>
            </a:r>
          </a:p>
          <a:p>
            <a:r>
              <a:rPr lang="en-US" smtClean="0"/>
              <a:t>Zs’=[X’’|Zs’’]=[5|[]]=[5]</a:t>
            </a:r>
          </a:p>
          <a:p>
            <a:r>
              <a:rPr lang="en-US" smtClean="0"/>
              <a:t>Zs=[X’|Zs’]=[3|[5]]=[3,5]</a:t>
            </a:r>
          </a:p>
          <a:p>
            <a:r>
              <a:rPr lang="en-US" smtClean="0"/>
              <a:t>L=Zs=[3,5]</a:t>
            </a:r>
          </a:p>
          <a:p>
            <a:r>
              <a:rPr lang="en-US" u="sng" smtClean="0"/>
              <a:t>L=[3,5]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598C49-1A83-4FFA-BE9C-F4873A8F6345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78C85F-D9BD-4D44-B2E5-F7D5FEA6FE07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0CA351-07CA-44D9-96AC-E522E0707887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18/02/2014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Insertion dans une liste</a:t>
            </a:r>
            <a:endParaRPr 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0" y="2652713"/>
            <a:ext cx="457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?- insert(a, L, [b, a, d, a, f]).</a:t>
            </a:r>
          </a:p>
          <a:p>
            <a:r>
              <a:rPr lang="en-US"/>
              <a:t>L = [b, d, a, f] ;</a:t>
            </a:r>
          </a:p>
          <a:p>
            <a:r>
              <a:rPr lang="en-US"/>
              <a:t>L = [b, a, d, f] ;</a:t>
            </a:r>
          </a:p>
          <a:p>
            <a:r>
              <a:rPr lang="en-US"/>
              <a:t>no</a:t>
            </a:r>
          </a:p>
          <a:p>
            <a:endParaRPr lang="fr-CA"/>
          </a:p>
          <a:p>
            <a:r>
              <a:rPr lang="fr-CA"/>
              <a:t>L’insertion et le retrait sont 2 concepts complémentaires!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Retrait dans une liste</a:t>
            </a:r>
            <a:endParaRPr 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16013" y="2835275"/>
            <a:ext cx="770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notre-delete(R,[R|L],L).</a:t>
            </a:r>
          </a:p>
          <a:p>
            <a:r>
              <a:rPr lang="en-US"/>
              <a:t>notre-delete(R,[X|LL], [X|L]) :- notre-delete(R,LL,L).</a:t>
            </a:r>
          </a:p>
        </p:txBody>
      </p:sp>
    </p:spTree>
    <p:extLst>
      <p:ext uri="{BB962C8B-B14F-4D97-AF65-F5344CB8AC3E}">
        <p14:creationId xmlns:p14="http://schemas.microsoft.com/office/powerpoint/2010/main" val="55793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Retrait dans une liste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763713" y="206057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/>
              <a:t>deleteall(X,[],[]).</a:t>
            </a:r>
          </a:p>
          <a:p>
            <a:r>
              <a:rPr lang="en-CA"/>
              <a:t>deleteall(X,[X|T],Result) :- </a:t>
            </a:r>
          </a:p>
          <a:p>
            <a:r>
              <a:rPr lang="en-CA"/>
              <a:t>    deleteall(X,T,Result),!.</a:t>
            </a:r>
          </a:p>
          <a:p>
            <a:r>
              <a:rPr lang="en-CA"/>
              <a:t>deleteall(X,[H|T],[H|Result]) :-</a:t>
            </a:r>
          </a:p>
          <a:p>
            <a:r>
              <a:rPr lang="en-CA"/>
              <a:t>    deleteall(X,T,Result).</a:t>
            </a:r>
          </a:p>
          <a:p>
            <a:endParaRPr lang="en-CA"/>
          </a:p>
          <a:p>
            <a:r>
              <a:rPr lang="en-CA"/>
              <a:t>?- deleteall(2,[1,2,4,3,2,6,2,2],L).</a:t>
            </a:r>
          </a:p>
          <a:p>
            <a:r>
              <a:rPr lang="en-CA"/>
              <a:t>L = [1, 4, 3, 6].</a:t>
            </a: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1806575" y="5516563"/>
            <a:ext cx="455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Qu’arrive-t-il si on retire la coupe?</a:t>
            </a:r>
          </a:p>
        </p:txBody>
      </p:sp>
    </p:spTree>
    <p:extLst>
      <p:ext uri="{BB962C8B-B14F-4D97-AF65-F5344CB8AC3E}">
        <p14:creationId xmlns:p14="http://schemas.microsoft.com/office/powerpoint/2010/main" val="9623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Intersection entre listes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fr-FR" smtClean="0"/>
          </a:p>
          <a:p>
            <a:pPr lvl="2">
              <a:buFontTx/>
              <a:buNone/>
            </a:pPr>
            <a:r>
              <a:rPr lang="fr-FR" smtClean="0"/>
              <a:t>intersection( [], Ys, [] ).</a:t>
            </a:r>
          </a:p>
          <a:p>
            <a:pPr lvl="2">
              <a:buFontTx/>
              <a:buNone/>
            </a:pPr>
            <a:r>
              <a:rPr lang="fr-FR" smtClean="0"/>
              <a:t>intersection( [ X | Xs ], Ys, Zs ) :-</a:t>
            </a:r>
          </a:p>
          <a:p>
            <a:pPr lvl="2">
              <a:buFontTx/>
              <a:buNone/>
            </a:pPr>
            <a:r>
              <a:rPr lang="fr-FR" smtClean="0"/>
              <a:t>			not member( X, Ys), </a:t>
            </a:r>
          </a:p>
          <a:p>
            <a:pPr lvl="2">
              <a:buFontTx/>
              <a:buNone/>
            </a:pPr>
            <a:r>
              <a:rPr lang="fr-FR" smtClean="0"/>
              <a:t>			intersection( Xs, Ys, Zs ).</a:t>
            </a:r>
          </a:p>
          <a:p>
            <a:pPr lvl="2">
              <a:buFontTx/>
              <a:buNone/>
            </a:pPr>
            <a:r>
              <a:rPr lang="fr-FR" smtClean="0"/>
              <a:t>intersection( [ X | Xs ], Ys, [ X | Zs ] ) :-</a:t>
            </a:r>
          </a:p>
          <a:p>
            <a:pPr lvl="2">
              <a:buFontTx/>
              <a:buNone/>
            </a:pPr>
            <a:r>
              <a:rPr lang="fr-FR" smtClean="0"/>
              <a:t>			member( X, Ys ),</a:t>
            </a:r>
          </a:p>
          <a:p>
            <a:pPr lvl="2">
              <a:buFontTx/>
              <a:buNone/>
            </a:pPr>
            <a:r>
              <a:rPr lang="fr-FR" smtClean="0"/>
              <a:t>			intersection( Xs, Ys, Zs ).</a:t>
            </a:r>
          </a:p>
          <a:p>
            <a:pPr lvl="1">
              <a:buFontTx/>
              <a:buNone/>
            </a:pPr>
            <a:endParaRPr lang="fr-FR" sz="2400" smtClean="0"/>
          </a:p>
        </p:txBody>
      </p:sp>
    </p:spTree>
    <p:extLst>
      <p:ext uri="{BB962C8B-B14F-4D97-AF65-F5344CB8AC3E}">
        <p14:creationId xmlns:p14="http://schemas.microsoft.com/office/powerpoint/2010/main" val="18565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Tri d’une liste</a:t>
            </a:r>
            <a:endParaRPr 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58888" y="2276475"/>
            <a:ext cx="74168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tri([],[]).</a:t>
            </a:r>
          </a:p>
          <a:p>
            <a:r>
              <a:rPr lang="en-US"/>
              <a:t>tri([P|Q],T) :- partition(P,Q,G,D),</a:t>
            </a:r>
          </a:p>
          <a:p>
            <a:r>
              <a:rPr lang="en-US"/>
              <a:t>		tri(G,GG), tri(D,DD),</a:t>
            </a:r>
          </a:p>
          <a:p>
            <a:r>
              <a:rPr lang="en-US"/>
              <a:t>		append(GG,[P|DD],T).</a:t>
            </a:r>
          </a:p>
          <a:p>
            <a:r>
              <a:rPr lang="en-US"/>
              <a:t>partition(P,[X|L],[X|PG],PD) :- X &lt; P,   </a:t>
            </a:r>
          </a:p>
          <a:p>
            <a:r>
              <a:rPr lang="en-US"/>
              <a:t>                                                   partition(P,L,PG,PD).</a:t>
            </a:r>
          </a:p>
          <a:p>
            <a:r>
              <a:rPr lang="en-US"/>
              <a:t>partition(P,[X|L],PG,[X|PD]) :- X &gt;= P, </a:t>
            </a:r>
          </a:p>
          <a:p>
            <a:r>
              <a:rPr lang="en-US"/>
              <a:t>                                                   partition(P,L,PG,PD).</a:t>
            </a:r>
          </a:p>
          <a:p>
            <a:r>
              <a:rPr lang="en-US"/>
              <a:t>partition(P,[],[],[]).</a:t>
            </a:r>
          </a:p>
        </p:txBody>
      </p:sp>
    </p:spTree>
    <p:extLst>
      <p:ext uri="{BB962C8B-B14F-4D97-AF65-F5344CB8AC3E}">
        <p14:creationId xmlns:p14="http://schemas.microsoft.com/office/powerpoint/2010/main" val="239252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Opérations répétitives</a:t>
            </a:r>
            <a:endParaRPr 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Effectuer un traitement sur les éléments de listes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z="2400" smtClean="0"/>
              <a:t>traite-liste([],[]).</a:t>
            </a:r>
          </a:p>
          <a:p>
            <a:pPr>
              <a:buFontTx/>
              <a:buNone/>
            </a:pPr>
            <a:r>
              <a:rPr lang="en-US" sz="2400" smtClean="0"/>
              <a:t>	traite-liste([X|L],[Y|T]) :- traite(X,Y),  traite-liste(L,T).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somme(L,S) :- somme(L,0,S).</a:t>
            </a:r>
          </a:p>
          <a:p>
            <a:pPr>
              <a:buFontTx/>
              <a:buNone/>
            </a:pPr>
            <a:r>
              <a:rPr lang="en-US" sz="2400" smtClean="0"/>
              <a:t>	somme([X|L],T,S) :- TT is T+X, somme(L,TT,S).</a:t>
            </a:r>
          </a:p>
          <a:p>
            <a:pPr>
              <a:buFontTx/>
              <a:buNone/>
            </a:pPr>
            <a:r>
              <a:rPr lang="en-US" sz="2400" smtClean="0"/>
              <a:t>	somme([],S,S).</a:t>
            </a:r>
          </a:p>
        </p:txBody>
      </p:sp>
    </p:spTree>
    <p:extLst>
      <p:ext uri="{BB962C8B-B14F-4D97-AF65-F5344CB8AC3E}">
        <p14:creationId xmlns:p14="http://schemas.microsoft.com/office/powerpoint/2010/main" val="23876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Inversion d’une liste </a:t>
            </a:r>
            <a:br>
              <a:rPr lang="en-CA" smtClean="0"/>
            </a:br>
            <a:r>
              <a:rPr lang="en-CA" smtClean="0"/>
              <a:t>(double récursion)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39750" y="2636838"/>
            <a:ext cx="84772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mirror([ ], [ ]).</a:t>
            </a:r>
          </a:p>
          <a:p>
            <a:r>
              <a:rPr lang="en-CA"/>
              <a:t>  mirror([X|L1], L2) :-</a:t>
            </a:r>
            <a:br>
              <a:rPr lang="en-CA"/>
            </a:br>
            <a:r>
              <a:rPr lang="en-CA"/>
              <a:t>mirror(L1,L3),</a:t>
            </a:r>
            <a:br>
              <a:rPr lang="en-CA"/>
            </a:br>
            <a:r>
              <a:rPr lang="en-CA"/>
              <a:t>  append(L3, [X], L2). % </a:t>
            </a:r>
            <a:r>
              <a:rPr lang="en-CA" i="1"/>
              <a:t>append will dig into the list a second time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Inversion d’une liste </a:t>
            </a:r>
            <a:br>
              <a:rPr lang="en-CA" smtClean="0"/>
            </a:br>
            <a:r>
              <a:rPr lang="en-CA" smtClean="0"/>
              <a:t>(avec accumulateur)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544513" y="2355850"/>
            <a:ext cx="87534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mirror2(Left, Right) :- </a:t>
            </a:r>
            <a:br>
              <a:rPr lang="en-CA"/>
            </a:br>
            <a:r>
              <a:rPr lang="en-CA"/>
              <a:t>  invert(Left, [ ], Right).</a:t>
            </a:r>
          </a:p>
          <a:p>
            <a:r>
              <a:rPr lang="en-CA"/>
              <a:t>invert([X|L1], L2, L3) :-       % </a:t>
            </a:r>
            <a:r>
              <a:rPr lang="en-CA" i="1"/>
              <a:t>the list is 'poured'</a:t>
            </a:r>
            <a:r>
              <a:rPr lang="en-CA"/>
              <a:t/>
            </a:r>
            <a:br>
              <a:rPr lang="en-CA"/>
            </a:br>
            <a:r>
              <a:rPr lang="en-CA"/>
              <a:t>  invert(L1, [X|L2], L3).  % </a:t>
            </a:r>
            <a:r>
              <a:rPr lang="en-CA" i="1"/>
              <a:t>into the second argument</a:t>
            </a:r>
            <a:endParaRPr lang="en-CA"/>
          </a:p>
          <a:p>
            <a:r>
              <a:rPr lang="en-CA"/>
              <a:t>  invert([ ], L, L).  % </a:t>
            </a:r>
            <a:r>
              <a:rPr lang="en-CA" i="1"/>
              <a:t>at the deepest level, the result L is merely copied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6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Repr</a:t>
            </a:r>
            <a:r>
              <a:rPr lang="fr-CA" smtClean="0"/>
              <a:t>ésentation d</a:t>
            </a:r>
            <a:r>
              <a:rPr lang="fr-FR" smtClean="0"/>
              <a:t>es Listes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800" smtClean="0"/>
              <a:t>Les listes peuvent être représentée avec le symbole fonctionnel binaire « </a:t>
            </a:r>
            <a:r>
              <a:rPr lang="fr-FR" sz="2800" b="1" smtClean="0"/>
              <a:t>.</a:t>
            </a:r>
            <a:r>
              <a:rPr lang="fr-FR" sz="2800" smtClean="0"/>
              <a:t> »</a:t>
            </a:r>
          </a:p>
          <a:p>
            <a:pPr lvl="1">
              <a:lnSpc>
                <a:spcPct val="90000"/>
              </a:lnSpc>
            </a:pPr>
            <a:r>
              <a:rPr lang="fr-FR" sz="2400" smtClean="0"/>
              <a:t>suite {e1, e2, …} ==&gt; liste (e1.(e2.(…)))</a:t>
            </a:r>
          </a:p>
          <a:p>
            <a:pPr>
              <a:lnSpc>
                <a:spcPct val="90000"/>
              </a:lnSpc>
            </a:pPr>
            <a:endParaRPr lang="fr-FR" sz="2800" smtClean="0"/>
          </a:p>
          <a:p>
            <a:pPr>
              <a:lnSpc>
                <a:spcPct val="90000"/>
              </a:lnSpc>
            </a:pPr>
            <a:r>
              <a:rPr lang="fr-FR" sz="2800" smtClean="0"/>
              <a:t>La liste vide est notée « </a:t>
            </a:r>
            <a:r>
              <a:rPr lang="fr-FR" sz="2800" b="1" smtClean="0"/>
              <a:t>nil</a:t>
            </a:r>
            <a:r>
              <a:rPr lang="fr-FR" sz="2800" smtClean="0"/>
              <a:t> ». Elle sert souvent à marquer la fin de liste.</a:t>
            </a:r>
          </a:p>
          <a:p>
            <a:pPr>
              <a:lnSpc>
                <a:spcPct val="90000"/>
              </a:lnSpc>
            </a:pPr>
            <a:r>
              <a:rPr lang="fr-FR" sz="2800" smtClean="0"/>
              <a:t>Exemples :</a:t>
            </a:r>
          </a:p>
          <a:p>
            <a:pPr lvl="1">
              <a:lnSpc>
                <a:spcPct val="90000"/>
              </a:lnSpc>
            </a:pPr>
            <a:r>
              <a:rPr lang="fr-FR" sz="2400" smtClean="0"/>
              <a:t>suite des variables X et Y  =&gt; (X.Y)</a:t>
            </a:r>
          </a:p>
          <a:p>
            <a:pPr lvl="1">
              <a:lnSpc>
                <a:spcPct val="90000"/>
              </a:lnSpc>
            </a:pPr>
            <a:r>
              <a:rPr lang="fr-FR" sz="2400" smtClean="0"/>
              <a:t>suite {gateau, fruit, glace} =&gt;(gateau.(fruit.(glace.nil)))</a:t>
            </a:r>
          </a:p>
        </p:txBody>
      </p:sp>
    </p:spTree>
    <p:extLst>
      <p:ext uri="{BB962C8B-B14F-4D97-AF65-F5344CB8AC3E}">
        <p14:creationId xmlns:p14="http://schemas.microsoft.com/office/powerpoint/2010/main" val="117434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236</Words>
  <Application>Microsoft Office PowerPoint</Application>
  <PresentationFormat>On-screen Show (4:3)</PresentationFormat>
  <Paragraphs>97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Insertion dans une liste</vt:lpstr>
      <vt:lpstr>Retrait dans une liste</vt:lpstr>
      <vt:lpstr>Retrait dans une liste</vt:lpstr>
      <vt:lpstr>Intersection entre listes</vt:lpstr>
      <vt:lpstr>Tri d’une liste</vt:lpstr>
      <vt:lpstr>Opérations répétitives</vt:lpstr>
      <vt:lpstr>Inversion d’une liste  (double récursion)</vt:lpstr>
      <vt:lpstr>Inversion d’une liste  (avec accumulateur)</vt:lpstr>
      <vt:lpstr>Représentation des Listes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13</cp:revision>
  <dcterms:created xsi:type="dcterms:W3CDTF">2014-01-06T17:37:46Z</dcterms:created>
  <dcterms:modified xsi:type="dcterms:W3CDTF">2014-02-18T16:12:16Z</dcterms:modified>
</cp:coreProperties>
</file>