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B622-96FF-4EFB-BEED-7AB14160CFA5}" type="datetimeFigureOut">
              <a:rPr lang="en-CA" smtClean="0"/>
              <a:t>09/02/2018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BDD7-4DF1-472B-B920-752529B1C4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0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4DE065-617B-4C08-BD48-05ECCEA06426}" type="slidenum">
              <a:rPr lang="fr-FR" sz="1200"/>
              <a:pPr/>
              <a:t>2</a:t>
            </a:fld>
            <a:endParaRPr lang="fr-FR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631248-ACD7-48DE-A443-8EBC9FF80430}" type="slidenum">
              <a:rPr lang="fr-FR" sz="1200"/>
              <a:pPr/>
              <a:t>11</a:t>
            </a:fld>
            <a:endParaRPr 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55C57A-1D1A-4ED7-AF42-1B32F719E08F}" type="slidenum">
              <a:rPr lang="fr-FR" sz="1200"/>
              <a:pPr/>
              <a:t>12</a:t>
            </a:fld>
            <a:endParaRPr lang="fr-FR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D3B108-383D-49B6-BF63-002B3DD33B2D}" type="slidenum">
              <a:rPr lang="fr-FR" sz="1200"/>
              <a:pPr/>
              <a:t>15</a:t>
            </a:fld>
            <a:endParaRPr lang="fr-FR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C619D8-FF2E-4922-AC5D-2040EEB1BF8C}" type="slidenum">
              <a:rPr lang="fr-FR" sz="1200"/>
              <a:pPr/>
              <a:t>3</a:t>
            </a:fld>
            <a:endParaRPr lang="fr-FR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BF242B-6FC1-46E5-A9C1-29D9870F094E}" type="slidenum">
              <a:rPr lang="fr-FR" sz="1200"/>
              <a:pPr/>
              <a:t>4</a:t>
            </a:fld>
            <a:endParaRPr lang="fr-FR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EB7871-BFE7-4A92-9E79-AE3FE5AB5A7E}" type="slidenum">
              <a:rPr lang="fr-FR" sz="1200"/>
              <a:pPr/>
              <a:t>5</a:t>
            </a:fld>
            <a:endParaRPr lang="fr-FR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61116F5-38CC-4FD4-BCDF-51F965E933CC}" type="slidenum">
              <a:rPr lang="fr-FR" sz="1200"/>
              <a:pPr/>
              <a:t>6</a:t>
            </a:fld>
            <a:endParaRPr lang="fr-FR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36AD34-A43A-4FDC-8001-49131F785DFC}" type="slidenum">
              <a:rPr lang="fr-FR" sz="1200"/>
              <a:pPr/>
              <a:t>7</a:t>
            </a:fld>
            <a:endParaRPr lang="fr-FR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6B5FEE-ECBC-4843-8150-8C05ADD3F083}" type="slidenum">
              <a:rPr lang="fr-FR" sz="1200"/>
              <a:pPr/>
              <a:t>8</a:t>
            </a:fld>
            <a:endParaRPr lang="fr-FR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71217E-21F3-4569-8BA0-D00209A71C8C}" type="slidenum">
              <a:rPr lang="fr-FR" sz="1200"/>
              <a:pPr/>
              <a:t>9</a:t>
            </a:fld>
            <a:endParaRPr lang="fr-FR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35F7C0-CDED-4A6A-9AF7-294277BC7770}" type="slidenum">
              <a:rPr lang="fr-FR" sz="1200"/>
              <a:pPr/>
              <a:t>10</a:t>
            </a:fld>
            <a:endParaRPr lang="fr-FR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09/02/2018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09/02/2018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09/02/2018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09/02/2018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09/02/2018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09/02/2018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Termes compos</a:t>
            </a:r>
            <a:r>
              <a:rPr lang="fr-CA" smtClean="0"/>
              <a:t>és</a:t>
            </a:r>
            <a:endParaRPr lang="en-US" smtClean="0"/>
          </a:p>
        </p:txBody>
      </p:sp>
      <p:sp>
        <p:nvSpPr>
          <p:cNvPr id="2052" name="Rectangle 6"/>
          <p:cNvSpPr txBox="1">
            <a:spLocks noChangeArrowheads="1"/>
          </p:cNvSpPr>
          <p:nvPr/>
        </p:nvSpPr>
        <p:spPr bwMode="auto">
          <a:xfrm>
            <a:off x="685800" y="2057400"/>
            <a:ext cx="77724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20000"/>
              </a:spcBef>
              <a:buFontTx/>
              <a:buChar char="•"/>
              <a:defRPr/>
            </a:pPr>
            <a:r>
              <a:rPr lang="fr-FR" sz="1600" dirty="0" smtClean="0">
                <a:cs typeface="+mn-cs"/>
              </a:rPr>
              <a:t>prédicat </a:t>
            </a:r>
            <a:r>
              <a:rPr lang="fr-FR" sz="1600" dirty="0" err="1" smtClean="0">
                <a:cs typeface="+mn-cs"/>
              </a:rPr>
              <a:t>etudiant</a:t>
            </a:r>
            <a:r>
              <a:rPr lang="fr-FR" sz="1600" dirty="0" smtClean="0">
                <a:cs typeface="+mn-cs"/>
              </a:rPr>
              <a:t> </a:t>
            </a:r>
          </a:p>
          <a:p>
            <a:pPr lvl="1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fr-FR" sz="1600" dirty="0" err="1" smtClean="0">
                <a:cs typeface="+mn-cs"/>
              </a:rPr>
              <a:t>etudiant</a:t>
            </a:r>
            <a:r>
              <a:rPr lang="fr-FR" sz="1600" dirty="0" smtClean="0">
                <a:cs typeface="+mn-cs"/>
              </a:rPr>
              <a:t>(</a:t>
            </a:r>
            <a:r>
              <a:rPr lang="fr-FR" sz="1600" dirty="0" err="1" smtClean="0">
                <a:cs typeface="+mn-cs"/>
              </a:rPr>
              <a:t>jim</a:t>
            </a:r>
            <a:r>
              <a:rPr lang="fr-FR" sz="1600" dirty="0" smtClean="0">
                <a:cs typeface="+mn-cs"/>
              </a:rPr>
              <a:t>, white, 17, main, </a:t>
            </a:r>
            <a:r>
              <a:rPr lang="fr-FR" sz="1600" dirty="0" err="1" smtClean="0">
                <a:cs typeface="+mn-cs"/>
              </a:rPr>
              <a:t>ottawa</a:t>
            </a:r>
            <a:r>
              <a:rPr lang="fr-FR" sz="1600" dirty="0" smtClean="0">
                <a:cs typeface="+mn-cs"/>
              </a:rPr>
              <a:t>, </a:t>
            </a:r>
            <a:r>
              <a:rPr lang="fr-FR" sz="1600" dirty="0" err="1" smtClean="0">
                <a:cs typeface="+mn-cs"/>
              </a:rPr>
              <a:t>ontario</a:t>
            </a:r>
            <a:r>
              <a:rPr lang="fr-FR" sz="1600" dirty="0" smtClean="0">
                <a:cs typeface="+mn-cs"/>
              </a:rPr>
              <a:t>, 10, 12, 83, ...) exprimant « l’</a:t>
            </a:r>
            <a:r>
              <a:rPr lang="fr-FR" sz="1600" dirty="0" err="1" smtClean="0">
                <a:cs typeface="+mn-cs"/>
              </a:rPr>
              <a:t>etudiant</a:t>
            </a:r>
            <a:r>
              <a:rPr lang="fr-FR" sz="1600" dirty="0" smtClean="0">
                <a:cs typeface="+mn-cs"/>
              </a:rPr>
              <a:t> </a:t>
            </a:r>
            <a:r>
              <a:rPr lang="fr-FR" sz="1600" dirty="0" err="1" smtClean="0">
                <a:cs typeface="+mn-cs"/>
              </a:rPr>
              <a:t>jim</a:t>
            </a:r>
            <a:r>
              <a:rPr lang="fr-FR" sz="1600" dirty="0" smtClean="0">
                <a:cs typeface="+mn-cs"/>
              </a:rPr>
              <a:t> white habite a l’adresse 17 main a </a:t>
            </a:r>
            <a:r>
              <a:rPr lang="fr-FR" sz="1600" dirty="0" err="1" smtClean="0">
                <a:cs typeface="+mn-cs"/>
              </a:rPr>
              <a:t>ottawa</a:t>
            </a:r>
            <a:r>
              <a:rPr lang="fr-FR" sz="1600" dirty="0" smtClean="0">
                <a:cs typeface="+mn-cs"/>
              </a:rPr>
              <a:t>, </a:t>
            </a:r>
            <a:r>
              <a:rPr lang="fr-FR" sz="1600" dirty="0" err="1" smtClean="0">
                <a:cs typeface="+mn-cs"/>
              </a:rPr>
              <a:t>ontario</a:t>
            </a:r>
            <a:r>
              <a:rPr lang="fr-FR" sz="1600" dirty="0" smtClean="0">
                <a:cs typeface="+mn-cs"/>
              </a:rPr>
              <a:t> et qui est ne le 10/12/83 ...» ;</a:t>
            </a:r>
          </a:p>
          <a:p>
            <a:pPr eaLnBrk="0" hangingPunct="0">
              <a:spcBef>
                <a:spcPct val="20000"/>
              </a:spcBef>
              <a:buFontTx/>
              <a:buChar char="•"/>
              <a:defRPr/>
            </a:pPr>
            <a:r>
              <a:rPr lang="fr-FR" sz="1600" dirty="0" smtClean="0">
                <a:cs typeface="+mn-cs"/>
              </a:rPr>
              <a:t>Utilisation des termes composés:</a:t>
            </a:r>
          </a:p>
          <a:p>
            <a:pPr lvl="1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fr-FR" sz="1600" dirty="0" err="1" smtClean="0">
                <a:cs typeface="+mn-cs"/>
              </a:rPr>
              <a:t>etudiant</a:t>
            </a:r>
            <a:r>
              <a:rPr lang="fr-FR" sz="1600" dirty="0" smtClean="0">
                <a:cs typeface="+mn-cs"/>
              </a:rPr>
              <a:t>(</a:t>
            </a:r>
            <a:r>
              <a:rPr lang="fr-FR" sz="1600" i="1" dirty="0" smtClean="0">
                <a:cs typeface="+mn-cs"/>
              </a:rPr>
              <a:t>nom</a:t>
            </a:r>
            <a:r>
              <a:rPr lang="fr-FR" sz="1600" dirty="0" smtClean="0">
                <a:cs typeface="+mn-cs"/>
              </a:rPr>
              <a:t>(</a:t>
            </a:r>
            <a:r>
              <a:rPr lang="fr-FR" sz="1600" dirty="0" err="1" smtClean="0">
                <a:cs typeface="+mn-cs"/>
              </a:rPr>
              <a:t>john</a:t>
            </a:r>
            <a:r>
              <a:rPr lang="fr-FR" sz="1600" dirty="0" smtClean="0">
                <a:cs typeface="+mn-cs"/>
              </a:rPr>
              <a:t>, white), </a:t>
            </a:r>
            <a:r>
              <a:rPr lang="fr-FR" sz="1600" i="1" dirty="0" smtClean="0">
                <a:cs typeface="+mn-cs"/>
              </a:rPr>
              <a:t>adresse</a:t>
            </a:r>
            <a:r>
              <a:rPr lang="fr-FR" sz="1600" dirty="0" smtClean="0">
                <a:cs typeface="+mn-cs"/>
              </a:rPr>
              <a:t>(17, main, </a:t>
            </a:r>
            <a:r>
              <a:rPr lang="fr-FR" sz="1600" dirty="0" err="1" smtClean="0">
                <a:cs typeface="+mn-cs"/>
              </a:rPr>
              <a:t>ottawa</a:t>
            </a:r>
            <a:r>
              <a:rPr lang="fr-FR" sz="1600" dirty="0" smtClean="0">
                <a:cs typeface="+mn-cs"/>
              </a:rPr>
              <a:t>, </a:t>
            </a:r>
            <a:r>
              <a:rPr lang="fr-FR" sz="1600" dirty="0" err="1" smtClean="0">
                <a:cs typeface="+mn-cs"/>
              </a:rPr>
              <a:t>ontario</a:t>
            </a:r>
            <a:r>
              <a:rPr lang="fr-FR" sz="1600" dirty="0" smtClean="0">
                <a:cs typeface="+mn-cs"/>
              </a:rPr>
              <a:t>), </a:t>
            </a:r>
          </a:p>
          <a:p>
            <a:pPr marL="457200" lvl="1" indent="0" eaLnBrk="0" hangingPunct="0">
              <a:spcBef>
                <a:spcPct val="20000"/>
              </a:spcBef>
              <a:defRPr/>
            </a:pPr>
            <a:r>
              <a:rPr lang="fr-FR" sz="1600" i="1" dirty="0" smtClean="0">
                <a:cs typeface="+mn-cs"/>
              </a:rPr>
              <a:t>                    naissance</a:t>
            </a:r>
            <a:r>
              <a:rPr lang="fr-FR" sz="1600" dirty="0" smtClean="0">
                <a:cs typeface="+mn-cs"/>
              </a:rPr>
              <a:t>(10, 12, 83), ...)</a:t>
            </a:r>
          </a:p>
          <a:p>
            <a:pPr eaLnBrk="0" hangingPunct="0">
              <a:spcBef>
                <a:spcPct val="20000"/>
              </a:spcBef>
              <a:buFontTx/>
              <a:buChar char="•"/>
              <a:defRPr/>
            </a:pPr>
            <a:endParaRPr lang="fr-FR" sz="1600" dirty="0" smtClean="0">
              <a:cs typeface="+mn-cs"/>
            </a:endParaRPr>
          </a:p>
          <a:p>
            <a:pPr eaLnBrk="0" hangingPunct="0">
              <a:spcBef>
                <a:spcPct val="20000"/>
              </a:spcBef>
              <a:buFontTx/>
              <a:buChar char="•"/>
              <a:defRPr/>
            </a:pPr>
            <a:r>
              <a:rPr lang="fr-FR" sz="1600" dirty="0" smtClean="0">
                <a:cs typeface="+mn-cs"/>
              </a:rPr>
              <a:t>On peut alors interroger Prolog de plusieurs </a:t>
            </a:r>
            <a:r>
              <a:rPr lang="fr-FR" sz="1600" dirty="0" err="1" smtClean="0">
                <a:cs typeface="+mn-cs"/>
              </a:rPr>
              <a:t>manieres</a:t>
            </a:r>
            <a:r>
              <a:rPr lang="fr-FR" sz="1600" dirty="0" smtClean="0">
                <a:cs typeface="+mn-cs"/>
              </a:rPr>
              <a:t>: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fr-FR" sz="1600" dirty="0" smtClean="0">
                <a:cs typeface="+mn-cs"/>
              </a:rPr>
              <a:t>		?- </a:t>
            </a:r>
            <a:r>
              <a:rPr lang="fr-FR" sz="1600" dirty="0" err="1" smtClean="0">
                <a:cs typeface="+mn-cs"/>
              </a:rPr>
              <a:t>etudiant</a:t>
            </a:r>
            <a:r>
              <a:rPr lang="fr-FR" sz="1600" dirty="0" smtClean="0">
                <a:cs typeface="+mn-cs"/>
              </a:rPr>
              <a:t>(nom(</a:t>
            </a:r>
            <a:r>
              <a:rPr lang="fr-FR" sz="1600" dirty="0" err="1" smtClean="0">
                <a:cs typeface="+mn-cs"/>
              </a:rPr>
              <a:t>john</a:t>
            </a:r>
            <a:r>
              <a:rPr lang="fr-FR" sz="1600" dirty="0" smtClean="0">
                <a:cs typeface="+mn-cs"/>
              </a:rPr>
              <a:t>,_), X, naissance(_, _, Y)).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fr-FR" sz="1600" dirty="0" smtClean="0">
                <a:cs typeface="+mn-cs"/>
              </a:rPr>
              <a:t>		?- </a:t>
            </a:r>
            <a:r>
              <a:rPr lang="fr-FR" sz="1600" dirty="0" err="1" smtClean="0">
                <a:cs typeface="+mn-cs"/>
              </a:rPr>
              <a:t>etudiant</a:t>
            </a:r>
            <a:r>
              <a:rPr lang="fr-FR" sz="1600" dirty="0" smtClean="0">
                <a:cs typeface="+mn-cs"/>
              </a:rPr>
              <a:t>(X, adresse(_, _, _, </a:t>
            </a:r>
            <a:r>
              <a:rPr lang="fr-FR" sz="1600" dirty="0" err="1" smtClean="0">
                <a:cs typeface="+mn-cs"/>
              </a:rPr>
              <a:t>quebec</a:t>
            </a:r>
            <a:r>
              <a:rPr lang="fr-FR" sz="1600" dirty="0" smtClean="0">
                <a:cs typeface="+mn-cs"/>
              </a:rPr>
              <a:t>), _).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fr-FR" sz="1600" dirty="0" smtClean="0">
                <a:cs typeface="+mn-cs"/>
              </a:rPr>
              <a:t>		?- </a:t>
            </a:r>
            <a:r>
              <a:rPr lang="fr-FR" sz="1600" dirty="0" err="1" smtClean="0">
                <a:cs typeface="+mn-cs"/>
              </a:rPr>
              <a:t>etudiant</a:t>
            </a:r>
            <a:r>
              <a:rPr lang="fr-FR" sz="1600" dirty="0" smtClean="0">
                <a:cs typeface="+mn-cs"/>
              </a:rPr>
              <a:t>(X, adresse(_, _, </a:t>
            </a:r>
            <a:r>
              <a:rPr lang="fr-FR" sz="1600" dirty="0" err="1" smtClean="0">
                <a:cs typeface="+mn-cs"/>
              </a:rPr>
              <a:t>ottawa</a:t>
            </a:r>
            <a:r>
              <a:rPr lang="fr-FR" sz="1600" dirty="0" smtClean="0">
                <a:cs typeface="+mn-cs"/>
              </a:rPr>
              <a:t>, _), naissance(_, _, Y)),  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fr-FR" sz="1600" dirty="0" smtClean="0">
                <a:cs typeface="+mn-cs"/>
              </a:rPr>
              <a:t>     		    Y&gt;87.</a:t>
            </a:r>
          </a:p>
        </p:txBody>
      </p:sp>
    </p:spTree>
    <p:extLst>
      <p:ext uri="{BB962C8B-B14F-4D97-AF65-F5344CB8AC3E}">
        <p14:creationId xmlns:p14="http://schemas.microsoft.com/office/powerpoint/2010/main" val="35615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Cachage de l</a:t>
            </a:r>
            <a:r>
              <a:rPr lang="fr-CA" smtClean="0"/>
              <a:t>’</a:t>
            </a:r>
            <a:r>
              <a:rPr lang="en-US" smtClean="0"/>
              <a:t>information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CA" dirty="0" smtClean="0"/>
              <a:t>L’appel </a:t>
            </a:r>
            <a:r>
              <a:rPr lang="en-CA" dirty="0" smtClean="0"/>
              <a:t>à </a:t>
            </a:r>
            <a:r>
              <a:rPr lang="fr-CA" dirty="0" err="1" smtClean="0"/>
              <a:t>dynamic</a:t>
            </a:r>
            <a:r>
              <a:rPr lang="fr-CA" dirty="0" smtClean="0"/>
              <a:t> informe l’interpréteur que la définition d’un prédicat peut changer en cours d’exécution  </a:t>
            </a:r>
          </a:p>
          <a:p>
            <a:pPr>
              <a:lnSpc>
                <a:spcPct val="90000"/>
              </a:lnSpc>
            </a:pPr>
            <a:r>
              <a:rPr lang="fr-CA" dirty="0" smtClean="0"/>
              <a:t>Le prédicat </a:t>
            </a:r>
            <a:r>
              <a:rPr lang="fr-CA" i="1" dirty="0" err="1" smtClean="0"/>
              <a:t>assert</a:t>
            </a:r>
            <a:r>
              <a:rPr lang="fr-CA" dirty="0" smtClean="0"/>
              <a:t> peut être utilisé pour mémoriser des solutions</a:t>
            </a:r>
          </a:p>
          <a:p>
            <a:pPr>
              <a:lnSpc>
                <a:spcPct val="90000"/>
              </a:lnSpc>
            </a:pPr>
            <a:endParaRPr lang="fr-CA" dirty="0" smtClean="0"/>
          </a:p>
          <a:p>
            <a:pPr>
              <a:lnSpc>
                <a:spcPct val="90000"/>
              </a:lnSpc>
            </a:pPr>
            <a:r>
              <a:rPr lang="fr-CA" sz="2400" dirty="0" smtClean="0"/>
              <a:t>Attention: il ne faut pas abuser de </a:t>
            </a:r>
            <a:r>
              <a:rPr lang="fr-CA" sz="2400" i="1" dirty="0" err="1" smtClean="0"/>
              <a:t>assert</a:t>
            </a:r>
            <a:r>
              <a:rPr lang="fr-CA" sz="2400" i="1" dirty="0" smtClean="0"/>
              <a:t>;</a:t>
            </a:r>
          </a:p>
          <a:p>
            <a:pPr lvl="1">
              <a:lnSpc>
                <a:spcPct val="90000"/>
              </a:lnSpc>
            </a:pPr>
            <a:r>
              <a:rPr lang="fr-CA" sz="2400" dirty="0" smtClean="0"/>
              <a:t>Avec celui-ci des relations fausses à un moment peuvent devenir vraie plus tard. </a:t>
            </a:r>
            <a:endParaRPr lang="en-US" sz="2400" dirty="0" smtClean="0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827584" y="5013176"/>
            <a:ext cx="813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CA" dirty="0"/>
              <a:t>?- </a:t>
            </a:r>
            <a:r>
              <a:rPr lang="fr-CA" dirty="0" err="1"/>
              <a:t>solve</a:t>
            </a:r>
            <a:r>
              <a:rPr lang="fr-CA" dirty="0"/>
              <a:t>(</a:t>
            </a:r>
            <a:r>
              <a:rPr lang="fr-CA" dirty="0" err="1"/>
              <a:t>probleme</a:t>
            </a:r>
            <a:r>
              <a:rPr lang="fr-CA" dirty="0"/>
              <a:t>, solution), </a:t>
            </a:r>
            <a:r>
              <a:rPr lang="fr-CA" dirty="0" err="1"/>
              <a:t>assertz</a:t>
            </a:r>
            <a:r>
              <a:rPr lang="fr-CA" dirty="0"/>
              <a:t>(</a:t>
            </a:r>
            <a:r>
              <a:rPr lang="fr-CA" dirty="0" err="1"/>
              <a:t>solve</a:t>
            </a:r>
            <a:r>
              <a:rPr lang="fr-CA" dirty="0"/>
              <a:t>(</a:t>
            </a:r>
            <a:r>
              <a:rPr lang="fr-CA" dirty="0" err="1"/>
              <a:t>problem,solution</a:t>
            </a:r>
            <a:r>
              <a:rPr lang="fr-CA" dirty="0"/>
              <a:t>)).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Gérer les prêt…</a:t>
            </a:r>
            <a:endParaRPr lang="en-US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0" y="2470150"/>
            <a:ext cx="53816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/>
              <a:t>returns(Id, Cn) :-</a:t>
            </a:r>
          </a:p>
          <a:p>
            <a:pPr eaLnBrk="0" hangingPunct="0"/>
            <a:r>
              <a:rPr lang="en-US"/>
              <a:t>	retract(loan(Id, Cn, _Due)),</a:t>
            </a:r>
          </a:p>
          <a:p>
            <a:pPr eaLnBrk="0" hangingPunct="0"/>
            <a:r>
              <a:rPr lang="en-US"/>
              <a:t>	retract(reader(Nm, Id, A, N)),</a:t>
            </a:r>
          </a:p>
          <a:p>
            <a:pPr eaLnBrk="0" hangingPunct="0"/>
            <a:r>
              <a:rPr lang="en-US"/>
              <a:t>	N1 is N - 1,</a:t>
            </a:r>
          </a:p>
          <a:p>
            <a:pPr eaLnBrk="0" hangingPunct="0"/>
            <a:r>
              <a:rPr lang="en-US"/>
              <a:t>	assert(reader(Nm, Id, A, N1)).</a:t>
            </a:r>
          </a:p>
        </p:txBody>
      </p:sp>
    </p:spTree>
    <p:extLst>
      <p:ext uri="{BB962C8B-B14F-4D97-AF65-F5344CB8AC3E}">
        <p14:creationId xmlns:p14="http://schemas.microsoft.com/office/powerpoint/2010/main" val="5518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smtClean="0"/>
              <a:t>CSI2520, Hiver 2007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Exemple</a:t>
            </a:r>
            <a:endParaRPr lang="en-US" smtClean="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44675"/>
            <a:ext cx="7416800" cy="491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5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Exemple</a:t>
            </a:r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958850" y="1916113"/>
            <a:ext cx="72358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dirty="0"/>
              <a:t>:- dynamic </a:t>
            </a:r>
            <a:r>
              <a:rPr lang="en-CA" dirty="0" err="1"/>
              <a:t>lettre</a:t>
            </a:r>
            <a:r>
              <a:rPr lang="en-CA" dirty="0"/>
              <a:t>/2.</a:t>
            </a:r>
          </a:p>
          <a:p>
            <a:r>
              <a:rPr lang="en-CA" dirty="0"/>
              <a:t>alphabet([</a:t>
            </a:r>
            <a:r>
              <a:rPr lang="en-CA" dirty="0" err="1"/>
              <a:t>a,b,c,d,e,f,g,h,i,j,k,l,m,n,o,p,q,r,s,t,u,v,w,x,y,z</a:t>
            </a:r>
            <a:r>
              <a:rPr lang="en-CA" dirty="0"/>
              <a:t>]).</a:t>
            </a:r>
          </a:p>
          <a:p>
            <a:r>
              <a:rPr lang="en-CA" dirty="0" err="1"/>
              <a:t>lettre</a:t>
            </a:r>
            <a:r>
              <a:rPr lang="en-CA" dirty="0"/>
              <a:t>(A, B):-</a:t>
            </a:r>
          </a:p>
          <a:p>
            <a:r>
              <a:rPr lang="en-CA" dirty="0"/>
              <a:t>  alphabet(C),</a:t>
            </a:r>
          </a:p>
          <a:p>
            <a:r>
              <a:rPr lang="en-CA" dirty="0"/>
              <a:t>  </a:t>
            </a:r>
            <a:r>
              <a:rPr lang="en-CA" dirty="0" err="1"/>
              <a:t>lettre</a:t>
            </a:r>
            <a:r>
              <a:rPr lang="en-CA" dirty="0"/>
              <a:t>(A, C, B),</a:t>
            </a:r>
          </a:p>
          <a:p>
            <a:r>
              <a:rPr lang="en-CA" dirty="0"/>
              <a:t>  </a:t>
            </a:r>
            <a:r>
              <a:rPr lang="en-CA" dirty="0" err="1"/>
              <a:t>asserta</a:t>
            </a:r>
            <a:r>
              <a:rPr lang="en-CA" dirty="0"/>
              <a:t>(</a:t>
            </a:r>
            <a:r>
              <a:rPr lang="en-CA" dirty="0" err="1"/>
              <a:t>lettre</a:t>
            </a:r>
            <a:r>
              <a:rPr lang="en-CA" dirty="0"/>
              <a:t>(A,B)).</a:t>
            </a:r>
          </a:p>
          <a:p>
            <a:r>
              <a:rPr lang="en-CA" dirty="0" err="1"/>
              <a:t>lettre</a:t>
            </a:r>
            <a:r>
              <a:rPr lang="en-CA" dirty="0"/>
              <a:t>(A, [A|_], 1).</a:t>
            </a:r>
          </a:p>
          <a:p>
            <a:r>
              <a:rPr lang="en-CA" dirty="0" err="1"/>
              <a:t>lettre</a:t>
            </a:r>
            <a:r>
              <a:rPr lang="en-CA" dirty="0"/>
              <a:t>(A, [B|C], D):-</a:t>
            </a:r>
          </a:p>
          <a:p>
            <a:r>
              <a:rPr lang="en-CA" dirty="0"/>
              <a:t>  \+(A=B),</a:t>
            </a:r>
          </a:p>
          <a:p>
            <a:r>
              <a:rPr lang="en-CA" dirty="0"/>
              <a:t>  </a:t>
            </a:r>
            <a:r>
              <a:rPr lang="en-CA" dirty="0" err="1"/>
              <a:t>lettre</a:t>
            </a:r>
            <a:r>
              <a:rPr lang="en-CA" dirty="0"/>
              <a:t>(A, C, E),</a:t>
            </a:r>
          </a:p>
          <a:p>
            <a:r>
              <a:rPr lang="en-CA" dirty="0"/>
              <a:t>  D is E+1.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503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Exemple</a:t>
            </a:r>
            <a:endParaRPr lang="en-CA" dirty="0" smtClean="0"/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827088" y="2276475"/>
            <a:ext cx="18669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/>
              <a:t>?- lettre(s,X).</a:t>
            </a:r>
          </a:p>
          <a:p>
            <a:r>
              <a:rPr lang="fr-FR"/>
              <a:t>X = 19 .</a:t>
            </a:r>
          </a:p>
          <a:p>
            <a:endParaRPr lang="fr-FR"/>
          </a:p>
          <a:p>
            <a:r>
              <a:rPr lang="fr-FR"/>
              <a:t>?- lettre(h,X).</a:t>
            </a:r>
          </a:p>
          <a:p>
            <a:r>
              <a:rPr lang="fr-FR"/>
              <a:t>X = 8 .</a:t>
            </a:r>
          </a:p>
          <a:p>
            <a:endParaRPr lang="fr-FR"/>
          </a:p>
          <a:p>
            <a:r>
              <a:rPr lang="fr-FR"/>
              <a:t>?- lettre(b,X).</a:t>
            </a:r>
          </a:p>
          <a:p>
            <a:r>
              <a:rPr lang="fr-FR"/>
              <a:t>X = 2 .</a:t>
            </a:r>
            <a:endParaRPr lang="en-CA"/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3348038" y="1844675"/>
            <a:ext cx="5422767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sz="1400" dirty="0"/>
              <a:t>4 ?- listing.</a:t>
            </a:r>
          </a:p>
          <a:p>
            <a:endParaRPr lang="en-CA" sz="1400" dirty="0"/>
          </a:p>
          <a:p>
            <a:r>
              <a:rPr lang="en-CA" sz="1400" dirty="0"/>
              <a:t>:- dynamic </a:t>
            </a:r>
            <a:r>
              <a:rPr lang="en-CA" sz="1400" dirty="0" err="1"/>
              <a:t>lettre</a:t>
            </a:r>
            <a:r>
              <a:rPr lang="en-CA" sz="1400" dirty="0"/>
              <a:t>/2.</a:t>
            </a:r>
          </a:p>
          <a:p>
            <a:endParaRPr lang="en-CA" sz="1400" dirty="0"/>
          </a:p>
          <a:p>
            <a:r>
              <a:rPr lang="en-CA" sz="1400" dirty="0" err="1"/>
              <a:t>lettre</a:t>
            </a:r>
            <a:r>
              <a:rPr lang="en-CA" sz="1400" dirty="0"/>
              <a:t>(A, C) :-</a:t>
            </a:r>
          </a:p>
          <a:p>
            <a:r>
              <a:rPr lang="en-CA" sz="1400" dirty="0"/>
              <a:t>        alphabet(B),</a:t>
            </a:r>
          </a:p>
          <a:p>
            <a:r>
              <a:rPr lang="en-CA" sz="1400" dirty="0"/>
              <a:t>        </a:t>
            </a:r>
            <a:r>
              <a:rPr lang="en-CA" sz="1400" dirty="0" err="1"/>
              <a:t>lettre</a:t>
            </a:r>
            <a:r>
              <a:rPr lang="en-CA" sz="1400" dirty="0"/>
              <a:t>(A, B, C),</a:t>
            </a:r>
          </a:p>
          <a:p>
            <a:r>
              <a:rPr lang="en-CA" sz="1400" dirty="0"/>
              <a:t>        assert(</a:t>
            </a:r>
            <a:r>
              <a:rPr lang="en-CA" sz="1400" dirty="0" err="1"/>
              <a:t>lettre</a:t>
            </a:r>
            <a:r>
              <a:rPr lang="en-CA" sz="1400" dirty="0"/>
              <a:t>(A, C)).</a:t>
            </a:r>
          </a:p>
          <a:p>
            <a:endParaRPr lang="en-CA" sz="1400" dirty="0"/>
          </a:p>
          <a:p>
            <a:r>
              <a:rPr lang="en-CA" sz="1400" dirty="0" err="1"/>
              <a:t>lettre</a:t>
            </a:r>
            <a:r>
              <a:rPr lang="en-CA" sz="1400" dirty="0"/>
              <a:t>(A, [A|_], 1).</a:t>
            </a:r>
          </a:p>
          <a:p>
            <a:r>
              <a:rPr lang="en-CA" sz="1400" dirty="0" err="1"/>
              <a:t>lettre</a:t>
            </a:r>
            <a:r>
              <a:rPr lang="en-CA" sz="1400" dirty="0"/>
              <a:t>(A, [B|C], D) :-</a:t>
            </a:r>
          </a:p>
          <a:p>
            <a:r>
              <a:rPr lang="en-CA" sz="1400" dirty="0"/>
              <a:t>        \+ A=B,</a:t>
            </a:r>
          </a:p>
          <a:p>
            <a:r>
              <a:rPr lang="en-CA" sz="1400" dirty="0"/>
              <a:t>        </a:t>
            </a:r>
            <a:r>
              <a:rPr lang="en-CA" sz="1400" dirty="0" err="1"/>
              <a:t>lettre</a:t>
            </a:r>
            <a:r>
              <a:rPr lang="en-CA" sz="1400" dirty="0"/>
              <a:t>(A, C, E),</a:t>
            </a:r>
          </a:p>
          <a:p>
            <a:r>
              <a:rPr lang="en-CA" sz="1400" dirty="0"/>
              <a:t>        D is E+1.</a:t>
            </a:r>
          </a:p>
          <a:p>
            <a:r>
              <a:rPr lang="en-CA" sz="1400" dirty="0"/>
              <a:t>alphabet([a, b, c, d, e, f, g, h, </a:t>
            </a:r>
            <a:r>
              <a:rPr lang="en-CA" sz="1400" dirty="0" err="1"/>
              <a:t>i</a:t>
            </a:r>
            <a:r>
              <a:rPr lang="en-CA" sz="1400" dirty="0"/>
              <a:t>, j, k, l, m, n, o, p, q, r, s, t, u, v, w, x, y, z]).</a:t>
            </a:r>
          </a:p>
          <a:p>
            <a:r>
              <a:rPr lang="en-CA" sz="1400" dirty="0"/>
              <a:t>true.</a:t>
            </a:r>
          </a:p>
        </p:txBody>
      </p:sp>
    </p:spTree>
    <p:extLst>
      <p:ext uri="{BB962C8B-B14F-4D97-AF65-F5344CB8AC3E}">
        <p14:creationId xmlns:p14="http://schemas.microsoft.com/office/powerpoint/2010/main" val="31281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</a:t>
            </a:r>
            <a:r>
              <a:rPr lang="en-CA" smtClean="0"/>
              <a:t>énérateur de solutions</a:t>
            </a:r>
            <a:endParaRPr lang="en-US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</a:t>
            </a:r>
            <a:r>
              <a:rPr lang="fr-CA" smtClean="0"/>
              <a:t>émorisation d’une table de multiplication</a:t>
            </a:r>
            <a:endParaRPr lang="en-US" smtClean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547813" y="3213100"/>
            <a:ext cx="48990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/>
              <a:t>maketable </a:t>
            </a:r>
            <a:r>
              <a:rPr lang="en-US"/>
              <a:t>:- L=[0,1,2,3,4,5,6,7,8,9],</a:t>
            </a:r>
          </a:p>
          <a:p>
            <a:r>
              <a:rPr lang="en-US"/>
              <a:t>		member(X,L),</a:t>
            </a:r>
          </a:p>
          <a:p>
            <a:r>
              <a:rPr lang="en-US"/>
              <a:t>		member(Y,L),</a:t>
            </a:r>
          </a:p>
          <a:p>
            <a:r>
              <a:rPr lang="en-US"/>
              <a:t>		Z is X*Y,</a:t>
            </a:r>
          </a:p>
          <a:p>
            <a:r>
              <a:rPr lang="en-US"/>
              <a:t>		assert(product(X,Y,Z)),</a:t>
            </a:r>
          </a:p>
          <a:p>
            <a:r>
              <a:rPr lang="en-US"/>
              <a:t>		fail.</a:t>
            </a:r>
          </a:p>
        </p:txBody>
      </p:sp>
    </p:spTree>
    <p:extLst>
      <p:ext uri="{BB962C8B-B14F-4D97-AF65-F5344CB8AC3E}">
        <p14:creationId xmlns:p14="http://schemas.microsoft.com/office/powerpoint/2010/main" val="38072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Machine à états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1331913" y="1700213"/>
            <a:ext cx="346120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sz="1800" dirty="0"/>
              <a:t>:-dynamic here/1.</a:t>
            </a:r>
          </a:p>
          <a:p>
            <a:endParaRPr lang="en-CA" sz="1800" dirty="0"/>
          </a:p>
          <a:p>
            <a:r>
              <a:rPr lang="en-CA" sz="1800" dirty="0"/>
              <a:t>room(kitchen).</a:t>
            </a:r>
          </a:p>
          <a:p>
            <a:r>
              <a:rPr lang="en-CA" sz="1800" dirty="0"/>
              <a:t>room(office).</a:t>
            </a:r>
          </a:p>
          <a:p>
            <a:r>
              <a:rPr lang="en-CA" sz="1800" dirty="0"/>
              <a:t>room(hall).</a:t>
            </a:r>
          </a:p>
          <a:p>
            <a:r>
              <a:rPr lang="en-CA" sz="1800" dirty="0"/>
              <a:t>room('dining room').</a:t>
            </a:r>
          </a:p>
          <a:p>
            <a:r>
              <a:rPr lang="en-CA" sz="1800" dirty="0"/>
              <a:t>room(cellar).</a:t>
            </a:r>
          </a:p>
          <a:p>
            <a:r>
              <a:rPr lang="en-CA" sz="1800" dirty="0"/>
              <a:t>location(desk, office).</a:t>
            </a:r>
          </a:p>
          <a:p>
            <a:r>
              <a:rPr lang="en-CA" sz="1800" dirty="0"/>
              <a:t>location(apple, kitchen).</a:t>
            </a:r>
          </a:p>
          <a:p>
            <a:r>
              <a:rPr lang="en-CA" sz="1800" dirty="0"/>
              <a:t>location(flashlight, desk).</a:t>
            </a:r>
          </a:p>
          <a:p>
            <a:r>
              <a:rPr lang="en-CA" sz="1800" dirty="0"/>
              <a:t>location('washing machine', cellar).</a:t>
            </a:r>
          </a:p>
          <a:p>
            <a:r>
              <a:rPr lang="en-CA" sz="1800" dirty="0" smtClean="0"/>
              <a:t>location(broccoli</a:t>
            </a:r>
            <a:r>
              <a:rPr lang="en-CA" sz="1800" dirty="0"/>
              <a:t>, kitchen).</a:t>
            </a:r>
          </a:p>
          <a:p>
            <a:r>
              <a:rPr lang="en-CA" sz="1800" dirty="0"/>
              <a:t>location(crackers, kitchen).</a:t>
            </a:r>
          </a:p>
          <a:p>
            <a:r>
              <a:rPr lang="en-CA" sz="1800" dirty="0"/>
              <a:t>location(computer, office).</a:t>
            </a:r>
          </a:p>
          <a:p>
            <a:r>
              <a:rPr lang="en-CA" sz="1800" dirty="0"/>
              <a:t>here(kitchen).</a:t>
            </a: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96087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Exemple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1187450" y="1989138"/>
            <a:ext cx="37131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dirty="0"/>
              <a:t>door(office, hall).</a:t>
            </a:r>
          </a:p>
          <a:p>
            <a:r>
              <a:rPr lang="en-CA" dirty="0"/>
              <a:t>door(kitchen, office).</a:t>
            </a:r>
          </a:p>
          <a:p>
            <a:r>
              <a:rPr lang="en-CA" dirty="0"/>
              <a:t>door(hall, 'dining room').</a:t>
            </a:r>
          </a:p>
          <a:p>
            <a:r>
              <a:rPr lang="en-CA" dirty="0"/>
              <a:t>door(kitchen, cellar).</a:t>
            </a:r>
          </a:p>
          <a:p>
            <a:r>
              <a:rPr lang="en-CA" dirty="0"/>
              <a:t>door('dining room', kitchen).</a:t>
            </a:r>
          </a:p>
          <a:p>
            <a:r>
              <a:rPr lang="en-CA" dirty="0"/>
              <a:t>connect(X,Y) :- door(X,Y).</a:t>
            </a:r>
          </a:p>
          <a:p>
            <a:r>
              <a:rPr lang="en-CA" dirty="0"/>
              <a:t>connect(X,Y) :- door(Y,X).</a:t>
            </a:r>
          </a:p>
          <a:p>
            <a:endParaRPr lang="en-CA" dirty="0"/>
          </a:p>
          <a:p>
            <a:r>
              <a:rPr lang="en-CA" dirty="0" err="1"/>
              <a:t>can_go</a:t>
            </a:r>
            <a:r>
              <a:rPr lang="en-CA" dirty="0"/>
              <a:t>(Place):- </a:t>
            </a:r>
          </a:p>
          <a:p>
            <a:r>
              <a:rPr lang="en-CA" dirty="0"/>
              <a:t>  here(X),</a:t>
            </a:r>
          </a:p>
          <a:p>
            <a:r>
              <a:rPr lang="en-CA" dirty="0"/>
              <a:t>  connect(X, Place).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57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Exemple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755650" y="2208213"/>
            <a:ext cx="28575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dirty="0" err="1"/>
              <a:t>goto</a:t>
            </a:r>
            <a:r>
              <a:rPr lang="en-CA" dirty="0"/>
              <a:t>(Place):-  </a:t>
            </a:r>
          </a:p>
          <a:p>
            <a:r>
              <a:rPr lang="en-CA" dirty="0"/>
              <a:t>  </a:t>
            </a:r>
            <a:r>
              <a:rPr lang="en-CA" dirty="0" err="1"/>
              <a:t>can_go</a:t>
            </a:r>
            <a:r>
              <a:rPr lang="en-CA" dirty="0"/>
              <a:t>(Place),</a:t>
            </a:r>
          </a:p>
          <a:p>
            <a:r>
              <a:rPr lang="en-CA" dirty="0"/>
              <a:t>  move(Place),</a:t>
            </a:r>
          </a:p>
          <a:p>
            <a:r>
              <a:rPr lang="en-CA" dirty="0"/>
              <a:t>  look.</a:t>
            </a:r>
          </a:p>
          <a:p>
            <a:endParaRPr lang="en-CA" dirty="0"/>
          </a:p>
          <a:p>
            <a:r>
              <a:rPr lang="en-CA" dirty="0"/>
              <a:t>move(Place):-</a:t>
            </a:r>
          </a:p>
          <a:p>
            <a:r>
              <a:rPr lang="en-CA" dirty="0"/>
              <a:t>  retract(here(X)),</a:t>
            </a:r>
          </a:p>
          <a:p>
            <a:r>
              <a:rPr lang="en-CA" dirty="0"/>
              <a:t>  </a:t>
            </a:r>
            <a:r>
              <a:rPr lang="en-CA" dirty="0" err="1"/>
              <a:t>asserta</a:t>
            </a:r>
            <a:r>
              <a:rPr lang="en-CA" dirty="0"/>
              <a:t>(here(Place)).</a:t>
            </a:r>
          </a:p>
          <a:p>
            <a:endParaRPr lang="en-CA" dirty="0"/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3641725" y="2208213"/>
            <a:ext cx="521017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dirty="0"/>
              <a:t>look :-</a:t>
            </a:r>
          </a:p>
          <a:p>
            <a:r>
              <a:rPr lang="en-CA" dirty="0"/>
              <a:t>  here(Place),</a:t>
            </a:r>
          </a:p>
          <a:p>
            <a:r>
              <a:rPr lang="en-CA" dirty="0"/>
              <a:t>  write('You are in the '), write(Place), </a:t>
            </a:r>
            <a:r>
              <a:rPr lang="en-CA" dirty="0" err="1"/>
              <a:t>nl</a:t>
            </a:r>
            <a:r>
              <a:rPr lang="en-CA" dirty="0"/>
              <a:t>,</a:t>
            </a:r>
          </a:p>
          <a:p>
            <a:r>
              <a:rPr lang="en-CA" dirty="0"/>
              <a:t>  write('You can see:'), </a:t>
            </a:r>
            <a:r>
              <a:rPr lang="en-CA" dirty="0" err="1"/>
              <a:t>nl</a:t>
            </a:r>
            <a:r>
              <a:rPr lang="en-CA" dirty="0"/>
              <a:t>,</a:t>
            </a:r>
          </a:p>
          <a:p>
            <a:r>
              <a:rPr lang="en-CA" dirty="0"/>
              <a:t>  </a:t>
            </a:r>
            <a:r>
              <a:rPr lang="en-CA" dirty="0" err="1"/>
              <a:t>list_things</a:t>
            </a:r>
            <a:r>
              <a:rPr lang="en-CA" dirty="0"/>
              <a:t>(Place),</a:t>
            </a:r>
          </a:p>
          <a:p>
            <a:r>
              <a:rPr lang="en-CA" dirty="0"/>
              <a:t>  write('You can go to:'), </a:t>
            </a:r>
            <a:r>
              <a:rPr lang="en-CA" dirty="0" err="1"/>
              <a:t>nl</a:t>
            </a:r>
            <a:r>
              <a:rPr lang="en-CA" dirty="0"/>
              <a:t>,</a:t>
            </a:r>
          </a:p>
          <a:p>
            <a:r>
              <a:rPr lang="en-CA" dirty="0"/>
              <a:t>  </a:t>
            </a:r>
            <a:r>
              <a:rPr lang="en-CA" dirty="0" err="1"/>
              <a:t>list_connections</a:t>
            </a:r>
            <a:r>
              <a:rPr lang="en-CA" dirty="0"/>
              <a:t>(Place).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86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Exemple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1258888" y="1978025"/>
            <a:ext cx="42418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dirty="0" err="1"/>
              <a:t>list_connections</a:t>
            </a:r>
            <a:r>
              <a:rPr lang="en-CA" dirty="0"/>
              <a:t>(Place) :-</a:t>
            </a:r>
          </a:p>
          <a:p>
            <a:r>
              <a:rPr lang="en-CA" dirty="0"/>
              <a:t>  </a:t>
            </a:r>
            <a:r>
              <a:rPr lang="en-CA" dirty="0" err="1"/>
              <a:t>findall</a:t>
            </a:r>
            <a:r>
              <a:rPr lang="en-CA" dirty="0"/>
              <a:t>(</a:t>
            </a:r>
            <a:r>
              <a:rPr lang="en-CA" dirty="0" err="1"/>
              <a:t>X,connect</a:t>
            </a:r>
            <a:r>
              <a:rPr lang="en-CA" dirty="0"/>
              <a:t>(Place, X),B),</a:t>
            </a:r>
          </a:p>
          <a:p>
            <a:r>
              <a:rPr lang="en-CA" dirty="0"/>
              <a:t>  tab(2),</a:t>
            </a:r>
          </a:p>
          <a:p>
            <a:r>
              <a:rPr lang="en-CA" dirty="0"/>
              <a:t>  write(B),</a:t>
            </a:r>
          </a:p>
          <a:p>
            <a:r>
              <a:rPr lang="en-CA" dirty="0"/>
              <a:t>  </a:t>
            </a:r>
            <a:r>
              <a:rPr lang="en-CA" dirty="0" err="1"/>
              <a:t>nl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 err="1"/>
              <a:t>list_things</a:t>
            </a:r>
            <a:r>
              <a:rPr lang="en-CA" dirty="0"/>
              <a:t>(Place) :-  </a:t>
            </a:r>
          </a:p>
          <a:p>
            <a:r>
              <a:rPr lang="en-CA" dirty="0"/>
              <a:t>  </a:t>
            </a:r>
            <a:r>
              <a:rPr lang="en-CA" dirty="0" err="1"/>
              <a:t>findall</a:t>
            </a:r>
            <a:r>
              <a:rPr lang="en-CA" dirty="0"/>
              <a:t>(</a:t>
            </a:r>
            <a:r>
              <a:rPr lang="en-CA" dirty="0" err="1"/>
              <a:t>X,location</a:t>
            </a:r>
            <a:r>
              <a:rPr lang="en-CA" dirty="0"/>
              <a:t>(X, Place),B),</a:t>
            </a:r>
          </a:p>
          <a:p>
            <a:r>
              <a:rPr lang="en-CA" dirty="0"/>
              <a:t>  tab(2),</a:t>
            </a:r>
          </a:p>
          <a:p>
            <a:r>
              <a:rPr lang="en-CA" dirty="0"/>
              <a:t>  write(B),</a:t>
            </a:r>
          </a:p>
          <a:p>
            <a:r>
              <a:rPr lang="en-CA" dirty="0"/>
              <a:t>  </a:t>
            </a:r>
            <a:r>
              <a:rPr lang="en-CA" dirty="0" err="1"/>
              <a:t>nl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86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Base de données et Prolog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 Prolog peut s’avérer très performant lorsqu’il s’agit de gérer une base de données</a:t>
            </a:r>
          </a:p>
          <a:p>
            <a:pPr lvl="1"/>
            <a:r>
              <a:rPr lang="fr-CA" smtClean="0"/>
              <a:t>Chacune des entités sont représentées à l’aide de faits</a:t>
            </a:r>
          </a:p>
          <a:p>
            <a:pPr lvl="1"/>
            <a:r>
              <a:rPr lang="fr-CA" smtClean="0"/>
              <a:t>En utilisant des structures, des listes.</a:t>
            </a:r>
            <a:endParaRPr lang="en-US" smtClean="0"/>
          </a:p>
          <a:p>
            <a:pPr>
              <a:buFontTx/>
              <a:buNone/>
            </a:pPr>
            <a:r>
              <a:rPr lang="en-US" smtClean="0"/>
              <a:t> </a:t>
            </a:r>
          </a:p>
          <a:p>
            <a:pPr>
              <a:buFontTx/>
              <a:buNone/>
            </a:pPr>
            <a:r>
              <a:rPr lang="en-US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610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Prédicat clause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Lorsqu’un prédicat est déclaré dynamique, son existence peut être vérifiée:</a:t>
            </a:r>
          </a:p>
          <a:p>
            <a:endParaRPr lang="en-CA" smtClean="0"/>
          </a:p>
          <a:p>
            <a:endParaRPr lang="en-CA" smtClean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1116013" y="3284538"/>
            <a:ext cx="27781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:- dynamic a/2.</a:t>
            </a:r>
          </a:p>
          <a:p>
            <a:r>
              <a:rPr lang="en-CA"/>
              <a:t>a(1,2).</a:t>
            </a:r>
          </a:p>
          <a:p>
            <a:r>
              <a:rPr lang="en-CA"/>
              <a:t>a(3,4).</a:t>
            </a:r>
          </a:p>
          <a:p>
            <a:r>
              <a:rPr lang="en-CA"/>
              <a:t>a(X,Y):- b(X), b(Y).</a:t>
            </a:r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4500563" y="3284538"/>
            <a:ext cx="227647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2000"/>
              <a:t>?- clause(a(X,Y),B).</a:t>
            </a:r>
          </a:p>
          <a:p>
            <a:r>
              <a:rPr lang="es-ES" sz="2000"/>
              <a:t>X = 1,</a:t>
            </a:r>
          </a:p>
          <a:p>
            <a:r>
              <a:rPr lang="es-ES" sz="2000"/>
              <a:t>Y = 2,</a:t>
            </a:r>
          </a:p>
          <a:p>
            <a:r>
              <a:rPr lang="es-ES" sz="2000"/>
              <a:t>B = true ;</a:t>
            </a:r>
          </a:p>
          <a:p>
            <a:r>
              <a:rPr lang="es-ES" sz="2000"/>
              <a:t>X = 3,</a:t>
            </a:r>
          </a:p>
          <a:p>
            <a:r>
              <a:rPr lang="es-ES" sz="2000"/>
              <a:t>Y = 4,</a:t>
            </a:r>
          </a:p>
          <a:p>
            <a:r>
              <a:rPr lang="es-ES" sz="2000"/>
              <a:t>B = true ;</a:t>
            </a:r>
          </a:p>
          <a:p>
            <a:r>
              <a:rPr lang="es-ES" sz="2000"/>
              <a:t>B = (b(X), b(Y)).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5640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Retirer des prédicats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971550" y="227647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CA"/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1160463" y="2133600"/>
            <a:ext cx="14589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/>
              <a:t>p(A) :-</a:t>
            </a:r>
          </a:p>
          <a:p>
            <a:r>
              <a:rPr lang="pt-BR"/>
              <a:t>        a(A).</a:t>
            </a:r>
          </a:p>
          <a:p>
            <a:r>
              <a:rPr lang="pt-BR"/>
              <a:t>p(A) :-</a:t>
            </a:r>
          </a:p>
          <a:p>
            <a:r>
              <a:rPr lang="pt-BR"/>
              <a:t>        a(A),</a:t>
            </a:r>
          </a:p>
          <a:p>
            <a:r>
              <a:rPr lang="pt-BR"/>
              <a:t>        b(A).</a:t>
            </a:r>
          </a:p>
          <a:p>
            <a:r>
              <a:rPr lang="pt-BR"/>
              <a:t>p(A) :-</a:t>
            </a:r>
          </a:p>
          <a:p>
            <a:r>
              <a:rPr lang="pt-BR"/>
              <a:t>        a(A),</a:t>
            </a:r>
          </a:p>
          <a:p>
            <a:r>
              <a:rPr lang="pt-BR"/>
              <a:t>        b(A),</a:t>
            </a:r>
          </a:p>
          <a:p>
            <a:r>
              <a:rPr lang="pt-BR"/>
              <a:t>        c(A).</a:t>
            </a:r>
            <a:endParaRPr lang="en-CA"/>
          </a:p>
        </p:txBody>
      </p:sp>
      <p:sp>
        <p:nvSpPr>
          <p:cNvPr id="22534" name="TextBox 6"/>
          <p:cNvSpPr txBox="1">
            <a:spLocks noChangeArrowheads="1"/>
          </p:cNvSpPr>
          <p:nvPr/>
        </p:nvSpPr>
        <p:spPr bwMode="auto">
          <a:xfrm>
            <a:off x="3851275" y="1844675"/>
            <a:ext cx="31623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sz="2000"/>
              <a:t>?- retract((p(X):-a(X),b(X))).</a:t>
            </a:r>
          </a:p>
          <a:p>
            <a:r>
              <a:rPr lang="en-CA" sz="2000"/>
              <a:t>true .</a:t>
            </a:r>
          </a:p>
          <a:p>
            <a:endParaRPr lang="en-CA" sz="2000"/>
          </a:p>
          <a:p>
            <a:r>
              <a:rPr lang="en-CA" sz="2000"/>
              <a:t>?- listing(p).</a:t>
            </a:r>
          </a:p>
          <a:p>
            <a:r>
              <a:rPr lang="en-CA" sz="2000"/>
              <a:t>:- dynamic p/1.</a:t>
            </a:r>
          </a:p>
          <a:p>
            <a:endParaRPr lang="en-CA" sz="2000"/>
          </a:p>
          <a:p>
            <a:r>
              <a:rPr lang="en-CA" sz="2000"/>
              <a:t>p(A) :-</a:t>
            </a:r>
          </a:p>
          <a:p>
            <a:r>
              <a:rPr lang="en-CA" sz="2000"/>
              <a:t>        a(A).</a:t>
            </a:r>
          </a:p>
          <a:p>
            <a:r>
              <a:rPr lang="en-CA" sz="2000"/>
              <a:t>p(A) :-</a:t>
            </a:r>
          </a:p>
          <a:p>
            <a:r>
              <a:rPr lang="en-CA" sz="2000"/>
              <a:t>        a(A),</a:t>
            </a:r>
          </a:p>
          <a:p>
            <a:r>
              <a:rPr lang="en-CA" sz="2000"/>
              <a:t>        b(A),</a:t>
            </a:r>
          </a:p>
          <a:p>
            <a:r>
              <a:rPr lang="en-CA" sz="2000"/>
              <a:t>        c(A).</a:t>
            </a:r>
          </a:p>
          <a:p>
            <a:r>
              <a:rPr lang="en-CA" sz="2000"/>
              <a:t>true.</a:t>
            </a:r>
          </a:p>
        </p:txBody>
      </p:sp>
    </p:spTree>
    <p:extLst>
      <p:ext uri="{BB962C8B-B14F-4D97-AF65-F5344CB8AC3E}">
        <p14:creationId xmlns:p14="http://schemas.microsoft.com/office/powerpoint/2010/main" val="16810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Retirer tous les prédicats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1908175" y="2349500"/>
            <a:ext cx="245427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?- retractall(p(Y)).</a:t>
            </a:r>
          </a:p>
          <a:p>
            <a:r>
              <a:rPr lang="en-CA"/>
              <a:t>true.</a:t>
            </a:r>
          </a:p>
          <a:p>
            <a:endParaRPr lang="en-CA"/>
          </a:p>
          <a:p>
            <a:r>
              <a:rPr lang="en-CA"/>
              <a:t>?- listing(p).</a:t>
            </a:r>
          </a:p>
          <a:p>
            <a:r>
              <a:rPr lang="en-CA"/>
              <a:t>:- dynamic p/1.</a:t>
            </a:r>
          </a:p>
          <a:p>
            <a:endParaRPr lang="en-CA"/>
          </a:p>
          <a:p>
            <a:endParaRPr lang="en-CA"/>
          </a:p>
          <a:p>
            <a:r>
              <a:rPr lang="en-CA"/>
              <a:t>true.</a:t>
            </a:r>
          </a:p>
        </p:txBody>
      </p:sp>
    </p:spTree>
    <p:extLst>
      <p:ext uri="{BB962C8B-B14F-4D97-AF65-F5344CB8AC3E}">
        <p14:creationId xmlns:p14="http://schemas.microsoft.com/office/powerpoint/2010/main" val="39480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Tic Tac Toe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755650" y="2276475"/>
            <a:ext cx="624046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sz="2000" dirty="0"/>
              <a:t>:- dynamic board/1.</a:t>
            </a:r>
          </a:p>
          <a:p>
            <a:r>
              <a:rPr lang="en-CA" sz="2000" dirty="0"/>
              <a:t>b</a:t>
            </a:r>
            <a:r>
              <a:rPr lang="en-CA" sz="2000" dirty="0" smtClean="0"/>
              <a:t>oard([A,B,C,D,E,F,G,H,I]).</a:t>
            </a:r>
            <a:endParaRPr lang="en-CA" sz="2000" dirty="0"/>
          </a:p>
          <a:p>
            <a:r>
              <a:rPr lang="en-CA" sz="2000" dirty="0"/>
              <a:t>mark(Player, [X|_],1,1) :- </a:t>
            </a:r>
            <a:r>
              <a:rPr lang="en-CA" sz="2000" dirty="0" err="1"/>
              <a:t>var</a:t>
            </a:r>
            <a:r>
              <a:rPr lang="en-CA" sz="2000" dirty="0"/>
              <a:t>(X), X=Player.</a:t>
            </a:r>
          </a:p>
          <a:p>
            <a:r>
              <a:rPr lang="en-CA" sz="2000" dirty="0"/>
              <a:t>mark(Player, [_,X|_],2,1) :- </a:t>
            </a:r>
            <a:r>
              <a:rPr lang="en-CA" sz="2000" dirty="0" err="1"/>
              <a:t>var</a:t>
            </a:r>
            <a:r>
              <a:rPr lang="en-CA" sz="2000" dirty="0"/>
              <a:t>(X), X=Player.</a:t>
            </a:r>
          </a:p>
          <a:p>
            <a:r>
              <a:rPr lang="en-CA" sz="2000" dirty="0"/>
              <a:t>mark(Player, [_,_,X|_],3,1) :- </a:t>
            </a:r>
            <a:r>
              <a:rPr lang="en-CA" sz="2000" dirty="0" err="1"/>
              <a:t>var</a:t>
            </a:r>
            <a:r>
              <a:rPr lang="en-CA" sz="2000" dirty="0"/>
              <a:t>(X), X=Player.</a:t>
            </a:r>
          </a:p>
          <a:p>
            <a:r>
              <a:rPr lang="en-CA" sz="2000" dirty="0"/>
              <a:t>mark(Player, [_,_,_,X|_],1,2) :- </a:t>
            </a:r>
            <a:r>
              <a:rPr lang="en-CA" sz="2000" dirty="0" err="1"/>
              <a:t>var</a:t>
            </a:r>
            <a:r>
              <a:rPr lang="en-CA" sz="2000" dirty="0"/>
              <a:t>(X), X=Player.</a:t>
            </a:r>
          </a:p>
          <a:p>
            <a:r>
              <a:rPr lang="en-CA" sz="2000" dirty="0"/>
              <a:t>mark(Player, [_,_,_,_,X|_],2,2) :- </a:t>
            </a:r>
            <a:r>
              <a:rPr lang="en-CA" sz="2000" dirty="0" err="1"/>
              <a:t>var</a:t>
            </a:r>
            <a:r>
              <a:rPr lang="en-CA" sz="2000" dirty="0"/>
              <a:t>(X), X=Player.</a:t>
            </a:r>
          </a:p>
          <a:p>
            <a:r>
              <a:rPr lang="en-CA" sz="2000" dirty="0"/>
              <a:t>mark(Player, [_,_,_,_,_,X|_],3,2) :- </a:t>
            </a:r>
            <a:r>
              <a:rPr lang="en-CA" sz="2000" dirty="0" err="1"/>
              <a:t>var</a:t>
            </a:r>
            <a:r>
              <a:rPr lang="en-CA" sz="2000" dirty="0"/>
              <a:t>(X), X=Player.</a:t>
            </a:r>
          </a:p>
          <a:p>
            <a:r>
              <a:rPr lang="en-CA" sz="2000" dirty="0"/>
              <a:t>mark(Player, [_,_,_,_,_,_,X|_],1,3) :- </a:t>
            </a:r>
            <a:r>
              <a:rPr lang="en-CA" sz="2000" dirty="0" err="1"/>
              <a:t>var</a:t>
            </a:r>
            <a:r>
              <a:rPr lang="en-CA" sz="2000" dirty="0"/>
              <a:t>(X), X=Player.</a:t>
            </a:r>
          </a:p>
          <a:p>
            <a:r>
              <a:rPr lang="en-CA" sz="2000" dirty="0"/>
              <a:t>mark(Player, [_,_,_,_,_,_,_,X|_],2,3) :- </a:t>
            </a:r>
            <a:r>
              <a:rPr lang="en-CA" sz="2000" dirty="0" err="1"/>
              <a:t>var</a:t>
            </a:r>
            <a:r>
              <a:rPr lang="en-CA" sz="2000" dirty="0"/>
              <a:t>(X), X=Player.</a:t>
            </a:r>
          </a:p>
          <a:p>
            <a:r>
              <a:rPr lang="en-CA" sz="2000" dirty="0"/>
              <a:t>mark(Player, [_,_,_,_,_,_,_,_,X|_],3,3) :- </a:t>
            </a:r>
            <a:r>
              <a:rPr lang="en-CA" sz="2000" dirty="0" err="1"/>
              <a:t>var</a:t>
            </a:r>
            <a:r>
              <a:rPr lang="en-CA" sz="2000" dirty="0"/>
              <a:t>(X), X=Player.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6827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Tic Tac Toe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685800" y="2192338"/>
            <a:ext cx="8124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record(Player,X,Y) :- </a:t>
            </a:r>
          </a:p>
          <a:p>
            <a:r>
              <a:rPr lang="en-CA"/>
              <a:t>   board(B), </a:t>
            </a:r>
          </a:p>
          <a:p>
            <a:r>
              <a:rPr lang="en-CA"/>
              <a:t>   mark(Player,B,X,Y),</a:t>
            </a:r>
          </a:p>
          <a:p>
            <a:r>
              <a:rPr lang="en-CA"/>
              <a:t>   retract(board(Bi)), </a:t>
            </a:r>
          </a:p>
          <a:p>
            <a:r>
              <a:rPr lang="en-CA"/>
              <a:t>   assert(board(B)).</a:t>
            </a:r>
          </a:p>
          <a:p>
            <a:endParaRPr lang="en-CA"/>
          </a:p>
          <a:p>
            <a:r>
              <a:rPr lang="en-CA"/>
              <a:t>?- record(x,1,1), board(B),findall((X,Y),mark(o,B,X,Y),Moves).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1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Tic Tac Toe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755650" y="2205038"/>
            <a:ext cx="58070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value(Board,100) :- win(Board,o), !.</a:t>
            </a:r>
          </a:p>
          <a:p>
            <a:r>
              <a:rPr lang="en-CA"/>
              <a:t>value(Board,-100) :- win(Board,x), !.</a:t>
            </a:r>
          </a:p>
          <a:p>
            <a:r>
              <a:rPr lang="en-CA"/>
              <a:t>value(Board,E) :- </a:t>
            </a:r>
          </a:p>
          <a:p>
            <a:r>
              <a:rPr lang="en-CA"/>
              <a:t>   findall(o,open(Board,o),MAX), </a:t>
            </a:r>
          </a:p>
          <a:p>
            <a:r>
              <a:rPr lang="en-CA"/>
              <a:t>   length(MAX,Emax),      % # lines open to o</a:t>
            </a:r>
          </a:p>
          <a:p>
            <a:r>
              <a:rPr lang="en-CA"/>
              <a:t>   findall(x,open(Board,x),MIN), </a:t>
            </a:r>
          </a:p>
          <a:p>
            <a:r>
              <a:rPr lang="en-CA"/>
              <a:t>   length(MIN,Emin),      % # lines open to x</a:t>
            </a:r>
          </a:p>
          <a:p>
            <a:r>
              <a:rPr lang="en-CA"/>
              <a:t>   E is Emax - Emin.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Tic Tac Toe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900113" y="2349500"/>
            <a:ext cx="71469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l-PL"/>
              <a:t>win([Z1,Z2,Z3|_],P) :- Z1==P, Z2==P, Z3==P.</a:t>
            </a:r>
          </a:p>
          <a:p>
            <a:r>
              <a:rPr lang="pl-PL"/>
              <a:t>win([_,_,_,Z1,Z2,Z3|_],P) :-  Z1==P, Z2==P, Z3==P.</a:t>
            </a:r>
          </a:p>
          <a:p>
            <a:r>
              <a:rPr lang="pl-PL"/>
              <a:t>win([_,_,_,_,_,_,Z1,Z2,Z3],P) :-  Z1==P, Z2==P, Z3==P.</a:t>
            </a:r>
          </a:p>
          <a:p>
            <a:r>
              <a:rPr lang="pl-PL"/>
              <a:t>win([Z1,_,_,Z2,_,_,Z3,_,_],P) :-  Z1==P, Z2==P, Z3==P.</a:t>
            </a:r>
          </a:p>
          <a:p>
            <a:r>
              <a:rPr lang="pl-PL"/>
              <a:t>win([_,Z1,_,_,Z2,_,_,Z3,_],P) :-  Z1==P, Z2==P, Z3==P.</a:t>
            </a:r>
          </a:p>
          <a:p>
            <a:r>
              <a:rPr lang="pl-PL"/>
              <a:t>win([_,_,Z1,_,_,Z2,_,_,Z3],P) :-  Z1==P, Z2==P, Z3==P.</a:t>
            </a:r>
          </a:p>
          <a:p>
            <a:r>
              <a:rPr lang="pl-PL"/>
              <a:t>win([Z1,_,_,_,Z2,_,_,_,Z3],P) :-  Z1==P, Z2==P, Z3==P.</a:t>
            </a:r>
          </a:p>
          <a:p>
            <a:r>
              <a:rPr lang="pl-PL"/>
              <a:t>win([_,_,Z1,_,Z2,_,Z3,_,_],P) :-  Z1==P, Z2==P, Z3==P.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4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Tic Tac Toe</a:t>
            </a: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1187450" y="1989138"/>
            <a:ext cx="64293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pl-PL" sz="1600">
                <a:solidFill>
                  <a:srgbClr val="000000"/>
                </a:solidFill>
              </a:rPr>
              <a:t>open([Z1,Z2,Z3|_],Player) :- (var(Z1) | Z1 == Player),</a:t>
            </a:r>
          </a:p>
          <a:p>
            <a:pPr eaLnBrk="0" hangingPunct="0"/>
            <a:r>
              <a:rPr lang="pl-PL" sz="1600">
                <a:solidFill>
                  <a:srgbClr val="000000"/>
                </a:solidFill>
              </a:rPr>
              <a:t>             (var(Z2) | Z2 == Player), (var(Z3) | Z3 == Player).</a:t>
            </a:r>
          </a:p>
          <a:p>
            <a:pPr eaLnBrk="0" hangingPunct="0"/>
            <a:r>
              <a:rPr lang="pl-PL" sz="1600">
                <a:solidFill>
                  <a:srgbClr val="000000"/>
                </a:solidFill>
              </a:rPr>
              <a:t>open([_,_,_,Z1,Z2,Z3|_],Player) :- (var(Z1) | Z1 == Player),</a:t>
            </a:r>
          </a:p>
          <a:p>
            <a:pPr eaLnBrk="0" hangingPunct="0"/>
            <a:r>
              <a:rPr lang="pl-PL" sz="1600">
                <a:solidFill>
                  <a:srgbClr val="000000"/>
                </a:solidFill>
              </a:rPr>
              <a:t>             (var(Z2) | Z2 == Player), (var(Z3) | Z3 == Player).</a:t>
            </a:r>
          </a:p>
          <a:p>
            <a:pPr eaLnBrk="0" hangingPunct="0"/>
            <a:r>
              <a:rPr lang="pl-PL" sz="1600">
                <a:solidFill>
                  <a:srgbClr val="000000"/>
                </a:solidFill>
              </a:rPr>
              <a:t>open([_,_,_,_,_,_,Z1,Z2,Z3],Player) :- (var(Z1) | Z1 == Player),</a:t>
            </a:r>
          </a:p>
          <a:p>
            <a:pPr eaLnBrk="0" hangingPunct="0"/>
            <a:r>
              <a:rPr lang="pl-PL" sz="1600">
                <a:solidFill>
                  <a:srgbClr val="000000"/>
                </a:solidFill>
              </a:rPr>
              <a:t>             (var(Z2) | Z2 == Player), (var(Z3) | Z3 == Player).</a:t>
            </a:r>
          </a:p>
          <a:p>
            <a:pPr eaLnBrk="0" hangingPunct="0"/>
            <a:r>
              <a:rPr lang="pl-PL" sz="1600">
                <a:solidFill>
                  <a:srgbClr val="000000"/>
                </a:solidFill>
              </a:rPr>
              <a:t>open([Z1,_,_,Z2,_,_,Z3,_,_],Player) :- (var(Z1) | Z1 == Player),</a:t>
            </a:r>
          </a:p>
          <a:p>
            <a:pPr eaLnBrk="0" hangingPunct="0"/>
            <a:r>
              <a:rPr lang="pl-PL" sz="1600">
                <a:solidFill>
                  <a:srgbClr val="000000"/>
                </a:solidFill>
              </a:rPr>
              <a:t>             (var(Z2) | Z2 == Player), (var(Z3) | Z3 == Player).</a:t>
            </a:r>
          </a:p>
          <a:p>
            <a:pPr eaLnBrk="0" hangingPunct="0"/>
            <a:r>
              <a:rPr lang="pl-PL" sz="1600">
                <a:solidFill>
                  <a:srgbClr val="000000"/>
                </a:solidFill>
              </a:rPr>
              <a:t>open([_,Z1,_,_,Z2,_,_,Z3,_],Player) :- (var(Z1) | Z1 == Player),</a:t>
            </a:r>
          </a:p>
          <a:p>
            <a:pPr eaLnBrk="0" hangingPunct="0"/>
            <a:r>
              <a:rPr lang="pl-PL" sz="1600">
                <a:solidFill>
                  <a:srgbClr val="000000"/>
                </a:solidFill>
              </a:rPr>
              <a:t>             (var(Z2) | Z2 == Player), (var(Z3) | Z3 == Player).</a:t>
            </a:r>
          </a:p>
          <a:p>
            <a:pPr eaLnBrk="0" hangingPunct="0"/>
            <a:r>
              <a:rPr lang="pl-PL" sz="1600">
                <a:solidFill>
                  <a:srgbClr val="000000"/>
                </a:solidFill>
              </a:rPr>
              <a:t>open([_,_,Z1,_,_,Z2,_,_,Z3],Player) :- (var(Z1) | Z1 == Player),</a:t>
            </a:r>
          </a:p>
          <a:p>
            <a:pPr eaLnBrk="0" hangingPunct="0"/>
            <a:r>
              <a:rPr lang="pl-PL" sz="1600">
                <a:solidFill>
                  <a:srgbClr val="000000"/>
                </a:solidFill>
              </a:rPr>
              <a:t>             (var(Z2) | Z2 == Player), (var(Z3) | Z3 == Player).</a:t>
            </a:r>
          </a:p>
          <a:p>
            <a:pPr eaLnBrk="0" hangingPunct="0"/>
            <a:r>
              <a:rPr lang="pl-PL" sz="1600">
                <a:solidFill>
                  <a:srgbClr val="000000"/>
                </a:solidFill>
              </a:rPr>
              <a:t>open([Z1,_,_,_,Z2,_,_,_,Z3],Player) :- (var(Z1) | Z1 == Player),  </a:t>
            </a:r>
          </a:p>
          <a:p>
            <a:pPr eaLnBrk="0" hangingPunct="0"/>
            <a:r>
              <a:rPr lang="pl-PL" sz="1600">
                <a:solidFill>
                  <a:srgbClr val="000000"/>
                </a:solidFill>
              </a:rPr>
              <a:t>             (var(Z2) | Z2 == Player), (var(Z3) | Z3 == Player).</a:t>
            </a:r>
          </a:p>
          <a:p>
            <a:pPr eaLnBrk="0" hangingPunct="0"/>
            <a:r>
              <a:rPr lang="pl-PL" sz="1600">
                <a:solidFill>
                  <a:srgbClr val="000000"/>
                </a:solidFill>
              </a:rPr>
              <a:t>open([_,_,Z1,_,Z2,_,Z3,_,_],Player) :- (var(Z1) | Z1 == Player),</a:t>
            </a:r>
          </a:p>
          <a:p>
            <a:pPr eaLnBrk="0" hangingPunct="0"/>
            <a:r>
              <a:rPr lang="pl-PL" sz="1600">
                <a:solidFill>
                  <a:srgbClr val="000000"/>
                </a:solidFill>
              </a:rPr>
              <a:t>             (var(Z2) | Z2 == Player), (var(Z3) | Z3 == Player).</a:t>
            </a:r>
          </a:p>
        </p:txBody>
      </p:sp>
    </p:spTree>
    <p:extLst>
      <p:ext uri="{BB962C8B-B14F-4D97-AF65-F5344CB8AC3E}">
        <p14:creationId xmlns:p14="http://schemas.microsoft.com/office/powerpoint/2010/main" val="13453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Des livres à la bibliothèque</a:t>
            </a:r>
            <a:endParaRPr 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mtClean="0"/>
              <a:t>Un identificateur, un titre et les auteurs</a:t>
            </a:r>
            <a:endParaRPr lang="en-US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900113" y="2852738"/>
            <a:ext cx="73437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/>
              <a:t>book(cn(qa76, c203, 1984),</a:t>
            </a:r>
          </a:p>
          <a:p>
            <a:pPr eaLnBrk="0" hangingPunct="0"/>
            <a:r>
              <a:rPr lang="en-US"/>
              <a:t>          [programming, in, logic],</a:t>
            </a:r>
          </a:p>
          <a:p>
            <a:pPr eaLnBrk="0" hangingPunct="0"/>
            <a:r>
              <a:rPr lang="en-US"/>
              <a:t>          [nm(k, clark), nm(f, mcCabe)]).</a:t>
            </a:r>
          </a:p>
          <a:p>
            <a:pPr eaLnBrk="0" hangingPunct="0"/>
            <a:r>
              <a:rPr lang="en-US"/>
              <a:t>book(cn(qa76, b123, 1986),</a:t>
            </a:r>
          </a:p>
          <a:p>
            <a:pPr eaLnBrk="0" hangingPunct="0"/>
            <a:r>
              <a:rPr lang="en-US"/>
              <a:t>          [prolog, programming, for, artificial, intelligence],</a:t>
            </a:r>
          </a:p>
          <a:p>
            <a:pPr eaLnBrk="0" hangingPunct="0"/>
            <a:r>
              <a:rPr lang="en-US"/>
              <a:t>          [nm(ivan, bratko)]).</a:t>
            </a:r>
          </a:p>
        </p:txBody>
      </p:sp>
    </p:spTree>
    <p:extLst>
      <p:ext uri="{BB962C8B-B14F-4D97-AF65-F5344CB8AC3E}">
        <p14:creationId xmlns:p14="http://schemas.microsoft.com/office/powerpoint/2010/main" val="3582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Les lecteurs</a:t>
            </a:r>
            <a:endParaRPr 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mtClean="0"/>
              <a:t>Le nom, l’identificateur, l’adresse et le nombre de livres empruntés</a:t>
            </a:r>
            <a:endParaRPr lang="en-US" smtClean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331913" y="3500438"/>
            <a:ext cx="6697662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/>
              <a:t>reader(nm(ann, blake), 33333,</a:t>
            </a:r>
          </a:p>
          <a:p>
            <a:pPr eaLnBrk="0" hangingPunct="0"/>
            <a:r>
              <a:rPr lang="en-US"/>
              <a:t>            addr([100, main], ottawa, k1a2b2),3).</a:t>
            </a:r>
          </a:p>
          <a:p>
            <a:pPr eaLnBrk="0" hangingPunct="0"/>
            <a:r>
              <a:rPr lang="en-US"/>
              <a:t>reader(nm(jim, brady), 12345,</a:t>
            </a:r>
          </a:p>
          <a:p>
            <a:pPr eaLnBrk="0" hangingPunct="0"/>
            <a:r>
              <a:rPr lang="en-US"/>
              <a:t>            addr([2, second], ottawa, k1n3m3),0).</a:t>
            </a:r>
          </a:p>
          <a:p>
            <a:pPr eaLnBrk="0" hangingPunct="0"/>
            <a:r>
              <a:rPr lang="en-US"/>
              <a:t>reader(nm(tony, carp), 666666,</a:t>
            </a:r>
          </a:p>
          <a:p>
            <a:pPr eaLnBrk="0" hangingPunct="0"/>
            <a:r>
              <a:rPr lang="en-US"/>
              <a:t>            addr([3, third], ottawa, k1k4p4),0).</a:t>
            </a:r>
          </a:p>
        </p:txBody>
      </p:sp>
    </p:spTree>
    <p:extLst>
      <p:ext uri="{BB962C8B-B14F-4D97-AF65-F5344CB8AC3E}">
        <p14:creationId xmlns:p14="http://schemas.microsoft.com/office/powerpoint/2010/main" val="19412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Un prêt</a:t>
            </a:r>
            <a:endParaRPr lang="en-US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03350" y="2492375"/>
            <a:ext cx="597693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dirty="0"/>
              <a:t>loan(33333,</a:t>
            </a:r>
          </a:p>
          <a:p>
            <a:pPr eaLnBrk="0" hangingPunct="0"/>
            <a:r>
              <a:rPr lang="en-US" dirty="0"/>
              <a:t>         </a:t>
            </a:r>
            <a:r>
              <a:rPr lang="en-US" dirty="0" err="1"/>
              <a:t>cn</a:t>
            </a:r>
            <a:r>
              <a:rPr lang="en-US" dirty="0"/>
              <a:t>(qa76, c203, 1984),</a:t>
            </a:r>
          </a:p>
          <a:p>
            <a:pPr eaLnBrk="0" hangingPunct="0"/>
            <a:r>
              <a:rPr lang="en-US" dirty="0"/>
              <a:t>         date(</a:t>
            </a:r>
            <a:r>
              <a:rPr lang="en-US" dirty="0" err="1"/>
              <a:t>nov</a:t>
            </a:r>
            <a:r>
              <a:rPr lang="en-US" dirty="0"/>
              <a:t>, 25, </a:t>
            </a:r>
            <a:r>
              <a:rPr lang="en-US" dirty="0" smtClean="0"/>
              <a:t>2014)).</a:t>
            </a:r>
            <a:endParaRPr lang="en-US" dirty="0"/>
          </a:p>
          <a:p>
            <a:pPr eaLnBrk="0" hangingPunct="0"/>
            <a:r>
              <a:rPr lang="en-US" dirty="0"/>
              <a:t>loan(765432,</a:t>
            </a:r>
          </a:p>
          <a:p>
            <a:pPr eaLnBrk="0" hangingPunct="0"/>
            <a:r>
              <a:rPr lang="en-US" dirty="0"/>
              <a:t>         </a:t>
            </a:r>
            <a:r>
              <a:rPr lang="en-US" dirty="0" err="1"/>
              <a:t>cn</a:t>
            </a:r>
            <a:r>
              <a:rPr lang="en-US" dirty="0"/>
              <a:t>(qa77, r56, 1977),</a:t>
            </a:r>
          </a:p>
          <a:p>
            <a:pPr eaLnBrk="0" hangingPunct="0"/>
            <a:r>
              <a:rPr lang="en-US" dirty="0"/>
              <a:t>         date(</a:t>
            </a:r>
            <a:r>
              <a:rPr lang="en-US" dirty="0" err="1"/>
              <a:t>oct</a:t>
            </a:r>
            <a:r>
              <a:rPr lang="en-US" dirty="0"/>
              <a:t>, 20, </a:t>
            </a:r>
            <a:r>
              <a:rPr lang="en-US" dirty="0" smtClean="0"/>
              <a:t>2014)).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Une requête</a:t>
            </a:r>
            <a:endParaRPr lang="en-US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908175" y="2205038"/>
            <a:ext cx="60483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dirty="0"/>
              <a:t>?- book(</a:t>
            </a:r>
            <a:r>
              <a:rPr lang="en-US" dirty="0" err="1"/>
              <a:t>cn</a:t>
            </a:r>
            <a:r>
              <a:rPr lang="en-US" dirty="0"/>
              <a:t>(X, Y, 1986), Title, Authors),</a:t>
            </a:r>
          </a:p>
          <a:p>
            <a:pPr eaLnBrk="0" hangingPunct="0"/>
            <a:r>
              <a:rPr lang="en-US" dirty="0"/>
              <a:t>	\+ loan(_,</a:t>
            </a:r>
            <a:r>
              <a:rPr lang="en-US" dirty="0" err="1"/>
              <a:t>cn</a:t>
            </a:r>
            <a:r>
              <a:rPr lang="en-US" dirty="0"/>
              <a:t>(X, Y, </a:t>
            </a:r>
            <a:r>
              <a:rPr lang="en-US" dirty="0" smtClean="0"/>
              <a:t>1986), </a:t>
            </a:r>
            <a:r>
              <a:rPr lang="en-US" dirty="0"/>
              <a:t>_).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11188" y="3933825"/>
            <a:ext cx="80645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/>
              <a:t>X = qa76</a:t>
            </a:r>
          </a:p>
          <a:p>
            <a:pPr eaLnBrk="0" hangingPunct="0"/>
            <a:r>
              <a:rPr lang="en-US"/>
              <a:t>Y = b123</a:t>
            </a:r>
          </a:p>
          <a:p>
            <a:pPr eaLnBrk="0" hangingPunct="0"/>
            <a:r>
              <a:rPr lang="en-US"/>
              <a:t>Title = [prolog, programming, for, artificial, intelligence]</a:t>
            </a:r>
          </a:p>
          <a:p>
            <a:pPr eaLnBrk="0" hangingPunct="0"/>
            <a:r>
              <a:rPr lang="en-US"/>
              <a:t>Authors = [nm(ivan, bratko)]</a:t>
            </a:r>
          </a:p>
        </p:txBody>
      </p:sp>
    </p:spTree>
    <p:extLst>
      <p:ext uri="{BB962C8B-B14F-4D97-AF65-F5344CB8AC3E}">
        <p14:creationId xmlns:p14="http://schemas.microsoft.com/office/powerpoint/2010/main" val="6909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Une relation</a:t>
            </a:r>
            <a:endParaRPr lang="en-US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0" y="2835275"/>
            <a:ext cx="51657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/>
              <a:t>wrote(Auth, CallN, Title) :-</a:t>
            </a:r>
          </a:p>
          <a:p>
            <a:pPr eaLnBrk="0" hangingPunct="0"/>
            <a:r>
              <a:rPr lang="en-US"/>
              <a:t>	book(CallN, Title, Authors),</a:t>
            </a:r>
          </a:p>
          <a:p>
            <a:pPr eaLnBrk="0" hangingPunct="0"/>
            <a:r>
              <a:rPr lang="en-US"/>
              <a:t>	member(Auth, Authors).</a:t>
            </a:r>
          </a:p>
        </p:txBody>
      </p:sp>
    </p:spTree>
    <p:extLst>
      <p:ext uri="{BB962C8B-B14F-4D97-AF65-F5344CB8AC3E}">
        <p14:creationId xmlns:p14="http://schemas.microsoft.com/office/powerpoint/2010/main" val="255376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Gérer les prêts – partie statique</a:t>
            </a:r>
            <a:endParaRPr lang="en-US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835150" y="2652713"/>
            <a:ext cx="50228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/>
              <a:t>borrowed(Name, Title) :-</a:t>
            </a:r>
          </a:p>
          <a:p>
            <a:pPr eaLnBrk="0" hangingPunct="0"/>
            <a:r>
              <a:rPr lang="en-US"/>
              <a:t>	reader(Name, Id, _Addr, _),</a:t>
            </a:r>
          </a:p>
          <a:p>
            <a:pPr eaLnBrk="0" hangingPunct="0"/>
            <a:r>
              <a:rPr lang="en-US"/>
              <a:t>	loan(Id, CallN, _DateDue),</a:t>
            </a:r>
          </a:p>
          <a:p>
            <a:pPr eaLnBrk="0" hangingPunct="0"/>
            <a:r>
              <a:rPr lang="en-US"/>
              <a:t>	book(CallN, Title, _Auths).</a:t>
            </a:r>
          </a:p>
        </p:txBody>
      </p:sp>
    </p:spTree>
    <p:extLst>
      <p:ext uri="{BB962C8B-B14F-4D97-AF65-F5344CB8AC3E}">
        <p14:creationId xmlns:p14="http://schemas.microsoft.com/office/powerpoint/2010/main" val="268093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sz="4000" smtClean="0"/>
              <a:t>Gérer les prêts – partie dynamique</a:t>
            </a:r>
            <a:endParaRPr lang="en-US" sz="400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979613" y="2781300"/>
            <a:ext cx="457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/>
              <a:t>newLoan(Cn, Id, Due) :-</a:t>
            </a:r>
          </a:p>
          <a:p>
            <a:pPr eaLnBrk="0" hangingPunct="0"/>
            <a:r>
              <a:rPr lang="en-US"/>
              <a:t>	assert(loan(Id, Cn, Due)).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79613" y="4292600"/>
            <a:ext cx="457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/>
              <a:t>?- newLoan(cn(qa76, b123, 1986),</a:t>
            </a:r>
          </a:p>
          <a:p>
            <a:pPr eaLnBrk="0" hangingPunct="0"/>
            <a:r>
              <a:rPr lang="en-US"/>
              <a:t>	        12345,</a:t>
            </a:r>
          </a:p>
          <a:p>
            <a:pPr eaLnBrk="0" hangingPunct="0"/>
            <a:r>
              <a:rPr lang="en-US"/>
              <a:t>                    date(nov, 15, 1986)).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979613" y="2133600"/>
            <a:ext cx="4554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:- dynamic book/3, reader/4, loan/3.</a:t>
            </a:r>
          </a:p>
        </p:txBody>
      </p:sp>
    </p:spTree>
    <p:extLst>
      <p:ext uri="{BB962C8B-B14F-4D97-AF65-F5344CB8AC3E}">
        <p14:creationId xmlns:p14="http://schemas.microsoft.com/office/powerpoint/2010/main" val="57385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1592</TotalTime>
  <Words>1700</Words>
  <Application>Microsoft Office PowerPoint</Application>
  <PresentationFormat>On-screen Show (4:3)</PresentationFormat>
  <Paragraphs>319</Paragraphs>
  <Slides>27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Termes composés</vt:lpstr>
      <vt:lpstr>Base de données et Prolog</vt:lpstr>
      <vt:lpstr>Des livres à la bibliothèque</vt:lpstr>
      <vt:lpstr>Les lecteurs</vt:lpstr>
      <vt:lpstr>Un prêt</vt:lpstr>
      <vt:lpstr>Une requête</vt:lpstr>
      <vt:lpstr>Une relation</vt:lpstr>
      <vt:lpstr>Gérer les prêts – partie statique</vt:lpstr>
      <vt:lpstr>Gérer les prêts – partie dynamique</vt:lpstr>
      <vt:lpstr>Cachage de l’information</vt:lpstr>
      <vt:lpstr>Gérer les prêt…</vt:lpstr>
      <vt:lpstr>Exemple</vt:lpstr>
      <vt:lpstr>Exemple</vt:lpstr>
      <vt:lpstr>Exemple</vt:lpstr>
      <vt:lpstr>Générateur de solutions</vt:lpstr>
      <vt:lpstr>Machine à états</vt:lpstr>
      <vt:lpstr>Exemple</vt:lpstr>
      <vt:lpstr>Exemple</vt:lpstr>
      <vt:lpstr>Exemple</vt:lpstr>
      <vt:lpstr>Prédicat clause</vt:lpstr>
      <vt:lpstr>Retirer des prédicats</vt:lpstr>
      <vt:lpstr>Retirer tous les prédicats</vt:lpstr>
      <vt:lpstr>Tic Tac Toe</vt:lpstr>
      <vt:lpstr>Tic Tac Toe</vt:lpstr>
      <vt:lpstr>Tic Tac Toe</vt:lpstr>
      <vt:lpstr>Tic Tac Toe</vt:lpstr>
      <vt:lpstr>Tic Tac Toe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de recherche</dc:title>
  <dc:creator>COE Support</dc:creator>
  <cp:lastModifiedBy>uOttawa Employee</cp:lastModifiedBy>
  <cp:revision>29</cp:revision>
  <dcterms:created xsi:type="dcterms:W3CDTF">2014-01-06T17:37:46Z</dcterms:created>
  <dcterms:modified xsi:type="dcterms:W3CDTF">2018-02-09T20:14:48Z</dcterms:modified>
</cp:coreProperties>
</file>