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7" r:id="rId2"/>
    <p:sldId id="260" r:id="rId3"/>
    <p:sldId id="261" r:id="rId4"/>
    <p:sldId id="262" r:id="rId5"/>
    <p:sldId id="263" r:id="rId6"/>
    <p:sldId id="264" r:id="rId7"/>
    <p:sldId id="290" r:id="rId8"/>
    <p:sldId id="265" r:id="rId9"/>
    <p:sldId id="266" r:id="rId10"/>
    <p:sldId id="267" r:id="rId11"/>
    <p:sldId id="268" r:id="rId12"/>
    <p:sldId id="269" r:id="rId13"/>
    <p:sldId id="27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291D8-9CEE-4F98-8BBB-6D0D53403273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48563-B982-424A-A368-8FD8285DFB47}" type="slidenum">
              <a:rPr lang="fr-FR" altLang="en-US" sz="1200"/>
              <a:pPr/>
              <a:t>12</a:t>
            </a:fld>
            <a:endParaRPr lang="fr-FR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02A42B-A1E2-49BD-B7B1-5E7453039102}" type="slidenum">
              <a:rPr lang="fr-FR" altLang="en-US" sz="1200"/>
              <a:pPr/>
              <a:t>13</a:t>
            </a:fld>
            <a:endParaRPr lang="fr-FR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4726B1-1D75-4C79-BE38-BCF9A1C73D43}" type="slidenum">
              <a:rPr lang="fr-FR" altLang="en-US" sz="1200"/>
              <a:pPr/>
              <a:t>16</a:t>
            </a:fld>
            <a:endParaRPr lang="fr-FR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465B09-520B-4A01-9E30-4923FDCF6F49}" type="slidenum">
              <a:rPr lang="fr-FR" altLang="en-US" sz="1200"/>
              <a:pPr/>
              <a:t>17</a:t>
            </a:fld>
            <a:endParaRPr lang="fr-FR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AF69B4-F196-4BD6-BFEA-1F90E033A84E}" type="slidenum">
              <a:rPr lang="fr-FR" altLang="en-US" sz="1200"/>
              <a:pPr/>
              <a:t>18</a:t>
            </a:fld>
            <a:endParaRPr lang="fr-FR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2E3F5D-E2DA-4F01-B245-7E292C3223EC}" type="slidenum">
              <a:rPr lang="fr-FR" altLang="en-US" sz="1200"/>
              <a:pPr/>
              <a:t>20</a:t>
            </a:fld>
            <a:endParaRPr lang="fr-FR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48B4BC-728A-4291-9E30-15F89E5EB1BB}" type="slidenum">
              <a:rPr lang="fr-FR" altLang="en-US" sz="1200"/>
              <a:pPr/>
              <a:t>21</a:t>
            </a:fld>
            <a:endParaRPr lang="fr-FR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BC375F-77EF-4ABC-877D-DC2C5B3A8EF6}" type="slidenum">
              <a:rPr lang="fr-FR" altLang="en-US" sz="1200"/>
              <a:pPr/>
              <a:t>22</a:t>
            </a:fld>
            <a:endParaRPr lang="fr-FR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FA9450-3CED-42E1-A169-997100F1C203}" type="slidenum">
              <a:rPr lang="fr-FR" altLang="en-US" sz="1200"/>
              <a:pPr/>
              <a:t>23</a:t>
            </a:fld>
            <a:endParaRPr lang="fr-FR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3730C-E69D-4C02-BC76-FCDBC7BA981E}" type="slidenum">
              <a:rPr lang="fr-FR" altLang="en-US" sz="1200"/>
              <a:pPr/>
              <a:t>24</a:t>
            </a:fld>
            <a:endParaRPr lang="fr-FR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A9F2B2-6453-4CB5-A709-5F1639C39664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755618-181B-4BD5-A2A5-0DB0C261FE7C}" type="slidenum">
              <a:rPr lang="fr-FR" altLang="en-US" sz="1200"/>
              <a:pPr/>
              <a:t>25</a:t>
            </a:fld>
            <a:endParaRPr lang="fr-FR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F5395F-3294-4DC4-A619-35D9B5ED2DDE}" type="slidenum">
              <a:rPr lang="fr-FR" altLang="en-US" sz="1200"/>
              <a:pPr/>
              <a:t>26</a:t>
            </a:fld>
            <a:endParaRPr lang="fr-FR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0218EA-57C6-4AD6-A889-E1B004BC57AE}" type="slidenum">
              <a:rPr lang="fr-FR" altLang="en-US" sz="1200"/>
              <a:pPr/>
              <a:t>27</a:t>
            </a:fld>
            <a:endParaRPr lang="fr-FR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F09A21-ABD1-438B-A6D7-F15B23434510}" type="slidenum">
              <a:rPr lang="fr-FR" altLang="en-US" sz="1200"/>
              <a:pPr/>
              <a:t>28</a:t>
            </a:fld>
            <a:endParaRPr lang="fr-FR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E74B2A-E9C1-4365-A1CC-63D2BF953A23}" type="slidenum">
              <a:rPr lang="fr-FR" altLang="en-US" sz="1200"/>
              <a:pPr/>
              <a:t>30</a:t>
            </a:fld>
            <a:endParaRPr lang="fr-FR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DED3A-3FE3-4268-9952-F77E7BBBEAFD}" type="slidenum">
              <a:rPr lang="fr-FR" altLang="en-US" sz="1200"/>
              <a:pPr/>
              <a:t>34</a:t>
            </a:fld>
            <a:endParaRPr lang="fr-FR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6DBA11-E7AD-434A-97D6-3DE0FBF4A1A6}" type="slidenum">
              <a:rPr lang="fr-FR" altLang="en-US" sz="1200"/>
              <a:pPr/>
              <a:t>5</a:t>
            </a:fld>
            <a:endParaRPr lang="fr-FR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E76066-3B19-4329-A2A8-F6EC48AE2EEF}" type="slidenum">
              <a:rPr lang="fr-FR" altLang="en-US" sz="1200"/>
              <a:pPr/>
              <a:t>6</a:t>
            </a:fld>
            <a:endParaRPr lang="fr-FR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56A91A-7CE7-45EA-B907-977C72126F49}" type="slidenum">
              <a:rPr lang="fr-FR" altLang="en-US" sz="1200"/>
              <a:pPr/>
              <a:t>7</a:t>
            </a:fld>
            <a:endParaRPr lang="fr-FR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3DEF5B-E08F-420A-809C-84F81E062BA1}" type="slidenum">
              <a:rPr lang="fr-FR" altLang="en-US" sz="1200"/>
              <a:pPr/>
              <a:t>8</a:t>
            </a:fld>
            <a:endParaRPr lang="fr-FR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56A91A-7CE7-45EA-B907-977C72126F49}" type="slidenum">
              <a:rPr lang="fr-FR" altLang="en-US" sz="1200"/>
              <a:pPr/>
              <a:t>9</a:t>
            </a:fld>
            <a:endParaRPr lang="fr-FR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3C0F8E-19BA-4A6E-B266-11277B901B7C}" type="slidenum">
              <a:rPr lang="fr-FR" altLang="en-US" sz="1200"/>
              <a:pPr/>
              <a:t>10</a:t>
            </a:fld>
            <a:endParaRPr lang="fr-FR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ABE43F-34D9-4D10-823F-4789B877C7FF}" type="slidenum">
              <a:rPr lang="fr-FR" altLang="en-US" sz="1200"/>
              <a:pPr/>
              <a:t>11</a:t>
            </a:fld>
            <a:endParaRPr lang="fr-FR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CSI2520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8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fr-FR" b="1" dirty="0" smtClean="0"/>
              <a:t>Le langage Racket (Lisp)</a:t>
            </a:r>
            <a:endParaRPr lang="fr-FR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langage de programmation </a:t>
            </a:r>
            <a:r>
              <a:rPr lang="fr-FR" i="1" dirty="0" smtClean="0"/>
              <a:t>fonctionnelle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8794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smtClean="0"/>
              <a:t>Notions de base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9715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altLang="en-US" dirty="0"/>
              <a:t>La liste est la structure de données fondamentale</a:t>
            </a:r>
          </a:p>
          <a:p>
            <a:pPr>
              <a:lnSpc>
                <a:spcPct val="80000"/>
              </a:lnSpc>
            </a:pPr>
            <a:r>
              <a:rPr lang="fr-FR" altLang="en-US" dirty="0"/>
              <a:t>Atome: un nombre, une chaine de caractères ou un </a:t>
            </a:r>
            <a:r>
              <a:rPr lang="fr-FR" altLang="en-US" dirty="0" smtClean="0"/>
              <a:t>symbole.</a:t>
            </a:r>
          </a:p>
          <a:p>
            <a:pPr lvl="1">
              <a:lnSpc>
                <a:spcPct val="80000"/>
              </a:lnSpc>
            </a:pPr>
            <a:r>
              <a:rPr lang="fr-CA" altLang="en-US" sz="2300" dirty="0" smtClean="0"/>
              <a:t>Tous </a:t>
            </a:r>
            <a:r>
              <a:rPr lang="fr-CA" altLang="en-US" sz="2300" dirty="0"/>
              <a:t>les types de données sont égaux</a:t>
            </a:r>
          </a:p>
          <a:p>
            <a:pPr>
              <a:lnSpc>
                <a:spcPct val="80000"/>
              </a:lnSpc>
            </a:pPr>
            <a:r>
              <a:rPr lang="fr-CA" altLang="en-US" dirty="0"/>
              <a:t>Expression: un atome ou une liste</a:t>
            </a:r>
          </a:p>
          <a:p>
            <a:pPr>
              <a:lnSpc>
                <a:spcPct val="80000"/>
              </a:lnSpc>
            </a:pPr>
            <a:r>
              <a:rPr lang="fr-CA" altLang="en-US" dirty="0"/>
              <a:t>Liste: une série d’expression entre </a:t>
            </a:r>
            <a:r>
              <a:rPr lang="fr-CA" altLang="en-US" dirty="0" smtClean="0"/>
              <a:t>parenthèses</a:t>
            </a:r>
          </a:p>
          <a:p>
            <a:pPr lvl="1">
              <a:lnSpc>
                <a:spcPct val="80000"/>
              </a:lnSpc>
            </a:pPr>
            <a:r>
              <a:rPr lang="fr-CA" altLang="en-US" sz="2300" dirty="0" smtClean="0"/>
              <a:t>Incluant </a:t>
            </a:r>
            <a:r>
              <a:rPr lang="fr-CA" altLang="en-US" sz="2300" dirty="0"/>
              <a:t>la liste vide () </a:t>
            </a:r>
            <a:r>
              <a:rPr lang="fr-CA" altLang="en-US" sz="2300" dirty="0" err="1"/>
              <a:t>nil</a:t>
            </a:r>
            <a:r>
              <a:rPr lang="fr-CA" altLang="en-US" sz="2300" dirty="0"/>
              <a:t>, à la fois liste et atome</a:t>
            </a:r>
          </a:p>
          <a:p>
            <a:pPr>
              <a:lnSpc>
                <a:spcPct val="80000"/>
              </a:lnSpc>
            </a:pPr>
            <a:r>
              <a:rPr lang="fr-CA" altLang="en-US" dirty="0"/>
              <a:t>Une fonction est un objet de première classe (first-class data) qui peut être créée, assignée à des variables, passée comme paramètre ou retournée comme valeur.</a:t>
            </a:r>
            <a:endParaRPr lang="fr-FR" altLang="en-US" dirty="0"/>
          </a:p>
          <a:p>
            <a:pPr>
              <a:lnSpc>
                <a:spcPct val="80000"/>
              </a:lnSpc>
            </a:pPr>
            <a:endParaRPr lang="fr-F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347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Règles d’évaluation</a:t>
            </a:r>
            <a:endParaRPr lang="en-US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2800" smtClean="0"/>
              <a:t>Les constantes s’évaluent pour ce qu’elles sont.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Les identificateurs s’évalue à la valeur qui leur est couramment attribuée.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Les listes s’évalue en évaluant d’abord la première expression qui la compose; 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la valeur de cette expression doit être une fonction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Les arguments de cette fonction sont les valeurs obtenues par l’évaluation des expressions contenues dans le reste de la liste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469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Une Session Lisp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8134350" cy="3962400"/>
          </a:xfrm>
        </p:spPr>
        <p:txBody>
          <a:bodyPr/>
          <a:lstStyle/>
          <a:p>
            <a:r>
              <a:rPr lang="en-US" altLang="en-US" dirty="0" err="1" smtClean="0"/>
              <a:t>Dans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forme</a:t>
            </a:r>
            <a:r>
              <a:rPr lang="en-US" altLang="en-US" dirty="0" smtClean="0"/>
              <a:t> la plus simple, Lisp </a:t>
            </a:r>
            <a:r>
              <a:rPr lang="en-US" altLang="en-US" dirty="0" err="1" smtClean="0"/>
              <a:t>utilise</a:t>
            </a:r>
            <a:r>
              <a:rPr lang="en-US" altLang="en-US" dirty="0" smtClean="0"/>
              <a:t> le </a:t>
            </a:r>
            <a:r>
              <a:rPr lang="en-US" altLang="en-US" dirty="0" err="1" smtClean="0"/>
              <a:t>modèle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programmation</a:t>
            </a:r>
            <a:r>
              <a:rPr lang="en-US" altLang="en-US" dirty="0" smtClean="0"/>
              <a:t> interactive  READ-EVAL-PRINT</a:t>
            </a:r>
          </a:p>
          <a:p>
            <a:endParaRPr lang="en-US" altLang="en-US" sz="2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&gt; (+ 3 4)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7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&gt; (quit)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540125"/>
          <a:ext cx="517842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4258269" imgH="2362530" progId="Paint.Picture">
                  <p:embed/>
                </p:oleObj>
              </mc:Choice>
              <mc:Fallback>
                <p:oleObj name="Bitmap Image" r:id="rId4" imgW="4258269" imgH="23625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40125"/>
                        <a:ext cx="5178425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Évaluation des expressions</a:t>
            </a:r>
            <a:endParaRPr lang="en-US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La notation </a:t>
            </a:r>
            <a:r>
              <a:rPr lang="en-US" altLang="en-US" sz="2800" dirty="0" err="1" smtClean="0"/>
              <a:t>préfixée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l’écriture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d'une</a:t>
            </a:r>
            <a:r>
              <a:rPr lang="en-US" altLang="en-US" sz="2800" dirty="0" smtClean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3+4*5 </a:t>
            </a:r>
            <a:r>
              <a:rPr lang="en-US" altLang="en-US" sz="2400" i="1" dirty="0" err="1" smtClean="0"/>
              <a:t>devient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(+ 3 (* 4 5))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Pour </a:t>
            </a:r>
            <a:r>
              <a:rPr lang="en-US" altLang="en-US" sz="2800" dirty="0" err="1" smtClean="0"/>
              <a:t>évaluer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expression, </a:t>
            </a:r>
            <a:r>
              <a:rPr lang="en-US" altLang="en-US" sz="2800" dirty="0" err="1" smtClean="0"/>
              <a:t>toutes</a:t>
            </a:r>
            <a:r>
              <a:rPr lang="en-US" altLang="en-US" sz="2800" dirty="0" smtClean="0"/>
              <a:t> les sous-expressions </a:t>
            </a:r>
            <a:r>
              <a:rPr lang="en-US" altLang="en-US" sz="2800" dirty="0" err="1" smtClean="0"/>
              <a:t>doivent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évaluées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d'abord</a:t>
            </a:r>
            <a:r>
              <a:rPr lang="en-US" altLang="en-US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/>
              <a:t>L’évaluation</a:t>
            </a:r>
            <a:r>
              <a:rPr lang="en-US" altLang="en-US" sz="2400" dirty="0" smtClean="0"/>
              <a:t> suit </a:t>
            </a:r>
            <a:r>
              <a:rPr lang="en-US" altLang="en-US" sz="2400" dirty="0" err="1" smtClean="0"/>
              <a:t>donc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l'ordre</a:t>
            </a:r>
            <a:r>
              <a:rPr lang="en-US" altLang="en-US" sz="2400" dirty="0" smtClean="0"/>
              <a:t> normal de </a:t>
            </a:r>
            <a:r>
              <a:rPr lang="en-US" altLang="en-US" sz="2400" dirty="0" err="1" smtClean="0"/>
              <a:t>réduction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            (+ 3 (* 4 5))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               (+ 3 20)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                   23</a:t>
            </a:r>
          </a:p>
        </p:txBody>
      </p:sp>
    </p:spTree>
    <p:extLst>
      <p:ext uri="{BB962C8B-B14F-4D97-AF65-F5344CB8AC3E}">
        <p14:creationId xmlns:p14="http://schemas.microsoft.com/office/powerpoint/2010/main" val="23540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nombres</a:t>
            </a:r>
            <a:r>
              <a:rPr lang="en-CA" dirty="0" smtClean="0"/>
              <a:t> </a:t>
            </a:r>
            <a:r>
              <a:rPr lang="en-CA" dirty="0" err="1" smtClean="0"/>
              <a:t>réels</a:t>
            </a:r>
            <a:r>
              <a:rPr lang="en-CA" dirty="0" smtClean="0"/>
              <a:t> </a:t>
            </a:r>
            <a:r>
              <a:rPr lang="en-CA" dirty="0" err="1" smtClean="0"/>
              <a:t>peuvent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représentés</a:t>
            </a:r>
            <a:r>
              <a:rPr lang="en-CA" dirty="0" smtClean="0"/>
              <a:t> de </a:t>
            </a:r>
            <a:r>
              <a:rPr lang="en-CA" dirty="0" err="1" smtClean="0"/>
              <a:t>facon</a:t>
            </a:r>
            <a:r>
              <a:rPr lang="en-CA" dirty="0" smtClean="0"/>
              <a:t> </a:t>
            </a:r>
            <a:r>
              <a:rPr lang="en-CA" dirty="0" err="1" smtClean="0"/>
              <a:t>exacte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inexacte</a:t>
            </a:r>
            <a:endParaRPr lang="en-CA" dirty="0" smtClean="0"/>
          </a:p>
          <a:p>
            <a:r>
              <a:rPr lang="en-CA" dirty="0" smtClean="0"/>
              <a:t>La </a:t>
            </a:r>
            <a:r>
              <a:rPr lang="en-CA" dirty="0" err="1" smtClean="0"/>
              <a:t>représentation</a:t>
            </a:r>
            <a:r>
              <a:rPr lang="en-CA" dirty="0" smtClean="0"/>
              <a:t> </a:t>
            </a:r>
            <a:r>
              <a:rPr lang="en-CA" dirty="0" err="1" smtClean="0"/>
              <a:t>exacte</a:t>
            </a:r>
            <a:r>
              <a:rPr lang="en-CA" dirty="0" smtClean="0"/>
              <a:t> utilise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représentation</a:t>
            </a:r>
            <a:r>
              <a:rPr lang="en-CA" dirty="0" smtClean="0"/>
              <a:t> par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rationnels</a:t>
            </a:r>
            <a:r>
              <a:rPr lang="en-CA" dirty="0" smtClean="0"/>
              <a:t>, </a:t>
            </a:r>
            <a:r>
              <a:rPr lang="en-CA" dirty="0" err="1" smtClean="0"/>
              <a:t>ainsi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La </a:t>
            </a:r>
            <a:r>
              <a:rPr lang="en-CA" dirty="0" err="1" smtClean="0"/>
              <a:t>plupart</a:t>
            </a:r>
            <a:r>
              <a:rPr lang="en-CA" dirty="0" smtClean="0"/>
              <a:t> des </a:t>
            </a:r>
            <a:r>
              <a:rPr lang="en-CA" dirty="0" err="1" smtClean="0"/>
              <a:t>opérations</a:t>
            </a:r>
            <a:r>
              <a:rPr lang="en-CA" dirty="0" smtClean="0"/>
              <a:t> </a:t>
            </a:r>
            <a:r>
              <a:rPr lang="en-CA" dirty="0" err="1" smtClean="0"/>
              <a:t>mathématiques</a:t>
            </a:r>
            <a:r>
              <a:rPr lang="en-CA" dirty="0" smtClean="0"/>
              <a:t> </a:t>
            </a:r>
            <a:r>
              <a:rPr lang="en-CA" dirty="0" err="1" smtClean="0"/>
              <a:t>retournent</a:t>
            </a:r>
            <a:r>
              <a:rPr lang="en-CA" dirty="0" smtClean="0"/>
              <a:t> des </a:t>
            </a:r>
            <a:r>
              <a:rPr lang="en-CA" dirty="0" err="1" smtClean="0"/>
              <a:t>nombres</a:t>
            </a:r>
            <a:r>
              <a:rPr lang="en-CA" dirty="0" smtClean="0"/>
              <a:t> </a:t>
            </a:r>
            <a:r>
              <a:rPr lang="en-CA" dirty="0" err="1" smtClean="0"/>
              <a:t>exactes</a:t>
            </a:r>
            <a:endParaRPr lang="en-CA" dirty="0" smtClean="0"/>
          </a:p>
          <a:p>
            <a:pPr lvl="1"/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celles</a:t>
            </a:r>
            <a:r>
              <a:rPr lang="en-CA" dirty="0" smtClean="0"/>
              <a:t> </a:t>
            </a:r>
            <a:r>
              <a:rPr lang="en-CA" dirty="0" err="1" smtClean="0"/>
              <a:t>suceptibles</a:t>
            </a:r>
            <a:r>
              <a:rPr lang="en-CA" dirty="0" smtClean="0"/>
              <a:t> de </a:t>
            </a:r>
            <a:r>
              <a:rPr lang="en-CA" dirty="0" err="1" smtClean="0"/>
              <a:t>retourner</a:t>
            </a:r>
            <a:r>
              <a:rPr lang="en-CA" dirty="0" smtClean="0"/>
              <a:t> des </a:t>
            </a:r>
            <a:r>
              <a:rPr lang="en-CA" dirty="0" err="1" smtClean="0"/>
              <a:t>nombres</a:t>
            </a:r>
            <a:r>
              <a:rPr lang="en-CA" dirty="0" smtClean="0"/>
              <a:t> </a:t>
            </a:r>
            <a:r>
              <a:rPr lang="en-CA" dirty="0" err="1" smtClean="0"/>
              <a:t>irrationnels</a:t>
            </a:r>
            <a:endParaRPr lang="en-CA" dirty="0" smtClean="0"/>
          </a:p>
          <a:p>
            <a:pPr lvl="2"/>
            <a:r>
              <a:rPr lang="en-CA" dirty="0"/>
              <a:t>e</a:t>
            </a:r>
            <a:r>
              <a:rPr lang="en-CA" dirty="0" smtClean="0"/>
              <a:t>.g.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Repr</a:t>
            </a:r>
            <a:r>
              <a:rPr lang="en-CA" dirty="0" err="1"/>
              <a:t>é</a:t>
            </a:r>
            <a:r>
              <a:rPr lang="en-CA" dirty="0" err="1" smtClean="0"/>
              <a:t>sentation</a:t>
            </a:r>
            <a:r>
              <a:rPr lang="en-CA" dirty="0" smtClean="0"/>
              <a:t> </a:t>
            </a:r>
            <a:r>
              <a:rPr lang="en-CA" dirty="0" err="1" smtClean="0"/>
              <a:t>exacte</a:t>
            </a:r>
            <a:r>
              <a:rPr lang="en-CA" dirty="0" smtClean="0"/>
              <a:t> et </a:t>
            </a:r>
            <a:r>
              <a:rPr lang="en-CA" dirty="0" err="1" smtClean="0"/>
              <a:t>inexacte</a:t>
            </a:r>
            <a:r>
              <a:rPr lang="en-CA" dirty="0" smtClean="0"/>
              <a:t> des </a:t>
            </a:r>
            <a:r>
              <a:rPr lang="en-CA" dirty="0" err="1" smtClean="0"/>
              <a:t>nombres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274175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&gt; (/ 50 6)</a:t>
            </a:r>
          </a:p>
          <a:p>
            <a:r>
              <a:rPr lang="en-CA" dirty="0"/>
              <a:t>8 </a:t>
            </a:r>
            <a:r>
              <a:rPr lang="en-CA" dirty="0" smtClean="0"/>
              <a:t>1/3 ; i.e. 8 et 1/3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70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écrit</a:t>
            </a:r>
            <a:r>
              <a:rPr lang="en-CA" dirty="0" smtClean="0"/>
              <a:t> avec un point </a:t>
            </a:r>
            <a:r>
              <a:rPr lang="en-CA" dirty="0" err="1" smtClean="0"/>
              <a:t>est</a:t>
            </a:r>
            <a:r>
              <a:rPr lang="en-CA" dirty="0" smtClean="0"/>
              <a:t> un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ineacte</a:t>
            </a:r>
            <a:endParaRPr lang="en-CA" dirty="0" smtClean="0"/>
          </a:p>
          <a:p>
            <a:pPr lvl="1"/>
            <a:r>
              <a:rPr lang="en-CA" dirty="0" smtClean="0"/>
              <a:t>La </a:t>
            </a:r>
            <a:r>
              <a:rPr lang="en-CA" dirty="0" err="1" smtClean="0"/>
              <a:t>représentation</a:t>
            </a:r>
            <a:r>
              <a:rPr lang="en-CA" dirty="0" smtClean="0"/>
              <a:t> IEEE754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alors</a:t>
            </a:r>
            <a:r>
              <a:rPr lang="en-CA" dirty="0" smtClean="0"/>
              <a:t> </a:t>
            </a:r>
            <a:r>
              <a:rPr lang="en-CA" dirty="0" err="1" smtClean="0"/>
              <a:t>adoptée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La conversion de </a:t>
            </a:r>
            <a:r>
              <a:rPr lang="en-CA" dirty="0" err="1" smtClean="0"/>
              <a:t>inexacte</a:t>
            </a:r>
            <a:r>
              <a:rPr lang="en-CA" dirty="0" smtClean="0"/>
              <a:t> à </a:t>
            </a:r>
            <a:r>
              <a:rPr lang="en-CA" dirty="0" err="1" smtClean="0"/>
              <a:t>exacte</a:t>
            </a:r>
            <a:r>
              <a:rPr lang="en-CA" dirty="0" smtClean="0"/>
              <a:t> </a:t>
            </a:r>
            <a:r>
              <a:rPr lang="en-CA" dirty="0" err="1" smtClean="0"/>
              <a:t>s’écrit</a:t>
            </a:r>
            <a:r>
              <a:rPr lang="en-CA" dirty="0" smtClean="0"/>
              <a:t>: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La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truncate</a:t>
            </a:r>
            <a:r>
              <a:rPr lang="en-CA" dirty="0" smtClean="0"/>
              <a:t> </a:t>
            </a:r>
            <a:r>
              <a:rPr lang="en-CA" dirty="0" err="1" smtClean="0"/>
              <a:t>retournera</a:t>
            </a:r>
            <a:r>
              <a:rPr lang="en-CA" dirty="0" smtClean="0"/>
              <a:t> </a:t>
            </a:r>
            <a:r>
              <a:rPr lang="en-CA" dirty="0" err="1" smtClean="0"/>
              <a:t>l’entier</a:t>
            </a:r>
            <a:r>
              <a:rPr lang="en-CA" dirty="0" smtClean="0"/>
              <a:t> </a:t>
            </a:r>
            <a:r>
              <a:rPr lang="en-CA" dirty="0" smtClean="0"/>
              <a:t>qui </a:t>
            </a:r>
            <a:r>
              <a:rPr lang="en-CA" smtClean="0"/>
              <a:t>précède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Représentation</a:t>
            </a:r>
            <a:r>
              <a:rPr lang="en-CA" dirty="0"/>
              <a:t> </a:t>
            </a:r>
            <a:r>
              <a:rPr lang="en-CA" dirty="0" err="1"/>
              <a:t>exacte</a:t>
            </a:r>
            <a:r>
              <a:rPr lang="en-CA" dirty="0"/>
              <a:t> et </a:t>
            </a:r>
            <a:r>
              <a:rPr lang="en-CA" dirty="0" err="1"/>
              <a:t>inexacte</a:t>
            </a:r>
            <a:r>
              <a:rPr lang="en-CA" dirty="0"/>
              <a:t> des </a:t>
            </a:r>
            <a:r>
              <a:rPr lang="en-CA" dirty="0" err="1"/>
              <a:t>nombres</a:t>
            </a:r>
            <a:r>
              <a:rPr lang="en-CA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(/ 50.0 6)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8.333333333333334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4221088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(inexact-&gt;exact (/ 50.0 6))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8 187649984473771/562949953421312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0360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(truncate (/ 10 3))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(truncate 3.7)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Formes syntaxiques spéciales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 err="1"/>
              <a:t>Certaines</a:t>
            </a:r>
            <a:r>
              <a:rPr lang="en-US" altLang="en-US" dirty="0"/>
              <a:t> </a:t>
            </a:r>
            <a:r>
              <a:rPr lang="en-US" altLang="en-US" dirty="0" err="1"/>
              <a:t>fonctions</a:t>
            </a:r>
            <a:r>
              <a:rPr lang="en-US" altLang="en-US" dirty="0"/>
              <a:t> </a:t>
            </a:r>
            <a:r>
              <a:rPr lang="en-US" altLang="en-US" dirty="0" err="1" smtClean="0"/>
              <a:t>n'obéissent</a:t>
            </a:r>
            <a:r>
              <a:rPr lang="en-US" altLang="en-US" dirty="0" smtClean="0"/>
              <a:t> </a:t>
            </a:r>
            <a:r>
              <a:rPr lang="en-US" altLang="en-US" dirty="0"/>
              <a:t>pas à la </a:t>
            </a:r>
            <a:r>
              <a:rPr lang="en-US" altLang="en-US" dirty="0" err="1"/>
              <a:t>règle</a:t>
            </a:r>
            <a:r>
              <a:rPr lang="en-US" altLang="en-US" dirty="0"/>
              <a:t> </a:t>
            </a:r>
            <a:r>
              <a:rPr lang="en-US" altLang="en-US" dirty="0" err="1"/>
              <a:t>d’évaluation</a:t>
            </a:r>
            <a:r>
              <a:rPr lang="en-US" altLang="en-US" dirty="0"/>
              <a:t> </a:t>
            </a:r>
            <a:r>
              <a:rPr lang="en-US" altLang="en-US" dirty="0" err="1" smtClean="0"/>
              <a:t>normale</a:t>
            </a:r>
            <a:endParaRPr lang="en-US" altLang="en-US" dirty="0" smtClean="0"/>
          </a:p>
          <a:p>
            <a:pPr marL="713232" lvl="1" indent="-457200">
              <a:lnSpc>
                <a:spcPct val="90000"/>
              </a:lnSpc>
            </a:pPr>
            <a:r>
              <a:rPr lang="en-US" altLang="en-US" dirty="0" err="1" smtClean="0"/>
              <a:t>ces</a:t>
            </a:r>
            <a:r>
              <a:rPr lang="en-US" altLang="en-US" dirty="0" smtClean="0"/>
              <a:t> </a:t>
            </a:r>
            <a:r>
              <a:rPr lang="en-US" altLang="en-US" dirty="0" err="1"/>
              <a:t>fonctions</a:t>
            </a:r>
            <a:r>
              <a:rPr lang="en-US" altLang="en-US" dirty="0"/>
              <a:t> </a:t>
            </a:r>
            <a:r>
              <a:rPr lang="en-US" altLang="en-US" dirty="0" err="1"/>
              <a:t>sont</a:t>
            </a:r>
            <a:r>
              <a:rPr lang="en-US" altLang="en-US" dirty="0"/>
              <a:t> </a:t>
            </a:r>
            <a:r>
              <a:rPr lang="en-US" altLang="en-US" dirty="0" err="1"/>
              <a:t>dites</a:t>
            </a:r>
            <a:r>
              <a:rPr lang="en-US" altLang="en-US" dirty="0"/>
              <a:t> de </a:t>
            </a:r>
            <a:r>
              <a:rPr lang="en-US" altLang="en-US" dirty="0" err="1"/>
              <a:t>formes</a:t>
            </a:r>
            <a:r>
              <a:rPr lang="en-US" altLang="en-US" dirty="0"/>
              <a:t> </a:t>
            </a:r>
            <a:r>
              <a:rPr lang="en-US" altLang="en-US" dirty="0" err="1"/>
              <a:t>syntaxiques</a:t>
            </a:r>
            <a:r>
              <a:rPr lang="en-US" altLang="en-US" dirty="0"/>
              <a:t> </a:t>
            </a:r>
            <a:r>
              <a:rPr lang="en-US" altLang="en-US" dirty="0" err="1"/>
              <a:t>spéciales</a:t>
            </a:r>
            <a:r>
              <a:rPr lang="en-US" altLang="en-US" dirty="0"/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 err="1"/>
              <a:t>L’évaluation</a:t>
            </a:r>
            <a:r>
              <a:rPr lang="en-US" altLang="en-US" dirty="0"/>
              <a:t> de </a:t>
            </a:r>
            <a:r>
              <a:rPr lang="en-US" altLang="en-US" dirty="0" err="1"/>
              <a:t>leurs</a:t>
            </a:r>
            <a:r>
              <a:rPr lang="en-US" altLang="en-US" dirty="0"/>
              <a:t> arguments </a:t>
            </a:r>
            <a:r>
              <a:rPr lang="en-US" altLang="en-US" dirty="0" err="1"/>
              <a:t>est</a:t>
            </a:r>
            <a:r>
              <a:rPr lang="en-US" altLang="en-US" dirty="0"/>
              <a:t> </a:t>
            </a:r>
            <a:r>
              <a:rPr lang="en-US" altLang="en-US" dirty="0" err="1"/>
              <a:t>plutôt</a:t>
            </a:r>
            <a:r>
              <a:rPr lang="en-US" altLang="en-US" dirty="0"/>
              <a:t> </a:t>
            </a:r>
            <a:r>
              <a:rPr lang="en-US" altLang="en-US" dirty="0" err="1"/>
              <a:t>différée</a:t>
            </a:r>
            <a:r>
              <a:rPr lang="en-US" altLang="en-US" dirty="0"/>
              <a:t> </a:t>
            </a:r>
            <a:r>
              <a:rPr lang="en-US" altLang="en-US" dirty="0" err="1"/>
              <a:t>jusqu’à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qu</a:t>
            </a:r>
            <a:r>
              <a:rPr lang="en-US" altLang="en-US" dirty="0"/>
              <a:t>' </a:t>
            </a:r>
            <a:r>
              <a:rPr lang="en-US" altLang="en-US" dirty="0" err="1"/>
              <a:t>il</a:t>
            </a:r>
            <a:r>
              <a:rPr lang="en-US" altLang="en-US" dirty="0"/>
              <a:t> </a:t>
            </a:r>
            <a:r>
              <a:rPr lang="en-US" altLang="en-US" dirty="0" err="1"/>
              <a:t>soit</a:t>
            </a:r>
            <a:r>
              <a:rPr lang="en-US" altLang="en-US" dirty="0"/>
              <a:t> </a:t>
            </a:r>
            <a:r>
              <a:rPr lang="en-US" altLang="en-US" dirty="0" err="1"/>
              <a:t>requis</a:t>
            </a:r>
            <a:r>
              <a:rPr lang="en-US" altLang="en-US" dirty="0"/>
              <a:t> d' en </a:t>
            </a:r>
            <a:r>
              <a:rPr lang="en-US" altLang="en-US" dirty="0" err="1"/>
              <a:t>connaitre</a:t>
            </a:r>
            <a:r>
              <a:rPr lang="en-US" altLang="en-US" dirty="0"/>
              <a:t> la </a:t>
            </a:r>
            <a:r>
              <a:rPr lang="en-US" altLang="en-US" dirty="0" err="1"/>
              <a:t>valeur</a:t>
            </a:r>
            <a:r>
              <a:rPr lang="en-US" altLang="en-US" dirty="0"/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Les </a:t>
            </a:r>
            <a:r>
              <a:rPr lang="en-US" altLang="en-US" dirty="0" err="1"/>
              <a:t>principales</a:t>
            </a:r>
            <a:r>
              <a:rPr lang="en-US" altLang="en-US" dirty="0"/>
              <a:t> </a:t>
            </a:r>
            <a:r>
              <a:rPr lang="en-US" altLang="en-US" dirty="0" err="1"/>
              <a:t>formes</a:t>
            </a:r>
            <a:r>
              <a:rPr lang="en-US" altLang="en-US" dirty="0"/>
              <a:t> </a:t>
            </a:r>
            <a:r>
              <a:rPr lang="en-US" altLang="en-US" dirty="0" err="1"/>
              <a:t>spéciales</a:t>
            </a:r>
            <a:r>
              <a:rPr lang="en-US" altLang="en-US" dirty="0"/>
              <a:t> </a:t>
            </a:r>
            <a:r>
              <a:rPr lang="en-US" altLang="en-US" dirty="0" err="1"/>
              <a:t>sont</a:t>
            </a:r>
            <a:r>
              <a:rPr lang="en-US" altLang="en-US" dirty="0"/>
              <a:t>: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fr-CA" altLang="en-US" sz="2000" dirty="0" smtClean="0"/>
              <a:t>L’alternative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fr-CA" altLang="en-US" sz="2000" dirty="0" smtClean="0"/>
              <a:t>Le branchement conditionnel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fr-CA" altLang="en-US" sz="2000" dirty="0" smtClean="0"/>
              <a:t>La création de portée locale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fr-CA" altLang="en-US" sz="2000" dirty="0" smtClean="0"/>
              <a:t>La citation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370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1. L’alternative</a:t>
            </a:r>
            <a:endParaRPr lang="en-US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		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(if (=  x  0)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infini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(/ 1  x))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L' expression qui suit le if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d' </a:t>
            </a:r>
            <a:r>
              <a:rPr lang="en-US" altLang="en-US" dirty="0" err="1" smtClean="0"/>
              <a:t>abord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évaluée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vraie</a:t>
            </a:r>
            <a:r>
              <a:rPr lang="en-US" altLang="en-US" dirty="0" smtClean="0"/>
              <a:t> (#t) </a:t>
            </a:r>
            <a:r>
              <a:rPr lang="en-US" altLang="en-US" dirty="0" err="1" smtClean="0"/>
              <a:t>alors</a:t>
            </a:r>
            <a:r>
              <a:rPr lang="en-US" altLang="en-US" dirty="0" smtClean="0"/>
              <a:t> le second argument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évalué</a:t>
            </a:r>
            <a:r>
              <a:rPr lang="en-US" altLang="en-US" dirty="0" smtClean="0"/>
              <a:t> et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retournée</a:t>
            </a:r>
            <a:r>
              <a:rPr lang="en-US" altLang="en-US" dirty="0" smtClean="0"/>
              <a:t> sans </a:t>
            </a:r>
            <a:r>
              <a:rPr lang="en-US" altLang="en-US" dirty="0" err="1" smtClean="0"/>
              <a:t>évaluer</a:t>
            </a:r>
            <a:r>
              <a:rPr lang="en-US" altLang="en-US" dirty="0" smtClean="0"/>
              <a:t> le </a:t>
            </a:r>
            <a:r>
              <a:rPr lang="en-US" altLang="en-US" dirty="0" err="1" smtClean="0"/>
              <a:t>troisième</a:t>
            </a:r>
            <a:r>
              <a:rPr lang="en-US" altLang="en-US" dirty="0" smtClean="0"/>
              <a:t> argument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sinon</a:t>
            </a:r>
            <a:r>
              <a:rPr lang="en-US" altLang="en-US" dirty="0" smtClean="0"/>
              <a:t> c'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le </a:t>
            </a:r>
            <a:r>
              <a:rPr lang="en-US" altLang="en-US" dirty="0" err="1" smtClean="0"/>
              <a:t>troisième</a:t>
            </a:r>
            <a:r>
              <a:rPr lang="en-US" altLang="en-US" dirty="0" smtClean="0"/>
              <a:t> argument qui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évalué</a:t>
            </a:r>
            <a:r>
              <a:rPr lang="en-US" altLang="en-US" dirty="0" smtClean="0"/>
              <a:t> et </a:t>
            </a:r>
            <a:r>
              <a:rPr lang="en-US" altLang="en-US" dirty="0" err="1" smtClean="0"/>
              <a:t>retourné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2. Le branchement conditionnel</a:t>
            </a:r>
            <a:endParaRPr lang="en-US" alt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CA" altLang="en-US" sz="2800" dirty="0" smtClean="0"/>
              <a:t>	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((&lt;x </a:t>
            </a:r>
            <a:r>
              <a:rPr lang="fr-CA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((&gt;x </a:t>
            </a:r>
            <a:r>
              <a:rPr lang="fr-CA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fr-CA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x))</a:t>
            </a:r>
          </a:p>
          <a:p>
            <a:pPr>
              <a:lnSpc>
                <a:spcPct val="90000"/>
              </a:lnSpc>
            </a:pPr>
            <a:r>
              <a:rPr lang="fr-CA" altLang="en-US" sz="2800" dirty="0" smtClean="0"/>
              <a:t>La fonction </a:t>
            </a:r>
            <a:r>
              <a:rPr lang="fr-CA" altLang="en-US" sz="2800" dirty="0" err="1" smtClean="0"/>
              <a:t>cond</a:t>
            </a:r>
            <a:r>
              <a:rPr lang="fr-CA" altLang="en-US" sz="2800" dirty="0" smtClean="0"/>
              <a:t> est suivie d' une série de listes composée de deux expressions. Si la première des deux expressions d' une de ces listes s’évalue à </a:t>
            </a:r>
            <a:r>
              <a:rPr lang="en-US" altLang="en-US" sz="2800" dirty="0" smtClean="0"/>
              <a:t>#t</a:t>
            </a:r>
            <a:r>
              <a:rPr lang="fr-CA" altLang="en-US" sz="2800" dirty="0" smtClean="0"/>
              <a:t> alors la valeur de la seconde expression est retournée</a:t>
            </a:r>
          </a:p>
          <a:p>
            <a:pPr>
              <a:lnSpc>
                <a:spcPct val="90000"/>
              </a:lnSpc>
            </a:pPr>
            <a:r>
              <a:rPr lang="fr-CA" altLang="en-US" sz="2800" dirty="0" smtClean="0"/>
              <a:t>sinon il faut passer a la liste suivante. </a:t>
            </a:r>
          </a:p>
          <a:p>
            <a:pPr>
              <a:lnSpc>
                <a:spcPct val="90000"/>
              </a:lnSpc>
            </a:pPr>
            <a:r>
              <a:rPr lang="fr-CA" altLang="en-US" sz="2800" dirty="0" smtClean="0"/>
              <a:t>Si aucune des listes s’évalue à T alors la valeur </a:t>
            </a:r>
            <a:r>
              <a:rPr lang="fr-CA" altLang="en-US" sz="2800" i="1" dirty="0" err="1" smtClean="0"/>
              <a:t>nil</a:t>
            </a:r>
            <a:r>
              <a:rPr lang="fr-CA" altLang="en-US" sz="2800" dirty="0" smtClean="0"/>
              <a:t> est retournée.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33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827088" y="2205038"/>
            <a:ext cx="792717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((or (&lt;= age 3) (&gt;= age 65))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((&lt;= 4 age 6) 0.5)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((&lt;= 7 age 12) 1.0)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((&lt;= 13 age 15) 1.5)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((&lt;= 16 age 18) 1.8)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(else 2.0)))</a:t>
            </a:r>
          </a:p>
        </p:txBody>
      </p:sp>
    </p:spTree>
    <p:extLst>
      <p:ext uri="{BB962C8B-B14F-4D97-AF65-F5344CB8AC3E}">
        <p14:creationId xmlns:p14="http://schemas.microsoft.com/office/powerpoint/2010/main" val="15318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Historique</a:t>
            </a:r>
            <a:endParaRPr lang="fr-FR" alt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772400" cy="5043587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fr-FR" altLang="en-US" sz="2800" dirty="0" smtClean="0"/>
              <a:t>Langage conçu par John McCarthy entre 1956 - 1959 au MIT pour des applications liées a l'intelligence artificielle</a:t>
            </a:r>
          </a:p>
          <a:p>
            <a:pPr lvl="1">
              <a:lnSpc>
                <a:spcPct val="80000"/>
              </a:lnSpc>
            </a:pPr>
            <a:r>
              <a:rPr lang="fr-FR" altLang="en-US" sz="2400" dirty="0" smtClean="0"/>
              <a:t>donc l'un des plus vieux langages toujours utilisés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1960: McCarthy </a:t>
            </a:r>
            <a:r>
              <a:rPr lang="en-CA" altLang="en-US" sz="2400" dirty="0" err="1" smtClean="0"/>
              <a:t>publie</a:t>
            </a:r>
            <a:r>
              <a:rPr lang="en-CA" altLang="en-US" sz="2400" dirty="0" smtClean="0"/>
              <a:t> un article </a:t>
            </a:r>
            <a:r>
              <a:rPr lang="en-CA" altLang="en-US" sz="2400" dirty="0" err="1" smtClean="0"/>
              <a:t>sur</a:t>
            </a:r>
            <a:r>
              <a:rPr lang="en-CA" altLang="en-US" sz="2400" dirty="0" smtClean="0"/>
              <a:t> Lisp</a:t>
            </a:r>
            <a:endParaRPr lang="fr-FR" altLang="en-US" sz="2400" dirty="0" smtClean="0"/>
          </a:p>
          <a:p>
            <a:pPr>
              <a:lnSpc>
                <a:spcPct val="80000"/>
              </a:lnSpc>
            </a:pPr>
            <a:r>
              <a:rPr lang="fr-FR" altLang="en-US" sz="2800" dirty="0" smtClean="0"/>
              <a:t>LISP = </a:t>
            </a:r>
            <a:r>
              <a:rPr lang="fr-FR" altLang="en-US" sz="2800" dirty="0" err="1" smtClean="0"/>
              <a:t>LISt</a:t>
            </a:r>
            <a:r>
              <a:rPr lang="fr-FR" altLang="en-US" sz="2800" dirty="0" smtClean="0"/>
              <a:t> Processor</a:t>
            </a:r>
          </a:p>
          <a:p>
            <a:pPr>
              <a:lnSpc>
                <a:spcPct val="80000"/>
              </a:lnSpc>
            </a:pPr>
            <a:r>
              <a:rPr lang="fr-FR" altLang="en-US" sz="2800" dirty="0" smtClean="0"/>
              <a:t>Issu de la théorie du </a:t>
            </a:r>
            <a:r>
              <a:rPr lang="fr-FR" altLang="en-US" sz="2800" dirty="0" smtClean="0">
                <a:sym typeface="Symbol" pitchFamily="18" charset="2"/>
              </a:rPr>
              <a:t></a:t>
            </a:r>
            <a:r>
              <a:rPr lang="fr-FR" altLang="en-US" sz="2800" dirty="0" smtClean="0"/>
              <a:t>-calcul </a:t>
            </a:r>
          </a:p>
          <a:p>
            <a:pPr lvl="1">
              <a:lnSpc>
                <a:spcPct val="80000"/>
              </a:lnSpc>
            </a:pPr>
            <a:r>
              <a:rPr lang="fr-FR" altLang="en-US" sz="2400" dirty="0" smtClean="0"/>
              <a:t>permet aux fonctions d’être les valeurs d’une expression</a:t>
            </a:r>
            <a:endParaRPr lang="fr-FR" altLang="en-US" sz="2400" dirty="0"/>
          </a:p>
          <a:p>
            <a:pPr>
              <a:lnSpc>
                <a:spcPct val="80000"/>
              </a:lnSpc>
            </a:pPr>
            <a:r>
              <a:rPr lang="fr-FR" altLang="en-US" sz="3200" dirty="0" smtClean="0"/>
              <a:t>Plusieurs dialectes: </a:t>
            </a:r>
          </a:p>
          <a:p>
            <a:pPr lvl="1">
              <a:lnSpc>
                <a:spcPct val="80000"/>
              </a:lnSpc>
            </a:pPr>
            <a:r>
              <a:rPr lang="fr-FR" altLang="en-US" sz="2800" dirty="0" smtClean="0"/>
              <a:t>Lisp 1.5 (1960)</a:t>
            </a:r>
          </a:p>
          <a:p>
            <a:pPr lvl="1">
              <a:lnSpc>
                <a:spcPct val="80000"/>
              </a:lnSpc>
            </a:pPr>
            <a:r>
              <a:rPr lang="fr-FR" altLang="en-US" sz="2800" dirty="0" err="1" smtClean="0"/>
              <a:t>Scheme</a:t>
            </a:r>
            <a:r>
              <a:rPr lang="fr-FR" altLang="en-US" sz="2800" dirty="0" smtClean="0"/>
              <a:t> (1975)</a:t>
            </a:r>
          </a:p>
          <a:p>
            <a:pPr lvl="1">
              <a:lnSpc>
                <a:spcPct val="80000"/>
              </a:lnSpc>
            </a:pPr>
            <a:r>
              <a:rPr lang="fr-FR" altLang="en-US" sz="2800" dirty="0" smtClean="0"/>
              <a:t>Common Lisp (1985)</a:t>
            </a:r>
          </a:p>
          <a:p>
            <a:pPr lvl="1">
              <a:lnSpc>
                <a:spcPct val="80000"/>
              </a:lnSpc>
            </a:pPr>
            <a:r>
              <a:rPr lang="fr-FR" altLang="en-US" sz="2800" dirty="0" smtClean="0"/>
              <a:t>PLT </a:t>
            </a:r>
            <a:r>
              <a:rPr lang="fr-FR" altLang="en-US" sz="2800" dirty="0" err="1" smtClean="0"/>
              <a:t>Scheme</a:t>
            </a:r>
            <a:r>
              <a:rPr lang="fr-FR" altLang="en-US" sz="2800" dirty="0" smtClean="0"/>
              <a:t> (Racket) (1995)</a:t>
            </a:r>
          </a:p>
        </p:txBody>
      </p:sp>
    </p:spTree>
    <p:extLst>
      <p:ext uri="{BB962C8B-B14F-4D97-AF65-F5344CB8AC3E}">
        <p14:creationId xmlns:p14="http://schemas.microsoft.com/office/powerpoint/2010/main" val="40964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3. La création de portée locale</a:t>
            </a:r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		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((pi 3) (d 4)) (* pi d))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12</a:t>
            </a:r>
          </a:p>
          <a:p>
            <a:r>
              <a:rPr lang="en-US" altLang="en-US" sz="2800" dirty="0" smtClean="0"/>
              <a:t>Le premier argument de </a:t>
            </a:r>
            <a:r>
              <a:rPr lang="en-US" altLang="en-US" sz="2800" dirty="0" err="1" smtClean="0"/>
              <a:t>cette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liste</a:t>
            </a:r>
            <a:r>
              <a:rPr lang="en-US" altLang="en-US" sz="2800" dirty="0" smtClean="0"/>
              <a:t> de liens </a:t>
            </a:r>
            <a:r>
              <a:rPr lang="en-US" altLang="en-US" sz="2800" dirty="0" err="1" smtClean="0"/>
              <a:t>créés</a:t>
            </a:r>
            <a:r>
              <a:rPr lang="en-US" altLang="en-US" sz="2800" dirty="0" smtClean="0"/>
              <a:t> entre un </a:t>
            </a:r>
            <a:r>
              <a:rPr lang="en-US" altLang="en-US" sz="2800" dirty="0" err="1" smtClean="0"/>
              <a:t>identificateur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valeur</a:t>
            </a:r>
            <a:endParaRPr lang="en-US" altLang="en-US" sz="2800" dirty="0" smtClean="0"/>
          </a:p>
          <a:p>
            <a:r>
              <a:rPr lang="en-US" altLang="en-US" sz="2800" dirty="0" err="1" smtClean="0"/>
              <a:t>Ces</a:t>
            </a:r>
            <a:r>
              <a:rPr lang="en-US" altLang="en-US" sz="2800" dirty="0" smtClean="0"/>
              <a:t> liens ne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valides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l’évaluation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l’expression</a:t>
            </a:r>
            <a:r>
              <a:rPr lang="en-US" altLang="en-US" sz="2800" dirty="0" smtClean="0"/>
              <a:t> qui suit (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même</a:t>
            </a:r>
            <a:r>
              <a:rPr lang="en-US" altLang="en-US" sz="2800" dirty="0" smtClean="0"/>
              <a:t> y en </a:t>
            </a:r>
            <a:r>
              <a:rPr lang="en-US" altLang="en-US" sz="2800" dirty="0" err="1" smtClean="0"/>
              <a:t>avoir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plusieurs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afin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permettre</a:t>
            </a:r>
            <a:r>
              <a:rPr lang="en-US" altLang="en-US" sz="2800" dirty="0" smtClean="0"/>
              <a:t> l' </a:t>
            </a:r>
            <a:r>
              <a:rPr lang="en-US" altLang="en-US" sz="2800" dirty="0" err="1" smtClean="0"/>
              <a:t>exécution</a:t>
            </a:r>
            <a:r>
              <a:rPr lang="en-US" altLang="en-US" sz="2800" dirty="0" smtClean="0"/>
              <a:t> d'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séquence</a:t>
            </a:r>
            <a:r>
              <a:rPr lang="en-US" alt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47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4. La citation</a:t>
            </a:r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	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(quote (1 2 3))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       (1 2 3)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La </a:t>
            </a:r>
            <a:r>
              <a:rPr lang="en-US" altLang="en-US" dirty="0" err="1"/>
              <a:t>fonction</a:t>
            </a:r>
            <a:r>
              <a:rPr lang="en-US" altLang="en-US" dirty="0"/>
              <a:t> quote </a:t>
            </a:r>
            <a:r>
              <a:rPr lang="en-US" altLang="en-US" dirty="0" err="1"/>
              <a:t>permet</a:t>
            </a:r>
            <a:r>
              <a:rPr lang="en-US" altLang="en-US" dirty="0"/>
              <a:t> </a:t>
            </a:r>
            <a:r>
              <a:rPr lang="en-US" altLang="en-US" dirty="0" err="1"/>
              <a:t>d’éviter</a:t>
            </a:r>
            <a:r>
              <a:rPr lang="en-US" altLang="en-US" dirty="0"/>
              <a:t> </a:t>
            </a:r>
            <a:r>
              <a:rPr lang="en-US" altLang="en-US" dirty="0" err="1"/>
              <a:t>que</a:t>
            </a:r>
            <a:r>
              <a:rPr lang="en-US" altLang="en-US" dirty="0"/>
              <a:t> la </a:t>
            </a:r>
            <a:r>
              <a:rPr lang="en-US" altLang="en-US" dirty="0" err="1"/>
              <a:t>liste</a:t>
            </a:r>
            <a:r>
              <a:rPr lang="en-US" altLang="en-US" dirty="0"/>
              <a:t> en argument </a:t>
            </a:r>
            <a:r>
              <a:rPr lang="en-US" altLang="en-US" dirty="0" err="1"/>
              <a:t>soit</a:t>
            </a:r>
            <a:r>
              <a:rPr lang="en-US" altLang="en-US" dirty="0"/>
              <a:t> </a:t>
            </a:r>
            <a:r>
              <a:rPr lang="en-US" altLang="en-US" dirty="0" err="1"/>
              <a:t>évaluée</a:t>
            </a:r>
            <a:r>
              <a:rPr lang="en-US" altLang="en-US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Cette</a:t>
            </a:r>
            <a:r>
              <a:rPr lang="en-US" altLang="en-US" dirty="0"/>
              <a:t> </a:t>
            </a:r>
            <a:r>
              <a:rPr lang="en-US" altLang="en-US" dirty="0" err="1"/>
              <a:t>liste</a:t>
            </a:r>
            <a:r>
              <a:rPr lang="en-US" altLang="en-US" dirty="0"/>
              <a:t> </a:t>
            </a:r>
            <a:r>
              <a:rPr lang="en-US" altLang="en-US" dirty="0" err="1"/>
              <a:t>est</a:t>
            </a:r>
            <a:r>
              <a:rPr lang="en-US" altLang="en-US" dirty="0"/>
              <a:t> </a:t>
            </a:r>
            <a:r>
              <a:rPr lang="en-US" altLang="en-US" dirty="0" err="1"/>
              <a:t>plutôt</a:t>
            </a:r>
            <a:r>
              <a:rPr lang="en-US" altLang="en-US" dirty="0"/>
              <a:t> </a:t>
            </a:r>
            <a:r>
              <a:rPr lang="en-US" altLang="en-US" dirty="0" err="1"/>
              <a:t>retournée</a:t>
            </a:r>
            <a:r>
              <a:rPr lang="en-US" altLang="en-US" dirty="0"/>
              <a:t> </a:t>
            </a:r>
            <a:r>
              <a:rPr lang="en-US" altLang="en-US" dirty="0" err="1"/>
              <a:t>telle</a:t>
            </a:r>
            <a:r>
              <a:rPr lang="en-US" altLang="en-US" dirty="0"/>
              <a:t> </a:t>
            </a:r>
            <a:r>
              <a:rPr lang="en-US" altLang="en-US" dirty="0" err="1"/>
              <a:t>quelle</a:t>
            </a:r>
            <a:r>
              <a:rPr lang="en-US" altLang="en-US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L' </a:t>
            </a:r>
            <a:r>
              <a:rPr lang="en-US" altLang="en-US" dirty="0" err="1"/>
              <a:t>utlisation</a:t>
            </a:r>
            <a:r>
              <a:rPr lang="en-US" altLang="en-US" dirty="0"/>
              <a:t> de </a:t>
            </a:r>
            <a:r>
              <a:rPr lang="en-US" altLang="en-US" dirty="0" err="1"/>
              <a:t>cette</a:t>
            </a:r>
            <a:r>
              <a:rPr lang="en-US" altLang="en-US" dirty="0"/>
              <a:t> </a:t>
            </a:r>
            <a:r>
              <a:rPr lang="en-US" altLang="en-US" dirty="0" err="1"/>
              <a:t>fonction</a:t>
            </a:r>
            <a:r>
              <a:rPr lang="en-US" altLang="en-US" dirty="0"/>
              <a:t> </a:t>
            </a:r>
            <a:r>
              <a:rPr lang="en-US" altLang="en-US" dirty="0" err="1"/>
              <a:t>est</a:t>
            </a:r>
            <a:r>
              <a:rPr lang="en-US" altLang="en-US" dirty="0"/>
              <a:t> </a:t>
            </a:r>
            <a:r>
              <a:rPr lang="en-US" altLang="en-US" dirty="0" err="1"/>
              <a:t>nécessaire</a:t>
            </a:r>
            <a:r>
              <a:rPr lang="en-US" altLang="en-US" dirty="0"/>
              <a:t> </a:t>
            </a:r>
            <a:r>
              <a:rPr lang="en-US" altLang="en-US" dirty="0" err="1"/>
              <a:t>lorsque</a:t>
            </a:r>
            <a:r>
              <a:rPr lang="en-US" altLang="en-US" dirty="0"/>
              <a:t> la premiere expression d' </a:t>
            </a:r>
            <a:r>
              <a:rPr lang="en-US" altLang="en-US" dirty="0" err="1"/>
              <a:t>une</a:t>
            </a:r>
            <a:r>
              <a:rPr lang="en-US" altLang="en-US" dirty="0"/>
              <a:t> </a:t>
            </a:r>
            <a:r>
              <a:rPr lang="en-US" altLang="en-US" dirty="0" err="1"/>
              <a:t>liste</a:t>
            </a:r>
            <a:r>
              <a:rPr lang="en-US" altLang="en-US" dirty="0"/>
              <a:t> ne </a:t>
            </a:r>
            <a:r>
              <a:rPr lang="en-US" altLang="en-US" dirty="0" err="1"/>
              <a:t>s’évalue</a:t>
            </a:r>
            <a:r>
              <a:rPr lang="en-US" altLang="en-US" dirty="0"/>
              <a:t> pas à </a:t>
            </a:r>
            <a:r>
              <a:rPr lang="en-US" altLang="en-US" dirty="0" err="1"/>
              <a:t>une</a:t>
            </a:r>
            <a:r>
              <a:rPr lang="en-US" altLang="en-US" dirty="0"/>
              <a:t> </a:t>
            </a:r>
            <a:r>
              <a:rPr lang="en-US" altLang="en-US" dirty="0" err="1"/>
              <a:t>fonction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La </a:t>
            </a:r>
            <a:r>
              <a:rPr lang="en-US" altLang="en-US" dirty="0" err="1"/>
              <a:t>fonction</a:t>
            </a:r>
            <a:r>
              <a:rPr lang="en-US" altLang="en-US" dirty="0"/>
              <a:t> quote </a:t>
            </a:r>
            <a:r>
              <a:rPr lang="en-US" altLang="en-US" dirty="0" err="1"/>
              <a:t>s’écrit</a:t>
            </a:r>
            <a:r>
              <a:rPr lang="en-US" altLang="en-US" dirty="0"/>
              <a:t> plus </a:t>
            </a:r>
            <a:r>
              <a:rPr lang="en-US" altLang="en-US" dirty="0" err="1"/>
              <a:t>simplement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'(1 2 3)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fr-FR" altLang="en-US" sz="18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800" b="1" dirty="0" err="1" smtClean="0">
                <a:solidFill>
                  <a:schemeClr val="tx2"/>
                </a:solidFill>
              </a:rPr>
              <a:t>write</a:t>
            </a:r>
            <a:r>
              <a:rPr lang="fr-FR" altLang="en-US" sz="1800" b="1" dirty="0" smtClean="0">
                <a:solidFill>
                  <a:schemeClr val="tx2"/>
                </a:solidFill>
              </a:rPr>
              <a:t> 'pi) </a:t>
            </a:r>
            <a:r>
              <a:rPr lang="fr-FR" altLang="en-US" sz="1800" dirty="0" smtClean="0"/>
              <a:t>affiche le symbole </a:t>
            </a:r>
            <a:r>
              <a:rPr lang="fr-FR" altLang="en-US" sz="1800" b="1" dirty="0" smtClean="0">
                <a:solidFill>
                  <a:schemeClr val="tx2"/>
                </a:solidFill>
              </a:rPr>
              <a:t>pi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fr-FR" altLang="en-US" sz="18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800" b="1" dirty="0" err="1" smtClean="0">
                <a:solidFill>
                  <a:schemeClr val="tx2"/>
                </a:solidFill>
              </a:rPr>
              <a:t>write</a:t>
            </a:r>
            <a:r>
              <a:rPr lang="fr-FR" altLang="en-US" sz="1800" b="1" dirty="0" smtClean="0">
                <a:solidFill>
                  <a:schemeClr val="tx2"/>
                </a:solidFill>
              </a:rPr>
              <a:t> pi) </a:t>
            </a:r>
            <a:r>
              <a:rPr lang="fr-FR" altLang="en-US" sz="1800" dirty="0" smtClean="0"/>
              <a:t>affiche </a:t>
            </a:r>
            <a:r>
              <a:rPr lang="fr-FR" altLang="en-US" sz="1800" b="1" dirty="0" smtClean="0">
                <a:solidFill>
                  <a:schemeClr val="tx2"/>
                </a:solidFill>
              </a:rPr>
              <a:t>3.141592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fr-FR" altLang="en-US" sz="1800" b="1" dirty="0" smtClean="0">
                <a:solidFill>
                  <a:schemeClr val="tx2"/>
                </a:solidFill>
              </a:rPr>
              <a:t>(* 2.0 pi) </a:t>
            </a:r>
            <a:r>
              <a:rPr lang="fr-FR" altLang="en-US" sz="1800" dirty="0" smtClean="0"/>
              <a:t>retourne </a:t>
            </a:r>
            <a:r>
              <a:rPr lang="fr-FR" altLang="en-US" sz="1800" b="1" dirty="0" smtClean="0">
                <a:solidFill>
                  <a:schemeClr val="tx2"/>
                </a:solidFill>
              </a:rPr>
              <a:t>6.283184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fr-FR" altLang="en-US" sz="1800" b="1" dirty="0" smtClean="0">
                <a:solidFill>
                  <a:schemeClr val="tx2"/>
                </a:solidFill>
              </a:rPr>
              <a:t>(* 2.0 'pi) </a:t>
            </a:r>
            <a:r>
              <a:rPr lang="fr-FR" altLang="en-US" sz="1800" i="1" dirty="0" smtClean="0"/>
              <a:t>paramètre invalide</a:t>
            </a:r>
            <a:endParaRPr lang="en-US" alt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6641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Un exemple</a:t>
            </a:r>
            <a:endParaRPr lang="en-US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9552" y="2708275"/>
            <a:ext cx="74888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((a '(1 2 3)) (b '(3 4 5))) 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b))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          </a:t>
            </a:r>
            <a:r>
              <a:rPr lang="en-US" altLang="en-US" sz="2400" dirty="0" err="1"/>
              <a:t>équivaut</a:t>
            </a:r>
            <a:r>
              <a:rPr lang="en-US" altLang="en-US" sz="2400" dirty="0"/>
              <a:t> 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'(1 2 3) '(3 4 5))</a:t>
            </a:r>
          </a:p>
        </p:txBody>
      </p:sp>
    </p:spTree>
    <p:extLst>
      <p:ext uri="{BB962C8B-B14F-4D97-AF65-F5344CB8AC3E}">
        <p14:creationId xmlns:p14="http://schemas.microsoft.com/office/powerpoint/2010/main" val="21683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 sz="4000" smtClean="0"/>
              <a:t>Une fonction pour construire des listes</a:t>
            </a:r>
            <a:endParaRPr lang="en-US" altLang="en-US" sz="400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86000" y="2652713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`a `b `c)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`(a b c))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((a b c))</a:t>
            </a:r>
          </a:p>
        </p:txBody>
      </p:sp>
    </p:spTree>
    <p:extLst>
      <p:ext uri="{BB962C8B-B14F-4D97-AF65-F5344CB8AC3E}">
        <p14:creationId xmlns:p14="http://schemas.microsoft.com/office/powerpoint/2010/main" val="35234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Définition d’une fonction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772400" cy="4611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fr-FR" altLang="en-US" dirty="0"/>
              <a:t>Une définition associe l’expression d’une fonction à un nom: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b="1" dirty="0" smtClean="0">
                <a:solidFill>
                  <a:schemeClr val="tx2"/>
                </a:solidFill>
              </a:rPr>
              <a:t>	          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(carre x) (* x </a:t>
            </a:r>
            <a:r>
              <a:rPr lang="fr-FR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dirty="0" smtClean="0">
                <a:solidFill>
                  <a:schemeClr val="tx2"/>
                </a:solidFill>
              </a:rPr>
              <a:t>    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fr-FR" altLang="en-US" sz="2000" dirty="0" smtClean="0"/>
              <a:t>   </a:t>
            </a:r>
            <a:r>
              <a:rPr lang="fr-FR" altLang="en-US" dirty="0" smtClean="0"/>
              <a:t>ou</a:t>
            </a:r>
            <a:r>
              <a:rPr lang="fr-FR" altLang="en-US" dirty="0"/>
              <a:t>, de façon équivalente: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dirty="0" smtClean="0">
                <a:solidFill>
                  <a:schemeClr val="tx2"/>
                </a:solidFill>
              </a:rPr>
              <a:t>	           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carre (lambda (x) (* x </a:t>
            </a:r>
            <a:r>
              <a:rPr lang="fr-FR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(carre 2)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4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altLang="en-US" dirty="0"/>
              <a:t>L’expression (lambda(var1, var2, …) exp1 exp2 …) retourne une fonction ou les variables sont des </a:t>
            </a:r>
            <a:r>
              <a:rPr lang="fr-FR" altLang="en-US" dirty="0" err="1"/>
              <a:t>param</a:t>
            </a:r>
            <a:r>
              <a:rPr lang="fr-CA" altLang="en-US" dirty="0" err="1"/>
              <a:t>ètres</a:t>
            </a:r>
            <a:r>
              <a:rPr lang="fr-CA" altLang="en-US" dirty="0"/>
              <a:t> qui seront appliqués aux expressions</a:t>
            </a:r>
            <a:r>
              <a:rPr lang="fr-CA" altLang="en-US" sz="2000" dirty="0" smtClean="0"/>
              <a:t>.</a:t>
            </a:r>
            <a:endParaRPr lang="fr-FR" altLang="en-US" sz="20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b="1" dirty="0" smtClean="0">
                <a:solidFill>
                  <a:schemeClr val="tx2"/>
                </a:solidFill>
              </a:rPr>
              <a:t>	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((lambda (x) (* x </a:t>
            </a:r>
            <a:r>
              <a:rPr lang="fr-FR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3)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fr-FR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9</a:t>
            </a:r>
          </a:p>
        </p:txBody>
      </p:sp>
    </p:spTree>
    <p:extLst>
      <p:ext uri="{BB962C8B-B14F-4D97-AF65-F5344CB8AC3E}">
        <p14:creationId xmlns:p14="http://schemas.microsoft.com/office/powerpoint/2010/main" val="5550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Définition d’une fonction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1767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(fact n)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 if (&gt; n 0)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( * n (fact (- n 1))) 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>
              <a:buFontTx/>
              <a:buNone/>
            </a:pPr>
            <a:endParaRPr lang="fr-FR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F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fr-F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40)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815915283247897734345611269596115894272000000000</a:t>
            </a:r>
          </a:p>
        </p:txBody>
      </p:sp>
    </p:spTree>
    <p:extLst>
      <p:ext uri="{BB962C8B-B14F-4D97-AF65-F5344CB8AC3E}">
        <p14:creationId xmlns:p14="http://schemas.microsoft.com/office/powerpoint/2010/main" val="9146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Définition d’une fonction</a:t>
            </a:r>
            <a:endParaRPr lang="en-US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58888" y="1989138"/>
            <a:ext cx="66262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(F-a-C temperature)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conversion de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(/ (- temperature 32) 1.8))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32025" y="3429000"/>
            <a:ext cx="457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(F-a-C 95)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32025" y="4437063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congelation 32)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(F-a-C congelation)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42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 sz="4000" dirty="0" smtClean="0"/>
              <a:t>Définition d’une fonction avec lambda</a:t>
            </a:r>
            <a:endParaRPr lang="en-US" altLang="en-US" sz="40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78813" cy="3962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(lambda (f x) (f x 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buFontTx/>
              <a:buNone/>
            </a:pPr>
            <a:endParaRPr lang="fr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+ 13)</a:t>
            </a:r>
          </a:p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4)</a:t>
            </a:r>
          </a:p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buFontTx/>
              <a:buNone/>
            </a:pPr>
            <a:endParaRPr lang="fr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((x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`a))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(let ((f (lambda (y) (list x y))))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; le x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celui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éfini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dans le let englobant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(f `b)))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b)</a:t>
            </a:r>
          </a:p>
          <a:p>
            <a:pPr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8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Lambda et Let</a:t>
            </a:r>
            <a:endParaRPr lang="en-US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((x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2) (y 3)) (+ x y))</a:t>
            </a:r>
          </a:p>
          <a:p>
            <a:pPr>
              <a:buFontTx/>
              <a:buNone/>
            </a:pPr>
            <a:endParaRPr lang="fr-CA" altLang="en-US" sz="2000" dirty="0" smtClean="0"/>
          </a:p>
          <a:p>
            <a:pPr>
              <a:buFontTx/>
              <a:buNone/>
            </a:pPr>
            <a:r>
              <a:rPr lang="fr-CA" altLang="en-US" sz="2000" dirty="0" smtClean="0"/>
              <a:t>est équivalent à:</a:t>
            </a:r>
          </a:p>
          <a:p>
            <a:pPr>
              <a:buFontTx/>
              <a:buNone/>
            </a:pPr>
            <a:endParaRPr lang="fr-CA" altLang="en-US" sz="2000" dirty="0" smtClean="0"/>
          </a:p>
          <a:p>
            <a:pPr>
              <a:buNone/>
            </a:pP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((lambda (x y) (+ x y)) 2 3)</a:t>
            </a:r>
          </a:p>
          <a:p>
            <a:pPr>
              <a:buFontTx/>
              <a:buNone/>
            </a:pPr>
            <a:endParaRPr lang="fr-CA" altLang="en-US" sz="2000" dirty="0" smtClean="0"/>
          </a:p>
          <a:p>
            <a:pPr>
              <a:buFontTx/>
              <a:buNone/>
            </a:pPr>
            <a:r>
              <a:rPr lang="fr-CA" altLang="en-US" sz="2000" dirty="0" smtClean="0"/>
              <a:t>De </a:t>
            </a:r>
            <a:r>
              <a:rPr lang="fr-CA" altLang="en-US" sz="2000" dirty="0" err="1" smtClean="0"/>
              <a:t>facon</a:t>
            </a:r>
            <a:r>
              <a:rPr lang="fr-CA" altLang="en-US" sz="2000" dirty="0" smtClean="0"/>
              <a:t> générale:</a:t>
            </a:r>
          </a:p>
          <a:p>
            <a:pPr>
              <a:buFontTx/>
              <a:buNone/>
            </a:pPr>
            <a:endParaRPr lang="fr-CA" altLang="en-US" sz="2000" dirty="0" smtClean="0"/>
          </a:p>
          <a:p>
            <a:pPr>
              <a:buNone/>
            </a:pP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((let (var val) …) </a:t>
            </a:r>
            <a:r>
              <a:rPr lang="fr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&lt;=&gt; 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…) expr…)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569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GCD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611560" y="1700808"/>
            <a:ext cx="82085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 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(lambda (a b)                  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(if (= a b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a                         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 a b)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 a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 b)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(- b a))))))</a:t>
            </a:r>
          </a:p>
        </p:txBody>
      </p:sp>
    </p:spTree>
    <p:extLst>
      <p:ext uri="{BB962C8B-B14F-4D97-AF65-F5344CB8AC3E}">
        <p14:creationId xmlns:p14="http://schemas.microsoft.com/office/powerpoint/2010/main" val="42411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Naissance de Lisp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Avec </a:t>
            </a:r>
            <a:r>
              <a:rPr lang="en-CA" altLang="en-US" dirty="0" err="1" smtClean="0"/>
              <a:t>quelques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opérateurs</a:t>
            </a:r>
            <a:r>
              <a:rPr lang="en-CA" altLang="en-US" dirty="0" smtClean="0"/>
              <a:t> simples,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notation riche pour les </a:t>
            </a:r>
            <a:r>
              <a:rPr lang="en-CA" altLang="en-US" dirty="0" err="1" smtClean="0"/>
              <a:t>fonctions</a:t>
            </a:r>
            <a:r>
              <a:rPr lang="en-CA" altLang="en-US" dirty="0" smtClean="0"/>
              <a:t> et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structure de </a:t>
            </a:r>
            <a:r>
              <a:rPr lang="en-CA" altLang="en-US" dirty="0" err="1" smtClean="0"/>
              <a:t>données</a:t>
            </a:r>
            <a:r>
              <a:rPr lang="en-CA" altLang="en-US" dirty="0" smtClean="0"/>
              <a:t> simple:</a:t>
            </a:r>
          </a:p>
          <a:p>
            <a:pPr lvl="1"/>
            <a:r>
              <a:rPr lang="en-CA" altLang="en-US" dirty="0" smtClean="0"/>
              <a:t>On a un </a:t>
            </a:r>
            <a:r>
              <a:rPr lang="en-CA" altLang="en-US" dirty="0" err="1" smtClean="0"/>
              <a:t>langage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programmation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complet</a:t>
            </a:r>
            <a:r>
              <a:rPr lang="en-CA" altLang="en-US" dirty="0" smtClean="0"/>
              <a:t> et </a:t>
            </a:r>
            <a:r>
              <a:rPr lang="en-CA" altLang="en-US" dirty="0" err="1" smtClean="0"/>
              <a:t>expressif</a:t>
            </a:r>
            <a:endParaRPr lang="en-CA" altLang="en-US" dirty="0" smtClean="0"/>
          </a:p>
          <a:p>
            <a:pPr>
              <a:lnSpc>
                <a:spcPct val="80000"/>
              </a:lnSpc>
            </a:pPr>
            <a:r>
              <a:rPr lang="fr-FR" altLang="en-US" sz="2800" dirty="0"/>
              <a:t>Langage riche: fonctionnel, symbolique.</a:t>
            </a:r>
          </a:p>
          <a:p>
            <a:pPr>
              <a:lnSpc>
                <a:spcPct val="80000"/>
              </a:lnSpc>
            </a:pPr>
            <a:r>
              <a:rPr lang="fr-FR" altLang="en-US" sz="2800" dirty="0"/>
              <a:t>Syntaxe et sémantique simples et uniformes</a:t>
            </a:r>
          </a:p>
          <a:p>
            <a:pPr lvl="1"/>
            <a:endParaRPr lang="en-CA" alt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5570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Fonctions Primitives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11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altLang="en-US" sz="2800" dirty="0"/>
              <a:t>Prédicats ?: </a:t>
            </a:r>
            <a:endParaRPr lang="fr-FR" altLang="en-US" sz="2800" dirty="0" smtClean="0"/>
          </a:p>
          <a:p>
            <a:pPr lvl="1">
              <a:lnSpc>
                <a:spcPct val="80000"/>
              </a:lnSpc>
            </a:pPr>
            <a:r>
              <a:rPr lang="fr-FR" altLang="en-US" sz="2400" dirty="0" smtClean="0"/>
              <a:t>des </a:t>
            </a:r>
            <a:r>
              <a:rPr lang="fr-FR" altLang="en-US" sz="2400" dirty="0"/>
              <a:t>fonctions qui retournent </a:t>
            </a:r>
            <a:r>
              <a:rPr lang="fr-FR" altLang="en-US" sz="1400" b="1" dirty="0" smtClean="0">
                <a:solidFill>
                  <a:schemeClr val="tx2"/>
                </a:solidFill>
                <a:latin typeface="Courier" pitchFamily="49" charset="0"/>
              </a:rPr>
              <a:t>#t</a:t>
            </a:r>
            <a:r>
              <a:rPr lang="fr-FR" altLang="en-US" sz="1200" dirty="0" smtClean="0"/>
              <a:t> ou 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#f</a:t>
            </a:r>
            <a:r>
              <a:rPr lang="fr-FR" altLang="en-US" sz="1200" dirty="0" smtClean="0"/>
              <a:t>.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symbol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x)</a:t>
            </a:r>
            <a:endParaRPr lang="fr-FR" altLang="en-US" sz="12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fr-FR" altLang="en-US" sz="1000" dirty="0" smtClean="0"/>
              <a:t> </a:t>
            </a:r>
            <a:r>
              <a:rPr lang="fr-FR" altLang="en-US" sz="1200" b="1" dirty="0" smtClean="0">
                <a:solidFill>
                  <a:schemeClr val="tx2"/>
                </a:solidFill>
              </a:rPr>
              <a:t>#t</a:t>
            </a:r>
            <a:r>
              <a:rPr lang="fr-FR" altLang="en-US" sz="1000" dirty="0" smtClean="0"/>
              <a:t> 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un symbole,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number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x)</a:t>
            </a:r>
            <a:endParaRPr lang="fr-FR" altLang="en-US" sz="12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fr-FR" altLang="en-US" sz="1200" b="1" dirty="0" smtClean="0">
                <a:solidFill>
                  <a:schemeClr val="tx2"/>
                </a:solidFill>
              </a:rPr>
              <a:t>#t</a:t>
            </a:r>
            <a:r>
              <a:rPr lang="fr-FR" altLang="en-US" sz="1000" dirty="0" smtClean="0"/>
              <a:t> 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un nombre,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eq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 y)</a:t>
            </a:r>
            <a:endParaRPr lang="fr-FR" altLang="en-US" sz="12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fr-FR" altLang="en-US" sz="1200" b="1" dirty="0" smtClean="0">
                <a:solidFill>
                  <a:schemeClr val="tx2"/>
                </a:solidFill>
              </a:rPr>
              <a:t>#t</a:t>
            </a:r>
            <a:r>
              <a:rPr lang="fr-FR" altLang="en-US" sz="1000" dirty="0" smtClean="0"/>
              <a:t> 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et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y</a:t>
            </a:r>
            <a:r>
              <a:rPr lang="fr-FR" altLang="en-US" sz="1000" dirty="0" smtClean="0"/>
              <a:t> sont des symboles égaux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equal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 y)</a:t>
            </a:r>
            <a:r>
              <a:rPr lang="fr-FR" altLang="en-US" sz="1200" dirty="0" smtClean="0"/>
              <a:t>  </a:t>
            </a: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fr-FR" altLang="en-US" sz="1000" dirty="0" smtClean="0"/>
              <a:t>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et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y</a:t>
            </a:r>
            <a:r>
              <a:rPr lang="fr-FR" altLang="en-US" sz="1000" dirty="0" smtClean="0"/>
              <a:t> sont des objets identiques (pas nécessairement atomiques)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null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x)</a:t>
            </a:r>
            <a:r>
              <a:rPr lang="fr-FR" altLang="en-US" sz="1200" dirty="0" smtClean="0"/>
              <a:t> </a:t>
            </a: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fr-FR" altLang="en-US" sz="1000" dirty="0" smtClean="0"/>
              <a:t>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()</a:t>
            </a:r>
            <a:r>
              <a:rPr lang="fr-FR" altLang="en-US" sz="1000" dirty="0" smtClean="0"/>
              <a:t> – la liste vide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(pair? x)</a:t>
            </a:r>
            <a:r>
              <a:rPr lang="fr-FR" altLang="en-US" sz="1200" dirty="0" smtClean="0"/>
              <a:t> </a:t>
            </a: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fr-FR" altLang="en-US" sz="1000" dirty="0" smtClean="0"/>
              <a:t>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soit une liste ou soit une pair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procedure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x)</a:t>
            </a:r>
            <a:r>
              <a:rPr lang="fr-FR" altLang="en-US" sz="1200" dirty="0" smtClean="0"/>
              <a:t> </a:t>
            </a: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fr-FR" altLang="en-US" sz="1000" dirty="0" smtClean="0"/>
              <a:t>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une fonction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fr-FR" altLang="en-US" sz="1400" b="1" dirty="0" smtClean="0">
                <a:solidFill>
                  <a:schemeClr val="tx2"/>
                </a:solidFill>
              </a:rPr>
              <a:t>(</a:t>
            </a:r>
            <a:r>
              <a:rPr lang="fr-FR" altLang="en-US" sz="1400" b="1" dirty="0" err="1" smtClean="0">
                <a:solidFill>
                  <a:schemeClr val="tx2"/>
                </a:solidFill>
              </a:rPr>
              <a:t>list</a:t>
            </a:r>
            <a:r>
              <a:rPr lang="fr-FR" altLang="en-US" sz="1400" b="1" dirty="0" smtClean="0">
                <a:solidFill>
                  <a:schemeClr val="tx2"/>
                </a:solidFill>
              </a:rPr>
              <a:t>? x)</a:t>
            </a:r>
            <a:r>
              <a:rPr lang="fr-FR" altLang="en-US" sz="1200" dirty="0" smtClean="0"/>
              <a:t> </a:t>
            </a: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fr-FR" altLang="en-US" sz="1000" dirty="0" smtClean="0"/>
              <a:t>si </a:t>
            </a:r>
            <a:r>
              <a:rPr lang="fr-FR" altLang="en-US" sz="1000" b="1" dirty="0" smtClean="0">
                <a:solidFill>
                  <a:schemeClr val="tx2"/>
                </a:solidFill>
              </a:rPr>
              <a:t>x</a:t>
            </a:r>
            <a:r>
              <a:rPr lang="fr-FR" altLang="en-US" sz="1000" dirty="0" smtClean="0"/>
              <a:t> est une liste</a:t>
            </a:r>
            <a:endParaRPr lang="fr-FR" altLang="en-US" sz="10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fr-FR" altLang="en-US" sz="10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fr-FR" altLang="en-US" sz="10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fr-FR" altLang="en-US" sz="1000" b="1" dirty="0" smtClean="0">
              <a:solidFill>
                <a:schemeClr val="tx2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endParaRPr lang="fr-F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0731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Tests d’égalité: eq?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1011238"/>
          </a:xfrm>
        </p:spPr>
        <p:txBody>
          <a:bodyPr>
            <a:normAutofit fontScale="92500" lnSpcReduction="20000"/>
          </a:bodyPr>
          <a:lstStyle/>
          <a:p>
            <a:r>
              <a:rPr lang="en-CA" altLang="en-US" smtClean="0"/>
              <a:t>eq? compare si il s’agit du même objet (compare les les adresses)</a:t>
            </a:r>
          </a:p>
          <a:p>
            <a:pPr lvl="1"/>
            <a:r>
              <a:rPr lang="en-CA" altLang="en-US" smtClean="0"/>
              <a:t>Ne pas utiliser pour comparer  des nombres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619250" y="3357563"/>
            <a:ext cx="40318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“bonjour”)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“bonjour” “bonjour”)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</p:txBody>
      </p:sp>
    </p:spTree>
    <p:extLst>
      <p:ext uri="{BB962C8B-B14F-4D97-AF65-F5344CB8AC3E}">
        <p14:creationId xmlns:p14="http://schemas.microsoft.com/office/powerpoint/2010/main" val="4557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Tests d’égalité: eqv?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1947863"/>
          </a:xfrm>
        </p:spPr>
        <p:txBody>
          <a:bodyPr/>
          <a:lstStyle/>
          <a:p>
            <a:r>
              <a:rPr lang="en-CA" altLang="en-US" smtClean="0"/>
              <a:t>eqv? Compare les valeurs (et types)</a:t>
            </a:r>
          </a:p>
          <a:p>
            <a:pPr lvl="1"/>
            <a:r>
              <a:rPr lang="en-CA" altLang="en-US" smtClean="0"/>
              <a:t>Ne pas utiliser sur des listes, des chaines de caracteres et des fonctions</a:t>
            </a:r>
          </a:p>
          <a:p>
            <a:pPr lvl="1"/>
            <a:endParaRPr lang="en-CA" alt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258888" y="3716338"/>
            <a:ext cx="26468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1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2 (+ 1 1))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1 1.0)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</a:p>
        </p:txBody>
      </p:sp>
    </p:spTree>
    <p:extLst>
      <p:ext uri="{BB962C8B-B14F-4D97-AF65-F5344CB8AC3E}">
        <p14:creationId xmlns:p14="http://schemas.microsoft.com/office/powerpoint/2010/main" val="17204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Tests d’égalité: equal?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1155700"/>
          </a:xfrm>
        </p:spPr>
        <p:txBody>
          <a:bodyPr/>
          <a:lstStyle/>
          <a:p>
            <a:r>
              <a:rPr lang="en-CA" altLang="en-US" smtClean="0"/>
              <a:t>equal? compare les représentations</a:t>
            </a:r>
          </a:p>
          <a:p>
            <a:endParaRPr lang="en-CA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258888" y="2708275"/>
            <a:ext cx="449353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(equal? ‘(a 1 2) ‘(a 1 2))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(equal? “bonjour” “bonjour”)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(equal? (list 1 2) ‘(1 2))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(equal? ‘a ‘a)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(equal? 2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</p:txBody>
      </p:sp>
    </p:spTree>
    <p:extLst>
      <p:ext uri="{BB962C8B-B14F-4D97-AF65-F5344CB8AC3E}">
        <p14:creationId xmlns:p14="http://schemas.microsoft.com/office/powerpoint/2010/main" val="1094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550" y="1916113"/>
            <a:ext cx="7543800" cy="430212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2400" b="1" dirty="0" smtClean="0"/>
              <a:t>Les structures de contrôle en </a:t>
            </a:r>
            <a:r>
              <a:rPr lang="fr-FR" altLang="en-US" sz="2400" b="1" dirty="0" err="1" smtClean="0"/>
              <a:t>Scheme</a:t>
            </a:r>
            <a:r>
              <a:rPr lang="fr-FR" altLang="en-US" sz="2400" b="1" dirty="0" smtClean="0"/>
              <a:t> sont simples. Il n’existe pas de boucles. Il y a l’application de fonctions, l’expression conditionnelle, et la séquence (une concession aux programmeurs habitués aux langages impératifs):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'(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  <a:endParaRPr lang="fr-FR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fr-FR" altLang="en-US" sz="2000" dirty="0" smtClean="0"/>
          </a:p>
          <a:p>
            <a:pPr marL="0" inden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fr-FR" altLang="en-US" sz="2400" b="1" dirty="0" smtClean="0"/>
              <a:t>La valeur retournée par </a:t>
            </a: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...) </a:t>
            </a:r>
            <a:r>
              <a:rPr lang="fr-FR" altLang="en-US" sz="2400" b="1" dirty="0" smtClean="0"/>
              <a:t>est la valeur du dernier terme.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Structures du contrôle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9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9 concepts clé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smtClean="0"/>
              <a:t>Conditions (if-then-else)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err="1" smtClean="0"/>
              <a:t>Fonctions</a:t>
            </a:r>
            <a:r>
              <a:rPr lang="en-CA" altLang="en-US" sz="2000" dirty="0" smtClean="0"/>
              <a:t> en </a:t>
            </a:r>
            <a:r>
              <a:rPr lang="en-CA" altLang="en-US" sz="2000" dirty="0" err="1" smtClean="0"/>
              <a:t>tant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que</a:t>
            </a:r>
            <a:r>
              <a:rPr lang="en-CA" altLang="en-US" sz="2000" dirty="0" smtClean="0"/>
              <a:t> type de </a:t>
            </a:r>
            <a:r>
              <a:rPr lang="en-CA" altLang="en-US" sz="2000" dirty="0" err="1" smtClean="0"/>
              <a:t>données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err="1" smtClean="0"/>
              <a:t>Récursivité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smtClean="0"/>
              <a:t>Variables en </a:t>
            </a:r>
            <a:r>
              <a:rPr lang="en-CA" altLang="en-US" sz="2000" dirty="0" err="1" smtClean="0"/>
              <a:t>tant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que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pointeurs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err="1" smtClean="0"/>
              <a:t>Ramasse-miette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/>
              <a:t>L</a:t>
            </a:r>
            <a:r>
              <a:rPr lang="en-CA" altLang="en-US" sz="2000" dirty="0" smtClean="0"/>
              <a:t>e programme </a:t>
            </a:r>
            <a:r>
              <a:rPr lang="en-CA" altLang="en-US" sz="2000" dirty="0" err="1" smtClean="0"/>
              <a:t>est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expression (non </a:t>
            </a:r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suite </a:t>
            </a:r>
            <a:r>
              <a:rPr lang="en-CA" altLang="en-US" sz="2000" dirty="0" err="1" smtClean="0"/>
              <a:t>d’énoncés</a:t>
            </a:r>
            <a:r>
              <a:rPr lang="en-CA" altLang="en-US" sz="2000" dirty="0" smtClean="0"/>
              <a:t>)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smtClean="0"/>
              <a:t>Les </a:t>
            </a:r>
            <a:r>
              <a:rPr lang="en-CA" altLang="en-US" sz="2000" dirty="0" err="1" smtClean="0"/>
              <a:t>symboles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ou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atomes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err="1" smtClean="0"/>
              <a:t>L’utilisation</a:t>
            </a:r>
            <a:r>
              <a:rPr lang="en-CA" altLang="en-US" sz="2000" dirty="0" smtClean="0"/>
              <a:t> des </a:t>
            </a:r>
            <a:r>
              <a:rPr lang="en-CA" altLang="en-US" sz="2000" dirty="0" err="1" smtClean="0"/>
              <a:t>listes</a:t>
            </a:r>
            <a:r>
              <a:rPr lang="en-CA" altLang="en-US" sz="2000" dirty="0" smtClean="0"/>
              <a:t> et des </a:t>
            </a:r>
            <a:r>
              <a:rPr lang="en-CA" altLang="en-US" sz="2000" dirty="0" err="1" smtClean="0"/>
              <a:t>arbres</a:t>
            </a:r>
            <a:endParaRPr lang="en-CA" altLang="en-US" sz="2000" dirty="0" smtClean="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2000" dirty="0" err="1" smtClean="0"/>
              <a:t>Langage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complet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disponible</a:t>
            </a:r>
            <a:r>
              <a:rPr lang="en-CA" altLang="en-US" sz="2000" dirty="0" smtClean="0"/>
              <a:t> en tout temps (read-</a:t>
            </a:r>
            <a:r>
              <a:rPr lang="en-CA" altLang="en-US" sz="2000" dirty="0" err="1" smtClean="0"/>
              <a:t>eval</a:t>
            </a:r>
            <a:r>
              <a:rPr lang="en-CA" altLang="en-US" sz="2000" dirty="0" smtClean="0"/>
              <a:t>-print)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30678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 sz="4000" smtClean="0"/>
              <a:t>Programmation fonctionnelle pure</a:t>
            </a:r>
            <a:endParaRPr lang="en-US" altLang="en-US" sz="40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z="2800" smtClean="0"/>
              <a:t>Un programme correspond à l’appel d’une fonction</a:t>
            </a:r>
          </a:p>
          <a:p>
            <a:r>
              <a:rPr lang="fr-CA" altLang="en-US" sz="2800" smtClean="0"/>
              <a:t>Une fonction est une composition de fonctions</a:t>
            </a:r>
          </a:p>
          <a:p>
            <a:r>
              <a:rPr lang="fr-CA" altLang="en-US" sz="2800" smtClean="0"/>
              <a:t>Les fonctions sont non-causales (ne dépendent que des paramètres transmis)</a:t>
            </a:r>
          </a:p>
          <a:p>
            <a:r>
              <a:rPr lang="fr-CA" altLang="en-US" sz="2800" smtClean="0"/>
              <a:t>Pas de variables, pas d’affectations</a:t>
            </a:r>
          </a:p>
          <a:p>
            <a:r>
              <a:rPr lang="fr-CA" altLang="en-US" sz="2800" smtClean="0"/>
              <a:t>Pas de boucles, pas d’énoncé de contrôle (outre la fonction if-then-else)</a:t>
            </a:r>
          </a:p>
          <a:p>
            <a:endParaRPr lang="fr-CA" altLang="en-US" sz="2800" smtClean="0"/>
          </a:p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6624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Programmation fonctionnelle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mtClean="0"/>
              <a:t>Quelques concessions:</a:t>
            </a:r>
          </a:p>
          <a:p>
            <a:pPr lvl="1"/>
            <a:r>
              <a:rPr lang="fr-CA" altLang="en-US" smtClean="0"/>
              <a:t>Permettre la définition locale de certaines valeurs</a:t>
            </a:r>
          </a:p>
          <a:p>
            <a:pPr lvl="1"/>
            <a:r>
              <a:rPr lang="fr-CA" altLang="en-US" smtClean="0"/>
              <a:t>Permettre les affectations (donc les variables à portée lexicale)</a:t>
            </a:r>
          </a:p>
          <a:p>
            <a:pPr lvl="1"/>
            <a:r>
              <a:rPr lang="fr-CA" altLang="en-US" smtClean="0"/>
              <a:t>Permettre l’exécution en séquence (afin de pouvoir morceler le programme).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652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sz="3200" dirty="0"/>
              <a:t>Applications de calcul symbolique </a:t>
            </a:r>
            <a:endParaRPr lang="fr-FR" altLang="en-US" sz="36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11688"/>
          </a:xfrm>
        </p:spPr>
        <p:txBody>
          <a:bodyPr>
            <a:normAutofit lnSpcReduction="10000"/>
          </a:bodyPr>
          <a:lstStyle/>
          <a:p>
            <a:r>
              <a:rPr lang="fr-FR" altLang="en-US" dirty="0" smtClean="0"/>
              <a:t>Toute application non numérique, en particulier:</a:t>
            </a:r>
          </a:p>
          <a:p>
            <a:pPr lvl="1"/>
            <a:r>
              <a:rPr lang="fr-FR" altLang="en-US" sz="3000" dirty="0" smtClean="0"/>
              <a:t>Intelligence artificielle </a:t>
            </a:r>
          </a:p>
          <a:p>
            <a:pPr lvl="2"/>
            <a:r>
              <a:rPr lang="fr-FR" altLang="en-US" sz="2800" dirty="0" smtClean="0"/>
              <a:t>systèmes experts, interfaces en langages naturel, etc.</a:t>
            </a:r>
          </a:p>
          <a:p>
            <a:pPr lvl="1"/>
            <a:r>
              <a:rPr lang="fr-FR" altLang="en-US" sz="3000" dirty="0" smtClean="0"/>
              <a:t>Raisonnement automatique (preuves de théorèmes, preuves de programmes,...)</a:t>
            </a:r>
          </a:p>
          <a:p>
            <a:pPr lvl="1"/>
            <a:r>
              <a:rPr lang="fr-FR" altLang="en-US" sz="3000" dirty="0" smtClean="0"/>
              <a:t>Calcul formel</a:t>
            </a:r>
          </a:p>
          <a:p>
            <a:pPr lvl="1"/>
            <a:r>
              <a:rPr lang="fr-FR" altLang="en-US" sz="3000" dirty="0" smtClean="0"/>
              <a:t>Jeux</a:t>
            </a:r>
          </a:p>
        </p:txBody>
      </p:sp>
    </p:spTree>
    <p:extLst>
      <p:ext uri="{BB962C8B-B14F-4D97-AF65-F5344CB8AC3E}">
        <p14:creationId xmlns:p14="http://schemas.microsoft.com/office/powerpoint/2010/main" val="10573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3600" smtClean="0"/>
              <a:t>Programmation fonctionnelle et Scheme</a:t>
            </a:r>
            <a:endParaRPr lang="en-US" altLang="en-US" sz="36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Dialecte</a:t>
            </a:r>
            <a:r>
              <a:rPr lang="en-US" altLang="en-US" dirty="0" smtClean="0"/>
              <a:t> de LISP </a:t>
            </a:r>
            <a:r>
              <a:rPr lang="en-US" altLang="en-US" dirty="0" err="1" smtClean="0"/>
              <a:t>concu</a:t>
            </a:r>
            <a:r>
              <a:rPr lang="en-US" altLang="en-US" dirty="0" smtClean="0"/>
              <a:t> au MIT en 1975, </a:t>
            </a:r>
            <a:r>
              <a:rPr lang="en-US" altLang="en-US" dirty="0" err="1" smtClean="0"/>
              <a:t>principalement</a:t>
            </a:r>
            <a:r>
              <a:rPr lang="en-US" altLang="en-US" dirty="0" smtClean="0"/>
              <a:t> pour l’</a:t>
            </a:r>
            <a:r>
              <a:rPr lang="fr-CA" altLang="en-US" dirty="0" smtClean="0"/>
              <a:t>éducation</a:t>
            </a:r>
          </a:p>
          <a:p>
            <a:pPr>
              <a:lnSpc>
                <a:spcPct val="90000"/>
              </a:lnSpc>
            </a:pPr>
            <a:r>
              <a:rPr lang="fr-CA" altLang="en-US" dirty="0" smtClean="0"/>
              <a:t>Initialement petit, est maintenant un langage complet.</a:t>
            </a:r>
          </a:p>
          <a:p>
            <a:pPr>
              <a:lnSpc>
                <a:spcPct val="90000"/>
              </a:lnSpc>
            </a:pPr>
            <a:r>
              <a:rPr lang="fr-CA" altLang="en-US" dirty="0" smtClean="0"/>
              <a:t>Standardisé par ANSI</a:t>
            </a:r>
            <a:r>
              <a:rPr lang="en-US" altLang="en-US" dirty="0" smtClean="0"/>
              <a:t>/</a:t>
            </a:r>
            <a:r>
              <a:rPr lang="fr-CA" altLang="en-US" dirty="0" smtClean="0"/>
              <a:t>IEEE, le langage continue à évoluer</a:t>
            </a:r>
          </a:p>
          <a:p>
            <a:pPr>
              <a:lnSpc>
                <a:spcPct val="90000"/>
              </a:lnSpc>
            </a:pPr>
            <a:r>
              <a:rPr lang="fr-CA" altLang="en-US" dirty="0" smtClean="0"/>
              <a:t>Généralement interprété, il peut aussi être compilé afin d’être efficacement exécuté.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3600" dirty="0" smtClean="0"/>
              <a:t>Programmation fonctionnelle et Racket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11688"/>
          </a:xfrm>
        </p:spPr>
        <p:txBody>
          <a:bodyPr>
            <a:normAutofit/>
          </a:bodyPr>
          <a:lstStyle/>
          <a:p>
            <a:r>
              <a:rPr lang="fr-FR" altLang="en-US" dirty="0" smtClean="0"/>
              <a:t>Développé par M. </a:t>
            </a:r>
            <a:r>
              <a:rPr lang="fr-FR" altLang="en-US" dirty="0" err="1" smtClean="0"/>
              <a:t>Felleisen</a:t>
            </a:r>
            <a:r>
              <a:rPr lang="fr-FR" altLang="en-US" dirty="0" smtClean="0"/>
              <a:t> en 1995</a:t>
            </a:r>
          </a:p>
          <a:p>
            <a:pPr lvl="1"/>
            <a:r>
              <a:rPr lang="fr-FR" altLang="en-US" dirty="0" smtClean="0"/>
              <a:t>Initialement appelé PLT</a:t>
            </a:r>
          </a:p>
          <a:p>
            <a:pPr lvl="1"/>
            <a:r>
              <a:rPr lang="fr-FR" altLang="en-US" dirty="0" smtClean="0"/>
              <a:t>But: créer un environnement de programmation orienté vers la pédagogie</a:t>
            </a:r>
          </a:p>
          <a:p>
            <a:pPr lvl="1"/>
            <a:r>
              <a:rPr lang="fr-FR" altLang="en-US" dirty="0" err="1"/>
              <a:t>e</a:t>
            </a:r>
            <a:r>
              <a:rPr lang="fr-FR" altLang="en-US" dirty="0" err="1" smtClean="0"/>
              <a:t>.g</a:t>
            </a:r>
            <a:r>
              <a:rPr lang="fr-FR" altLang="en-US" dirty="0" smtClean="0"/>
              <a:t>. intégration d’éléments graphiques simples</a:t>
            </a:r>
          </a:p>
          <a:p>
            <a:r>
              <a:rPr lang="fr-FR" altLang="en-US" dirty="0" smtClean="0"/>
              <a:t>2010 PLT devient Racket</a:t>
            </a:r>
          </a:p>
          <a:p>
            <a:pPr lvl="1"/>
            <a:r>
              <a:rPr lang="fr-FR" altLang="en-US" dirty="0" smtClean="0"/>
              <a:t>et son outil de programmation devient Dr Racket</a:t>
            </a:r>
          </a:p>
          <a:p>
            <a:r>
              <a:rPr lang="fr-FR" altLang="en-US" sz="2800" dirty="0" smtClean="0"/>
              <a:t>C’est un langage multi-paradigme</a:t>
            </a:r>
          </a:p>
          <a:p>
            <a:pPr lvl="1"/>
            <a:r>
              <a:rPr lang="fr-FR" altLang="en-US" sz="2400" dirty="0" smtClean="0"/>
              <a:t>Mais appartenant à la famille Lisp</a:t>
            </a:r>
          </a:p>
        </p:txBody>
      </p:sp>
    </p:spTree>
    <p:extLst>
      <p:ext uri="{BB962C8B-B14F-4D97-AF65-F5344CB8AC3E}">
        <p14:creationId xmlns:p14="http://schemas.microsoft.com/office/powerpoint/2010/main" val="404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1605</Words>
  <Application>Microsoft Office PowerPoint</Application>
  <PresentationFormat>On-screen Show (4:3)</PresentationFormat>
  <Paragraphs>349</Paragraphs>
  <Slides>34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Concourse</vt:lpstr>
      <vt:lpstr>Bitmap Image</vt:lpstr>
      <vt:lpstr>Le langage Racket (Lisp)</vt:lpstr>
      <vt:lpstr>Historique</vt:lpstr>
      <vt:lpstr>Naissance de Lisp</vt:lpstr>
      <vt:lpstr>9 concepts clé</vt:lpstr>
      <vt:lpstr>Programmation fonctionnelle pure</vt:lpstr>
      <vt:lpstr>Programmation fonctionnelle</vt:lpstr>
      <vt:lpstr>Applications de calcul symbolique </vt:lpstr>
      <vt:lpstr>Programmation fonctionnelle et Scheme</vt:lpstr>
      <vt:lpstr>Programmation fonctionnelle et Racket</vt:lpstr>
      <vt:lpstr>Notions de base</vt:lpstr>
      <vt:lpstr>Règles d’évaluation</vt:lpstr>
      <vt:lpstr>Une Session Lisp</vt:lpstr>
      <vt:lpstr>Évaluation des expressions</vt:lpstr>
      <vt:lpstr>Représentation exacte et inexacte des nombres </vt:lpstr>
      <vt:lpstr>Représentation exacte et inexacte des nombres </vt:lpstr>
      <vt:lpstr>Formes syntaxiques spéciales</vt:lpstr>
      <vt:lpstr>1. L’alternative</vt:lpstr>
      <vt:lpstr>2. Le branchement conditionnel</vt:lpstr>
      <vt:lpstr>Exemple</vt:lpstr>
      <vt:lpstr>3. La création de portée locale</vt:lpstr>
      <vt:lpstr>4. La citation</vt:lpstr>
      <vt:lpstr>Un exemple</vt:lpstr>
      <vt:lpstr>Une fonction pour construire des listes</vt:lpstr>
      <vt:lpstr>Définition d’une fonction</vt:lpstr>
      <vt:lpstr>Définition d’une fonction</vt:lpstr>
      <vt:lpstr>Définition d’une fonction</vt:lpstr>
      <vt:lpstr>Définition d’une fonction avec lambda</vt:lpstr>
      <vt:lpstr>Lambda et Let</vt:lpstr>
      <vt:lpstr>GCD</vt:lpstr>
      <vt:lpstr>Fonctions Primitives</vt:lpstr>
      <vt:lpstr>Tests d’égalité: eq?</vt:lpstr>
      <vt:lpstr>Tests d’égalité: eqv?</vt:lpstr>
      <vt:lpstr>Tests d’égalité: equal?</vt:lpstr>
      <vt:lpstr>Structures du contrôle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33</cp:revision>
  <dcterms:created xsi:type="dcterms:W3CDTF">2014-01-06T17:37:46Z</dcterms:created>
  <dcterms:modified xsi:type="dcterms:W3CDTF">2018-03-09T16:48:08Z</dcterms:modified>
</cp:coreProperties>
</file>