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91" r:id="rId2"/>
    <p:sldId id="292" r:id="rId3"/>
    <p:sldId id="293" r:id="rId4"/>
    <p:sldId id="294" r:id="rId5"/>
    <p:sldId id="295" r:id="rId6"/>
    <p:sldId id="296" r:id="rId7"/>
    <p:sldId id="297" r:id="rId8"/>
    <p:sldId id="320"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9B622-96FF-4EFB-BEED-7AB14160CFA5}" type="datetimeFigureOut">
              <a:rPr lang="en-CA" smtClean="0"/>
              <a:t>09/03/2018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B6BDD7-4DF1-472B-B920-752529B1C475}" type="slidenum">
              <a:rPr lang="en-CA" smtClean="0"/>
              <a:t>‹#›</a:t>
            </a:fld>
            <a:endParaRPr lang="en-CA"/>
          </a:p>
        </p:txBody>
      </p:sp>
    </p:spTree>
    <p:extLst>
      <p:ext uri="{BB962C8B-B14F-4D97-AF65-F5344CB8AC3E}">
        <p14:creationId xmlns:p14="http://schemas.microsoft.com/office/powerpoint/2010/main" val="246205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384309DA-A2BC-4978-B4EC-D575112CBC8F}" type="slidenum">
              <a:rPr lang="fr-FR" altLang="en-US" sz="1200"/>
              <a:pPr/>
              <a:t>1</a:t>
            </a:fld>
            <a:endParaRPr lang="fr-FR"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0D7D758B-1A5D-4136-A397-8DB9F18467DE}" type="slidenum">
              <a:rPr lang="fr-FR" altLang="en-US" sz="1200"/>
              <a:pPr/>
              <a:t>11</a:t>
            </a:fld>
            <a:endParaRPr lang="fr-FR"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87FA2A61-F5EF-4746-8FE7-5DF02CA05BE4}" type="slidenum">
              <a:rPr lang="fr-FR" altLang="en-US" sz="1200"/>
              <a:pPr/>
              <a:t>12</a:t>
            </a:fld>
            <a:endParaRPr lang="fr-FR"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7E3AEE7E-E74A-47A0-923C-A9D6B03351A9}" type="slidenum">
              <a:rPr lang="fr-FR" altLang="en-US" sz="1200"/>
              <a:pPr/>
              <a:t>13</a:t>
            </a:fld>
            <a:endParaRPr lang="fr-FR"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2AE4117E-C103-4999-AEB1-E0FF3E428DC0}" type="slidenum">
              <a:rPr lang="fr-FR" altLang="en-US" sz="1200"/>
              <a:pPr/>
              <a:t>14</a:t>
            </a:fld>
            <a:endParaRPr lang="fr-FR" altLang="en-US" sz="1200"/>
          </a:p>
        </p:txBody>
      </p:sp>
      <p:sp>
        <p:nvSpPr>
          <p:cNvPr id="120835" name="Rectangle 2"/>
          <p:cNvSpPr>
            <a:spLocks noGrp="1" noRot="1" noChangeAspect="1" noChangeArrowheads="1" noTextEdit="1"/>
          </p:cNvSpPr>
          <p:nvPr>
            <p:ph type="sldImg"/>
          </p:nvPr>
        </p:nvSpPr>
        <p:spPr>
          <a:xfrm>
            <a:off x="1098550" y="676275"/>
            <a:ext cx="4603750" cy="3452813"/>
          </a:xfrm>
          <a:ln/>
        </p:spPr>
      </p:sp>
      <p:sp>
        <p:nvSpPr>
          <p:cNvPr id="120836"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96C5B105-F929-479F-ADF1-C6ED5B74520C}" type="slidenum">
              <a:rPr lang="fr-FR" altLang="en-US" sz="1200"/>
              <a:pPr/>
              <a:t>15</a:t>
            </a:fld>
            <a:endParaRPr lang="fr-FR" altLang="en-US" sz="1200"/>
          </a:p>
        </p:txBody>
      </p:sp>
      <p:sp>
        <p:nvSpPr>
          <p:cNvPr id="121859" name="Rectangle 2"/>
          <p:cNvSpPr>
            <a:spLocks noGrp="1" noRot="1" noChangeAspect="1" noChangeArrowheads="1" noTextEdit="1"/>
          </p:cNvSpPr>
          <p:nvPr>
            <p:ph type="sldImg"/>
          </p:nvPr>
        </p:nvSpPr>
        <p:spPr>
          <a:xfrm>
            <a:off x="1098550" y="676275"/>
            <a:ext cx="4603750" cy="3452813"/>
          </a:xfrm>
          <a:ln/>
        </p:spPr>
      </p:sp>
      <p:sp>
        <p:nvSpPr>
          <p:cNvPr id="121860"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CF3D805C-F734-44B4-915D-3C1B7F020CD0}" type="slidenum">
              <a:rPr lang="fr-FR" altLang="en-US" sz="1200"/>
              <a:pPr/>
              <a:t>16</a:t>
            </a:fld>
            <a:endParaRPr lang="fr-FR" altLang="en-US" sz="1200"/>
          </a:p>
        </p:txBody>
      </p:sp>
      <p:sp>
        <p:nvSpPr>
          <p:cNvPr id="122883" name="Rectangle 2"/>
          <p:cNvSpPr>
            <a:spLocks noGrp="1" noRot="1" noChangeAspect="1" noChangeArrowheads="1" noTextEdit="1"/>
          </p:cNvSpPr>
          <p:nvPr>
            <p:ph type="sldImg"/>
          </p:nvPr>
        </p:nvSpPr>
        <p:spPr>
          <a:xfrm>
            <a:off x="1098550" y="676275"/>
            <a:ext cx="4603750" cy="3452813"/>
          </a:xfrm>
          <a:ln/>
        </p:spPr>
      </p:sp>
      <p:sp>
        <p:nvSpPr>
          <p:cNvPr id="122884"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59F959F2-87C0-4428-A228-62FB6ADDF48C}" type="slidenum">
              <a:rPr lang="fr-FR" altLang="en-US" sz="1200"/>
              <a:pPr/>
              <a:t>17</a:t>
            </a:fld>
            <a:endParaRPr lang="fr-FR" altLang="en-US" sz="1200"/>
          </a:p>
        </p:txBody>
      </p:sp>
      <p:sp>
        <p:nvSpPr>
          <p:cNvPr id="123907" name="Rectangle 2"/>
          <p:cNvSpPr>
            <a:spLocks noGrp="1" noRot="1" noChangeAspect="1" noChangeArrowheads="1" noTextEdit="1"/>
          </p:cNvSpPr>
          <p:nvPr>
            <p:ph type="sldImg"/>
          </p:nvPr>
        </p:nvSpPr>
        <p:spPr>
          <a:xfrm>
            <a:off x="1098550" y="676275"/>
            <a:ext cx="4603750" cy="3452813"/>
          </a:xfrm>
          <a:ln/>
        </p:spPr>
      </p:sp>
      <p:sp>
        <p:nvSpPr>
          <p:cNvPr id="123908"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ADD84755-D70E-4154-82E7-2D7D335CC7EC}" type="slidenum">
              <a:rPr lang="fr-FR" altLang="en-US" sz="1200"/>
              <a:pPr/>
              <a:t>18</a:t>
            </a:fld>
            <a:endParaRPr lang="fr-FR" altLang="en-US" sz="1200"/>
          </a:p>
        </p:txBody>
      </p:sp>
      <p:sp>
        <p:nvSpPr>
          <p:cNvPr id="124931" name="Rectangle 2"/>
          <p:cNvSpPr>
            <a:spLocks noGrp="1" noRot="1" noChangeAspect="1" noChangeArrowheads="1" noTextEdit="1"/>
          </p:cNvSpPr>
          <p:nvPr>
            <p:ph type="sldImg"/>
          </p:nvPr>
        </p:nvSpPr>
        <p:spPr>
          <a:xfrm>
            <a:off x="1098550" y="676275"/>
            <a:ext cx="4603750" cy="3452813"/>
          </a:xfrm>
          <a:ln/>
        </p:spPr>
      </p:sp>
      <p:sp>
        <p:nvSpPr>
          <p:cNvPr id="124932"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A21F73E0-3392-449E-B643-732A016F915F}" type="slidenum">
              <a:rPr lang="fr-FR" altLang="en-US" sz="1200"/>
              <a:pPr/>
              <a:t>19</a:t>
            </a:fld>
            <a:endParaRPr lang="fr-FR" altLang="en-US" sz="1200"/>
          </a:p>
        </p:txBody>
      </p:sp>
      <p:sp>
        <p:nvSpPr>
          <p:cNvPr id="125955" name="Rectangle 2"/>
          <p:cNvSpPr>
            <a:spLocks noGrp="1" noRot="1" noChangeAspect="1" noChangeArrowheads="1" noTextEdit="1"/>
          </p:cNvSpPr>
          <p:nvPr>
            <p:ph type="sldImg"/>
          </p:nvPr>
        </p:nvSpPr>
        <p:spPr>
          <a:xfrm>
            <a:off x="1098550" y="676275"/>
            <a:ext cx="4603750" cy="3452813"/>
          </a:xfrm>
          <a:ln/>
        </p:spPr>
      </p:sp>
      <p:sp>
        <p:nvSpPr>
          <p:cNvPr id="125956"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22D7608E-9B8C-4A00-A541-7DAE6C24319F}" type="slidenum">
              <a:rPr lang="fr-FR" altLang="en-US" sz="1200"/>
              <a:pPr/>
              <a:t>20</a:t>
            </a:fld>
            <a:endParaRPr lang="fr-FR" altLang="en-US" sz="1200"/>
          </a:p>
        </p:txBody>
      </p:sp>
      <p:sp>
        <p:nvSpPr>
          <p:cNvPr id="126979" name="Rectangle 2"/>
          <p:cNvSpPr>
            <a:spLocks noGrp="1" noRot="1" noChangeAspect="1" noChangeArrowheads="1" noTextEdit="1"/>
          </p:cNvSpPr>
          <p:nvPr>
            <p:ph type="sldImg"/>
          </p:nvPr>
        </p:nvSpPr>
        <p:spPr>
          <a:xfrm>
            <a:off x="1098550" y="676275"/>
            <a:ext cx="4603750" cy="3452813"/>
          </a:xfrm>
          <a:ln/>
        </p:spPr>
      </p:sp>
      <p:sp>
        <p:nvSpPr>
          <p:cNvPr id="126980"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297123F2-187B-49C7-B5E2-246CC659F161}" type="slidenum">
              <a:rPr lang="fr-FR" altLang="en-US" sz="1200"/>
              <a:pPr/>
              <a:t>2</a:t>
            </a:fld>
            <a:endParaRPr lang="fr-FR"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A6BC7790-8173-43E3-90DC-004601976AAD}" type="slidenum">
              <a:rPr lang="fr-FR" altLang="en-US" sz="1200"/>
              <a:pPr/>
              <a:t>21</a:t>
            </a:fld>
            <a:endParaRPr lang="fr-FR" altLang="en-US" sz="1200"/>
          </a:p>
        </p:txBody>
      </p:sp>
      <p:sp>
        <p:nvSpPr>
          <p:cNvPr id="128003" name="Rectangle 2"/>
          <p:cNvSpPr>
            <a:spLocks noGrp="1" noRot="1" noChangeAspect="1" noChangeArrowheads="1" noTextEdit="1"/>
          </p:cNvSpPr>
          <p:nvPr>
            <p:ph type="sldImg"/>
          </p:nvPr>
        </p:nvSpPr>
        <p:spPr>
          <a:xfrm>
            <a:off x="1098550" y="676275"/>
            <a:ext cx="4603750" cy="3452813"/>
          </a:xfrm>
          <a:ln/>
        </p:spPr>
      </p:sp>
      <p:sp>
        <p:nvSpPr>
          <p:cNvPr id="128004" name="Rectangle 3"/>
          <p:cNvSpPr>
            <a:spLocks noGrp="1" noChangeArrowheads="1"/>
          </p:cNvSpPr>
          <p:nvPr>
            <p:ph type="body" idx="1"/>
          </p:nvPr>
        </p:nvSpPr>
        <p:spPr>
          <a:xfrm>
            <a:off x="897628" y="4353393"/>
            <a:ext cx="5081380" cy="4128541"/>
          </a:xfrm>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77AB018F-82A6-47C6-BCD0-72C4D0E9C26E}" type="slidenum">
              <a:rPr lang="fr-FR" altLang="en-US" sz="1200"/>
              <a:pPr/>
              <a:t>3</a:t>
            </a:fld>
            <a:endParaRPr lang="fr-FR"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BE6FAC82-22D6-4CF9-9693-C865085B6EC3}" type="slidenum">
              <a:rPr lang="fr-FR" altLang="en-US" sz="1200"/>
              <a:pPr/>
              <a:t>4</a:t>
            </a:fld>
            <a:endParaRPr lang="fr-FR"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51A4157A-278C-49CF-893B-2CBE96BC960B}" type="slidenum">
              <a:rPr lang="fr-FR" altLang="en-US" sz="1200"/>
              <a:pPr/>
              <a:t>5</a:t>
            </a:fld>
            <a:endParaRPr lang="fr-FR"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7CA141CE-C5DE-4F77-924B-9B75E652C661}" type="slidenum">
              <a:rPr lang="fr-FR" altLang="en-US" sz="1200"/>
              <a:pPr/>
              <a:t>6</a:t>
            </a:fld>
            <a:endParaRPr lang="fr-FR"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144CEEA2-D0FF-4644-B215-37F0A5BD06A4}" type="slidenum">
              <a:rPr lang="fr-FR" altLang="en-US" sz="1200"/>
              <a:pPr/>
              <a:t>7</a:t>
            </a:fld>
            <a:endParaRPr lang="fr-FR"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54F0EF21-A2E5-4A7A-BE71-C2922FE25D2E}" type="slidenum">
              <a:rPr lang="fr-FR" altLang="en-US" sz="1200"/>
              <a:pPr/>
              <a:t>9</a:t>
            </a:fld>
            <a:endParaRPr lang="fr-FR"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437">
              <a:defRPr sz="2400">
                <a:solidFill>
                  <a:schemeClr val="tx1"/>
                </a:solidFill>
                <a:latin typeface="Times New Roman" pitchFamily="18" charset="0"/>
              </a:defRPr>
            </a:lvl1pPr>
            <a:lvl2pPr marL="729057" indent="-280406" defTabSz="914437">
              <a:defRPr sz="2400">
                <a:solidFill>
                  <a:schemeClr val="tx1"/>
                </a:solidFill>
                <a:latin typeface="Times New Roman" pitchFamily="18" charset="0"/>
              </a:defRPr>
            </a:lvl2pPr>
            <a:lvl3pPr marL="1121626" indent="-224325" defTabSz="914437">
              <a:defRPr sz="2400">
                <a:solidFill>
                  <a:schemeClr val="tx1"/>
                </a:solidFill>
                <a:latin typeface="Times New Roman" pitchFamily="18" charset="0"/>
              </a:defRPr>
            </a:lvl3pPr>
            <a:lvl4pPr marL="1570276" indent="-224325" defTabSz="914437">
              <a:defRPr sz="2400">
                <a:solidFill>
                  <a:schemeClr val="tx1"/>
                </a:solidFill>
                <a:latin typeface="Times New Roman" pitchFamily="18" charset="0"/>
              </a:defRPr>
            </a:lvl4pPr>
            <a:lvl5pPr marL="2018927" indent="-224325" defTabSz="914437">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fld id="{45DC22DB-3070-432F-882E-7E5EB620FA37}" type="slidenum">
              <a:rPr lang="fr-FR" altLang="en-US" sz="1200"/>
              <a:pPr/>
              <a:t>10</a:t>
            </a:fld>
            <a:endParaRPr lang="fr-FR"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CEB4AE1-F93B-46E7-95A7-46A49764E35C}" type="datetimeFigureOut">
              <a:rPr lang="en-CA" smtClean="0"/>
              <a:t>09/03/2018</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42A0B1D-E959-46E7-A11E-5B9F567B2AD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D42A0B1D-E959-46E7-A11E-5B9F567B2AD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D42A0B1D-E959-46E7-A11E-5B9F567B2AD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D42A0B1D-E959-46E7-A11E-5B9F567B2AD3}" type="slidenum">
              <a:rPr lang="en-CA" smtClean="0"/>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D42A0B1D-E959-46E7-A11E-5B9F567B2AD3}" type="slidenum">
              <a:rPr lang="en-CA" smtClean="0"/>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D42A0B1D-E959-46E7-A11E-5B9F567B2AD3}" type="slidenum">
              <a:rPr lang="en-CA" smtClean="0"/>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D42A0B1D-E959-46E7-A11E-5B9F567B2AD3}"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D42A0B1D-E959-46E7-A11E-5B9F567B2AD3}" type="slidenum">
              <a:rPr lang="en-CA" smtClean="0"/>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CEB4AE1-F93B-46E7-95A7-46A49764E35C}" type="datetimeFigureOut">
              <a:rPr lang="en-CA" smtClean="0"/>
              <a:t>09/03/2018</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D42A0B1D-E959-46E7-A11E-5B9F567B2AD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CEB4AE1-F93B-46E7-95A7-46A49764E35C}" type="datetimeFigureOut">
              <a:rPr lang="en-CA" smtClean="0"/>
              <a:t>09/03/2018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D42A0B1D-E959-46E7-A11E-5B9F567B2AD3}"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CEB4AE1-F93B-46E7-95A7-46A49764E35C}" type="datetimeFigureOut">
              <a:rPr lang="en-CA" smtClean="0"/>
              <a:t>09/03/2018</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42A0B1D-E959-46E7-A11E-5B9F567B2AD3}" type="slidenum">
              <a:rPr lang="en-CA" smtClean="0"/>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CEB4AE1-F93B-46E7-95A7-46A49764E35C}" type="datetimeFigureOut">
              <a:rPr lang="en-CA" smtClean="0"/>
              <a:t>09/03/2018</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2A0B1D-E959-46E7-A11E-5B9F567B2AD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3795" name="Rectangle 2"/>
          <p:cNvSpPr>
            <a:spLocks noGrp="1" noChangeArrowheads="1"/>
          </p:cNvSpPr>
          <p:nvPr>
            <p:ph type="title"/>
          </p:nvPr>
        </p:nvSpPr>
        <p:spPr/>
        <p:txBody>
          <a:bodyPr/>
          <a:lstStyle/>
          <a:p>
            <a:r>
              <a:rPr lang="fr-CA" altLang="en-US" smtClean="0"/>
              <a:t>Représentation des listes</a:t>
            </a:r>
            <a:endParaRPr lang="en-US" altLang="en-US" smtClean="0"/>
          </a:p>
        </p:txBody>
      </p:sp>
      <p:sp>
        <p:nvSpPr>
          <p:cNvPr id="33796" name="Rectangle 3"/>
          <p:cNvSpPr>
            <a:spLocks noGrp="1" noChangeArrowheads="1"/>
          </p:cNvSpPr>
          <p:nvPr>
            <p:ph type="body" idx="1"/>
          </p:nvPr>
        </p:nvSpPr>
        <p:spPr/>
        <p:txBody>
          <a:bodyPr/>
          <a:lstStyle/>
          <a:p>
            <a:r>
              <a:rPr lang="en-US" altLang="en-US" sz="2800" smtClean="0"/>
              <a:t>A chacune des expressions formant une liste est associée une cellule mémoire constituée de deux pointeurs. Le premier de ces pointeurs donne l'adresse de l' atome ou de la liste correspondant, alors que le second pointeur donne l' adresse de la prochaine cellule.</a:t>
            </a:r>
          </a:p>
        </p:txBody>
      </p:sp>
      <p:sp>
        <p:nvSpPr>
          <p:cNvPr id="33797" name="Picture 8"/>
          <p:cNvSpPr>
            <a:spLocks noChangeAspect="1" noChangeArrowheads="1"/>
          </p:cNvSpPr>
          <p:nvPr/>
        </p:nvSpPr>
        <p:spPr bwMode="auto">
          <a:xfrm>
            <a:off x="917575" y="4751388"/>
            <a:ext cx="7307263" cy="141446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Tree>
    <p:extLst>
      <p:ext uri="{BB962C8B-B14F-4D97-AF65-F5344CB8AC3E}">
        <p14:creationId xmlns:p14="http://schemas.microsoft.com/office/powerpoint/2010/main" val="171495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1987" name="Rectangle 2"/>
          <p:cNvSpPr>
            <a:spLocks noGrp="1" noChangeArrowheads="1"/>
          </p:cNvSpPr>
          <p:nvPr>
            <p:ph type="title"/>
          </p:nvPr>
        </p:nvSpPr>
        <p:spPr/>
        <p:txBody>
          <a:bodyPr/>
          <a:lstStyle/>
          <a:p>
            <a:r>
              <a:rPr lang="fr-CA" altLang="en-US" smtClean="0"/>
              <a:t>Concaténation de deux listes</a:t>
            </a:r>
            <a:endParaRPr lang="en-US" altLang="en-US" smtClean="0"/>
          </a:p>
        </p:txBody>
      </p:sp>
      <p:sp>
        <p:nvSpPr>
          <p:cNvPr id="41988" name="Rectangle 4"/>
          <p:cNvSpPr>
            <a:spLocks noChangeArrowheads="1"/>
          </p:cNvSpPr>
          <p:nvPr/>
        </p:nvSpPr>
        <p:spPr bwMode="auto">
          <a:xfrm>
            <a:off x="467544" y="1988840"/>
            <a:ext cx="8424936" cy="34163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(define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-append L1 L2)</a:t>
            </a:r>
          </a:p>
          <a:p>
            <a:pPr>
              <a:spcBef>
                <a:spcPct val="0"/>
              </a:spcBef>
              <a:buFontTx/>
              <a:buNone/>
            </a:pPr>
            <a:r>
              <a:rPr lang="en-US" altLang="en-US" sz="2400" b="1" dirty="0">
                <a:latin typeface="Courier New" panose="02070309020205020404" pitchFamily="49" charset="0"/>
                <a:cs typeface="Courier New" panose="02070309020205020404" pitchFamily="49" charset="0"/>
              </a:rPr>
              <a:t>(if (null? L1)</a:t>
            </a:r>
          </a:p>
          <a:p>
            <a:pPr>
              <a:spcBef>
                <a:spcPct val="0"/>
              </a:spcBef>
              <a:buFontTx/>
              <a:buNone/>
            </a:pPr>
            <a:r>
              <a:rPr lang="en-US" altLang="en-US" sz="2400" b="1" dirty="0">
                <a:latin typeface="Courier New" panose="02070309020205020404" pitchFamily="49" charset="0"/>
                <a:cs typeface="Courier New" panose="02070309020205020404" pitchFamily="49" charset="0"/>
              </a:rPr>
              <a:t>     L2</a:t>
            </a:r>
          </a:p>
          <a:p>
            <a:pPr>
              <a:spcBef>
                <a:spcPct val="0"/>
              </a:spcBef>
              <a:buFontTx/>
              <a:buNone/>
            </a:pPr>
            <a:r>
              <a:rPr lang="en-US" altLang="en-US" sz="2400" b="1" dirty="0">
                <a:latin typeface="Courier New" panose="02070309020205020404" pitchFamily="49" charset="0"/>
                <a:cs typeface="Courier New" panose="02070309020205020404" pitchFamily="49" charset="0"/>
              </a:rPr>
              <a:t>    (cons (car L1) </a:t>
            </a:r>
            <a:endParaRPr lang="en-US" altLang="en-US" sz="2400" b="1" dirty="0" smtClean="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-append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L1) L2))))</a:t>
            </a:r>
          </a:p>
          <a:p>
            <a:pPr>
              <a:spcBef>
                <a:spcPct val="0"/>
              </a:spcBef>
              <a:buFontTx/>
              <a:buNone/>
            </a:pPr>
            <a:endParaRPr lang="fr-CA" altLang="en-US" sz="2400" b="1" dirty="0">
              <a:latin typeface="Courier New" panose="02070309020205020404" pitchFamily="49" charset="0"/>
              <a:cs typeface="Courier New" panose="02070309020205020404" pitchFamily="49" charset="0"/>
            </a:endParaRPr>
          </a:p>
          <a:p>
            <a:pPr>
              <a:spcBef>
                <a:spcPct val="0"/>
              </a:spcBef>
              <a:buFontTx/>
              <a:buNone/>
            </a:pPr>
            <a:endParaRPr lang="en-US" altLang="en-US" sz="2400" b="1" dirty="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-append '(a b) '(c d))</a:t>
            </a:r>
          </a:p>
          <a:p>
            <a:pPr>
              <a:spcBef>
                <a:spcPct val="0"/>
              </a:spcBef>
              <a:buFontTx/>
              <a:buNone/>
            </a:pPr>
            <a:r>
              <a:rPr lang="en-US" altLang="en-US" sz="2400" b="1" dirty="0">
                <a:latin typeface="Courier New" panose="02070309020205020404" pitchFamily="49" charset="0"/>
                <a:cs typeface="Courier New" panose="02070309020205020404" pitchFamily="49" charset="0"/>
              </a:rPr>
              <a:t>(a b c d)</a:t>
            </a:r>
          </a:p>
        </p:txBody>
      </p:sp>
    </p:spTree>
    <p:extLst>
      <p:ext uri="{BB962C8B-B14F-4D97-AF65-F5344CB8AC3E}">
        <p14:creationId xmlns:p14="http://schemas.microsoft.com/office/powerpoint/2010/main" val="297160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3011" name="Rectangle 2"/>
          <p:cNvSpPr>
            <a:spLocks noGrp="1" noChangeArrowheads="1"/>
          </p:cNvSpPr>
          <p:nvPr>
            <p:ph type="title"/>
          </p:nvPr>
        </p:nvSpPr>
        <p:spPr/>
        <p:txBody>
          <a:bodyPr/>
          <a:lstStyle/>
          <a:p>
            <a:r>
              <a:rPr lang="fr-CA" altLang="en-US" dirty="0" smtClean="0"/>
              <a:t>Inversion d’une liste</a:t>
            </a:r>
            <a:endParaRPr lang="en-US" altLang="en-US" dirty="0" smtClean="0"/>
          </a:p>
        </p:txBody>
      </p:sp>
      <p:sp>
        <p:nvSpPr>
          <p:cNvPr id="43012" name="Rectangle 4"/>
          <p:cNvSpPr>
            <a:spLocks noChangeArrowheads="1"/>
          </p:cNvSpPr>
          <p:nvPr/>
        </p:nvSpPr>
        <p:spPr bwMode="auto">
          <a:xfrm>
            <a:off x="755650" y="2349500"/>
            <a:ext cx="7993063" cy="378565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(define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-reverse L)</a:t>
            </a:r>
          </a:p>
          <a:p>
            <a:pPr>
              <a:spcBef>
                <a:spcPct val="0"/>
              </a:spcBef>
              <a:buFontTx/>
              <a:buNone/>
            </a:pPr>
            <a:r>
              <a:rPr lang="en-US" altLang="en-US" sz="2400" b="1" dirty="0">
                <a:latin typeface="Courier New" panose="02070309020205020404" pitchFamily="49" charset="0"/>
                <a:cs typeface="Courier New" panose="02070309020205020404" pitchFamily="49" charset="0"/>
              </a:rPr>
              <a:t>(if (null? L)</a:t>
            </a:r>
          </a:p>
          <a:p>
            <a:pPr>
              <a:spcBef>
                <a:spcPct val="0"/>
              </a:spcBef>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-append </a:t>
            </a:r>
            <a:endParaRPr lang="en-US" altLang="en-US" sz="2400" b="1" dirty="0" smtClean="0">
              <a:latin typeface="Courier New" panose="02070309020205020404" pitchFamily="49" charset="0"/>
              <a:cs typeface="Courier New" panose="02070309020205020404" pitchFamily="49" charset="0"/>
            </a:endParaRPr>
          </a:p>
          <a:p>
            <a:pPr>
              <a:spcBef>
                <a:spcPct val="0"/>
              </a:spcBef>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-reverse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L)) </a:t>
            </a:r>
            <a:endParaRPr lang="en-US" altLang="en-US" sz="2400" b="1" dirty="0" smtClean="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list (car L)))))</a:t>
            </a:r>
          </a:p>
          <a:p>
            <a:pPr>
              <a:spcBef>
                <a:spcPct val="0"/>
              </a:spcBef>
              <a:buFontTx/>
              <a:buNone/>
            </a:pPr>
            <a:endParaRPr lang="fr-CA" altLang="en-US" sz="2400" b="1" dirty="0">
              <a:latin typeface="Courier New" panose="02070309020205020404" pitchFamily="49" charset="0"/>
              <a:cs typeface="Courier New" panose="02070309020205020404" pitchFamily="49" charset="0"/>
            </a:endParaRPr>
          </a:p>
          <a:p>
            <a:pPr>
              <a:spcBef>
                <a:spcPct val="0"/>
              </a:spcBef>
              <a:buFontTx/>
              <a:buNone/>
            </a:pPr>
            <a:endParaRPr lang="en-US" altLang="en-US" sz="2400" b="1" dirty="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-reverse '(a b c d))</a:t>
            </a:r>
          </a:p>
          <a:p>
            <a:pPr>
              <a:spcBef>
                <a:spcPct val="0"/>
              </a:spcBef>
              <a:buFontTx/>
              <a:buNone/>
            </a:pPr>
            <a:r>
              <a:rPr lang="en-US" altLang="en-US" sz="2400" b="1" dirty="0">
                <a:latin typeface="Courier New" panose="02070309020205020404" pitchFamily="49" charset="0"/>
                <a:cs typeface="Courier New" panose="02070309020205020404" pitchFamily="49" charset="0"/>
              </a:rPr>
              <a:t>(d c b a)</a:t>
            </a:r>
          </a:p>
        </p:txBody>
      </p:sp>
    </p:spTree>
    <p:extLst>
      <p:ext uri="{BB962C8B-B14F-4D97-AF65-F5344CB8AC3E}">
        <p14:creationId xmlns:p14="http://schemas.microsoft.com/office/powerpoint/2010/main" val="38966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4035" name="Rectangle 2"/>
          <p:cNvSpPr>
            <a:spLocks noGrp="1" noChangeArrowheads="1"/>
          </p:cNvSpPr>
          <p:nvPr>
            <p:ph type="title"/>
          </p:nvPr>
        </p:nvSpPr>
        <p:spPr/>
        <p:txBody>
          <a:bodyPr/>
          <a:lstStyle/>
          <a:p>
            <a:r>
              <a:rPr lang="fr-CA" altLang="en-US" smtClean="0"/>
              <a:t>Appartenance à une liste</a:t>
            </a:r>
            <a:endParaRPr lang="en-US" altLang="en-US" smtClean="0"/>
          </a:p>
        </p:txBody>
      </p:sp>
      <p:sp>
        <p:nvSpPr>
          <p:cNvPr id="44036" name="Rectangle 4"/>
          <p:cNvSpPr>
            <a:spLocks noChangeArrowheads="1"/>
          </p:cNvSpPr>
          <p:nvPr/>
        </p:nvSpPr>
        <p:spPr bwMode="auto">
          <a:xfrm>
            <a:off x="467544" y="1916113"/>
            <a:ext cx="8208912" cy="156966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(define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-member a L)</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cond</a:t>
            </a:r>
            <a:r>
              <a:rPr lang="en-US" altLang="en-US" sz="2400" b="1" dirty="0">
                <a:latin typeface="Courier New" panose="02070309020205020404" pitchFamily="49" charset="0"/>
                <a:cs typeface="Courier New" panose="02070309020205020404" pitchFamily="49" charset="0"/>
              </a:rPr>
              <a:t> ((null? L) </a:t>
            </a:r>
            <a:r>
              <a:rPr lang="en-US" altLang="en-US" sz="2400" b="1" dirty="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a:spcBef>
                <a:spcPct val="0"/>
              </a:spcBef>
              <a:buFontTx/>
              <a:buNone/>
            </a:pPr>
            <a:r>
              <a:rPr lang="en-US" altLang="en-US" sz="2400" b="1" dirty="0">
                <a:latin typeface="Courier New" panose="02070309020205020404" pitchFamily="49" charset="0"/>
                <a:cs typeface="Courier New" panose="02070309020205020404" pitchFamily="49" charset="0"/>
              </a:rPr>
              <a:t>          ((equal? a (car L)) L)</a:t>
            </a:r>
          </a:p>
          <a:p>
            <a:pPr>
              <a:spcBef>
                <a:spcPct val="0"/>
              </a:spcBef>
              <a:buFontTx/>
              <a:buNone/>
            </a:pPr>
            <a:r>
              <a:rPr lang="en-US" altLang="en-US" sz="2400" b="1" dirty="0">
                <a:latin typeface="Courier New" panose="02070309020205020404" pitchFamily="49" charset="0"/>
                <a:cs typeface="Courier New" panose="02070309020205020404" pitchFamily="49" charset="0"/>
              </a:rPr>
              <a:t>          (#T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-member a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L)))))</a:t>
            </a:r>
          </a:p>
        </p:txBody>
      </p:sp>
      <p:sp>
        <p:nvSpPr>
          <p:cNvPr id="44037" name="Rectangle 5"/>
          <p:cNvSpPr>
            <a:spLocks noChangeArrowheads="1"/>
          </p:cNvSpPr>
          <p:nvPr/>
        </p:nvSpPr>
        <p:spPr bwMode="auto">
          <a:xfrm>
            <a:off x="1331912" y="3789363"/>
            <a:ext cx="5832375" cy="2308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-member 'a '(a b c))</a:t>
            </a:r>
          </a:p>
          <a:p>
            <a:pPr>
              <a:spcBef>
                <a:spcPct val="0"/>
              </a:spcBef>
              <a:buFontTx/>
              <a:buNone/>
            </a:pPr>
            <a:r>
              <a:rPr lang="en-US" altLang="en-US" sz="2400" b="1" dirty="0">
                <a:latin typeface="Courier New" panose="02070309020205020404" pitchFamily="49" charset="0"/>
                <a:cs typeface="Courier New" panose="02070309020205020404" pitchFamily="49" charset="0"/>
              </a:rPr>
              <a:t>(a b c)</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-member 'b '(a b c))</a:t>
            </a:r>
          </a:p>
          <a:p>
            <a:pPr>
              <a:spcBef>
                <a:spcPct val="0"/>
              </a:spcBef>
              <a:buFontTx/>
              <a:buNone/>
            </a:pPr>
            <a:r>
              <a:rPr lang="en-US" altLang="en-US" sz="2400" b="1" dirty="0">
                <a:latin typeface="Courier New" panose="02070309020205020404" pitchFamily="49" charset="0"/>
                <a:cs typeface="Courier New" panose="02070309020205020404" pitchFamily="49" charset="0"/>
              </a:rPr>
              <a:t>(b c)</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-member 'd '(a b c))</a:t>
            </a:r>
          </a:p>
          <a:p>
            <a:pPr>
              <a:spcBef>
                <a:spcPct val="0"/>
              </a:spcBef>
              <a:buFontTx/>
              <a:buNone/>
            </a:pPr>
            <a:r>
              <a:rPr lang="en-US" altLang="en-US" sz="2400" b="1" dirty="0" smtClean="0">
                <a:latin typeface="Courier New" panose="02070309020205020404" pitchFamily="49" charset="0"/>
                <a:cs typeface="Courier New" panose="02070309020205020404" pitchFamily="49" charset="0"/>
              </a:rPr>
              <a:t> nil</a:t>
            </a:r>
            <a:endParaRPr lang="en-US"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11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5059" name="Rectangle 2"/>
          <p:cNvSpPr>
            <a:spLocks noGrp="1" noChangeArrowheads="1"/>
          </p:cNvSpPr>
          <p:nvPr>
            <p:ph type="title"/>
          </p:nvPr>
        </p:nvSpPr>
        <p:spPr/>
        <p:txBody>
          <a:bodyPr/>
          <a:lstStyle/>
          <a:p>
            <a:r>
              <a:rPr lang="fr-CA" altLang="en-US" smtClean="0"/>
              <a:t>La longueur d’une liste</a:t>
            </a:r>
            <a:endParaRPr lang="en-US" altLang="en-US" smtClean="0"/>
          </a:p>
        </p:txBody>
      </p:sp>
      <p:sp>
        <p:nvSpPr>
          <p:cNvPr id="45060" name="Rectangle 4"/>
          <p:cNvSpPr>
            <a:spLocks noChangeArrowheads="1"/>
          </p:cNvSpPr>
          <p:nvPr/>
        </p:nvSpPr>
        <p:spPr bwMode="auto">
          <a:xfrm>
            <a:off x="1763713" y="2133600"/>
            <a:ext cx="4572000" cy="19389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(define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-length L)</a:t>
            </a:r>
          </a:p>
          <a:p>
            <a:pPr>
              <a:spcBef>
                <a:spcPct val="0"/>
              </a:spcBef>
              <a:buFontTx/>
              <a:buNone/>
            </a:pPr>
            <a:r>
              <a:rPr lang="en-US" altLang="en-US" sz="2400" b="1" dirty="0">
                <a:latin typeface="Courier New" panose="02070309020205020404" pitchFamily="49" charset="0"/>
                <a:cs typeface="Courier New" panose="02070309020205020404" pitchFamily="49" charset="0"/>
              </a:rPr>
              <a:t>(if (null? L)</a:t>
            </a:r>
          </a:p>
          <a:p>
            <a:pPr>
              <a:spcBef>
                <a:spcPct val="0"/>
              </a:spcBef>
              <a:buFontTx/>
              <a:buNone/>
            </a:pPr>
            <a:r>
              <a:rPr lang="en-US" altLang="en-US" sz="2400" b="1" dirty="0">
                <a:latin typeface="Courier New" panose="02070309020205020404" pitchFamily="49" charset="0"/>
                <a:cs typeface="Courier New" panose="02070309020205020404" pitchFamily="49" charset="0"/>
              </a:rPr>
              <a:t>    0</a:t>
            </a:r>
          </a:p>
          <a:p>
            <a:pPr>
              <a:spcBef>
                <a:spcPct val="0"/>
              </a:spcBef>
              <a:buFontTx/>
              <a:buNone/>
            </a:pPr>
            <a:r>
              <a:rPr lang="en-US" altLang="en-US" sz="2400" b="1" dirty="0">
                <a:latin typeface="Courier New" panose="02070309020205020404" pitchFamily="49" charset="0"/>
                <a:cs typeface="Courier New" panose="02070309020205020404" pitchFamily="49" charset="0"/>
              </a:rPr>
              <a:t>    (+ 1 (</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-length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L)))))</a:t>
            </a:r>
          </a:p>
        </p:txBody>
      </p:sp>
      <p:sp>
        <p:nvSpPr>
          <p:cNvPr id="45061" name="Rectangle 5"/>
          <p:cNvSpPr>
            <a:spLocks noChangeArrowheads="1"/>
          </p:cNvSpPr>
          <p:nvPr/>
        </p:nvSpPr>
        <p:spPr bwMode="auto">
          <a:xfrm>
            <a:off x="1763713" y="4627563"/>
            <a:ext cx="4424609"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notre</a:t>
            </a:r>
            <a:r>
              <a:rPr lang="en-US" altLang="en-US" sz="2400" b="1" dirty="0">
                <a:latin typeface="Courier New" panose="02070309020205020404" pitchFamily="49" charset="0"/>
                <a:cs typeface="Courier New" panose="02070309020205020404" pitchFamily="49" charset="0"/>
              </a:rPr>
              <a:t>-length '(a b c))</a:t>
            </a:r>
          </a:p>
        </p:txBody>
      </p:sp>
    </p:spTree>
    <p:extLst>
      <p:ext uri="{BB962C8B-B14F-4D97-AF65-F5344CB8AC3E}">
        <p14:creationId xmlns:p14="http://schemas.microsoft.com/office/powerpoint/2010/main" val="385414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6083" name="Rectangle 2"/>
          <p:cNvSpPr>
            <a:spLocks noGrp="1" noChangeArrowheads="1"/>
          </p:cNvSpPr>
          <p:nvPr>
            <p:ph type="title"/>
          </p:nvPr>
        </p:nvSpPr>
        <p:spPr>
          <a:xfrm>
            <a:off x="609600" y="457200"/>
            <a:ext cx="8001000" cy="609600"/>
          </a:xfrm>
        </p:spPr>
        <p:txBody>
          <a:bodyPr>
            <a:normAutofit fontScale="90000"/>
          </a:bodyPr>
          <a:lstStyle/>
          <a:p>
            <a:r>
              <a:rPr lang="fr-FR" altLang="en-US" smtClean="0"/>
              <a:t>D’autres exemples de fonctions</a:t>
            </a:r>
          </a:p>
        </p:txBody>
      </p:sp>
      <p:sp>
        <p:nvSpPr>
          <p:cNvPr id="46084" name="Rectangle 6"/>
          <p:cNvSpPr>
            <a:spLocks noChangeArrowheads="1"/>
          </p:cNvSpPr>
          <p:nvPr/>
        </p:nvSpPr>
        <p:spPr bwMode="auto">
          <a:xfrm>
            <a:off x="1514957" y="1412776"/>
            <a:ext cx="6264275" cy="30469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2400" b="1" dirty="0">
                <a:latin typeface="Courier New" panose="02070309020205020404" pitchFamily="49" charset="0"/>
                <a:cs typeface="Courier New" panose="02070309020205020404" pitchFamily="49" charset="0"/>
              </a:rPr>
              <a:t>(</a:t>
            </a:r>
            <a:r>
              <a:rPr lang="fr-FR" altLang="en-US" sz="2400" b="1" dirty="0" err="1">
                <a:latin typeface="Courier New" panose="02070309020205020404" pitchFamily="49" charset="0"/>
                <a:cs typeface="Courier New" panose="02070309020205020404" pitchFamily="49" charset="0"/>
              </a:rPr>
              <a:t>define</a:t>
            </a:r>
            <a:r>
              <a:rPr lang="fr-FR" altLang="en-US" sz="2400" b="1" dirty="0">
                <a:latin typeface="Courier New" panose="02070309020205020404" pitchFamily="49" charset="0"/>
                <a:cs typeface="Courier New" panose="02070309020205020404" pitchFamily="49" charset="0"/>
              </a:rPr>
              <a:t> </a:t>
            </a:r>
            <a:r>
              <a:rPr lang="fr-FR" altLang="en-US" sz="2400" b="1" dirty="0" smtClean="0">
                <a:latin typeface="Courier New" panose="02070309020205020404" pitchFamily="49" charset="0"/>
                <a:cs typeface="Courier New" panose="02070309020205020404" pitchFamily="49" charset="0"/>
              </a:rPr>
              <a:t>(</a:t>
            </a:r>
            <a:r>
              <a:rPr lang="fr-FR" altLang="en-US" sz="2400" b="1" dirty="0" err="1" smtClean="0">
                <a:latin typeface="Courier New" panose="02070309020205020404" pitchFamily="49" charset="0"/>
                <a:cs typeface="Courier New" panose="02070309020205020404" pitchFamily="49" charset="0"/>
              </a:rPr>
              <a:t>voisins_egaux</a:t>
            </a:r>
            <a:r>
              <a:rPr lang="fr-FR" altLang="en-US" sz="2400" b="1" dirty="0" smtClean="0">
                <a:latin typeface="Courier New" panose="02070309020205020404" pitchFamily="49" charset="0"/>
                <a:cs typeface="Courier New" panose="02070309020205020404" pitchFamily="49" charset="0"/>
              </a:rPr>
              <a:t>? </a:t>
            </a:r>
            <a:r>
              <a:rPr lang="fr-FR" altLang="en-US" sz="2400" b="1" dirty="0">
                <a:latin typeface="Courier New" panose="02070309020205020404" pitchFamily="49" charset="0"/>
                <a:cs typeface="Courier New" panose="02070309020205020404" pitchFamily="49" charset="0"/>
              </a:rPr>
              <a:t>L)</a:t>
            </a: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cond</a:t>
            </a:r>
            <a:endParaRPr lang="fr-FR" altLang="en-US" sz="2400" b="1" dirty="0">
              <a:latin typeface="Courier New" panose="02070309020205020404" pitchFamily="49" charset="0"/>
              <a:cs typeface="Courier New" panose="02070309020205020404" pitchFamily="49" charset="0"/>
            </a:endParaRP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null</a:t>
            </a:r>
            <a:r>
              <a:rPr lang="fr-FR" altLang="en-US" sz="2400" b="1" dirty="0">
                <a:latin typeface="Courier New" panose="02070309020205020404" pitchFamily="49" charset="0"/>
                <a:cs typeface="Courier New" panose="02070309020205020404" pitchFamily="49" charset="0"/>
              </a:rPr>
              <a:t>? L) #f)</a:t>
            </a: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null</a:t>
            </a: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cdr</a:t>
            </a:r>
            <a:r>
              <a:rPr lang="fr-FR" altLang="en-US" sz="2400" b="1" dirty="0">
                <a:latin typeface="Courier New" panose="02070309020205020404" pitchFamily="49" charset="0"/>
                <a:cs typeface="Courier New" panose="02070309020205020404" pitchFamily="49" charset="0"/>
              </a:rPr>
              <a:t> L)) #f)</a:t>
            </a: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equal</a:t>
            </a:r>
            <a:r>
              <a:rPr lang="fr-FR" altLang="en-US" sz="2400" b="1" dirty="0">
                <a:latin typeface="Courier New" panose="02070309020205020404" pitchFamily="49" charset="0"/>
                <a:cs typeface="Courier New" panose="02070309020205020404" pitchFamily="49" charset="0"/>
              </a:rPr>
              <a:t>? (car L)(</a:t>
            </a:r>
            <a:r>
              <a:rPr lang="fr-FR" altLang="en-US" sz="2400" b="1" dirty="0" err="1">
                <a:latin typeface="Courier New" panose="02070309020205020404" pitchFamily="49" charset="0"/>
                <a:cs typeface="Courier New" panose="02070309020205020404" pitchFamily="49" charset="0"/>
              </a:rPr>
              <a:t>cadr</a:t>
            </a:r>
            <a:r>
              <a:rPr lang="fr-FR" altLang="en-US" sz="2400" b="1" dirty="0">
                <a:latin typeface="Courier New" panose="02070309020205020404" pitchFamily="49" charset="0"/>
                <a:cs typeface="Courier New" panose="02070309020205020404" pitchFamily="49" charset="0"/>
              </a:rPr>
              <a:t> L)) #t</a:t>
            </a:r>
            <a:r>
              <a:rPr lang="fr-FR" altLang="en-US" sz="2400" b="1" dirty="0" smtClean="0">
                <a:latin typeface="Courier New" panose="02070309020205020404" pitchFamily="49" charset="0"/>
                <a:cs typeface="Courier New" panose="02070309020205020404" pitchFamily="49" charset="0"/>
              </a:rPr>
              <a:t>) </a:t>
            </a:r>
            <a:endParaRPr lang="fr-FR" altLang="en-US" sz="2400" b="1" dirty="0">
              <a:latin typeface="Courier New" panose="02070309020205020404" pitchFamily="49" charset="0"/>
              <a:cs typeface="Courier New" panose="02070309020205020404" pitchFamily="49" charset="0"/>
            </a:endParaRP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err="1">
                <a:latin typeface="Courier New" panose="02070309020205020404" pitchFamily="49" charset="0"/>
                <a:cs typeface="Courier New" panose="02070309020205020404" pitchFamily="49" charset="0"/>
              </a:rPr>
              <a:t>else</a:t>
            </a:r>
            <a:endParaRPr lang="fr-FR" altLang="en-US" sz="2400" b="1" dirty="0">
              <a:latin typeface="Courier New" panose="02070309020205020404" pitchFamily="49" charset="0"/>
              <a:cs typeface="Courier New" panose="02070309020205020404" pitchFamily="49" charset="0"/>
            </a:endParaRPr>
          </a:p>
          <a:p>
            <a:pPr>
              <a:spcBef>
                <a:spcPct val="0"/>
              </a:spcBef>
              <a:buFontTx/>
              <a:buNone/>
            </a:pPr>
            <a:r>
              <a:rPr lang="fr-FR" altLang="en-US" sz="2400" b="1" dirty="0">
                <a:latin typeface="Courier New" panose="02070309020205020404" pitchFamily="49" charset="0"/>
                <a:cs typeface="Courier New" panose="02070309020205020404" pitchFamily="49" charset="0"/>
              </a:rPr>
              <a:t>       </a:t>
            </a:r>
            <a:r>
              <a:rPr lang="fr-FR" altLang="en-US" sz="2400" b="1" dirty="0" smtClean="0">
                <a:latin typeface="Courier New" panose="02070309020205020404" pitchFamily="49" charset="0"/>
                <a:cs typeface="Courier New" panose="02070309020205020404" pitchFamily="49" charset="0"/>
              </a:rPr>
              <a:t>(</a:t>
            </a:r>
            <a:r>
              <a:rPr lang="fr-FR" altLang="en-US" sz="2400" b="1" dirty="0" err="1">
                <a:latin typeface="Courier New" panose="02070309020205020404" pitchFamily="49" charset="0"/>
                <a:cs typeface="Courier New" panose="02070309020205020404" pitchFamily="49" charset="0"/>
              </a:rPr>
              <a:t>voisins_egaux</a:t>
            </a:r>
            <a:r>
              <a:rPr lang="fr-FR" altLang="en-US" sz="2400" b="1" dirty="0" smtClean="0">
                <a:latin typeface="Courier New" panose="02070309020205020404" pitchFamily="49" charset="0"/>
                <a:cs typeface="Courier New" panose="02070309020205020404" pitchFamily="49" charset="0"/>
              </a:rPr>
              <a:t>? </a:t>
            </a:r>
            <a:r>
              <a:rPr lang="fr-FR" altLang="en-US" sz="2400" b="1" dirty="0">
                <a:latin typeface="Courier New" panose="02070309020205020404" pitchFamily="49" charset="0"/>
                <a:cs typeface="Courier New" panose="02070309020205020404" pitchFamily="49" charset="0"/>
              </a:rPr>
              <a:t>(</a:t>
            </a:r>
            <a:r>
              <a:rPr lang="fr-FR" altLang="en-US" sz="2400" b="1" dirty="0" err="1">
                <a:latin typeface="Courier New" panose="02070309020205020404" pitchFamily="49" charset="0"/>
                <a:cs typeface="Courier New" panose="02070309020205020404" pitchFamily="49" charset="0"/>
              </a:rPr>
              <a:t>cdr</a:t>
            </a:r>
            <a:r>
              <a:rPr lang="fr-FR" altLang="en-US" sz="2400" b="1" dirty="0">
                <a:latin typeface="Courier New" panose="02070309020205020404" pitchFamily="49" charset="0"/>
                <a:cs typeface="Courier New" panose="02070309020205020404" pitchFamily="49" charset="0"/>
              </a:rPr>
              <a:t> L)))</a:t>
            </a:r>
          </a:p>
          <a:p>
            <a:pPr>
              <a:spcBef>
                <a:spcPct val="0"/>
              </a:spcBef>
              <a:buFontTx/>
              <a:buNone/>
            </a:pPr>
            <a:r>
              <a:rPr lang="fr-FR" altLang="en-US" sz="2400" b="1" dirty="0">
                <a:latin typeface="Courier New" panose="02070309020205020404" pitchFamily="49" charset="0"/>
                <a:cs typeface="Courier New" panose="02070309020205020404" pitchFamily="49" charset="0"/>
              </a:rPr>
              <a:t>) )</a:t>
            </a:r>
          </a:p>
        </p:txBody>
      </p:sp>
      <p:sp>
        <p:nvSpPr>
          <p:cNvPr id="2" name="TextBox 1"/>
          <p:cNvSpPr txBox="1"/>
          <p:nvPr/>
        </p:nvSpPr>
        <p:spPr>
          <a:xfrm>
            <a:off x="1475655" y="4725144"/>
            <a:ext cx="5416868" cy="1200329"/>
          </a:xfrm>
          <a:prstGeom prst="rect">
            <a:avLst/>
          </a:prstGeom>
          <a:noFill/>
        </p:spPr>
        <p:txBody>
          <a:bodyPr wrap="none" rtlCol="0">
            <a:spAutoFit/>
          </a:bodyPr>
          <a:lstStyle/>
          <a:p>
            <a:r>
              <a:rPr lang="en-CA" dirty="0" err="1" smtClean="0"/>
              <a:t>Qu’arrive</a:t>
            </a:r>
            <a:r>
              <a:rPr lang="en-CA" dirty="0" smtClean="0"/>
              <a:t>-t-</a:t>
            </a:r>
            <a:r>
              <a:rPr lang="en-CA" dirty="0" err="1" smtClean="0"/>
              <a:t>il</a:t>
            </a:r>
            <a:r>
              <a:rPr lang="en-CA" dirty="0" smtClean="0"/>
              <a:t> </a:t>
            </a:r>
            <a:r>
              <a:rPr lang="en-CA" dirty="0" err="1" smtClean="0"/>
              <a:t>si</a:t>
            </a:r>
            <a:r>
              <a:rPr lang="en-CA" dirty="0" smtClean="0"/>
              <a:t> on change </a:t>
            </a:r>
            <a:r>
              <a:rPr lang="en-CA" dirty="0" smtClean="0">
                <a:latin typeface="Courier New" panose="02070309020205020404" pitchFamily="49" charset="0"/>
                <a:cs typeface="Courier New" panose="02070309020205020404" pitchFamily="49" charset="0"/>
              </a:rPr>
              <a:t>#t </a:t>
            </a:r>
            <a:r>
              <a:rPr lang="en-CA" dirty="0" smtClean="0"/>
              <a:t>pour </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cdr</a:t>
            </a:r>
            <a:r>
              <a:rPr lang="en-CA" dirty="0" smtClean="0">
                <a:latin typeface="Courier New" panose="02070309020205020404" pitchFamily="49" charset="0"/>
                <a:cs typeface="Courier New" panose="02070309020205020404" pitchFamily="49" charset="0"/>
              </a:rPr>
              <a:t> L)</a:t>
            </a:r>
            <a:r>
              <a:rPr lang="en-CA" dirty="0" smtClean="0"/>
              <a:t> ?</a:t>
            </a:r>
          </a:p>
          <a:p>
            <a:endParaRPr lang="en-CA" dirty="0"/>
          </a:p>
          <a:p>
            <a:r>
              <a:rPr lang="en-CA" b="1" dirty="0" smtClean="0">
                <a:latin typeface="Courier New" panose="02070309020205020404" pitchFamily="49" charset="0"/>
                <a:cs typeface="Courier New" panose="02070309020205020404" pitchFamily="49" charset="0"/>
              </a:rPr>
              <a:t>(</a:t>
            </a:r>
            <a:r>
              <a:rPr lang="en-CA" b="1" dirty="0" err="1" smtClean="0">
                <a:latin typeface="Courier New" panose="02070309020205020404" pitchFamily="49" charset="0"/>
                <a:cs typeface="Courier New" panose="02070309020205020404" pitchFamily="49" charset="0"/>
              </a:rPr>
              <a:t>voisins_egaux</a:t>
            </a:r>
            <a:r>
              <a:rPr lang="en-CA" b="1" dirty="0" smtClean="0">
                <a:latin typeface="Courier New" panose="02070309020205020404" pitchFamily="49" charset="0"/>
                <a:cs typeface="Courier New" panose="02070309020205020404" pitchFamily="49" charset="0"/>
              </a:rPr>
              <a:t>? ‘(1 2 3 3 4 5))</a:t>
            </a:r>
          </a:p>
          <a:p>
            <a:r>
              <a:rPr lang="en-CA" b="1" dirty="0" smtClean="0">
                <a:latin typeface="Courier New" panose="02070309020205020404" pitchFamily="49" charset="0"/>
                <a:cs typeface="Courier New" panose="02070309020205020404" pitchFamily="49" charset="0"/>
              </a:rPr>
              <a:t>(3 4 5)</a:t>
            </a: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8660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7107" name="Rectangle 2"/>
          <p:cNvSpPr>
            <a:spLocks noGrp="1" noChangeArrowheads="1"/>
          </p:cNvSpPr>
          <p:nvPr>
            <p:ph type="body" idx="1"/>
          </p:nvPr>
        </p:nvSpPr>
        <p:spPr>
          <a:xfrm>
            <a:off x="696913" y="1917700"/>
            <a:ext cx="7620000" cy="4103688"/>
          </a:xfrm>
        </p:spPr>
        <p:txBody>
          <a:bodyPr/>
          <a:lstStyle/>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define</a:t>
            </a: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numberList</a:t>
            </a:r>
            <a:r>
              <a:rPr lang="fr-FR" altLang="en-US" sz="2200" b="1" dirty="0" smtClean="0">
                <a:latin typeface="Courier New" panose="02070309020205020404" pitchFamily="49" charset="0"/>
                <a:cs typeface="Courier New" panose="02070309020205020404" pitchFamily="49" charset="0"/>
              </a:rPr>
              <a:t>? x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cond</a:t>
            </a:r>
            <a:endParaRPr lang="fr-FR" altLang="en-US" sz="2200" b="1" dirty="0" smtClean="0">
              <a:latin typeface="Courier New" panose="02070309020205020404" pitchFamily="49" charset="0"/>
              <a:cs typeface="Courier New" panose="02070309020205020404" pitchFamily="49" charset="0"/>
            </a:endParaRP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 ( not ( </a:t>
            </a:r>
            <a:r>
              <a:rPr lang="fr-FR" altLang="en-US" sz="2200" b="1" dirty="0" err="1" smtClean="0">
                <a:latin typeface="Courier New" panose="02070309020205020404" pitchFamily="49" charset="0"/>
                <a:cs typeface="Courier New" panose="02070309020205020404" pitchFamily="49" charset="0"/>
              </a:rPr>
              <a:t>list</a:t>
            </a:r>
            <a:r>
              <a:rPr lang="fr-FR" altLang="en-US" sz="2200" b="1" dirty="0" smtClean="0">
                <a:latin typeface="Courier New" panose="02070309020205020404" pitchFamily="49" charset="0"/>
                <a:cs typeface="Courier New" panose="02070309020205020404" pitchFamily="49" charset="0"/>
              </a:rPr>
              <a:t>? x ) ) #f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x ) #t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 ( not ( </a:t>
            </a:r>
            <a:r>
              <a:rPr lang="fr-FR" altLang="en-US" sz="2200" b="1" dirty="0" err="1" smtClean="0">
                <a:latin typeface="Courier New" panose="02070309020205020404" pitchFamily="49" charset="0"/>
                <a:cs typeface="Courier New" panose="02070309020205020404" pitchFamily="49" charset="0"/>
              </a:rPr>
              <a:t>number</a:t>
            </a:r>
            <a:r>
              <a:rPr lang="fr-FR" altLang="en-US" sz="2200" b="1" dirty="0" smtClean="0">
                <a:latin typeface="Courier New" panose="02070309020205020404" pitchFamily="49" charset="0"/>
                <a:cs typeface="Courier New" panose="02070309020205020404" pitchFamily="49" charset="0"/>
              </a:rPr>
              <a:t>? ( car x ) ) ) #f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else</a:t>
            </a: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numberList</a:t>
            </a: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x ) )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a:t>
            </a:r>
          </a:p>
          <a:p>
            <a:pPr marL="0" indent="0">
              <a:lnSpc>
                <a:spcPct val="80000"/>
              </a:lnSpc>
              <a:buFontTx/>
              <a:buNone/>
            </a:pPr>
            <a:endParaRPr lang="fr-FR" altLang="en-US" sz="2200" b="1" dirty="0" smtClean="0">
              <a:latin typeface="Courier New" panose="02070309020205020404" pitchFamily="49" charset="0"/>
              <a:cs typeface="Courier New" panose="02070309020205020404" pitchFamily="49" charset="0"/>
            </a:endParaRP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numberList</a:t>
            </a:r>
            <a:r>
              <a:rPr lang="fr-FR" altLang="en-US" sz="2200" b="1" dirty="0" smtClean="0">
                <a:latin typeface="Courier New" panose="02070309020205020404" pitchFamily="49" charset="0"/>
                <a:cs typeface="Courier New" panose="02070309020205020404" pitchFamily="49" charset="0"/>
              </a:rPr>
              <a:t>? ' ( 1 2 3 4 )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#t</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numberList</a:t>
            </a:r>
            <a:r>
              <a:rPr lang="fr-FR" altLang="en-US" sz="2200" b="1" dirty="0" smtClean="0">
                <a:latin typeface="Courier New" panose="02070309020205020404" pitchFamily="49" charset="0"/>
                <a:cs typeface="Courier New" panose="02070309020205020404" pitchFamily="49" charset="0"/>
              </a:rPr>
              <a:t>? ' ( 1 2 3 </a:t>
            </a:r>
            <a:r>
              <a:rPr lang="fr-FR" altLang="en-US" sz="2200" b="1" dirty="0" err="1" smtClean="0">
                <a:latin typeface="Courier New" panose="02070309020205020404" pitchFamily="49" charset="0"/>
                <a:cs typeface="Courier New" panose="02070309020205020404" pitchFamily="49" charset="0"/>
              </a:rPr>
              <a:t>bad</a:t>
            </a:r>
            <a:r>
              <a:rPr lang="fr-FR" altLang="en-US" sz="2200" b="1" dirty="0" smtClean="0">
                <a:latin typeface="Courier New" panose="02070309020205020404" pitchFamily="49" charset="0"/>
                <a:cs typeface="Courier New" panose="02070309020205020404" pitchFamily="49" charset="0"/>
              </a:rPr>
              <a:t> 4 ) )</a:t>
            </a:r>
          </a:p>
          <a:p>
            <a:pPr marL="0" indent="0">
              <a:lnSpc>
                <a:spcPct val="80000"/>
              </a:lnSpc>
              <a:buFontTx/>
              <a:buNone/>
            </a:pPr>
            <a:r>
              <a:rPr lang="fr-FR" altLang="en-US" sz="2200" b="1" dirty="0" smtClean="0">
                <a:latin typeface="Courier New" panose="02070309020205020404" pitchFamily="49" charset="0"/>
                <a:cs typeface="Courier New" panose="02070309020205020404" pitchFamily="49" charset="0"/>
              </a:rPr>
              <a:t>#f</a:t>
            </a:r>
          </a:p>
        </p:txBody>
      </p:sp>
      <p:sp>
        <p:nvSpPr>
          <p:cNvPr id="47108" name="Rectangle 4"/>
          <p:cNvSpPr>
            <a:spLocks noGrp="1" noChangeArrowheads="1"/>
          </p:cNvSpPr>
          <p:nvPr>
            <p:ph type="title"/>
          </p:nvPr>
        </p:nvSpPr>
        <p:spPr/>
        <p:txBody>
          <a:bodyPr/>
          <a:lstStyle/>
          <a:p>
            <a:r>
              <a:rPr lang="fr-FR" altLang="en-US" smtClean="0"/>
              <a:t>Liste de nombre?</a:t>
            </a:r>
            <a:endParaRPr lang="en-US" altLang="en-US" smtClean="0"/>
          </a:p>
        </p:txBody>
      </p:sp>
    </p:spTree>
    <p:extLst>
      <p:ext uri="{BB962C8B-B14F-4D97-AF65-F5344CB8AC3E}">
        <p14:creationId xmlns:p14="http://schemas.microsoft.com/office/powerpoint/2010/main" val="144148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8131" name="Rectangle 2"/>
          <p:cNvSpPr>
            <a:spLocks noGrp="1" noChangeArrowheads="1"/>
          </p:cNvSpPr>
          <p:nvPr>
            <p:ph type="body" idx="1"/>
          </p:nvPr>
        </p:nvSpPr>
        <p:spPr>
          <a:xfrm>
            <a:off x="539750" y="1985963"/>
            <a:ext cx="8153400" cy="4322762"/>
          </a:xfrm>
        </p:spPr>
        <p:txBody>
          <a:bodyPr/>
          <a:lstStyle/>
          <a:p>
            <a:pPr>
              <a:lnSpc>
                <a:spcPct val="90000"/>
              </a:lnSpc>
              <a:spcBef>
                <a:spcPct val="0"/>
              </a:spcBef>
              <a:buFontTx/>
              <a:buNone/>
            </a:pPr>
            <a:r>
              <a:rPr lang="fr-FR" altLang="en-US" sz="2200" b="1" dirty="0" smtClean="0">
                <a:latin typeface="Courier New" panose="02070309020205020404" pitchFamily="49" charset="0"/>
                <a:cs typeface="Courier New" panose="02070309020205020404" pitchFamily="49" charset="0"/>
              </a:rPr>
              <a:t>(</a:t>
            </a:r>
            <a:r>
              <a:rPr lang="fr-FR" altLang="en-US" sz="2200" b="1" dirty="0" err="1" smtClean="0">
                <a:latin typeface="Courier New" panose="02070309020205020404" pitchFamily="49" charset="0"/>
                <a:cs typeface="Courier New" panose="02070309020205020404" pitchFamily="49" charset="0"/>
              </a:rPr>
              <a:t>define</a:t>
            </a: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eqExpr</a:t>
            </a:r>
            <a:r>
              <a:rPr lang="fr-FR" altLang="en-US" sz="2200" b="1" dirty="0" smtClean="0">
                <a:latin typeface="Courier New" panose="02070309020205020404" pitchFamily="49" charset="0"/>
                <a:cs typeface="Courier New" panose="02070309020205020404" pitchFamily="49" charset="0"/>
              </a:rPr>
              <a:t>? x y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cond</a:t>
            </a:r>
            <a:endParaRPr lang="fr-FR" altLang="en-US" sz="2200" b="1" dirty="0" smtClean="0">
              <a:latin typeface="Courier New" panose="02070309020205020404" pitchFamily="49" charset="0"/>
              <a:cs typeface="Courier New" panose="02070309020205020404" pitchFamily="49" charset="0"/>
            </a:endParaRP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symbol</a:t>
            </a:r>
            <a:r>
              <a:rPr lang="fr-FR" altLang="en-US" sz="2200" b="1" dirty="0" smtClean="0">
                <a:latin typeface="Courier New" panose="02070309020205020404" pitchFamily="49" charset="0"/>
                <a:cs typeface="Courier New" panose="02070309020205020404" pitchFamily="49" charset="0"/>
              </a:rPr>
              <a:t>? x )  ( </a:t>
            </a:r>
            <a:r>
              <a:rPr lang="fr-FR" altLang="en-US" sz="2200" b="1" dirty="0" err="1" smtClean="0">
                <a:latin typeface="Courier New" panose="02070309020205020404" pitchFamily="49" charset="0"/>
                <a:cs typeface="Courier New" panose="02070309020205020404" pitchFamily="49" charset="0"/>
              </a:rPr>
              <a:t>eq</a:t>
            </a:r>
            <a:r>
              <a:rPr lang="fr-FR" altLang="en-US" sz="2200" b="1" dirty="0" smtClean="0">
                <a:latin typeface="Courier New" panose="02070309020205020404" pitchFamily="49" charset="0"/>
                <a:cs typeface="Courier New" panose="02070309020205020404" pitchFamily="49" charset="0"/>
              </a:rPr>
              <a:t>? x y )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number</a:t>
            </a:r>
            <a:r>
              <a:rPr lang="fr-FR" altLang="en-US" sz="2200" b="1" dirty="0" smtClean="0">
                <a:latin typeface="Courier New" panose="02070309020205020404" pitchFamily="49" charset="0"/>
                <a:cs typeface="Courier New" panose="02070309020205020404" pitchFamily="49" charset="0"/>
              </a:rPr>
              <a:t>? x )  ( </a:t>
            </a:r>
            <a:r>
              <a:rPr lang="fr-FR" altLang="en-US" sz="2200" b="1" dirty="0" err="1" smtClean="0">
                <a:latin typeface="Courier New" panose="02070309020205020404" pitchFamily="49" charset="0"/>
                <a:cs typeface="Courier New" panose="02070309020205020404" pitchFamily="49" charset="0"/>
              </a:rPr>
              <a:t>eq</a:t>
            </a:r>
            <a:r>
              <a:rPr lang="fr-FR" altLang="en-US" sz="2200" b="1" dirty="0" smtClean="0">
                <a:latin typeface="Courier New" panose="02070309020205020404" pitchFamily="49" charset="0"/>
                <a:cs typeface="Courier New" panose="02070309020205020404" pitchFamily="49" charset="0"/>
              </a:rPr>
              <a:t>? x y )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x doit </a:t>
            </a:r>
            <a:r>
              <a:rPr lang="fr-FR" altLang="en-US" sz="2200" b="1" dirty="0" err="1" smtClean="0">
                <a:latin typeface="Courier New" panose="02070309020205020404" pitchFamily="49" charset="0"/>
                <a:cs typeface="Courier New" panose="02070309020205020404" pitchFamily="49" charset="0"/>
              </a:rPr>
              <a:t>etre</a:t>
            </a:r>
            <a:r>
              <a:rPr lang="fr-FR" altLang="en-US" sz="2200" b="1" dirty="0" smtClean="0">
                <a:latin typeface="Courier New" panose="02070309020205020404" pitchFamily="49" charset="0"/>
                <a:cs typeface="Courier New" panose="02070309020205020404" pitchFamily="49" charset="0"/>
              </a:rPr>
              <a:t> une liste:</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x )  (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y )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x doit </a:t>
            </a:r>
            <a:r>
              <a:rPr lang="fr-FR" altLang="en-US" sz="2200" b="1" dirty="0" err="1" smtClean="0">
                <a:latin typeface="Courier New" panose="02070309020205020404" pitchFamily="49" charset="0"/>
                <a:cs typeface="Courier New" panose="02070309020205020404" pitchFamily="49" charset="0"/>
              </a:rPr>
              <a:t>etre</a:t>
            </a:r>
            <a:r>
              <a:rPr lang="fr-FR" altLang="en-US" sz="2200" b="1" dirty="0" smtClean="0">
                <a:latin typeface="Courier New" panose="02070309020205020404" pitchFamily="49" charset="0"/>
                <a:cs typeface="Courier New" panose="02070309020205020404" pitchFamily="49" charset="0"/>
              </a:rPr>
              <a:t> une liste non vide:</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y ) #f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 </a:t>
            </a:r>
            <a:r>
              <a:rPr lang="fr-FR" altLang="en-US" sz="2200" b="1" dirty="0" err="1" smtClean="0">
                <a:latin typeface="Courier New" panose="02070309020205020404" pitchFamily="49" charset="0"/>
                <a:cs typeface="Courier New" panose="02070309020205020404" pitchFamily="49" charset="0"/>
              </a:rPr>
              <a:t>eqExpr</a:t>
            </a:r>
            <a:r>
              <a:rPr lang="fr-FR" altLang="en-US" sz="2200" b="1" dirty="0" smtClean="0">
                <a:latin typeface="Courier New" panose="02070309020205020404" pitchFamily="49" charset="0"/>
                <a:cs typeface="Courier New" panose="02070309020205020404" pitchFamily="49" charset="0"/>
              </a:rPr>
              <a:t>? ( car x ) ( car y )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eqExpr</a:t>
            </a: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x ) ( </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y ) )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 </a:t>
            </a:r>
            <a:r>
              <a:rPr lang="fr-FR" altLang="en-US" sz="2200" b="1" dirty="0" err="1" smtClean="0">
                <a:latin typeface="Courier New" panose="02070309020205020404" pitchFamily="49" charset="0"/>
                <a:cs typeface="Courier New" panose="02070309020205020404" pitchFamily="49" charset="0"/>
              </a:rPr>
              <a:t>else</a:t>
            </a:r>
            <a:r>
              <a:rPr lang="fr-FR" altLang="en-US" sz="2200" b="1" dirty="0" smtClean="0">
                <a:latin typeface="Courier New" panose="02070309020205020404" pitchFamily="49" charset="0"/>
                <a:cs typeface="Courier New" panose="02070309020205020404" pitchFamily="49" charset="0"/>
              </a:rPr>
              <a:t>  #f )</a:t>
            </a:r>
          </a:p>
          <a:p>
            <a:pPr>
              <a:spcBef>
                <a:spcPct val="0"/>
              </a:spcBef>
              <a:buFontTx/>
              <a:buNone/>
            </a:pPr>
            <a:r>
              <a:rPr lang="fr-FR" altLang="en-US" sz="2200" b="1" dirty="0" smtClean="0">
                <a:latin typeface="Courier New" panose="02070309020205020404" pitchFamily="49" charset="0"/>
                <a:cs typeface="Courier New" panose="02070309020205020404" pitchFamily="49" charset="0"/>
              </a:rPr>
              <a:t>) )</a:t>
            </a:r>
          </a:p>
        </p:txBody>
      </p:sp>
      <p:sp>
        <p:nvSpPr>
          <p:cNvPr id="48132" name="Rectangle 4"/>
          <p:cNvSpPr>
            <a:spLocks noGrp="1" noChangeArrowheads="1"/>
          </p:cNvSpPr>
          <p:nvPr>
            <p:ph type="title"/>
          </p:nvPr>
        </p:nvSpPr>
        <p:spPr/>
        <p:txBody>
          <a:bodyPr/>
          <a:lstStyle/>
          <a:p>
            <a:r>
              <a:rPr lang="fr-FR" altLang="en-US" smtClean="0"/>
              <a:t>Equivalence?</a:t>
            </a:r>
            <a:endParaRPr lang="en-US" altLang="en-US" smtClean="0"/>
          </a:p>
        </p:txBody>
      </p:sp>
    </p:spTree>
    <p:extLst>
      <p:ext uri="{BB962C8B-B14F-4D97-AF65-F5344CB8AC3E}">
        <p14:creationId xmlns:p14="http://schemas.microsoft.com/office/powerpoint/2010/main" val="152737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9155" name="Rectangle 2"/>
          <p:cNvSpPr>
            <a:spLocks noGrp="1" noChangeArrowheads="1"/>
          </p:cNvSpPr>
          <p:nvPr>
            <p:ph type="body" idx="1"/>
          </p:nvPr>
        </p:nvSpPr>
        <p:spPr>
          <a:xfrm>
            <a:off x="685800" y="1773238"/>
            <a:ext cx="8077200" cy="4445000"/>
          </a:xfrm>
        </p:spPr>
        <p:txBody>
          <a:bodyPr>
            <a:normAutofit lnSpcReduction="10000"/>
          </a:bodyPr>
          <a:lstStyle/>
          <a:p>
            <a:pPr>
              <a:spcBef>
                <a:spcPct val="0"/>
              </a:spcBef>
              <a:buFontTx/>
              <a:buNone/>
            </a:pPr>
            <a:r>
              <a:rPr lang="en-GB" altLang="en-US" sz="2200" b="1" dirty="0" smtClean="0">
                <a:latin typeface="Courier New" panose="02070309020205020404" pitchFamily="49" charset="0"/>
                <a:cs typeface="Courier New" panose="02070309020205020404" pitchFamily="49" charset="0"/>
              </a:rPr>
              <a:t>(define (unique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(if (list?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doUnique</a:t>
            </a:r>
            <a:r>
              <a:rPr lang="en-GB" altLang="en-US" sz="2200" b="1" dirty="0" smtClean="0">
                <a:latin typeface="Courier New" panose="02070309020205020404" pitchFamily="49" charset="0"/>
                <a:cs typeface="Courier New" panose="02070309020205020404" pitchFamily="49" charset="0"/>
              </a:rPr>
              <a: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erreur</a:t>
            </a:r>
            <a:r>
              <a:rPr lang="en-GB" altLang="en-US" sz="2200" b="1" dirty="0" smtClean="0">
                <a:latin typeface="Courier New" panose="02070309020205020404" pitchFamily="49" charset="0"/>
                <a:cs typeface="Courier New" panose="02070309020205020404" pitchFamily="49" charset="0"/>
              </a:rPr>
              <a:t>-de-</a:t>
            </a:r>
            <a:r>
              <a:rPr lang="en-GB" altLang="en-US" sz="2200" b="1" dirty="0" err="1" smtClean="0">
                <a:latin typeface="Courier New" panose="02070309020205020404" pitchFamily="49" charset="0"/>
                <a:cs typeface="Courier New" panose="02070309020205020404" pitchFamily="49" charset="0"/>
              </a:rPr>
              <a:t>liste</a:t>
            </a:r>
            <a:r>
              <a:rPr lang="en-GB" altLang="en-US" sz="2200" b="1" dirty="0" smtClean="0">
                <a:latin typeface="Courier New" panose="02070309020205020404" pitchFamily="49" charset="0"/>
                <a:cs typeface="Courier New" panose="02070309020205020404" pitchFamily="49" charset="0"/>
              </a:rPr>
              <a:t>)</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(define (</a:t>
            </a:r>
            <a:r>
              <a:rPr lang="en-GB" altLang="en-US" sz="2200" b="1" dirty="0" err="1" smtClean="0">
                <a:latin typeface="Courier New" panose="02070309020205020404" pitchFamily="49" charset="0"/>
                <a:cs typeface="Courier New" panose="02070309020205020404" pitchFamily="49" charset="0"/>
              </a:rPr>
              <a:t>doUnique</a:t>
            </a:r>
            <a:r>
              <a:rPr lang="en-GB" altLang="en-US" sz="2200" b="1" dirty="0" smtClean="0">
                <a:latin typeface="Courier New" panose="02070309020205020404" pitchFamily="49" charset="0"/>
                <a:cs typeface="Courier New" panose="02070309020205020404" pitchFamily="49" charset="0"/>
              </a:rPr>
              <a: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cond</a:t>
            </a:r>
            <a:endParaRPr lang="en-GB" altLang="en-US" sz="2200" b="1" dirty="0" smtClean="0">
              <a:latin typeface="Courier New" panose="02070309020205020404" pitchFamily="49" charset="0"/>
              <a:cs typeface="Courier New" panose="02070309020205020404" pitchFamily="49" charset="0"/>
            </a:endParaRP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((null? L) '())</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((member (car L) (</a:t>
            </a:r>
            <a:r>
              <a:rPr lang="en-GB" altLang="en-US" sz="2200" b="1" dirty="0" err="1" smtClean="0">
                <a:latin typeface="Courier New" panose="02070309020205020404" pitchFamily="49" charset="0"/>
                <a:cs typeface="Courier New" panose="02070309020205020404" pitchFamily="49" charset="0"/>
              </a:rPr>
              <a:t>cdr</a:t>
            </a:r>
            <a:r>
              <a:rPr lang="en-GB" altLang="en-US" sz="2200" b="1" dirty="0" smtClean="0">
                <a:latin typeface="Courier New" panose="02070309020205020404" pitchFamily="49" charset="0"/>
                <a:cs typeface="Courier New" panose="02070309020205020404" pitchFamily="49" charset="0"/>
              </a:rPr>
              <a: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doUnique</a:t>
            </a: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cdr</a:t>
            </a:r>
            <a:r>
              <a:rPr lang="en-GB" altLang="en-US" sz="2200" b="1" dirty="0" smtClean="0">
                <a:latin typeface="Courier New" panose="02070309020205020404" pitchFamily="49" charset="0"/>
                <a:cs typeface="Courier New" panose="02070309020205020404" pitchFamily="49" charset="0"/>
              </a:rPr>
              <a: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(else (cons (car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doUnique</a:t>
            </a:r>
            <a:r>
              <a:rPr lang="en-GB" altLang="en-US" sz="2200" b="1" dirty="0" smtClean="0">
                <a:latin typeface="Courier New" panose="02070309020205020404" pitchFamily="49" charset="0"/>
                <a:cs typeface="Courier New" panose="02070309020205020404" pitchFamily="49" charset="0"/>
              </a:rPr>
              <a:t> (</a:t>
            </a:r>
            <a:r>
              <a:rPr lang="en-GB" altLang="en-US" sz="2200" b="1" dirty="0" err="1" smtClean="0">
                <a:latin typeface="Courier New" panose="02070309020205020404" pitchFamily="49" charset="0"/>
                <a:cs typeface="Courier New" panose="02070309020205020404" pitchFamily="49" charset="0"/>
              </a:rPr>
              <a:t>cdr</a:t>
            </a:r>
            <a:r>
              <a:rPr lang="en-GB" altLang="en-US" sz="2200" b="1" dirty="0" smtClean="0">
                <a:latin typeface="Courier New" panose="02070309020205020404" pitchFamily="49" charset="0"/>
                <a:cs typeface="Courier New" panose="02070309020205020404" pitchFamily="49" charset="0"/>
              </a:rPr>
              <a:t> L))))</a:t>
            </a:r>
          </a:p>
          <a:p>
            <a:pPr>
              <a:spcBef>
                <a:spcPct val="0"/>
              </a:spcBef>
              <a:buFontTx/>
              <a:buNone/>
            </a:pPr>
            <a:r>
              <a:rPr lang="en-GB" altLang="en-US" sz="2200" b="1" dirty="0" smtClean="0">
                <a:latin typeface="Courier New" panose="02070309020205020404" pitchFamily="49" charset="0"/>
                <a:cs typeface="Courier New" panose="02070309020205020404" pitchFamily="49" charset="0"/>
              </a:rPr>
              <a:t>) )</a:t>
            </a:r>
          </a:p>
        </p:txBody>
      </p:sp>
      <p:sp>
        <p:nvSpPr>
          <p:cNvPr id="49156" name="Rectangle 4"/>
          <p:cNvSpPr>
            <a:spLocks noGrp="1" noChangeArrowheads="1"/>
          </p:cNvSpPr>
          <p:nvPr>
            <p:ph type="title"/>
          </p:nvPr>
        </p:nvSpPr>
        <p:spPr/>
        <p:txBody>
          <a:bodyPr/>
          <a:lstStyle/>
          <a:p>
            <a:r>
              <a:rPr lang="fr-FR" altLang="en-US" dirty="0" smtClean="0"/>
              <a:t>Retirer les </a:t>
            </a:r>
            <a:r>
              <a:rPr lang="fr-FR" altLang="en-US" dirty="0" err="1" smtClean="0"/>
              <a:t>duplicats</a:t>
            </a:r>
            <a:endParaRPr lang="en-US" altLang="en-US" dirty="0" smtClean="0"/>
          </a:p>
        </p:txBody>
      </p:sp>
    </p:spTree>
    <p:extLst>
      <p:ext uri="{BB962C8B-B14F-4D97-AF65-F5344CB8AC3E}">
        <p14:creationId xmlns:p14="http://schemas.microsoft.com/office/powerpoint/2010/main" val="2582703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07555" name="Rectangle 3"/>
          <p:cNvSpPr>
            <a:spLocks noGrp="1" noChangeArrowheads="1"/>
          </p:cNvSpPr>
          <p:nvPr>
            <p:ph type="body" idx="1"/>
          </p:nvPr>
        </p:nvSpPr>
        <p:spPr>
          <a:xfrm>
            <a:off x="304800" y="2054225"/>
            <a:ext cx="4267200" cy="4038600"/>
          </a:xfrm>
        </p:spPr>
        <p:txBody>
          <a:bodyPr>
            <a:normAutofit/>
          </a:bodyPr>
          <a:lstStyle/>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define</a:t>
            </a:r>
            <a:r>
              <a:rPr lang="fr-FR" sz="2000" b="1" dirty="0" smtClean="0">
                <a:latin typeface="Courier New" panose="02070309020205020404" pitchFamily="49" charset="0"/>
                <a:cs typeface="Courier New" panose="02070309020205020404" pitchFamily="49" charset="0"/>
              </a:rPr>
              <a:t> (</a:t>
            </a:r>
            <a:r>
              <a:rPr lang="fr-FR" sz="2000" b="1" dirty="0" err="1" smtClean="0">
                <a:solidFill>
                  <a:schemeClr val="tx2"/>
                </a:solidFill>
                <a:effectLst>
                  <a:outerShdw blurRad="38100" dist="38100" dir="2700000" algn="tl">
                    <a:srgbClr val="C0C0C0"/>
                  </a:outerShdw>
                </a:effectLst>
                <a:latin typeface="Courier New" panose="02070309020205020404" pitchFamily="49" charset="0"/>
                <a:cs typeface="Courier New" panose="02070309020205020404" pitchFamily="49" charset="0"/>
              </a:rPr>
              <a:t>empty</a:t>
            </a:r>
            <a:r>
              <a:rPr lang="fr-FR" sz="2000" b="1" dirty="0" smtClean="0">
                <a:solidFill>
                  <a:schemeClr val="tx2"/>
                </a:solidFill>
                <a:effectLst>
                  <a:outerShdw blurRad="38100" dist="38100" dir="2700000" algn="tl">
                    <a:srgbClr val="C0C0C0"/>
                  </a:outerShdw>
                </a:effectLst>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stack</a:t>
            </a:r>
            <a:r>
              <a:rPr lang="fr-FR" sz="2000" b="1" dirty="0" smtClean="0">
                <a:latin typeface="Courier New" panose="02070309020205020404" pitchFamily="49" charset="0"/>
                <a:cs typeface="Courier New" panose="02070309020205020404" pitchFamily="49" charset="0"/>
              </a:rPr>
              <a:t>)</a:t>
            </a: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null</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stack</a:t>
            </a:r>
            <a:r>
              <a:rPr lang="fr-FR" sz="2000" b="1" dirty="0" smtClean="0">
                <a:latin typeface="Courier New" panose="02070309020205020404" pitchFamily="49" charset="0"/>
                <a:cs typeface="Courier New" panose="02070309020205020404" pitchFamily="49" charset="0"/>
              </a:rPr>
              <a:t>)</a:t>
            </a: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a:t>
            </a:r>
          </a:p>
          <a:p>
            <a:pPr>
              <a:lnSpc>
                <a:spcPct val="90000"/>
              </a:lnSpc>
              <a:spcBef>
                <a:spcPct val="30000"/>
              </a:spcBef>
              <a:buFontTx/>
              <a:buNone/>
              <a:defRPr/>
            </a:pPr>
            <a:endParaRPr lang="fr-FR" sz="2000" b="1" dirty="0" smtClean="0">
              <a:latin typeface="Courier New" panose="02070309020205020404" pitchFamily="49" charset="0"/>
              <a:cs typeface="Courier New" panose="02070309020205020404" pitchFamily="49" charset="0"/>
            </a:endParaRPr>
          </a:p>
          <a:p>
            <a:pPr>
              <a:lnSpc>
                <a:spcPct val="90000"/>
              </a:lnSpc>
              <a:spcBef>
                <a:spcPct val="30000"/>
              </a:spcBef>
              <a:buFontTx/>
              <a:buNone/>
              <a:defRPr/>
            </a:pPr>
            <a:endParaRPr lang="fr-FR" sz="2000" b="1" dirty="0" smtClean="0">
              <a:latin typeface="Courier New" panose="02070309020205020404" pitchFamily="49" charset="0"/>
              <a:cs typeface="Courier New" panose="02070309020205020404" pitchFamily="49" charset="0"/>
            </a:endParaRP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define</a:t>
            </a:r>
            <a:r>
              <a:rPr lang="fr-FR" sz="2000" b="1" dirty="0" smtClean="0">
                <a:latin typeface="Courier New" panose="02070309020205020404" pitchFamily="49" charset="0"/>
                <a:cs typeface="Courier New" panose="02070309020205020404" pitchFamily="49" charset="0"/>
              </a:rPr>
              <a:t> (</a:t>
            </a:r>
            <a:r>
              <a:rPr lang="fr-FR" sz="2000" b="1" dirty="0" smtClean="0">
                <a:solidFill>
                  <a:schemeClr val="tx2"/>
                </a:solidFill>
                <a:effectLst>
                  <a:outerShdw blurRad="38100" dist="38100" dir="2700000" algn="tl">
                    <a:srgbClr val="C0C0C0"/>
                  </a:outerShdw>
                </a:effectLst>
                <a:latin typeface="Courier New" panose="02070309020205020404" pitchFamily="49" charset="0"/>
                <a:cs typeface="Courier New" panose="02070309020205020404" pitchFamily="49" charset="0"/>
              </a:rPr>
              <a:t>pop</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stack</a:t>
            </a:r>
            <a:r>
              <a:rPr lang="fr-FR" sz="2000" b="1" dirty="0" smtClean="0">
                <a:latin typeface="Courier New" panose="02070309020205020404" pitchFamily="49" charset="0"/>
                <a:cs typeface="Courier New" panose="02070309020205020404" pitchFamily="49" charset="0"/>
              </a:rPr>
              <a:t>)</a:t>
            </a: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(if (</a:t>
            </a:r>
            <a:r>
              <a:rPr lang="fr-FR" sz="2000" b="1" dirty="0" err="1" smtClean="0">
                <a:latin typeface="Courier New" panose="02070309020205020404" pitchFamily="49" charset="0"/>
                <a:cs typeface="Courier New" panose="02070309020205020404" pitchFamily="49" charset="0"/>
              </a:rPr>
              <a:t>empty</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stack</a:t>
            </a:r>
            <a:r>
              <a:rPr lang="fr-FR" sz="2000" b="1" dirty="0" smtClean="0">
                <a:latin typeface="Courier New" panose="02070309020205020404" pitchFamily="49" charset="0"/>
                <a:cs typeface="Courier New" panose="02070309020205020404" pitchFamily="49" charset="0"/>
              </a:rPr>
              <a:t>)</a:t>
            </a: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a:t>
            </a:r>
            <a:r>
              <a:rPr lang="en-US" altLang="en-US" sz="2000" b="1" dirty="0" smtClean="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a:t>
            </a:r>
            <a:endParaRPr lang="fr-FR" sz="2000" b="1" dirty="0" smtClean="0">
              <a:latin typeface="Courier New" panose="02070309020205020404" pitchFamily="49" charset="0"/>
              <a:cs typeface="Courier New" panose="02070309020205020404" pitchFamily="49" charset="0"/>
            </a:endParaRP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cdr</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stack</a:t>
            </a:r>
            <a:r>
              <a:rPr lang="fr-FR" sz="2000" b="1" dirty="0" smtClean="0">
                <a:latin typeface="Courier New" panose="02070309020205020404" pitchFamily="49" charset="0"/>
                <a:cs typeface="Courier New" panose="02070309020205020404" pitchFamily="49" charset="0"/>
              </a:rPr>
              <a:t>)</a:t>
            </a:r>
          </a:p>
          <a:p>
            <a:pPr>
              <a:lnSpc>
                <a:spcPct val="90000"/>
              </a:lnSpc>
              <a:spcBef>
                <a:spcPct val="30000"/>
              </a:spcBef>
              <a:buFontTx/>
              <a:buNone/>
              <a:defRPr/>
            </a:pPr>
            <a:r>
              <a:rPr lang="fr-FR" sz="2000" b="1" dirty="0" smtClean="0">
                <a:latin typeface="Courier New" panose="02070309020205020404" pitchFamily="49" charset="0"/>
                <a:cs typeface="Courier New" panose="02070309020205020404" pitchFamily="49" charset="0"/>
              </a:rPr>
              <a:t>) )</a:t>
            </a:r>
          </a:p>
        </p:txBody>
      </p:sp>
      <p:sp>
        <p:nvSpPr>
          <p:cNvPr id="50180" name="Rectangle 4"/>
          <p:cNvSpPr>
            <a:spLocks noChangeArrowheads="1"/>
          </p:cNvSpPr>
          <p:nvPr/>
        </p:nvSpPr>
        <p:spPr bwMode="auto">
          <a:xfrm>
            <a:off x="304800" y="1978025"/>
            <a:ext cx="4191000" cy="15224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50181" name="Rectangle 5"/>
          <p:cNvSpPr>
            <a:spLocks noChangeArrowheads="1"/>
          </p:cNvSpPr>
          <p:nvPr/>
        </p:nvSpPr>
        <p:spPr bwMode="auto">
          <a:xfrm>
            <a:off x="304800" y="3730625"/>
            <a:ext cx="4122738" cy="23622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407558" name="Rectangle 6"/>
          <p:cNvSpPr>
            <a:spLocks noChangeArrowheads="1"/>
          </p:cNvSpPr>
          <p:nvPr/>
        </p:nvSpPr>
        <p:spPr bwMode="auto">
          <a:xfrm>
            <a:off x="4648200" y="2033588"/>
            <a:ext cx="449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(define (</a:t>
            </a:r>
            <a:r>
              <a:rPr lang="en-US" sz="2000" b="1" dirty="0">
                <a:solidFill>
                  <a:schemeClr val="tx2"/>
                </a:solidFill>
                <a:effectLst>
                  <a:outerShdw blurRad="38100" dist="38100" dir="2700000" algn="tl">
                    <a:srgbClr val="C0C0C0"/>
                  </a:outerShdw>
                </a:effectLst>
                <a:latin typeface="Courier New" panose="02070309020205020404" pitchFamily="49" charset="0"/>
                <a:cs typeface="Courier New" panose="02070309020205020404" pitchFamily="49" charset="0"/>
              </a:rPr>
              <a:t>push</a:t>
            </a:r>
            <a:r>
              <a:rPr lang="en-US" sz="2000" b="1" dirty="0">
                <a:latin typeface="Courier New" panose="02070309020205020404" pitchFamily="49" charset="0"/>
                <a:cs typeface="Courier New" panose="02070309020205020404" pitchFamily="49" charset="0"/>
              </a:rPr>
              <a:t> e stack)</a:t>
            </a: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   (cons e stack)</a:t>
            </a: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a:t>
            </a:r>
          </a:p>
          <a:p>
            <a:pPr marL="342900" indent="-342900">
              <a:lnSpc>
                <a:spcPct val="90000"/>
              </a:lnSpc>
              <a:spcBef>
                <a:spcPct val="30000"/>
              </a:spcBef>
              <a:defRPr/>
            </a:pPr>
            <a:endParaRPr lang="en-US" sz="2000" b="1" dirty="0" smtClean="0">
              <a:latin typeface="Courier New" panose="02070309020205020404" pitchFamily="49" charset="0"/>
              <a:cs typeface="Courier New" panose="02070309020205020404" pitchFamily="49" charset="0"/>
            </a:endParaRPr>
          </a:p>
          <a:p>
            <a:pPr marL="342900" indent="-342900">
              <a:lnSpc>
                <a:spcPct val="90000"/>
              </a:lnSpc>
              <a:spcBef>
                <a:spcPct val="30000"/>
              </a:spcBef>
              <a:defRPr/>
            </a:pPr>
            <a:endParaRPr lang="en-US" sz="2000" b="1" dirty="0">
              <a:latin typeface="Courier New" panose="02070309020205020404" pitchFamily="49" charset="0"/>
              <a:cs typeface="Courier New" panose="02070309020205020404" pitchFamily="49" charset="0"/>
            </a:endParaRP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(define (</a:t>
            </a:r>
            <a:r>
              <a:rPr lang="en-US" sz="2000" b="1" dirty="0">
                <a:solidFill>
                  <a:schemeClr val="tx2"/>
                </a:solidFill>
                <a:effectLst>
                  <a:outerShdw blurRad="38100" dist="38100" dir="2700000" algn="tl">
                    <a:srgbClr val="C0C0C0"/>
                  </a:outerShdw>
                </a:effectLst>
                <a:latin typeface="Courier New" panose="02070309020205020404" pitchFamily="49" charset="0"/>
                <a:cs typeface="Courier New" panose="02070309020205020404" pitchFamily="49" charset="0"/>
              </a:rPr>
              <a:t>top</a:t>
            </a:r>
            <a:r>
              <a:rPr lang="en-US" sz="2000" b="1" dirty="0">
                <a:latin typeface="Courier New" panose="02070309020205020404" pitchFamily="49" charset="0"/>
                <a:cs typeface="Courier New" panose="02070309020205020404" pitchFamily="49" charset="0"/>
              </a:rPr>
              <a:t> stack)</a:t>
            </a: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  (if (empty? stack)</a:t>
            </a: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      </a:t>
            </a:r>
            <a:r>
              <a:rPr lang="en-US" altLang="en-US" sz="2000" b="1"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      (car stack)</a:t>
            </a:r>
          </a:p>
          <a:p>
            <a:pPr marL="342900" indent="-342900">
              <a:lnSpc>
                <a:spcPct val="90000"/>
              </a:lnSpc>
              <a:spcBef>
                <a:spcPct val="30000"/>
              </a:spcBef>
              <a:defRPr/>
            </a:pPr>
            <a:r>
              <a:rPr lang="en-US" sz="2000" b="1" dirty="0">
                <a:latin typeface="Courier New" panose="02070309020205020404" pitchFamily="49" charset="0"/>
                <a:cs typeface="Courier New" panose="02070309020205020404" pitchFamily="49" charset="0"/>
              </a:rPr>
              <a:t>) )</a:t>
            </a:r>
          </a:p>
        </p:txBody>
      </p:sp>
      <p:sp>
        <p:nvSpPr>
          <p:cNvPr id="50183" name="Rectangle 7"/>
          <p:cNvSpPr>
            <a:spLocks noChangeArrowheads="1"/>
          </p:cNvSpPr>
          <p:nvPr/>
        </p:nvSpPr>
        <p:spPr bwMode="auto">
          <a:xfrm>
            <a:off x="4724400" y="1978025"/>
            <a:ext cx="4024313" cy="1524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50184" name="Rectangle 8"/>
          <p:cNvSpPr>
            <a:spLocks noChangeArrowheads="1"/>
          </p:cNvSpPr>
          <p:nvPr/>
        </p:nvSpPr>
        <p:spPr bwMode="auto">
          <a:xfrm>
            <a:off x="4648200" y="3730625"/>
            <a:ext cx="4027488" cy="23622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50185" name="Rectangle 9"/>
          <p:cNvSpPr>
            <a:spLocks noGrp="1" noChangeArrowheads="1"/>
          </p:cNvSpPr>
          <p:nvPr>
            <p:ph type="title"/>
          </p:nvPr>
        </p:nvSpPr>
        <p:spPr/>
        <p:txBody>
          <a:bodyPr>
            <a:normAutofit fontScale="90000"/>
          </a:bodyPr>
          <a:lstStyle/>
          <a:p>
            <a:r>
              <a:rPr lang="fr-FR" altLang="en-US" dirty="0" smtClean="0"/>
              <a:t>Pile en </a:t>
            </a:r>
            <a:r>
              <a:rPr lang="fr-FR" altLang="en-US" dirty="0" err="1" smtClean="0"/>
              <a:t>Scheme</a:t>
            </a:r>
            <a:r>
              <a:rPr lang="fr-FR" altLang="en-US" dirty="0" smtClean="0"/>
              <a:t/>
            </a:r>
            <a:br>
              <a:rPr lang="fr-FR" altLang="en-US" dirty="0" smtClean="0"/>
            </a:br>
            <a:r>
              <a:rPr lang="fr-FR" altLang="en-US" dirty="0" smtClean="0"/>
              <a:t>version </a:t>
            </a:r>
            <a:r>
              <a:rPr lang="fr-FR" altLang="en-US" dirty="0" err="1" smtClean="0"/>
              <a:t>fonctionelle</a:t>
            </a:r>
            <a:endParaRPr lang="en-US" altLang="en-US" dirty="0" smtClean="0"/>
          </a:p>
        </p:txBody>
      </p:sp>
    </p:spTree>
    <p:extLst>
      <p:ext uri="{BB962C8B-B14F-4D97-AF65-F5344CB8AC3E}">
        <p14:creationId xmlns:p14="http://schemas.microsoft.com/office/powerpoint/2010/main" val="2213591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51203" name="Rectangle 3"/>
          <p:cNvSpPr>
            <a:spLocks noGrp="1" noChangeArrowheads="1"/>
          </p:cNvSpPr>
          <p:nvPr>
            <p:ph type="body" idx="1"/>
          </p:nvPr>
        </p:nvSpPr>
        <p:spPr>
          <a:xfrm>
            <a:off x="1042988" y="1916113"/>
            <a:ext cx="6705600" cy="4176712"/>
          </a:xfrm>
        </p:spPr>
        <p:txBody>
          <a:bodyPr/>
          <a:lstStyle/>
          <a:p>
            <a:pPr>
              <a:lnSpc>
                <a:spcPct val="80000"/>
              </a:lnSpc>
              <a:buFontTx/>
              <a:buNone/>
            </a:pPr>
            <a:r>
              <a:rPr lang="fr-FR" altLang="en-US" sz="2200" b="1" dirty="0" err="1" smtClean="0">
                <a:latin typeface="Courier New" panose="02070309020205020404" pitchFamily="49" charset="0"/>
                <a:cs typeface="Courier New" panose="02070309020205020404" pitchFamily="49" charset="0"/>
              </a:rPr>
              <a:t>define</a:t>
            </a: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minL</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(if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minL</a:t>
            </a:r>
            <a:r>
              <a:rPr lang="fr-FR" altLang="en-US" sz="2200" b="1" dirty="0" smtClean="0">
                <a:latin typeface="Courier New" panose="02070309020205020404" pitchFamily="49" charset="0"/>
                <a:cs typeface="Courier New" panose="02070309020205020404" pitchFamily="49" charset="0"/>
              </a:rPr>
              <a:t>-aux (car x)(</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p>
          <a:p>
            <a:pPr>
              <a:lnSpc>
                <a:spcPct val="110000"/>
              </a:lnSpc>
              <a:buFontTx/>
              <a:buNone/>
            </a:pPr>
            <a:r>
              <a:rPr lang="fr-FR" altLang="en-US" sz="2200" b="1" dirty="0" smtClean="0">
                <a:latin typeface="Courier New" panose="02070309020205020404" pitchFamily="49" charset="0"/>
                <a:cs typeface="Courier New" panose="02070309020205020404" pitchFamily="49" charset="0"/>
              </a:rPr>
              <a:t>(</a:t>
            </a:r>
            <a:r>
              <a:rPr lang="fr-FR" altLang="en-US" sz="2200" b="1" dirty="0" err="1" smtClean="0">
                <a:latin typeface="Courier New" panose="02070309020205020404" pitchFamily="49" charset="0"/>
                <a:cs typeface="Courier New" panose="02070309020205020404" pitchFamily="49" charset="0"/>
              </a:rPr>
              <a:t>define</a:t>
            </a: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minL</a:t>
            </a:r>
            <a:r>
              <a:rPr lang="fr-FR" altLang="en-US" sz="2200" b="1" dirty="0" smtClean="0">
                <a:latin typeface="Courier New" panose="02070309020205020404" pitchFamily="49" charset="0"/>
                <a:cs typeface="Courier New" panose="02070309020205020404" pitchFamily="49" charset="0"/>
              </a:rPr>
              <a:t>-aux </a:t>
            </a:r>
            <a:r>
              <a:rPr lang="fr-FR" altLang="en-US" sz="2200" b="1" dirty="0" err="1" smtClean="0">
                <a:latin typeface="Courier New" panose="02070309020205020404" pitchFamily="49" charset="0"/>
                <a:cs typeface="Courier New" panose="02070309020205020404" pitchFamily="49" charset="0"/>
              </a:rPr>
              <a:t>Elt</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cond</a:t>
            </a:r>
            <a:endParaRPr lang="fr-FR" altLang="en-US" sz="2200" b="1" dirty="0" smtClean="0">
              <a:latin typeface="Courier New" panose="02070309020205020404" pitchFamily="49" charset="0"/>
              <a:cs typeface="Courier New" panose="02070309020205020404" pitchFamily="49" charset="0"/>
            </a:endParaRP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null</a:t>
            </a:r>
            <a:r>
              <a:rPr lang="fr-FR" altLang="en-US" sz="2200" b="1" dirty="0" smtClean="0">
                <a:latin typeface="Courier New" panose="02070309020205020404" pitchFamily="49" charset="0"/>
                <a:cs typeface="Courier New" panose="02070309020205020404" pitchFamily="49" charset="0"/>
              </a:rPr>
              <a:t>? x) </a:t>
            </a:r>
            <a:r>
              <a:rPr lang="fr-FR" altLang="en-US" sz="2200" b="1" dirty="0" err="1" smtClean="0">
                <a:latin typeface="Courier New" panose="02070309020205020404" pitchFamily="49" charset="0"/>
                <a:cs typeface="Courier New" panose="02070309020205020404" pitchFamily="49" charset="0"/>
              </a:rPr>
              <a:t>Elt</a:t>
            </a:r>
            <a:r>
              <a:rPr lang="fr-FR" altLang="en-US" sz="2200" b="1" dirty="0" smtClean="0">
                <a:latin typeface="Courier New" panose="02070309020205020404" pitchFamily="49" charset="0"/>
                <a:cs typeface="Courier New" panose="02070309020205020404" pitchFamily="49" charset="0"/>
              </a:rPr>
              <a:t>)</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((&gt; </a:t>
            </a:r>
            <a:r>
              <a:rPr lang="fr-FR" altLang="en-US" sz="2200" b="1" dirty="0" err="1" smtClean="0">
                <a:latin typeface="Courier New" panose="02070309020205020404" pitchFamily="49" charset="0"/>
                <a:cs typeface="Courier New" panose="02070309020205020404" pitchFamily="49" charset="0"/>
              </a:rPr>
              <a:t>Elt</a:t>
            </a:r>
            <a:r>
              <a:rPr lang="fr-FR" altLang="en-US" sz="2200" b="1" dirty="0" smtClean="0">
                <a:latin typeface="Courier New" panose="02070309020205020404" pitchFamily="49" charset="0"/>
                <a:cs typeface="Courier New" panose="02070309020205020404" pitchFamily="49" charset="0"/>
              </a:rPr>
              <a:t> (car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minL</a:t>
            </a:r>
            <a:r>
              <a:rPr lang="fr-FR" altLang="en-US" sz="2200" b="1" dirty="0" smtClean="0">
                <a:latin typeface="Courier New" panose="02070309020205020404" pitchFamily="49" charset="0"/>
                <a:cs typeface="Courier New" panose="02070309020205020404" pitchFamily="49" charset="0"/>
              </a:rPr>
              <a:t>-aux (car x)(</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else</a:t>
            </a: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minL</a:t>
            </a:r>
            <a:r>
              <a:rPr lang="fr-FR" altLang="en-US" sz="2200" b="1" dirty="0" smtClean="0">
                <a:latin typeface="Courier New" panose="02070309020205020404" pitchFamily="49" charset="0"/>
                <a:cs typeface="Courier New" panose="02070309020205020404" pitchFamily="49" charset="0"/>
              </a:rPr>
              <a:t>-aux </a:t>
            </a:r>
            <a:r>
              <a:rPr lang="fr-FR" altLang="en-US" sz="2200" b="1" dirty="0" err="1" smtClean="0">
                <a:latin typeface="Courier New" panose="02070309020205020404" pitchFamily="49" charset="0"/>
                <a:cs typeface="Courier New" panose="02070309020205020404" pitchFamily="49" charset="0"/>
              </a:rPr>
              <a:t>Elt</a:t>
            </a:r>
            <a:r>
              <a:rPr lang="fr-FR" altLang="en-US" sz="2200" b="1" dirty="0" smtClean="0">
                <a:latin typeface="Courier New" panose="02070309020205020404" pitchFamily="49" charset="0"/>
                <a:cs typeface="Courier New" panose="02070309020205020404" pitchFamily="49" charset="0"/>
              </a:rPr>
              <a:t> (</a:t>
            </a:r>
            <a:r>
              <a:rPr lang="fr-FR" altLang="en-US" sz="2200" b="1" dirty="0" err="1" smtClean="0">
                <a:latin typeface="Courier New" panose="02070309020205020404" pitchFamily="49" charset="0"/>
                <a:cs typeface="Courier New" panose="02070309020205020404" pitchFamily="49" charset="0"/>
              </a:rPr>
              <a:t>cdr</a:t>
            </a:r>
            <a:r>
              <a:rPr lang="fr-FR" altLang="en-US" sz="2200" b="1" dirty="0" smtClean="0">
                <a:latin typeface="Courier New" panose="02070309020205020404" pitchFamily="49" charset="0"/>
                <a:cs typeface="Courier New" panose="02070309020205020404" pitchFamily="49" charset="0"/>
              </a:rPr>
              <a:t> x)))</a:t>
            </a:r>
          </a:p>
          <a:p>
            <a:pPr>
              <a:lnSpc>
                <a:spcPct val="80000"/>
              </a:lnSpc>
              <a:buFontTx/>
              <a:buNone/>
            </a:pPr>
            <a:r>
              <a:rPr lang="fr-FR" altLang="en-US" sz="2200" b="1" dirty="0" smtClean="0">
                <a:latin typeface="Courier New" panose="02070309020205020404" pitchFamily="49" charset="0"/>
                <a:cs typeface="Courier New" panose="02070309020205020404" pitchFamily="49" charset="0"/>
              </a:rPr>
              <a:t>) )</a:t>
            </a:r>
          </a:p>
        </p:txBody>
      </p:sp>
      <p:sp>
        <p:nvSpPr>
          <p:cNvPr id="51204" name="Rectangle 6"/>
          <p:cNvSpPr>
            <a:spLocks noGrp="1" noChangeArrowheads="1"/>
          </p:cNvSpPr>
          <p:nvPr>
            <p:ph type="title"/>
          </p:nvPr>
        </p:nvSpPr>
        <p:spPr/>
        <p:txBody>
          <a:bodyPr/>
          <a:lstStyle/>
          <a:p>
            <a:r>
              <a:rPr lang="fr-FR" altLang="en-US" dirty="0" smtClean="0"/>
              <a:t>Minimum d’une liste</a:t>
            </a:r>
            <a:endParaRPr lang="en-US" altLang="en-US" dirty="0" smtClean="0"/>
          </a:p>
        </p:txBody>
      </p:sp>
    </p:spTree>
    <p:extLst>
      <p:ext uri="{BB962C8B-B14F-4D97-AF65-F5344CB8AC3E}">
        <p14:creationId xmlns:p14="http://schemas.microsoft.com/office/powerpoint/2010/main" val="26691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4819" name="Rectangle 2"/>
          <p:cNvSpPr>
            <a:spLocks noGrp="1" noChangeArrowheads="1"/>
          </p:cNvSpPr>
          <p:nvPr>
            <p:ph type="title"/>
          </p:nvPr>
        </p:nvSpPr>
        <p:spPr/>
        <p:txBody>
          <a:bodyPr/>
          <a:lstStyle/>
          <a:p>
            <a:r>
              <a:rPr lang="fr-CA" altLang="en-US" smtClean="0"/>
              <a:t>Exemple</a:t>
            </a:r>
            <a:endParaRPr lang="en-US" altLang="en-US" smtClean="0"/>
          </a:p>
        </p:txBody>
      </p:sp>
      <p:sp>
        <p:nvSpPr>
          <p:cNvPr id="34820" name="Rectangle 4"/>
          <p:cNvSpPr>
            <a:spLocks noChangeArrowheads="1"/>
          </p:cNvSpPr>
          <p:nvPr/>
        </p:nvSpPr>
        <p:spPr bwMode="auto">
          <a:xfrm>
            <a:off x="2771775" y="1989138"/>
            <a:ext cx="3557588"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a:t>Si L2 est lié à (a ((b c) d) e)</a:t>
            </a:r>
          </a:p>
        </p:txBody>
      </p:sp>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565400"/>
            <a:ext cx="4919663" cy="3673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94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52227" name="Rectangle 2"/>
          <p:cNvSpPr>
            <a:spLocks noGrp="1" noChangeArrowheads="1"/>
          </p:cNvSpPr>
          <p:nvPr>
            <p:ph type="body" idx="1"/>
          </p:nvPr>
        </p:nvSpPr>
        <p:spPr>
          <a:xfrm>
            <a:off x="1547813" y="1943100"/>
            <a:ext cx="6096000" cy="4294188"/>
          </a:xfrm>
        </p:spPr>
        <p:txBody>
          <a:bodyPr/>
          <a:lstStyle/>
          <a:p>
            <a:pPr>
              <a:lnSpc>
                <a:spcPct val="90000"/>
              </a:lnSpc>
              <a:buFontTx/>
              <a:buNone/>
            </a:pPr>
            <a:r>
              <a:rPr lang="fr-FR" altLang="en-US" sz="1800" b="1" dirty="0" smtClean="0">
                <a:latin typeface="Courier New" panose="02070309020205020404" pitchFamily="49" charset="0"/>
                <a:cs typeface="Courier New" panose="02070309020205020404" pitchFamily="49" charset="0"/>
              </a:rPr>
              <a:t>(</a:t>
            </a:r>
            <a:r>
              <a:rPr lang="fr-FR" altLang="en-US" sz="1800" b="1" dirty="0" err="1" smtClean="0">
                <a:latin typeface="Courier New" panose="02070309020205020404" pitchFamily="49" charset="0"/>
                <a:cs typeface="Courier New" panose="02070309020205020404" pitchFamily="49" charset="0"/>
              </a:rPr>
              <a:t>define</a:t>
            </a: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minL</a:t>
            </a:r>
            <a:r>
              <a:rPr lang="fr-FR" altLang="en-US" sz="1800" b="1" dirty="0" smtClean="0">
                <a:latin typeface="Courier New" panose="02070309020205020404" pitchFamily="49" charset="0"/>
                <a:cs typeface="Courier New" panose="02070309020205020404" pitchFamily="49" charset="0"/>
              </a:rPr>
              <a:t>-aux </a:t>
            </a:r>
            <a:r>
              <a:rPr lang="fr-FR" altLang="en-US" sz="1800" b="1" dirty="0" err="1" smtClean="0">
                <a:latin typeface="Courier New" panose="02070309020205020404" pitchFamily="49" charset="0"/>
                <a:cs typeface="Courier New" panose="02070309020205020404" pitchFamily="49" charset="0"/>
              </a:rPr>
              <a:t>Elt</a:t>
            </a: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Lst</a:t>
            </a:r>
            <a:r>
              <a:rPr lang="fr-FR" altLang="en-US" sz="1800" b="1" dirty="0" smtClean="0">
                <a:latin typeface="Courier New" panose="02070309020205020404" pitchFamily="49" charset="0"/>
                <a:cs typeface="Courier New" panose="02070309020205020404" pitchFamily="49" charset="0"/>
              </a:rPr>
              <a:t>)</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(if (</a:t>
            </a:r>
            <a:r>
              <a:rPr lang="fr-FR" altLang="en-US" sz="1800" b="1" dirty="0" err="1" smtClean="0">
                <a:latin typeface="Courier New" panose="02070309020205020404" pitchFamily="49" charset="0"/>
                <a:cs typeface="Courier New" panose="02070309020205020404" pitchFamily="49" charset="0"/>
              </a:rPr>
              <a:t>null</a:t>
            </a: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Lst</a:t>
            </a:r>
            <a:r>
              <a:rPr lang="fr-FR" altLang="en-US" sz="1800" b="1" dirty="0" smtClean="0">
                <a:latin typeface="Courier New" panose="02070309020205020404" pitchFamily="49" charset="0"/>
                <a:cs typeface="Courier New" panose="02070309020205020404" pitchFamily="49" charset="0"/>
              </a:rPr>
              <a:t>)</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Elt</a:t>
            </a:r>
            <a:endParaRPr lang="fr-FR" altLang="en-US" sz="1800" b="1" dirty="0" smtClean="0">
              <a:latin typeface="Courier New" panose="02070309020205020404" pitchFamily="49" charset="0"/>
              <a:cs typeface="Courier New" panose="02070309020205020404" pitchFamily="49" charset="0"/>
            </a:endParaRP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(let</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   (v1 (car </a:t>
            </a:r>
            <a:r>
              <a:rPr lang="fr-FR" altLang="en-US" sz="1800" b="1" dirty="0" err="1" smtClean="0">
                <a:latin typeface="Courier New" panose="02070309020205020404" pitchFamily="49" charset="0"/>
                <a:cs typeface="Courier New" panose="02070309020205020404" pitchFamily="49" charset="0"/>
              </a:rPr>
              <a:t>Lst</a:t>
            </a:r>
            <a:r>
              <a:rPr lang="fr-FR" altLang="en-US" sz="1800" b="1" dirty="0" smtClean="0">
                <a:latin typeface="Courier New" panose="02070309020205020404" pitchFamily="49" charset="0"/>
                <a:cs typeface="Courier New" panose="02070309020205020404" pitchFamily="49" charset="0"/>
              </a:rPr>
              <a:t>))</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(v2 (</a:t>
            </a:r>
            <a:r>
              <a:rPr lang="fr-FR" altLang="en-US" sz="1800" b="1" dirty="0" err="1" smtClean="0">
                <a:latin typeface="Courier New" panose="02070309020205020404" pitchFamily="49" charset="0"/>
                <a:cs typeface="Courier New" panose="02070309020205020404" pitchFamily="49" charset="0"/>
              </a:rPr>
              <a:t>cdr</a:t>
            </a: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Lst</a:t>
            </a:r>
            <a:r>
              <a:rPr lang="fr-FR" altLang="en-US" sz="1800" b="1" dirty="0" smtClean="0">
                <a:latin typeface="Courier New" panose="02070309020205020404" pitchFamily="49" charset="0"/>
                <a:cs typeface="Courier New" panose="02070309020205020404" pitchFamily="49" charset="0"/>
              </a:rPr>
              <a:t>))  )</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(if</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(&gt; </a:t>
            </a:r>
            <a:r>
              <a:rPr lang="fr-FR" altLang="en-US" sz="1800" b="1" dirty="0" err="1" smtClean="0">
                <a:latin typeface="Courier New" panose="02070309020205020404" pitchFamily="49" charset="0"/>
                <a:cs typeface="Courier New" panose="02070309020205020404" pitchFamily="49" charset="0"/>
              </a:rPr>
              <a:t>Elt</a:t>
            </a:r>
            <a:r>
              <a:rPr lang="fr-FR" altLang="en-US" sz="1800" b="1" dirty="0" smtClean="0">
                <a:latin typeface="Courier New" panose="02070309020205020404" pitchFamily="49" charset="0"/>
                <a:cs typeface="Courier New" panose="02070309020205020404" pitchFamily="49" charset="0"/>
              </a:rPr>
              <a:t> v1)</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minl</a:t>
            </a:r>
            <a:r>
              <a:rPr lang="fr-FR" altLang="en-US" sz="1800" b="1" dirty="0" smtClean="0">
                <a:latin typeface="Courier New" panose="02070309020205020404" pitchFamily="49" charset="0"/>
                <a:cs typeface="Courier New" panose="02070309020205020404" pitchFamily="49" charset="0"/>
              </a:rPr>
              <a:t>-aux v1 v2)</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a:t>
            </a:r>
            <a:r>
              <a:rPr lang="fr-FR" altLang="en-US" sz="1800" b="1" dirty="0" err="1" smtClean="0">
                <a:latin typeface="Courier New" panose="02070309020205020404" pitchFamily="49" charset="0"/>
                <a:cs typeface="Courier New" panose="02070309020205020404" pitchFamily="49" charset="0"/>
              </a:rPr>
              <a:t>minl</a:t>
            </a:r>
            <a:r>
              <a:rPr lang="fr-FR" altLang="en-US" sz="1800" b="1" dirty="0" smtClean="0">
                <a:latin typeface="Courier New" panose="02070309020205020404" pitchFamily="49" charset="0"/>
                <a:cs typeface="Courier New" panose="02070309020205020404" pitchFamily="49" charset="0"/>
              </a:rPr>
              <a:t>-aux </a:t>
            </a:r>
            <a:r>
              <a:rPr lang="fr-FR" altLang="en-US" sz="1800" b="1" dirty="0" err="1" smtClean="0">
                <a:latin typeface="Courier New" panose="02070309020205020404" pitchFamily="49" charset="0"/>
                <a:cs typeface="Courier New" panose="02070309020205020404" pitchFamily="49" charset="0"/>
              </a:rPr>
              <a:t>Elt</a:t>
            </a:r>
            <a:r>
              <a:rPr lang="fr-FR" altLang="en-US" sz="1800" b="1" dirty="0" smtClean="0">
                <a:latin typeface="Courier New" panose="02070309020205020404" pitchFamily="49" charset="0"/>
                <a:cs typeface="Courier New" panose="02070309020205020404" pitchFamily="49" charset="0"/>
              </a:rPr>
              <a:t> v2)</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   </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   )  </a:t>
            </a:r>
          </a:p>
          <a:p>
            <a:pPr>
              <a:lnSpc>
                <a:spcPct val="90000"/>
              </a:lnSpc>
              <a:buFontTx/>
              <a:buNone/>
            </a:pPr>
            <a:r>
              <a:rPr lang="fr-FR" altLang="en-US" sz="1800" b="1" dirty="0" smtClean="0">
                <a:latin typeface="Courier New" panose="02070309020205020404" pitchFamily="49" charset="0"/>
                <a:cs typeface="Courier New" panose="02070309020205020404" pitchFamily="49" charset="0"/>
              </a:rPr>
              <a:t>)</a:t>
            </a:r>
          </a:p>
        </p:txBody>
      </p:sp>
      <p:sp>
        <p:nvSpPr>
          <p:cNvPr id="52228" name="Rectangle 5"/>
          <p:cNvSpPr>
            <a:spLocks noGrp="1" noChangeArrowheads="1"/>
          </p:cNvSpPr>
          <p:nvPr>
            <p:ph type="title"/>
          </p:nvPr>
        </p:nvSpPr>
        <p:spPr/>
        <p:txBody>
          <a:bodyPr>
            <a:normAutofit fontScale="90000"/>
          </a:bodyPr>
          <a:lstStyle/>
          <a:p>
            <a:r>
              <a:rPr lang="fr-FR" altLang="en-US" sz="4000" smtClean="0"/>
              <a:t>Minimum d’une liste: variables locales</a:t>
            </a:r>
            <a:endParaRPr lang="en-US" altLang="en-US" sz="4000" smtClean="0"/>
          </a:p>
        </p:txBody>
      </p:sp>
    </p:spTree>
    <p:extLst>
      <p:ext uri="{BB962C8B-B14F-4D97-AF65-F5344CB8AC3E}">
        <p14:creationId xmlns:p14="http://schemas.microsoft.com/office/powerpoint/2010/main" val="1157383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53251" name="Rectangle 2"/>
          <p:cNvSpPr>
            <a:spLocks noChangeArrowheads="1"/>
          </p:cNvSpPr>
          <p:nvPr/>
        </p:nvSpPr>
        <p:spPr bwMode="auto">
          <a:xfrm>
            <a:off x="1066800" y="1916113"/>
            <a:ext cx="7315200"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10000"/>
              </a:spcBef>
              <a:buFontTx/>
              <a:buNone/>
            </a:pPr>
            <a:r>
              <a:rPr lang="en-US" altLang="en-US" sz="2400" b="1" dirty="0" smtClean="0">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define (quadruple x)</a:t>
            </a:r>
          </a:p>
          <a:p>
            <a:pPr eaLnBrk="1" hangingPunct="1">
              <a:lnSpc>
                <a:spcPct val="80000"/>
              </a:lnSpc>
              <a:spcBef>
                <a:spcPct val="10000"/>
              </a:spcBef>
              <a:buFontTx/>
              <a:buNone/>
            </a:pPr>
            <a:r>
              <a:rPr lang="en-US" altLang="en-US" sz="2400" b="1" dirty="0">
                <a:latin typeface="Courier New" panose="02070309020205020404" pitchFamily="49" charset="0"/>
                <a:cs typeface="Courier New" panose="02070309020205020404" pitchFamily="49" charset="0"/>
              </a:rPr>
              <a:t>   (let ((double (lambda (x) (+ x x))))</a:t>
            </a:r>
          </a:p>
          <a:p>
            <a:pPr eaLnBrk="1" hangingPunct="1">
              <a:lnSpc>
                <a:spcPct val="80000"/>
              </a:lnSpc>
              <a:spcBef>
                <a:spcPct val="10000"/>
              </a:spcBef>
              <a:buFontTx/>
              <a:buNone/>
            </a:pPr>
            <a:r>
              <a:rPr lang="en-US" altLang="en-US" sz="2400" b="1" dirty="0">
                <a:latin typeface="Courier New" panose="02070309020205020404" pitchFamily="49" charset="0"/>
                <a:cs typeface="Courier New" panose="02070309020205020404" pitchFamily="49" charset="0"/>
              </a:rPr>
              <a:t>      (double (double x))</a:t>
            </a:r>
          </a:p>
          <a:p>
            <a:pPr eaLnBrk="1" hangingPunct="1">
              <a:lnSpc>
                <a:spcPct val="80000"/>
              </a:lnSpc>
              <a:spcBef>
                <a:spcPct val="10000"/>
              </a:spcBef>
              <a:buFontTx/>
              <a:buNone/>
            </a:pPr>
            <a:r>
              <a:rPr lang="en-US" altLang="en-US" sz="2400" b="1" dirty="0">
                <a:latin typeface="Courier New" panose="02070309020205020404" pitchFamily="49" charset="0"/>
                <a:cs typeface="Courier New" panose="02070309020205020404" pitchFamily="49" charset="0"/>
              </a:rPr>
              <a:t>)  )</a:t>
            </a:r>
          </a:p>
          <a:p>
            <a:pPr eaLnBrk="1" hangingPunct="1">
              <a:lnSpc>
                <a:spcPct val="80000"/>
              </a:lnSpc>
              <a:spcBef>
                <a:spcPct val="10000"/>
              </a:spcBef>
              <a:buFontTx/>
              <a:buNone/>
            </a:pPr>
            <a:endParaRPr lang="en-US" altLang="en-US" sz="2400" b="1" dirty="0">
              <a:latin typeface="Courier New" panose="02070309020205020404" pitchFamily="49" charset="0"/>
              <a:cs typeface="Courier New" panose="02070309020205020404" pitchFamily="49" charset="0"/>
            </a:endParaRPr>
          </a:p>
          <a:p>
            <a:pPr eaLnBrk="1" hangingPunct="1">
              <a:lnSpc>
                <a:spcPct val="80000"/>
              </a:lnSpc>
              <a:spcBef>
                <a:spcPct val="10000"/>
              </a:spcBef>
              <a:buFontTx/>
              <a:buNone/>
            </a:pPr>
            <a:r>
              <a:rPr lang="en-US" altLang="en-US" sz="2400" b="1" dirty="0">
                <a:latin typeface="Courier New" panose="02070309020205020404" pitchFamily="49" charset="0"/>
                <a:cs typeface="Courier New" panose="02070309020205020404" pitchFamily="49" charset="0"/>
              </a:rPr>
              <a:t>&gt; (quadruple 8)</a:t>
            </a:r>
          </a:p>
          <a:p>
            <a:pPr eaLnBrk="1" hangingPunct="1">
              <a:lnSpc>
                <a:spcPct val="80000"/>
              </a:lnSpc>
              <a:spcBef>
                <a:spcPct val="10000"/>
              </a:spcBef>
              <a:buFontTx/>
              <a:buNone/>
            </a:pPr>
            <a:r>
              <a:rPr lang="en-US" altLang="en-US" sz="2400" b="1" dirty="0" smtClean="0">
                <a:latin typeface="Courier New" panose="02070309020205020404" pitchFamily="49" charset="0"/>
                <a:cs typeface="Courier New" panose="02070309020205020404" pitchFamily="49" charset="0"/>
              </a:rPr>
              <a:t>32</a:t>
            </a:r>
          </a:p>
          <a:p>
            <a:pPr eaLnBrk="1" hangingPunct="1">
              <a:lnSpc>
                <a:spcPct val="80000"/>
              </a:lnSpc>
              <a:spcBef>
                <a:spcPct val="10000"/>
              </a:spcBef>
              <a:buFontTx/>
              <a:buNone/>
            </a:pPr>
            <a:endParaRPr lang="en-US" altLang="en-US" sz="2400" b="1" dirty="0">
              <a:latin typeface="Courier New" panose="02070309020205020404" pitchFamily="49" charset="0"/>
              <a:cs typeface="Courier New" panose="02070309020205020404" pitchFamily="49" charset="0"/>
            </a:endParaRPr>
          </a:p>
          <a:p>
            <a:pPr eaLnBrk="1" hangingPunct="1">
              <a:lnSpc>
                <a:spcPct val="80000"/>
              </a:lnSpc>
              <a:spcBef>
                <a:spcPct val="10000"/>
              </a:spcBef>
              <a:buFontTx/>
              <a:buNone/>
            </a:pPr>
            <a:r>
              <a:rPr lang="en-US" altLang="en-US" sz="2400" b="1" dirty="0">
                <a:latin typeface="Courier New" panose="02070309020205020404" pitchFamily="49" charset="0"/>
                <a:cs typeface="Courier New" panose="02070309020205020404" pitchFamily="49" charset="0"/>
              </a:rPr>
              <a:t>&gt; (double 8)</a:t>
            </a:r>
          </a:p>
          <a:p>
            <a:pPr>
              <a:lnSpc>
                <a:spcPct val="80000"/>
              </a:lnSpc>
              <a:spcBef>
                <a:spcPct val="10000"/>
              </a:spcBef>
              <a:buNone/>
            </a:pPr>
            <a:r>
              <a:rPr lang="en-CA" altLang="en-US" sz="2400" b="1" dirty="0" smtClean="0">
                <a:latin typeface="Courier New" panose="02070309020205020404" pitchFamily="49" charset="0"/>
                <a:cs typeface="Courier New" panose="02070309020205020404" pitchFamily="49" charset="0"/>
              </a:rPr>
              <a:t>double</a:t>
            </a:r>
            <a:r>
              <a:rPr lang="en-CA" altLang="en-US" sz="2400" b="1" dirty="0">
                <a:latin typeface="Courier New" panose="02070309020205020404" pitchFamily="49" charset="0"/>
                <a:cs typeface="Courier New" panose="02070309020205020404" pitchFamily="49" charset="0"/>
              </a:rPr>
              <a:t>: undefined;</a:t>
            </a:r>
          </a:p>
          <a:p>
            <a:pPr>
              <a:lnSpc>
                <a:spcPct val="80000"/>
              </a:lnSpc>
              <a:spcBef>
                <a:spcPct val="10000"/>
              </a:spcBef>
              <a:buNone/>
            </a:pPr>
            <a:r>
              <a:rPr lang="en-CA" altLang="en-US" sz="2400" b="1" dirty="0">
                <a:latin typeface="Courier New" panose="02070309020205020404" pitchFamily="49" charset="0"/>
                <a:cs typeface="Courier New" panose="02070309020205020404" pitchFamily="49" charset="0"/>
              </a:rPr>
              <a:t> cannot reference an identifier before its definition</a:t>
            </a:r>
            <a:endParaRPr lang="en-US" altLang="en-US" sz="2400" b="1" dirty="0">
              <a:latin typeface="Courier New" panose="02070309020205020404" pitchFamily="49" charset="0"/>
              <a:cs typeface="Courier New" panose="02070309020205020404" pitchFamily="49" charset="0"/>
            </a:endParaRPr>
          </a:p>
        </p:txBody>
      </p:sp>
      <p:sp>
        <p:nvSpPr>
          <p:cNvPr id="53253" name="Rectangle 5"/>
          <p:cNvSpPr>
            <a:spLocks noGrp="1" noChangeArrowheads="1"/>
          </p:cNvSpPr>
          <p:nvPr>
            <p:ph type="title"/>
          </p:nvPr>
        </p:nvSpPr>
        <p:spPr/>
        <p:txBody>
          <a:bodyPr/>
          <a:lstStyle/>
          <a:p>
            <a:r>
              <a:rPr lang="fr-FR" altLang="en-US" smtClean="0"/>
              <a:t>Autre exemple de portée locale</a:t>
            </a:r>
            <a:endParaRPr lang="en-US" altLang="en-US" smtClean="0"/>
          </a:p>
        </p:txBody>
      </p:sp>
    </p:spTree>
    <p:extLst>
      <p:ext uri="{BB962C8B-B14F-4D97-AF65-F5344CB8AC3E}">
        <p14:creationId xmlns:p14="http://schemas.microsoft.com/office/powerpoint/2010/main" val="2992887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5843" name="Rectangle 2"/>
          <p:cNvSpPr>
            <a:spLocks noGrp="1" noChangeArrowheads="1"/>
          </p:cNvSpPr>
          <p:nvPr>
            <p:ph type="title"/>
          </p:nvPr>
        </p:nvSpPr>
        <p:spPr/>
        <p:txBody>
          <a:bodyPr/>
          <a:lstStyle/>
          <a:p>
            <a:r>
              <a:rPr lang="fr-CA" altLang="en-US" smtClean="0"/>
              <a:t>La fonction de construction</a:t>
            </a:r>
            <a:endParaRPr lang="en-US" altLang="en-US" smtClean="0"/>
          </a:p>
        </p:txBody>
      </p:sp>
      <p:sp>
        <p:nvSpPr>
          <p:cNvPr id="35844" name="Rectangle 3"/>
          <p:cNvSpPr>
            <a:spLocks noGrp="1" noChangeArrowheads="1"/>
          </p:cNvSpPr>
          <p:nvPr>
            <p:ph type="body" idx="1"/>
          </p:nvPr>
        </p:nvSpPr>
        <p:spPr/>
        <p:txBody>
          <a:bodyPr/>
          <a:lstStyle/>
          <a:p>
            <a:r>
              <a:rPr lang="en-US" altLang="en-US" sz="2800" smtClean="0"/>
              <a:t>Le premier paramètre de la liste est un atome à être placé en tête de la liste spécifiée comme second paramètre. </a:t>
            </a:r>
          </a:p>
          <a:p>
            <a:r>
              <a:rPr lang="en-US" altLang="en-US" sz="2800" smtClean="0"/>
              <a:t>Pour ce faire, une nouvelle cellule mémoire est créée </a:t>
            </a:r>
          </a:p>
          <a:p>
            <a:pPr lvl="1"/>
            <a:r>
              <a:rPr lang="en-US" altLang="en-US" sz="2400" smtClean="0"/>
              <a:t>le premier de ses pointeurs pointe sur la première expression passée en paramètre </a:t>
            </a:r>
          </a:p>
          <a:p>
            <a:pPr lvl="1"/>
            <a:r>
              <a:rPr lang="en-US" altLang="en-US" sz="2400" smtClean="0"/>
              <a:t>le second pointeur pointe sur la seconde expression</a:t>
            </a:r>
          </a:p>
        </p:txBody>
      </p:sp>
    </p:spTree>
    <p:extLst>
      <p:ext uri="{BB962C8B-B14F-4D97-AF65-F5344CB8AC3E}">
        <p14:creationId xmlns:p14="http://schemas.microsoft.com/office/powerpoint/2010/main" val="99990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6867" name="Rectangle 2"/>
          <p:cNvSpPr>
            <a:spLocks noGrp="1" noChangeArrowheads="1"/>
          </p:cNvSpPr>
          <p:nvPr>
            <p:ph type="title"/>
          </p:nvPr>
        </p:nvSpPr>
        <p:spPr/>
        <p:txBody>
          <a:bodyPr/>
          <a:lstStyle/>
          <a:p>
            <a:r>
              <a:rPr lang="fr-CA" altLang="en-US" smtClean="0"/>
              <a:t>CONS</a:t>
            </a:r>
            <a:endParaRPr lang="en-US" altLang="en-US" smtClean="0"/>
          </a:p>
        </p:txBody>
      </p:sp>
      <p:sp>
        <p:nvSpPr>
          <p:cNvPr id="36868" name="Rectangle 5"/>
          <p:cNvSpPr>
            <a:spLocks noChangeArrowheads="1"/>
          </p:cNvSpPr>
          <p:nvPr/>
        </p:nvSpPr>
        <p:spPr bwMode="auto">
          <a:xfrm>
            <a:off x="683569" y="2565400"/>
            <a:ext cx="3312170"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(cons `a `(b c))</a:t>
            </a:r>
          </a:p>
          <a:p>
            <a:pPr>
              <a:spcBef>
                <a:spcPct val="0"/>
              </a:spcBef>
              <a:buFontTx/>
              <a:buNone/>
            </a:pPr>
            <a:r>
              <a:rPr lang="en-US" altLang="en-US" sz="2400" b="1" dirty="0">
                <a:latin typeface="Courier New" panose="02070309020205020404" pitchFamily="49" charset="0"/>
                <a:cs typeface="Courier New" panose="02070309020205020404" pitchFamily="49" charset="0"/>
              </a:rPr>
              <a:t>     (a b c)</a:t>
            </a:r>
          </a:p>
        </p:txBody>
      </p:sp>
      <p:pic>
        <p:nvPicPr>
          <p:cNvPr id="368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133600"/>
            <a:ext cx="3665537" cy="18383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7"/>
          <p:cNvSpPr>
            <a:spLocks noChangeArrowheads="1"/>
          </p:cNvSpPr>
          <p:nvPr/>
        </p:nvSpPr>
        <p:spPr bwMode="auto">
          <a:xfrm>
            <a:off x="3203575" y="4868863"/>
            <a:ext cx="3871573"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(cons `(a b) `(b c))</a:t>
            </a:r>
          </a:p>
          <a:p>
            <a:pPr>
              <a:spcBef>
                <a:spcPct val="0"/>
              </a:spcBef>
              <a:buFontTx/>
              <a:buNone/>
            </a:pPr>
            <a:r>
              <a:rPr lang="en-US" altLang="en-US" sz="2400" b="1" dirty="0">
                <a:latin typeface="Courier New" panose="02070309020205020404" pitchFamily="49" charset="0"/>
                <a:cs typeface="Courier New" panose="02070309020205020404" pitchFamily="49" charset="0"/>
              </a:rPr>
              <a:t>    ((a b) b c)</a:t>
            </a:r>
          </a:p>
        </p:txBody>
      </p:sp>
    </p:spTree>
    <p:extLst>
      <p:ext uri="{BB962C8B-B14F-4D97-AF65-F5344CB8AC3E}">
        <p14:creationId xmlns:p14="http://schemas.microsoft.com/office/powerpoint/2010/main" val="25239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7891" name="Rectangle 2"/>
          <p:cNvSpPr>
            <a:spLocks noGrp="1" noChangeArrowheads="1"/>
          </p:cNvSpPr>
          <p:nvPr>
            <p:ph type="title"/>
          </p:nvPr>
        </p:nvSpPr>
        <p:spPr/>
        <p:txBody>
          <a:bodyPr/>
          <a:lstStyle/>
          <a:p>
            <a:r>
              <a:rPr lang="fr-CA" altLang="en-US" smtClean="0"/>
              <a:t>Une paire pointée</a:t>
            </a:r>
            <a:endParaRPr lang="en-US" altLang="en-US" smtClean="0"/>
          </a:p>
        </p:txBody>
      </p:sp>
      <p:sp>
        <p:nvSpPr>
          <p:cNvPr id="37892" name="Rectangle 4"/>
          <p:cNvSpPr>
            <a:spLocks noChangeArrowheads="1"/>
          </p:cNvSpPr>
          <p:nvPr/>
        </p:nvSpPr>
        <p:spPr bwMode="auto">
          <a:xfrm>
            <a:off x="3492500" y="1988840"/>
            <a:ext cx="2396810"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(cons `a `b)</a:t>
            </a:r>
          </a:p>
        </p:txBody>
      </p:sp>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173115"/>
            <a:ext cx="5146675" cy="16240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4" name="Text Box 6"/>
          <p:cNvSpPr txBox="1">
            <a:spLocks noChangeArrowheads="1"/>
          </p:cNvSpPr>
          <p:nvPr/>
        </p:nvSpPr>
        <p:spPr bwMode="auto">
          <a:xfrm>
            <a:off x="571500" y="5013028"/>
            <a:ext cx="7961313" cy="8223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CA" altLang="en-US" sz="2400" dirty="0"/>
              <a:t>L’usage des paires pointée en </a:t>
            </a:r>
            <a:r>
              <a:rPr lang="fr-CA" altLang="en-US" sz="2400" dirty="0" err="1"/>
              <a:t>Scheme</a:t>
            </a:r>
            <a:r>
              <a:rPr lang="fr-CA" altLang="en-US" sz="2400" dirty="0"/>
              <a:t> est toutefois déconseillée</a:t>
            </a:r>
          </a:p>
          <a:p>
            <a:pPr>
              <a:spcBef>
                <a:spcPct val="0"/>
              </a:spcBef>
              <a:buFontTx/>
              <a:buNone/>
            </a:pPr>
            <a:r>
              <a:rPr lang="fr-CA" altLang="en-US" sz="2400" dirty="0"/>
              <a:t>(les paires pointées ne sont pas des listes!)</a:t>
            </a:r>
            <a:endParaRPr lang="en-US" altLang="en-US" sz="2400" dirty="0"/>
          </a:p>
        </p:txBody>
      </p:sp>
    </p:spTree>
    <p:extLst>
      <p:ext uri="{BB962C8B-B14F-4D97-AF65-F5344CB8AC3E}">
        <p14:creationId xmlns:p14="http://schemas.microsoft.com/office/powerpoint/2010/main" val="92831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8915" name="Rectangle 2"/>
          <p:cNvSpPr>
            <a:spLocks noGrp="1" noChangeArrowheads="1"/>
          </p:cNvSpPr>
          <p:nvPr>
            <p:ph type="title"/>
          </p:nvPr>
        </p:nvSpPr>
        <p:spPr/>
        <p:txBody>
          <a:bodyPr/>
          <a:lstStyle/>
          <a:p>
            <a:r>
              <a:rPr lang="fr-CA" altLang="en-US" smtClean="0"/>
              <a:t>CAR</a:t>
            </a:r>
            <a:endParaRPr lang="en-US" altLang="en-US" smtClean="0"/>
          </a:p>
        </p:txBody>
      </p:sp>
      <p:sp>
        <p:nvSpPr>
          <p:cNvPr id="38916" name="Rectangle 3"/>
          <p:cNvSpPr>
            <a:spLocks noGrp="1" noChangeArrowheads="1"/>
          </p:cNvSpPr>
          <p:nvPr>
            <p:ph type="body" idx="1"/>
          </p:nvPr>
        </p:nvSpPr>
        <p:spPr/>
        <p:txBody>
          <a:bodyPr/>
          <a:lstStyle/>
          <a:p>
            <a:r>
              <a:rPr lang="fr-CA" altLang="en-US" dirty="0" smtClean="0"/>
              <a:t>Content of the </a:t>
            </a:r>
            <a:r>
              <a:rPr lang="fr-CA" altLang="en-US" dirty="0" err="1" smtClean="0"/>
              <a:t>Address</a:t>
            </a:r>
            <a:r>
              <a:rPr lang="fr-CA" altLang="en-US" dirty="0" smtClean="0"/>
              <a:t> </a:t>
            </a:r>
            <a:r>
              <a:rPr lang="fr-CA" altLang="en-US" dirty="0" err="1" smtClean="0"/>
              <a:t>Register</a:t>
            </a:r>
            <a:endParaRPr lang="en-US" altLang="en-US" dirty="0" smtClean="0"/>
          </a:p>
        </p:txBody>
      </p:sp>
      <p:sp>
        <p:nvSpPr>
          <p:cNvPr id="38917" name="Rectangle 4"/>
          <p:cNvSpPr>
            <a:spLocks noChangeArrowheads="1"/>
          </p:cNvSpPr>
          <p:nvPr/>
        </p:nvSpPr>
        <p:spPr bwMode="auto">
          <a:xfrm>
            <a:off x="1727398" y="3429000"/>
            <a:ext cx="5868938" cy="156966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(car '(a b c))</a:t>
            </a:r>
          </a:p>
          <a:p>
            <a:pPr>
              <a:spcBef>
                <a:spcPct val="0"/>
              </a:spcBef>
              <a:buFontTx/>
              <a:buNone/>
            </a:pPr>
            <a:r>
              <a:rPr lang="en-US" altLang="en-US" sz="2400" b="1" dirty="0">
                <a:latin typeface="Courier New" panose="02070309020205020404" pitchFamily="49" charset="0"/>
                <a:cs typeface="Courier New" panose="02070309020205020404" pitchFamily="49" charset="0"/>
              </a:rPr>
              <a:t>a</a:t>
            </a:r>
          </a:p>
          <a:p>
            <a:pPr>
              <a:spcBef>
                <a:spcPct val="0"/>
              </a:spcBef>
              <a:buFontTx/>
              <a:buNone/>
            </a:pPr>
            <a:r>
              <a:rPr lang="en-US" altLang="en-US" sz="2400" b="1" dirty="0">
                <a:latin typeface="Courier New" panose="02070309020205020404" pitchFamily="49" charset="0"/>
                <a:cs typeface="Courier New" panose="02070309020205020404" pitchFamily="49" charset="0"/>
              </a:rPr>
              <a:t>(car '((a b) b c))</a:t>
            </a:r>
          </a:p>
          <a:p>
            <a:pPr>
              <a:spcBef>
                <a:spcPct val="0"/>
              </a:spcBef>
              <a:buFontTx/>
              <a:buNone/>
            </a:pPr>
            <a:r>
              <a:rPr lang="en-US" altLang="en-US" sz="2400" b="1" dirty="0">
                <a:latin typeface="Courier New" panose="02070309020205020404" pitchFamily="49" charset="0"/>
                <a:cs typeface="Courier New" panose="02070309020205020404" pitchFamily="49" charset="0"/>
              </a:rPr>
              <a:t>(a b)</a:t>
            </a:r>
          </a:p>
        </p:txBody>
      </p:sp>
    </p:spTree>
    <p:extLst>
      <p:ext uri="{BB962C8B-B14F-4D97-AF65-F5344CB8AC3E}">
        <p14:creationId xmlns:p14="http://schemas.microsoft.com/office/powerpoint/2010/main" val="22276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39939" name="Rectangle 2"/>
          <p:cNvSpPr>
            <a:spLocks noGrp="1" noChangeArrowheads="1"/>
          </p:cNvSpPr>
          <p:nvPr>
            <p:ph type="title"/>
          </p:nvPr>
        </p:nvSpPr>
        <p:spPr/>
        <p:txBody>
          <a:bodyPr/>
          <a:lstStyle/>
          <a:p>
            <a:r>
              <a:rPr lang="fr-CA" altLang="en-US" smtClean="0"/>
              <a:t>CDR</a:t>
            </a:r>
            <a:endParaRPr lang="en-US" altLang="en-US" smtClean="0"/>
          </a:p>
        </p:txBody>
      </p:sp>
      <p:sp>
        <p:nvSpPr>
          <p:cNvPr id="39940" name="Rectangle 3"/>
          <p:cNvSpPr>
            <a:spLocks noGrp="1" noChangeArrowheads="1"/>
          </p:cNvSpPr>
          <p:nvPr>
            <p:ph type="body" idx="1"/>
          </p:nvPr>
        </p:nvSpPr>
        <p:spPr/>
        <p:txBody>
          <a:bodyPr/>
          <a:lstStyle/>
          <a:p>
            <a:r>
              <a:rPr lang="fr-CA" altLang="en-US" smtClean="0"/>
              <a:t>Content of the Decrement Register</a:t>
            </a:r>
            <a:endParaRPr lang="en-US" altLang="en-US" smtClean="0"/>
          </a:p>
        </p:txBody>
      </p:sp>
      <p:sp>
        <p:nvSpPr>
          <p:cNvPr id="39941" name="Rectangle 4"/>
          <p:cNvSpPr>
            <a:spLocks noChangeArrowheads="1"/>
          </p:cNvSpPr>
          <p:nvPr/>
        </p:nvSpPr>
        <p:spPr bwMode="auto">
          <a:xfrm>
            <a:off x="2195513" y="3213100"/>
            <a:ext cx="4572000" cy="2308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'(a b c))</a:t>
            </a:r>
          </a:p>
          <a:p>
            <a:pPr>
              <a:spcBef>
                <a:spcPct val="0"/>
              </a:spcBef>
              <a:buFontTx/>
              <a:buNone/>
            </a:pPr>
            <a:r>
              <a:rPr lang="en-US" altLang="en-US" sz="2400" b="1" dirty="0">
                <a:latin typeface="Courier New" panose="02070309020205020404" pitchFamily="49" charset="0"/>
                <a:cs typeface="Courier New" panose="02070309020205020404" pitchFamily="49" charset="0"/>
              </a:rPr>
              <a:t>(b c)</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'((a b) b c))</a:t>
            </a:r>
          </a:p>
          <a:p>
            <a:pPr>
              <a:spcBef>
                <a:spcPct val="0"/>
              </a:spcBef>
              <a:buFontTx/>
              <a:buNone/>
            </a:pPr>
            <a:r>
              <a:rPr lang="en-US" altLang="en-US" sz="2400" b="1" dirty="0">
                <a:latin typeface="Courier New" panose="02070309020205020404" pitchFamily="49" charset="0"/>
                <a:cs typeface="Courier New" panose="02070309020205020404" pitchFamily="49" charset="0"/>
              </a:rPr>
              <a:t>(b c)</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'(a (b c)))</a:t>
            </a:r>
          </a:p>
          <a:p>
            <a:pPr>
              <a:spcBef>
                <a:spcPct val="0"/>
              </a:spcBef>
              <a:buFontTx/>
              <a:buNone/>
            </a:pPr>
            <a:r>
              <a:rPr lang="en-US" altLang="en-US" sz="2400" b="1" dirty="0">
                <a:latin typeface="Courier New" panose="02070309020205020404" pitchFamily="49" charset="0"/>
                <a:cs typeface="Courier New" panose="02070309020205020404" pitchFamily="49" charset="0"/>
              </a:rPr>
              <a:t>((b c))</a:t>
            </a:r>
          </a:p>
        </p:txBody>
      </p:sp>
    </p:spTree>
    <p:extLst>
      <p:ext uri="{BB962C8B-B14F-4D97-AF65-F5344CB8AC3E}">
        <p14:creationId xmlns:p14="http://schemas.microsoft.com/office/powerpoint/2010/main" val="50892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a:t>c</a:t>
            </a:r>
            <a:r>
              <a:rPr lang="en-CA" dirty="0" smtClean="0"/>
              <a:t>ons car et </a:t>
            </a:r>
            <a:r>
              <a:rPr lang="en-CA" dirty="0" err="1" smtClean="0"/>
              <a:t>cdr</a:t>
            </a:r>
            <a:r>
              <a:rPr lang="en-CA" dirty="0" smtClean="0"/>
              <a:t> </a:t>
            </a:r>
            <a:r>
              <a:rPr lang="en-CA" dirty="0" err="1" smtClean="0"/>
              <a:t>sont</a:t>
            </a:r>
            <a:r>
              <a:rPr lang="en-CA" dirty="0" smtClean="0"/>
              <a:t> </a:t>
            </a:r>
            <a:r>
              <a:rPr lang="en-CA" dirty="0" err="1" smtClean="0"/>
              <a:t>complémentaires</a:t>
            </a:r>
            <a:endParaRPr lang="en-CA" dirty="0"/>
          </a:p>
        </p:txBody>
      </p:sp>
      <p:sp>
        <p:nvSpPr>
          <p:cNvPr id="4" name="Rectangle 5"/>
          <p:cNvSpPr>
            <a:spLocks noChangeArrowheads="1"/>
          </p:cNvSpPr>
          <p:nvPr/>
        </p:nvSpPr>
        <p:spPr bwMode="auto">
          <a:xfrm>
            <a:off x="539552" y="3212976"/>
            <a:ext cx="7272808"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(cons (car '(a b c))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'(a b c)))</a:t>
            </a:r>
          </a:p>
          <a:p>
            <a:pPr>
              <a:spcBef>
                <a:spcPct val="0"/>
              </a:spcBef>
              <a:buFontTx/>
              <a:buNone/>
            </a:pPr>
            <a:r>
              <a:rPr lang="en-US" altLang="en-US" sz="2400" b="1" dirty="0">
                <a:latin typeface="Courier New" panose="02070309020205020404" pitchFamily="49" charset="0"/>
                <a:cs typeface="Courier New" panose="02070309020205020404" pitchFamily="49" charset="0"/>
              </a:rPr>
              <a:t>(a b c)</a:t>
            </a:r>
          </a:p>
        </p:txBody>
      </p:sp>
    </p:spTree>
    <p:extLst>
      <p:ext uri="{BB962C8B-B14F-4D97-AF65-F5344CB8AC3E}">
        <p14:creationId xmlns:p14="http://schemas.microsoft.com/office/powerpoint/2010/main" val="271067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fr-FR" altLang="en-US" sz="1000" smtClean="0"/>
              <a:t>CSI2520</a:t>
            </a:r>
          </a:p>
        </p:txBody>
      </p:sp>
      <p:sp>
        <p:nvSpPr>
          <p:cNvPr id="40963" name="Rectangle 2"/>
          <p:cNvSpPr>
            <a:spLocks noGrp="1" noChangeArrowheads="1"/>
          </p:cNvSpPr>
          <p:nvPr>
            <p:ph type="title"/>
          </p:nvPr>
        </p:nvSpPr>
        <p:spPr/>
        <p:txBody>
          <a:bodyPr/>
          <a:lstStyle/>
          <a:p>
            <a:r>
              <a:rPr lang="fr-CA" altLang="en-US" smtClean="0"/>
              <a:t>Utilisation cascadée</a:t>
            </a:r>
            <a:endParaRPr lang="en-US" altLang="en-US" smtClean="0"/>
          </a:p>
        </p:txBody>
      </p:sp>
      <p:sp>
        <p:nvSpPr>
          <p:cNvPr id="40964" name="Rectangle 4"/>
          <p:cNvSpPr>
            <a:spLocks noChangeArrowheads="1"/>
          </p:cNvSpPr>
          <p:nvPr/>
        </p:nvSpPr>
        <p:spPr bwMode="auto">
          <a:xfrm>
            <a:off x="1331640" y="2276475"/>
            <a:ext cx="6768752" cy="156966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(car (</a:t>
            </a:r>
            <a:r>
              <a:rPr lang="en-US" altLang="en-US" sz="2400" b="1" dirty="0" err="1">
                <a:latin typeface="Courier New" panose="02070309020205020404" pitchFamily="49" charset="0"/>
                <a:cs typeface="Courier New" panose="02070309020205020404" pitchFamily="49" charset="0"/>
              </a:rPr>
              <a:t>cdr</a:t>
            </a:r>
            <a:r>
              <a:rPr lang="en-US" altLang="en-US" sz="2400" b="1" dirty="0">
                <a:latin typeface="Courier New" panose="02070309020205020404" pitchFamily="49" charset="0"/>
                <a:cs typeface="Courier New" panose="02070309020205020404" pitchFamily="49" charset="0"/>
              </a:rPr>
              <a:t> '(a (b c d) e))))</a:t>
            </a:r>
          </a:p>
          <a:p>
            <a:pPr>
              <a:spcBef>
                <a:spcPct val="0"/>
              </a:spcBef>
              <a:buFontTx/>
              <a:buNone/>
            </a:pPr>
            <a:r>
              <a:rPr lang="en-US" altLang="en-US" sz="2400" i="1" dirty="0" err="1"/>
              <a:t>peut</a:t>
            </a:r>
            <a:r>
              <a:rPr lang="en-US" altLang="en-US" sz="2400" i="1" dirty="0"/>
              <a:t> </a:t>
            </a:r>
            <a:r>
              <a:rPr lang="en-US" altLang="en-US" sz="2400" i="1" dirty="0" err="1"/>
              <a:t>s’écrire</a:t>
            </a:r>
            <a:r>
              <a:rPr lang="en-US" altLang="en-US" sz="2400" i="1" dirty="0"/>
              <a:t>:</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cdadr</a:t>
            </a:r>
            <a:r>
              <a:rPr lang="en-US" altLang="en-US" sz="2400" b="1" dirty="0">
                <a:latin typeface="Courier New" panose="02070309020205020404" pitchFamily="49" charset="0"/>
                <a:cs typeface="Courier New" panose="02070309020205020404" pitchFamily="49" charset="0"/>
              </a:rPr>
              <a:t> '(a (b c d) e))</a:t>
            </a:r>
          </a:p>
          <a:p>
            <a:pPr>
              <a:spcBef>
                <a:spcPct val="0"/>
              </a:spcBef>
              <a:buFontTx/>
              <a:buNone/>
            </a:pPr>
            <a:r>
              <a:rPr lang="en-US" altLang="en-US" sz="2400" b="1" dirty="0">
                <a:latin typeface="Courier New" panose="02070309020205020404" pitchFamily="49" charset="0"/>
                <a:cs typeface="Courier New" panose="02070309020205020404" pitchFamily="49" charset="0"/>
              </a:rPr>
              <a:t>(c d)</a:t>
            </a:r>
          </a:p>
        </p:txBody>
      </p:sp>
    </p:spTree>
    <p:extLst>
      <p:ext uri="{BB962C8B-B14F-4D97-AF65-F5344CB8AC3E}">
        <p14:creationId xmlns:p14="http://schemas.microsoft.com/office/powerpoint/2010/main" val="1251620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TotalTime>
  <Words>1180</Words>
  <Application>Microsoft Office PowerPoint</Application>
  <PresentationFormat>On-screen Show (4:3)</PresentationFormat>
  <Paragraphs>232</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Représentation des listes</vt:lpstr>
      <vt:lpstr>Exemple</vt:lpstr>
      <vt:lpstr>La fonction de construction</vt:lpstr>
      <vt:lpstr>CONS</vt:lpstr>
      <vt:lpstr>Une paire pointée</vt:lpstr>
      <vt:lpstr>CAR</vt:lpstr>
      <vt:lpstr>CDR</vt:lpstr>
      <vt:lpstr>cons car et cdr sont complémentaires</vt:lpstr>
      <vt:lpstr>Utilisation cascadée</vt:lpstr>
      <vt:lpstr>Concaténation de deux listes</vt:lpstr>
      <vt:lpstr>Inversion d’une liste</vt:lpstr>
      <vt:lpstr>Appartenance à une liste</vt:lpstr>
      <vt:lpstr>La longueur d’une liste</vt:lpstr>
      <vt:lpstr>D’autres exemples de fonctions</vt:lpstr>
      <vt:lpstr>Liste de nombre?</vt:lpstr>
      <vt:lpstr>Equivalence?</vt:lpstr>
      <vt:lpstr>Retirer les duplicats</vt:lpstr>
      <vt:lpstr>Pile en Scheme version fonctionelle</vt:lpstr>
      <vt:lpstr>Minimum d’une liste</vt:lpstr>
      <vt:lpstr>Minimum d’une liste: variables locales</vt:lpstr>
      <vt:lpstr>Autre exemple de portée locale</vt:lpstr>
    </vt:vector>
  </TitlesOfParts>
  <Company>University of Ottawa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Arbre de recherche</dc:title>
  <dc:creator>COE Support</dc:creator>
  <cp:lastModifiedBy>uOttawa Employee</cp:lastModifiedBy>
  <cp:revision>33</cp:revision>
  <dcterms:created xsi:type="dcterms:W3CDTF">2014-01-06T17:37:46Z</dcterms:created>
  <dcterms:modified xsi:type="dcterms:W3CDTF">2018-03-09T16:43:33Z</dcterms:modified>
</cp:coreProperties>
</file>