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85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9B622-96FF-4EFB-BEED-7AB14160CFA5}" type="datetimeFigureOut">
              <a:rPr lang="en-CA" smtClean="0"/>
              <a:t>09/03/2015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6BDD7-4DF1-472B-B920-752529B1C4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05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D2D303-21F9-466E-80B2-4926AF0B6D0B}" type="slidenum">
              <a:rPr lang="fr-FR" altLang="en-US" sz="1200"/>
              <a:pPr/>
              <a:t>1</a:t>
            </a:fld>
            <a:endParaRPr lang="fr-FR" alt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FAE186-26CA-41D6-A521-7C3F7D72044D}" type="slidenum">
              <a:rPr lang="fr-FR" altLang="en-US" sz="1200"/>
              <a:pPr/>
              <a:t>2</a:t>
            </a:fld>
            <a:endParaRPr lang="fr-FR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0D7D6C-6673-4DB0-9C8D-35F90E166F20}" type="slidenum">
              <a:rPr lang="fr-FR" altLang="en-US" sz="1200"/>
              <a:pPr/>
              <a:t>5</a:t>
            </a:fld>
            <a:endParaRPr lang="fr-FR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232182-E312-4C20-B4E0-9F657B0008C3}" type="slidenum">
              <a:rPr lang="fr-FR" altLang="en-US" sz="1200"/>
              <a:pPr/>
              <a:t>6</a:t>
            </a:fld>
            <a:endParaRPr lang="fr-FR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0F0A13-8EF4-4850-807A-DE290269AAAD}" type="slidenum">
              <a:rPr lang="fr-FR" altLang="en-US" sz="1200"/>
              <a:pPr/>
              <a:t>8</a:t>
            </a:fld>
            <a:endParaRPr lang="fr-FR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B27A0F-531F-49CE-87BC-58E3FA5E5DE5}" type="slidenum">
              <a:rPr lang="fr-FR" altLang="en-US" sz="1200"/>
              <a:pPr/>
              <a:t>9</a:t>
            </a:fld>
            <a:endParaRPr lang="fr-FR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09/03/2015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09/03/2015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09/03/2015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09/03/2015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09/03/2015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09/03/2015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09/03/2015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Parcours r</a:t>
            </a:r>
            <a:r>
              <a:rPr lang="fr-CA" altLang="en-US" smtClean="0"/>
              <a:t>é</a:t>
            </a:r>
            <a:r>
              <a:rPr lang="en-US" altLang="en-US" smtClean="0"/>
              <a:t>cursif d’une liste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/>
              <a:t>cdr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vers</a:t>
            </a:r>
            <a:r>
              <a:rPr lang="en-US" altLang="en-US" dirty="0" smtClean="0"/>
              <a:t> le bas, cons </a:t>
            </a:r>
            <a:r>
              <a:rPr lang="en-US" altLang="en-US" dirty="0" err="1" smtClean="0"/>
              <a:t>vers</a:t>
            </a:r>
            <a:r>
              <a:rPr lang="en-US" altLang="en-US" dirty="0" smtClean="0"/>
              <a:t> le haut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r>
              <a:rPr lang="en-US" altLang="en-US" sz="2400" dirty="0" smtClean="0"/>
              <a:t>		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(define (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traite-liste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L)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(if (null? L)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	()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	(cons (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traite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(car L)) 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(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traite-liste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L)))))</a:t>
            </a:r>
          </a:p>
          <a:p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9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smtClean="0"/>
              <a:t>Parcours avec fonction comme paramètre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4824"/>
            <a:ext cx="7772400" cy="3316139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(define (applique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L)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(if (null? L)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‘()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(cons (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(car L)) 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(applique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fct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L)))))</a:t>
            </a:r>
          </a:p>
          <a:p>
            <a:pPr>
              <a:buFontTx/>
              <a:buNone/>
            </a:pPr>
            <a:endParaRPr lang="en-US" alt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(applique (lambda(x) (+ x 4)) ‘(1 2 3 4))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'(5 6 7 8)</a:t>
            </a:r>
            <a:endParaRPr lang="en-US" alt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Ajouter un prefixe</a:t>
            </a:r>
          </a:p>
        </p:txBody>
      </p:sp>
      <p:sp>
        <p:nvSpPr>
          <p:cNvPr id="5632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56324" name="TextBox 4"/>
          <p:cNvSpPr txBox="1">
            <a:spLocks noChangeArrowheads="1"/>
          </p:cNvSpPr>
          <p:nvPr/>
        </p:nvSpPr>
        <p:spPr bwMode="auto">
          <a:xfrm>
            <a:off x="1115616" y="1772816"/>
            <a:ext cx="727355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prefixe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pre L)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(applique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(lambda(el) (cons pre el))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0306" y="4149080"/>
            <a:ext cx="3768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prefixe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‘a ‘((b c) (d e))</a:t>
            </a:r>
          </a:p>
          <a:p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prefixe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‘a ‘(b c))</a:t>
            </a:r>
          </a:p>
          <a:p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prefixe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‘a ())</a:t>
            </a:r>
          </a:p>
          <a:p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prefixe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‘a ‘(()))</a:t>
            </a: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51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Génération de combinaisons</a:t>
            </a:r>
          </a:p>
        </p:txBody>
      </p:sp>
      <p:sp>
        <p:nvSpPr>
          <p:cNvPr id="5734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57348" name="TextBox 4"/>
          <p:cNvSpPr txBox="1">
            <a:spLocks noChangeArrowheads="1"/>
          </p:cNvSpPr>
          <p:nvPr/>
        </p:nvSpPr>
        <p:spPr bwMode="auto">
          <a:xfrm>
            <a:off x="611560" y="1412776"/>
            <a:ext cx="787908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(combine dim set)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((= dim 0) ‘(()))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((null? set) ‘())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(append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prefixe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(car set) </a:t>
            </a:r>
            <a:endParaRPr lang="en-CA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(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combine (- dim 1)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set)))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combine dim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set))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))</a:t>
            </a:r>
          </a:p>
        </p:txBody>
      </p:sp>
    </p:spTree>
    <p:extLst>
      <p:ext uri="{BB962C8B-B14F-4D97-AF65-F5344CB8AC3E}">
        <p14:creationId xmlns:p14="http://schemas.microsoft.com/office/powerpoint/2010/main" val="95047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Réducteur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060575"/>
            <a:ext cx="5973762" cy="3962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90000"/>
              </a:spcBef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(define (reduce F F0 L)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(if (null? L)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F0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(F (car L)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(reduce F F0 (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L)))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buFontTx/>
              <a:buNone/>
            </a:pPr>
            <a:endParaRPr lang="en-US" alt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fr-FR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fr-FR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1 '(1 2 3 4))</a:t>
            </a:r>
            <a:endParaRPr lang="en-US" alt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5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Boucles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776"/>
            <a:ext cx="8353300" cy="38163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Boucle à N </a:t>
            </a:r>
            <a:r>
              <a:rPr lang="en-US" altLang="en-US" sz="2400" dirty="0" err="1" smtClean="0"/>
              <a:t>répétitions</a:t>
            </a:r>
            <a:endParaRPr lang="en-US" altLang="en-US" sz="2400" dirty="0" smtClean="0"/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(define (boucle P N)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((zero? N) ())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(#T (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manipule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P) (boucle P (- N 1)))))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Boucle de </a:t>
            </a:r>
            <a:r>
              <a:rPr lang="en-US" altLang="en-US" sz="2400" dirty="0" err="1" smtClean="0"/>
              <a:t>inf</a:t>
            </a:r>
            <a:r>
              <a:rPr lang="en-US" altLang="en-US" sz="2400" dirty="0" smtClean="0"/>
              <a:t> a sup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(define (boucle2 P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sup)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((&gt;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sup) ())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(#T (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manipule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P) (boucle2 P (+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1) sup))))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755650" y="5373216"/>
            <a:ext cx="7181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NOTE: Ces fonctions contiennent une recursivite terminale (</a:t>
            </a:r>
            <a:r>
              <a:rPr lang="en-US" altLang="en-US" sz="1800" i="1"/>
              <a:t>tail recursion</a:t>
            </a:r>
            <a:r>
              <a:rPr lang="en-US" altLang="en-US" sz="1800"/>
              <a:t>),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plus facile a optimiser par un compilateur</a:t>
            </a:r>
          </a:p>
        </p:txBody>
      </p:sp>
    </p:spTree>
    <p:extLst>
      <p:ext uri="{BB962C8B-B14F-4D97-AF65-F5344CB8AC3E}">
        <p14:creationId xmlns:p14="http://schemas.microsoft.com/office/powerpoint/2010/main" val="256598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La boucle do</a:t>
            </a:r>
          </a:p>
        </p:txBody>
      </p:sp>
      <p:sp>
        <p:nvSpPr>
          <p:cNvPr id="6041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60420" name="TextBox 4"/>
          <p:cNvSpPr txBox="1">
            <a:spLocks noChangeArrowheads="1"/>
          </p:cNvSpPr>
          <p:nvPr/>
        </p:nvSpPr>
        <p:spPr bwMode="auto">
          <a:xfrm>
            <a:off x="827088" y="2205038"/>
            <a:ext cx="812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/>
              <a:t>(do ((</a:t>
            </a:r>
            <a:r>
              <a:rPr lang="en-CA" altLang="en-US" sz="2400" i="1"/>
              <a:t>var</a:t>
            </a:r>
            <a:r>
              <a:rPr lang="en-CA" altLang="en-US" sz="2400"/>
              <a:t> </a:t>
            </a:r>
            <a:r>
              <a:rPr lang="en-CA" altLang="en-US" sz="2400" i="1"/>
              <a:t>init</a:t>
            </a:r>
            <a:r>
              <a:rPr lang="en-CA" altLang="en-US" sz="2400"/>
              <a:t> </a:t>
            </a:r>
            <a:r>
              <a:rPr lang="en-CA" altLang="en-US" sz="2400" i="1"/>
              <a:t>update</a:t>
            </a:r>
            <a:r>
              <a:rPr lang="en-CA" altLang="en-US" sz="2400"/>
              <a:t>) ...) (</a:t>
            </a:r>
            <a:r>
              <a:rPr lang="en-CA" altLang="en-US" sz="2400" i="1"/>
              <a:t>test</a:t>
            </a:r>
            <a:r>
              <a:rPr lang="en-CA" altLang="en-US" sz="2400"/>
              <a:t> </a:t>
            </a:r>
            <a:r>
              <a:rPr lang="en-CA" altLang="en-US" sz="2400" i="1"/>
              <a:t>resultIfTrue</a:t>
            </a:r>
            <a:r>
              <a:rPr lang="en-CA" altLang="en-US" sz="2400"/>
              <a:t> ...) </a:t>
            </a:r>
            <a:r>
              <a:rPr lang="en-CA" altLang="en-US" sz="2400" i="1"/>
              <a:t>exprIfTestFalse</a:t>
            </a:r>
            <a:r>
              <a:rPr lang="en-CA" altLang="en-US" sz="2400"/>
              <a:t> ...)</a:t>
            </a:r>
          </a:p>
        </p:txBody>
      </p:sp>
      <p:sp>
        <p:nvSpPr>
          <p:cNvPr id="60421" name="TextBox 5"/>
          <p:cNvSpPr txBox="1">
            <a:spLocks noChangeArrowheads="1"/>
          </p:cNvSpPr>
          <p:nvPr/>
        </p:nvSpPr>
        <p:spPr bwMode="auto">
          <a:xfrm>
            <a:off x="539552" y="3068638"/>
            <a:ext cx="849463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 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(lambda (n)</a:t>
            </a:r>
            <a:b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(if (= n 0)</a:t>
            </a:r>
            <a:b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0</a:t>
            </a:r>
            <a:b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(do ((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n (- 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1)) (a1 1 (+ a1 a2)) (a2 0 a1))</a:t>
            </a:r>
            <a:b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((= 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1) a1))))) </a:t>
            </a:r>
            <a:b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6)  8</a:t>
            </a:r>
          </a:p>
        </p:txBody>
      </p:sp>
    </p:spTree>
    <p:extLst>
      <p:ext uri="{BB962C8B-B14F-4D97-AF65-F5344CB8AC3E}">
        <p14:creationId xmlns:p14="http://schemas.microsoft.com/office/powerpoint/2010/main" val="67018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smtClean="0"/>
              <a:t>Parcours avec récursivité terminale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 err="1" smtClean="0"/>
              <a:t>Toute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fonction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récursive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peut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être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mise</a:t>
            </a:r>
            <a:r>
              <a:rPr lang="en-US" altLang="en-US" sz="2800" dirty="0" smtClean="0"/>
              <a:t> sous </a:t>
            </a:r>
            <a:r>
              <a:rPr lang="en-US" altLang="en-US" sz="2800" dirty="0" err="1" smtClean="0"/>
              <a:t>forme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récursivité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terminale</a:t>
            </a:r>
            <a:r>
              <a:rPr lang="en-US" altLang="en-US" sz="2800" dirty="0" smtClean="0"/>
              <a:t> en </a:t>
            </a:r>
            <a:r>
              <a:rPr lang="en-US" altLang="en-US" sz="2800" dirty="0" err="1" smtClean="0"/>
              <a:t>utilisant</a:t>
            </a:r>
            <a:r>
              <a:rPr lang="en-US" altLang="en-US" sz="2800" dirty="0" smtClean="0"/>
              <a:t> des variables </a:t>
            </a:r>
            <a:r>
              <a:rPr lang="en-US" altLang="en-US" sz="2800" dirty="0" err="1" smtClean="0"/>
              <a:t>accumulant</a:t>
            </a:r>
            <a:r>
              <a:rPr lang="en-US" altLang="en-US" sz="2800" dirty="0" smtClean="0"/>
              <a:t> les </a:t>
            </a:r>
            <a:r>
              <a:rPr lang="en-US" altLang="en-US" sz="2800" dirty="0" err="1" smtClean="0"/>
              <a:t>résultats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intermédiaires</a:t>
            </a:r>
            <a:endParaRPr lang="en-US" altLang="en-US" sz="2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 smtClean="0"/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(define (traite-liste2 L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Lacc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(if (null?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Lacc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(traite-liste2 (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(append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Lacc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(list (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traite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(car L)))))))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(define (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traite-liste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(traite-liste2 L ()))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91628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Exemple avec factoriel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(define (factorial 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(if (&lt;= n 0)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1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(* n (factorial (- n 1))) ) )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i="1" dirty="0" smtClean="0"/>
              <a:t>Pour </a:t>
            </a:r>
            <a:r>
              <a:rPr lang="en-US" altLang="en-US" sz="2000" i="1" dirty="0" err="1" smtClean="0"/>
              <a:t>être</a:t>
            </a:r>
            <a:r>
              <a:rPr lang="en-US" altLang="en-US" sz="2000" i="1" dirty="0" smtClean="0"/>
              <a:t> en </a:t>
            </a:r>
            <a:r>
              <a:rPr lang="en-US" altLang="en-US" sz="2000" i="1" dirty="0" err="1" smtClean="0"/>
              <a:t>récursivité</a:t>
            </a:r>
            <a:r>
              <a:rPr lang="en-US" altLang="en-US" sz="2000" i="1" dirty="0" smtClean="0"/>
              <a:t> </a:t>
            </a:r>
            <a:r>
              <a:rPr lang="en-US" altLang="en-US" sz="2000" i="1" dirty="0" err="1" smtClean="0"/>
              <a:t>terminale</a:t>
            </a:r>
            <a:r>
              <a:rPr lang="en-US" altLang="en-US" sz="2000" i="1" dirty="0" smtClean="0"/>
              <a:t>, la </a:t>
            </a:r>
            <a:r>
              <a:rPr lang="en-US" altLang="en-US" sz="2000" i="1" dirty="0" err="1" smtClean="0"/>
              <a:t>fonction</a:t>
            </a:r>
            <a:r>
              <a:rPr lang="en-US" altLang="en-US" sz="2000" i="1" dirty="0" smtClean="0"/>
              <a:t> </a:t>
            </a:r>
            <a:r>
              <a:rPr lang="en-US" altLang="en-US" sz="2000" i="1" dirty="0" err="1" smtClean="0"/>
              <a:t>doit</a:t>
            </a:r>
            <a:r>
              <a:rPr lang="en-US" altLang="en-US" sz="2000" i="1" dirty="0" smtClean="0"/>
              <a:t> </a:t>
            </a:r>
            <a:r>
              <a:rPr lang="en-US" altLang="en-US" sz="2000" i="1" dirty="0" err="1" smtClean="0"/>
              <a:t>retourner</a:t>
            </a:r>
            <a:r>
              <a:rPr lang="en-US" altLang="en-US" sz="2000" i="1" dirty="0" smtClean="0"/>
              <a:t> le </a:t>
            </a:r>
            <a:r>
              <a:rPr lang="en-US" altLang="en-US" sz="2000" i="1" dirty="0" err="1" smtClean="0"/>
              <a:t>résultat</a:t>
            </a:r>
            <a:r>
              <a:rPr lang="en-US" altLang="en-US" sz="2000" i="1" dirty="0" smtClean="0"/>
              <a:t> de </a:t>
            </a:r>
            <a:r>
              <a:rPr lang="en-US" altLang="en-US" sz="2000" i="1" dirty="0" err="1" smtClean="0"/>
              <a:t>l’appel</a:t>
            </a:r>
            <a:r>
              <a:rPr lang="en-US" altLang="en-US" sz="2000" i="1" dirty="0" smtClean="0"/>
              <a:t> </a:t>
            </a:r>
            <a:r>
              <a:rPr lang="en-US" altLang="en-US" sz="2000" i="1" dirty="0" err="1" smtClean="0"/>
              <a:t>récursif</a:t>
            </a:r>
            <a:r>
              <a:rPr lang="en-US" altLang="en-US" sz="2000" i="1" dirty="0" smtClean="0"/>
              <a:t> sans modifications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i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(define (factorial n) (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factorialb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1))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(define (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factorialb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answer)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(if (&lt;= n 0)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answer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(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factorialb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(- n 1) (* n answer)) ) ) </a:t>
            </a:r>
          </a:p>
          <a:p>
            <a:pPr>
              <a:lnSpc>
                <a:spcPct val="80000"/>
              </a:lnSpc>
            </a:pP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285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144</TotalTime>
  <Words>462</Words>
  <Application>Microsoft Office PowerPoint</Application>
  <PresentationFormat>On-screen Show (4:3)</PresentationFormat>
  <Paragraphs>103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Parcours récursif d’une liste</vt:lpstr>
      <vt:lpstr>Parcours avec fonction comme paramètre</vt:lpstr>
      <vt:lpstr>Ajouter un prefixe</vt:lpstr>
      <vt:lpstr>Génération de combinaisons</vt:lpstr>
      <vt:lpstr>Réducteur</vt:lpstr>
      <vt:lpstr>Boucles</vt:lpstr>
      <vt:lpstr>La boucle do</vt:lpstr>
      <vt:lpstr>Parcours avec récursivité terminale</vt:lpstr>
      <vt:lpstr>Exemple avec factoriel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Arbre de recherche</dc:title>
  <dc:creator>COE Support</dc:creator>
  <cp:lastModifiedBy>uOttawa Employee</cp:lastModifiedBy>
  <cp:revision>35</cp:revision>
  <dcterms:created xsi:type="dcterms:W3CDTF">2014-01-06T17:37:46Z</dcterms:created>
  <dcterms:modified xsi:type="dcterms:W3CDTF">2015-03-09T19:47:51Z</dcterms:modified>
</cp:coreProperties>
</file>