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20" r:id="rId2"/>
    <p:sldId id="346" r:id="rId3"/>
    <p:sldId id="344" r:id="rId4"/>
    <p:sldId id="345" r:id="rId5"/>
    <p:sldId id="353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52" r:id="rId19"/>
    <p:sldId id="347" r:id="rId20"/>
    <p:sldId id="348" r:id="rId21"/>
    <p:sldId id="349" r:id="rId22"/>
    <p:sldId id="350" r:id="rId23"/>
    <p:sldId id="35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E1C452-47FA-4777-BEB0-9E22F9BA24C7}" type="slidenum">
              <a:rPr lang="fr-FR" altLang="en-US" sz="1200"/>
              <a:pPr/>
              <a:t>1</a:t>
            </a:fld>
            <a:endParaRPr lang="fr-FR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439213-FBC3-4E87-80E0-D72F3E22D698}" type="slidenum">
              <a:rPr lang="fr-FR" altLang="en-US" sz="1200"/>
              <a:pPr/>
              <a:t>14</a:t>
            </a:fld>
            <a:endParaRPr lang="fr-FR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E8B0E8-ED0D-4E66-B0AC-8AEEA8DC7F3C}" type="slidenum">
              <a:rPr lang="fr-FR" altLang="en-US" sz="1200"/>
              <a:pPr/>
              <a:t>6</a:t>
            </a:fld>
            <a:endParaRPr lang="fr-FR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6F8689-4E3B-4C53-9431-E1028097A8B1}" type="slidenum">
              <a:rPr lang="fr-FR" altLang="en-US" sz="1200"/>
              <a:pPr/>
              <a:t>7</a:t>
            </a:fld>
            <a:endParaRPr lang="fr-FR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6E03F6-0DEB-41DC-BEAE-6E112FA74E62}" type="slidenum">
              <a:rPr lang="fr-FR" altLang="en-US" sz="1200"/>
              <a:pPr/>
              <a:t>8</a:t>
            </a:fld>
            <a:endParaRPr lang="fr-FR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A07C3E-3818-4AC8-8F44-32D2FFFE079A}" type="slidenum">
              <a:rPr lang="fr-FR" altLang="en-US" sz="1200"/>
              <a:pPr/>
              <a:t>9</a:t>
            </a:fld>
            <a:endParaRPr lang="fr-FR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F5B70E-DBE6-4FC6-A3E0-5ADA4007A99A}" type="slidenum">
              <a:rPr lang="fr-FR" altLang="en-US" sz="1200"/>
              <a:pPr/>
              <a:t>10</a:t>
            </a:fld>
            <a:endParaRPr lang="fr-FR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577529-A25A-4A16-99AD-79AF50776899}" type="slidenum">
              <a:rPr lang="fr-FR" altLang="en-US" sz="1200"/>
              <a:pPr/>
              <a:t>11</a:t>
            </a:fld>
            <a:endParaRPr lang="fr-FR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DB367C-8DB7-4E1F-9BFF-1044F7ED4C5E}" type="slidenum">
              <a:rPr lang="fr-FR" altLang="en-US" sz="1200"/>
              <a:pPr/>
              <a:t>12</a:t>
            </a:fld>
            <a:endParaRPr lang="fr-FR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7D91EB-9944-4264-8DB2-09EE0B0B75BE}" type="slidenum">
              <a:rPr lang="fr-FR" altLang="en-US" sz="1200"/>
              <a:pPr/>
              <a:t>13</a:t>
            </a:fld>
            <a:endParaRPr lang="fr-FR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8" y="4353393"/>
            <a:ext cx="5081380" cy="4128541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13/03/2015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 </a:t>
            </a:r>
            <a:r>
              <a:rPr lang="en-US" altLang="en-US" dirty="0" err="1" smtClean="0"/>
              <a:t>fonction</a:t>
            </a:r>
            <a:r>
              <a:rPr lang="en-US" altLang="en-US" dirty="0" smtClean="0"/>
              <a:t> map		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71600" y="3136900"/>
            <a:ext cx="64605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 abs ‘(1 -2 3 -4 5 -6))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(1 2 3 4 5 6 )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 (lambda (x y) (* x y))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‘(1 2 3 4) ‘(8 7 6 5))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(8 14 18 20)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d’appliquer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aux </a:t>
            </a:r>
            <a:r>
              <a:rPr lang="en-US" dirty="0" err="1" smtClean="0"/>
              <a:t>éléments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eut</a:t>
            </a:r>
            <a:r>
              <a:rPr lang="en-US" dirty="0" smtClean="0"/>
              <a:t> accepter </a:t>
            </a:r>
            <a:r>
              <a:rPr lang="en-US" dirty="0" err="1" smtClean="0"/>
              <a:t>plusieurs</a:t>
            </a:r>
            <a:r>
              <a:rPr lang="en-US" dirty="0" smtClean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4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159000"/>
            <a:ext cx="8208962" cy="38623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&gt; (let ((x 1) </a:t>
            </a:r>
          </a:p>
          <a:p>
            <a:pPr lvl="2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(y (+ x 1)))</a:t>
            </a:r>
          </a:p>
          <a:p>
            <a:pPr lvl="2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(list x y))</a:t>
            </a: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smtClean="0"/>
              <a:t>=&gt;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2000" dirty="0" smtClean="0"/>
              <a:t>Error: variable x is not bound.</a:t>
            </a:r>
          </a:p>
          <a:p>
            <a:pPr marL="0" indent="0"/>
            <a:endParaRPr lang="en-US" altLang="en-US" dirty="0" smtClean="0"/>
          </a:p>
          <a:p>
            <a:pPr marL="0" indent="0"/>
            <a:r>
              <a:rPr lang="en-US" altLang="en-US" dirty="0" smtClean="0"/>
              <a:t> </a:t>
            </a:r>
            <a:r>
              <a:rPr lang="en-US" altLang="en-US" sz="2400" dirty="0" smtClean="0"/>
              <a:t>Pour </a:t>
            </a:r>
            <a:r>
              <a:rPr lang="en-US" altLang="en-US" sz="2400" dirty="0" err="1" smtClean="0"/>
              <a:t>permettre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définir</a:t>
            </a:r>
            <a:r>
              <a:rPr lang="en-US" altLang="en-US" sz="2400" dirty="0" smtClean="0"/>
              <a:t> y en </a:t>
            </a:r>
            <a:r>
              <a:rPr lang="en-US" altLang="en-US" sz="2400" dirty="0" err="1" smtClean="0"/>
              <a:t>termes</a:t>
            </a:r>
            <a:r>
              <a:rPr lang="en-US" altLang="en-US" sz="2400" dirty="0" smtClean="0"/>
              <a:t> de x: </a:t>
            </a:r>
          </a:p>
          <a:p>
            <a:pPr lvl="1"/>
            <a:r>
              <a:rPr lang="en-US" altLang="en-US" sz="2400" dirty="0" err="1" smtClean="0"/>
              <a:t>besoin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d’utiliser</a:t>
            </a:r>
            <a:r>
              <a:rPr lang="en-US" altLang="en-US" sz="2400" dirty="0" smtClean="0"/>
              <a:t> </a:t>
            </a:r>
            <a:r>
              <a:rPr lang="en-US" altLang="en-US" sz="2400" b="1" dirty="0">
                <a:latin typeface="Courier New" pitchFamily="49" charset="0"/>
              </a:rPr>
              <a:t>let*</a:t>
            </a:r>
          </a:p>
          <a:p>
            <a:pPr marL="0" indent="0"/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latin typeface="Courier New" pitchFamily="49" charset="0"/>
              </a:rPr>
              <a:t>let* </a:t>
            </a: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similaire</a:t>
            </a:r>
            <a:r>
              <a:rPr lang="en-US" altLang="en-US" sz="2400" dirty="0" smtClean="0"/>
              <a:t> a </a:t>
            </a:r>
            <a:r>
              <a:rPr lang="en-US" altLang="en-US" sz="2400" b="1" dirty="0">
                <a:latin typeface="Courier New" pitchFamily="49" charset="0"/>
              </a:rPr>
              <a:t>let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mais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association </a:t>
            </a:r>
            <a:r>
              <a:rPr lang="en-US" altLang="en-US" sz="2400" dirty="0" err="1" smtClean="0"/>
              <a:t>séquentielle</a:t>
            </a:r>
            <a:endParaRPr lang="en-US" altLang="en-US" sz="2800" dirty="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smtClean="0"/>
              <a:t>Définitions locales: let, let*, letrec</a:t>
            </a:r>
            <a:endParaRPr lang="en-US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3544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2159000"/>
            <a:ext cx="8208962" cy="1990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&gt; (let* ((x 1) </a:t>
            </a:r>
          </a:p>
          <a:p>
            <a:pPr lvl="2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(y (+ x 1)))</a:t>
            </a:r>
          </a:p>
          <a:p>
            <a:pPr lvl="2"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(list x y))</a:t>
            </a: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smtClean="0"/>
              <a:t>=&gt;</a:t>
            </a:r>
            <a:r>
              <a:rPr lang="en-US" altLang="en-US" sz="1600" dirty="0" smtClean="0">
                <a:latin typeface="Courier New" pitchFamily="49" charset="0"/>
              </a:rPr>
              <a:t> </a:t>
            </a:r>
            <a:r>
              <a:rPr lang="en-US" altLang="en-US" sz="2000" dirty="0" smtClean="0"/>
              <a:t>(1 2)</a:t>
            </a:r>
          </a:p>
          <a:p>
            <a:pPr lvl="2">
              <a:buFontTx/>
              <a:buNone/>
            </a:pPr>
            <a:endParaRPr lang="en-US" altLang="en-US" sz="2000" dirty="0" smtClean="0"/>
          </a:p>
          <a:p>
            <a:pPr marL="0" indent="0"/>
            <a:r>
              <a:rPr lang="en-US" altLang="en-US" sz="2400" dirty="0" smtClean="0"/>
              <a:t> Comment on </a:t>
            </a:r>
            <a:r>
              <a:rPr lang="en-US" altLang="en-US" sz="2400" dirty="0" err="1" smtClean="0"/>
              <a:t>peut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utiliser</a:t>
            </a:r>
            <a:r>
              <a:rPr lang="en-US" altLang="en-US" sz="2400" dirty="0" smtClean="0"/>
              <a:t> let </a:t>
            </a:r>
            <a:r>
              <a:rPr lang="en-US" altLang="en-US" sz="2400" dirty="0" err="1" smtClean="0"/>
              <a:t>seulement</a:t>
            </a:r>
            <a:r>
              <a:rPr lang="en-US" altLang="en-US" sz="2400" dirty="0" smtClean="0"/>
              <a:t>?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smtClean="0"/>
              <a:t>Définitions locales: let, let*, letrec</a:t>
            </a:r>
            <a:endParaRPr lang="en-US" altLang="en-US" sz="3600" b="1" smtClean="0"/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684213" y="4175125"/>
            <a:ext cx="820896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&gt; (let ((x 1)) 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(let ((y (+ x 1)))</a:t>
            </a:r>
          </a:p>
          <a:p>
            <a:pPr lvl="2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(list x y)))</a:t>
            </a:r>
            <a:r>
              <a:rPr lang="en-US" altLang="en-US" sz="2000" dirty="0">
                <a:latin typeface="Courier New" pitchFamily="49" charset="0"/>
              </a:rPr>
              <a:t>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00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Exemple</a:t>
            </a:r>
            <a:endParaRPr lang="en-US" altLang="en-US" dirty="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 ((x 2) (y 3))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(let ((x 7)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(z (+ x y)))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(* z x)))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 ((x 2) (y 3))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(let* ((x 7)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(z (+ x y)))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(* z x)))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71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7375" y="1916113"/>
            <a:ext cx="8305800" cy="432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altLang="en-US" sz="2400" dirty="0" smtClean="0"/>
              <a:t> - </a:t>
            </a:r>
            <a:r>
              <a:rPr lang="en-US" altLang="en-US" sz="2400" dirty="0" err="1" smtClean="0"/>
              <a:t>similaire</a:t>
            </a:r>
            <a:r>
              <a:rPr lang="en-US" altLang="en-US" sz="2400" dirty="0" smtClean="0"/>
              <a:t> a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let*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mais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définir</a:t>
            </a:r>
            <a:r>
              <a:rPr lang="en-US" altLang="en-US" sz="2400" dirty="0" smtClean="0"/>
              <a:t> des </a:t>
            </a:r>
            <a:r>
              <a:rPr lang="en-US" altLang="en-US" sz="2400" dirty="0" err="1" smtClean="0"/>
              <a:t>fonctions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récursives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err="1" smtClean="0"/>
              <a:t>Définir</a:t>
            </a:r>
            <a:r>
              <a:rPr lang="en-US" altLang="en-US" sz="2400" dirty="0" smtClean="0"/>
              <a:t> la </a:t>
            </a:r>
            <a:r>
              <a:rPr lang="en-US" altLang="en-US" sz="2400" dirty="0" err="1" smtClean="0"/>
              <a:t>factorielle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localement</a:t>
            </a:r>
            <a:r>
              <a:rPr lang="en-US" altLang="en-US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&gt; (</a:t>
            </a:r>
            <a:r>
              <a:rPr lang="en-US" altLang="en-US" sz="2000" b="1" dirty="0" err="1" smtClean="0">
                <a:latin typeface="Courier New" pitchFamily="49" charset="0"/>
              </a:rPr>
              <a:t>letrec</a:t>
            </a:r>
            <a:r>
              <a:rPr lang="en-US" altLang="en-US" sz="2000" b="1" dirty="0" smtClean="0">
                <a:latin typeface="Courier New" pitchFamily="49" charset="0"/>
              </a:rPr>
              <a:t> ((fact (lambda (n)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      	    (if (= n 1)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	      1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	     (* n (fact (- n 1)))))))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		(fact 5))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latin typeface="Courier New" pitchFamily="49" charset="0"/>
              </a:rPr>
              <a:t>=&gt; 120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dirty="0" smtClean="0"/>
              <a:t>Définitions locales: let, let*, </a:t>
            </a:r>
            <a:r>
              <a:rPr lang="fr-FR" altLang="en-US" sz="4000" dirty="0" err="1" smtClean="0"/>
              <a:t>letrec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090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Application récursive d’une fonction à une liste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7352"/>
            <a:ext cx="8229600" cy="3675864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(application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((app (lambda (L)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(if (null? L)()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(cons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(car L)) (app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app))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((application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L) ; la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appliquée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à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les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éléments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662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named let</a:t>
            </a:r>
          </a:p>
        </p:txBody>
      </p:sp>
      <p:sp>
        <p:nvSpPr>
          <p:cNvPr id="737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1116013" y="1700808"/>
            <a:ext cx="582884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n-NO" altLang="en-US" sz="2400" dirty="0"/>
              <a:t>(let </a:t>
            </a:r>
            <a:r>
              <a:rPr lang="nn-NO" altLang="en-US" sz="2400" i="1" dirty="0"/>
              <a:t>name</a:t>
            </a:r>
            <a:r>
              <a:rPr lang="nn-NO" altLang="en-US" sz="2400" dirty="0"/>
              <a:t> ((</a:t>
            </a:r>
            <a:r>
              <a:rPr lang="nn-NO" altLang="en-US" sz="2400" i="1" dirty="0"/>
              <a:t>var</a:t>
            </a:r>
            <a:r>
              <a:rPr lang="nn-NO" altLang="en-US" sz="2400" dirty="0"/>
              <a:t> </a:t>
            </a:r>
            <a:r>
              <a:rPr lang="nn-NO" altLang="en-US" sz="2400" i="1" dirty="0"/>
              <a:t>val</a:t>
            </a:r>
            <a:r>
              <a:rPr lang="nn-NO" altLang="en-US" sz="2400" dirty="0"/>
              <a:t>) ...)</a:t>
            </a:r>
            <a:br>
              <a:rPr lang="nn-NO" altLang="en-US" sz="2400" dirty="0"/>
            </a:br>
            <a:r>
              <a:rPr lang="nn-NO" altLang="en-US" sz="2400" dirty="0"/>
              <a:t>  </a:t>
            </a:r>
            <a:r>
              <a:rPr lang="nn-NO" altLang="en-US" sz="2400" i="1" dirty="0"/>
              <a:t>exp</a:t>
            </a:r>
            <a:r>
              <a:rPr lang="nn-NO" altLang="en-US" sz="2400" i="1" baseline="-25000" dirty="0"/>
              <a:t>1</a:t>
            </a:r>
            <a:r>
              <a:rPr lang="nn-NO" altLang="en-US" sz="2400" dirty="0"/>
              <a:t> </a:t>
            </a:r>
            <a:r>
              <a:rPr lang="nn-NO" altLang="en-US" sz="2400" i="1" dirty="0"/>
              <a:t>exp</a:t>
            </a:r>
            <a:r>
              <a:rPr lang="nn-NO" altLang="en-US" sz="2400" i="1" baseline="-25000" dirty="0"/>
              <a:t>2</a:t>
            </a:r>
            <a:r>
              <a:rPr lang="nn-NO" altLang="en-US" sz="2400" dirty="0"/>
              <a:t> ...)</a:t>
            </a:r>
          </a:p>
          <a:p>
            <a:pPr>
              <a:spcBef>
                <a:spcPct val="0"/>
              </a:spcBef>
              <a:buFontTx/>
              <a:buNone/>
            </a:pPr>
            <a:endParaRPr lang="nn-NO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 err="1"/>
              <a:t>est</a:t>
            </a:r>
            <a:r>
              <a:rPr lang="en-CA" altLang="en-US" sz="2400" dirty="0"/>
              <a:t> </a:t>
            </a:r>
            <a:r>
              <a:rPr lang="en-CA" altLang="en-US" sz="2400" dirty="0" err="1"/>
              <a:t>équivalent</a:t>
            </a:r>
            <a:r>
              <a:rPr lang="en-CA" altLang="en-US" sz="2400" dirty="0"/>
              <a:t> à:</a:t>
            </a:r>
            <a:endParaRPr lang="nn-NO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nn-NO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 smtClean="0"/>
              <a:t>(</a:t>
            </a:r>
            <a:r>
              <a:rPr lang="en-CA" altLang="en-US" sz="2400" dirty="0" err="1"/>
              <a:t>letrec</a:t>
            </a:r>
            <a:r>
              <a:rPr lang="en-CA" altLang="en-US" sz="2400" dirty="0"/>
              <a:t> ((</a:t>
            </a:r>
            <a:r>
              <a:rPr lang="en-CA" altLang="en-US" sz="2400" i="1" dirty="0"/>
              <a:t>name</a:t>
            </a:r>
            <a:r>
              <a:rPr lang="en-CA" altLang="en-US" sz="2400" dirty="0"/>
              <a:t> (lambda (</a:t>
            </a:r>
            <a:r>
              <a:rPr lang="en-CA" altLang="en-US" sz="2400" i="1" dirty="0" err="1"/>
              <a:t>var</a:t>
            </a:r>
            <a:r>
              <a:rPr lang="en-CA" altLang="en-US" sz="2400" dirty="0"/>
              <a:t> ...) </a:t>
            </a:r>
            <a:r>
              <a:rPr lang="en-CA" altLang="en-US" sz="2400" i="1" dirty="0"/>
              <a:t>exp</a:t>
            </a:r>
            <a:r>
              <a:rPr lang="en-CA" altLang="en-US" sz="2400" i="1" baseline="-25000" dirty="0"/>
              <a:t>1</a:t>
            </a:r>
            <a:r>
              <a:rPr lang="en-CA" altLang="en-US" sz="2400" dirty="0"/>
              <a:t> </a:t>
            </a:r>
            <a:r>
              <a:rPr lang="en-CA" altLang="en-US" sz="2400" i="1" dirty="0"/>
              <a:t>exp</a:t>
            </a:r>
            <a:r>
              <a:rPr lang="en-CA" altLang="en-US" sz="2400" i="1" baseline="-25000" dirty="0"/>
              <a:t>2</a:t>
            </a:r>
            <a:r>
              <a:rPr lang="en-CA" altLang="en-US" sz="2400" dirty="0"/>
              <a:t> ...)))</a:t>
            </a:r>
            <a:br>
              <a:rPr lang="en-CA" altLang="en-US" sz="2400" dirty="0"/>
            </a:br>
            <a:r>
              <a:rPr lang="en-CA" altLang="en-US" sz="2400" dirty="0"/>
              <a:t>   </a:t>
            </a:r>
            <a:r>
              <a:rPr lang="en-CA" altLang="en-US" sz="2400" dirty="0" smtClean="0"/>
              <a:t>(</a:t>
            </a:r>
            <a:r>
              <a:rPr lang="en-CA" altLang="en-US" sz="2400" i="1" dirty="0" smtClean="0"/>
              <a:t>name</a:t>
            </a:r>
            <a:r>
              <a:rPr lang="en-CA" altLang="en-US" sz="2400" dirty="0"/>
              <a:t> </a:t>
            </a:r>
            <a:r>
              <a:rPr lang="en-CA" altLang="en-US" sz="2400" i="1" dirty="0" err="1"/>
              <a:t>val</a:t>
            </a:r>
            <a:r>
              <a:rPr lang="en-CA" altLang="en-US" sz="2400" dirty="0"/>
              <a:t> </a:t>
            </a:r>
            <a:r>
              <a:rPr lang="en-CA" altLang="en-US" sz="2400" dirty="0" smtClean="0"/>
              <a:t>...))</a:t>
            </a:r>
            <a:endParaRPr lang="en-CA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10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</a:t>
            </a:r>
          </a:p>
        </p:txBody>
      </p:sp>
      <p:sp>
        <p:nvSpPr>
          <p:cNvPr id="747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4756" name="TextBox 4"/>
          <p:cNvSpPr txBox="1">
            <a:spLocks noChangeArrowheads="1"/>
          </p:cNvSpPr>
          <p:nvPr/>
        </p:nvSpPr>
        <p:spPr bwMode="auto">
          <a:xfrm>
            <a:off x="611560" y="2492375"/>
            <a:ext cx="4878259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 divisors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(n)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(let f ((i 2))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(cond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((&gt;= i n) '())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((integer? (/ n i))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(cons i (f (+ i 1))))</a:t>
            </a:r>
            <a:b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(else (f (+ i 1)))))))</a:t>
            </a:r>
            <a:r>
              <a:rPr lang="nn-NO" altLang="en-US" sz="2400" dirty="0"/>
              <a:t> </a:t>
            </a:r>
            <a:endParaRPr lang="en-CA" altLang="en-US" sz="2400" dirty="0"/>
          </a:p>
        </p:txBody>
      </p:sp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5795963" y="2781300"/>
            <a:ext cx="21852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(divisors 32)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(2 4 8 16)</a:t>
            </a:r>
          </a:p>
        </p:txBody>
      </p:sp>
    </p:spTree>
    <p:extLst>
      <p:ext uri="{BB962C8B-B14F-4D97-AF65-F5344CB8AC3E}">
        <p14:creationId xmlns:p14="http://schemas.microsoft.com/office/powerpoint/2010/main" val="249220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Un autre exemple</a:t>
            </a:r>
          </a:p>
        </p:txBody>
      </p:sp>
      <p:sp>
        <p:nvSpPr>
          <p:cNvPr id="757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75780" name="TextBox 4"/>
          <p:cNvSpPr txBox="1">
            <a:spLocks noChangeArrowheads="1"/>
          </p:cNvSpPr>
          <p:nvPr/>
        </p:nvSpPr>
        <p:spPr bwMode="auto">
          <a:xfrm>
            <a:off x="251520" y="1772816"/>
            <a:ext cx="84561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loop ((numbers '(3 -2 1 6 -5)) 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'()) 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'()))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numbers) (list 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((&gt;= (car numbers) 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(loop 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numbers) (cons (car numbers) 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((&lt; (car numbers) 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(loop 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numbers) 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(cons (car numbers) 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((6 1 3) (-5 -2))</a:t>
            </a:r>
          </a:p>
        </p:txBody>
      </p:sp>
    </p:spTree>
    <p:extLst>
      <p:ext uri="{BB962C8B-B14F-4D97-AF65-F5344CB8AC3E}">
        <p14:creationId xmlns:p14="http://schemas.microsoft.com/office/powerpoint/2010/main" val="64669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Avec le tri fusion</a:t>
            </a:r>
          </a:p>
          <a:p>
            <a:pPr lvl="1"/>
            <a:r>
              <a:rPr lang="en-US" dirty="0" err="1" smtClean="0"/>
              <a:t>Extraire</a:t>
            </a:r>
            <a:r>
              <a:rPr lang="en-US" dirty="0" smtClean="0"/>
              <a:t> des sous-</a:t>
            </a:r>
            <a:r>
              <a:rPr lang="en-US" dirty="0" err="1" smtClean="0"/>
              <a:t>listes</a:t>
            </a:r>
            <a:endParaRPr lang="en-US" dirty="0" smtClean="0"/>
          </a:p>
          <a:p>
            <a:pPr lvl="1"/>
            <a:r>
              <a:rPr lang="en-US" dirty="0" err="1" smtClean="0"/>
              <a:t>Subdiviser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smtClean="0"/>
              <a:t>Fusion de </a:t>
            </a:r>
            <a:r>
              <a:rPr lang="en-US" dirty="0" err="1" smtClean="0"/>
              <a:t>listes</a:t>
            </a:r>
            <a:endParaRPr lang="en-US" dirty="0" smtClean="0"/>
          </a:p>
          <a:p>
            <a:r>
              <a:rPr lang="en-US" dirty="0" smtClean="0"/>
              <a:t>Avec le tri </a:t>
            </a:r>
            <a:r>
              <a:rPr lang="en-US" dirty="0" err="1" smtClean="0"/>
              <a:t>rapide</a:t>
            </a:r>
            <a:endParaRPr lang="en-US" dirty="0" smtClean="0"/>
          </a:p>
          <a:p>
            <a:pPr lvl="1"/>
            <a:r>
              <a:rPr lang="en-US" dirty="0" err="1" smtClean="0"/>
              <a:t>Choisir</a:t>
            </a:r>
            <a:r>
              <a:rPr lang="en-US" dirty="0" smtClean="0"/>
              <a:t> un pivot</a:t>
            </a:r>
          </a:p>
          <a:p>
            <a:pPr lvl="1"/>
            <a:r>
              <a:rPr lang="en-US" dirty="0" err="1" smtClean="0"/>
              <a:t>Partionner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smtClean="0"/>
              <a:t>Trier </a:t>
            </a:r>
            <a:r>
              <a:rPr lang="en-US" dirty="0" err="1" smtClean="0"/>
              <a:t>une</a:t>
            </a:r>
            <a:r>
              <a:rPr lang="en-US" dirty="0" smtClean="0"/>
              <a:t> sous-</a:t>
            </a:r>
            <a:r>
              <a:rPr lang="en-US" dirty="0" err="1" smtClean="0"/>
              <a:t>liste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tri de </a:t>
            </a:r>
            <a:r>
              <a:rPr lang="en-US" dirty="0" err="1" smtClean="0"/>
              <a:t>listes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Extraire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sous-</a:t>
            </a:r>
            <a:r>
              <a:rPr lang="en-CA" altLang="en-US" dirty="0" err="1" smtClean="0"/>
              <a:t>liste</a:t>
            </a:r>
            <a:endParaRPr lang="en-CA" altLang="en-US" dirty="0" smtClean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467544" y="1700808"/>
            <a:ext cx="880241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(sub L start stop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extract elements start to stop into a list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(null? L) 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 (&lt;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start) (sub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 start stop (+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 (&gt;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stop) '()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(else (cons (car L)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 start stop (+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1))) ) ) ) 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46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Extraction des </a:t>
            </a:r>
            <a:r>
              <a:rPr lang="en-US" dirty="0" err="1" smtClean="0"/>
              <a:t>préfixes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1844824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(extraire-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prefixes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(extraire-prefixes2 l l1)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(if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? l) l1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(extraire-prefixes2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l) 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(u) (cons (car l) u)) 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(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 '() l1)))))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(extraire-prefixes2 (reverse l) '()))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4293096"/>
            <a:ext cx="5778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(extraire-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prefixes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'( 1 2 3 4))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'((1) (1 2) (1 2 3) (1 2 3 4))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Diviser une liste en deux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611560" y="1412776"/>
            <a:ext cx="5112297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(split 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division de la </a:t>
            </a:r>
            <a:r>
              <a:rPr lang="en-CA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 2: </a:t>
            </a:r>
            <a:endParaRPr lang="en-C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retourne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((1ere </a:t>
            </a:r>
            <a:r>
              <a:rPr lang="en-CA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moitié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)(2nde </a:t>
            </a:r>
            <a:r>
              <a:rPr lang="en-CA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moitié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C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(length L)))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((=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0) (list L L)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((=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(list L '() 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(list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(/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CA" alt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lastHalf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(/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2)))))))</a:t>
            </a:r>
            <a:endParaRPr lang="en-C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(if (= N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C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(or (= N 1) (&lt; N 2))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(car L))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;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 (car L)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firstHalf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 (- N 1)))))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lastHalf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(if (= N 0)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(if (or (= N 1) (&lt; N 2))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;else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lastHalf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 (- N 1)))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C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Fusion de 2 listes triées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539552" y="1700808"/>
            <a:ext cx="834074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mergelists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 M)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supposer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déjà </a:t>
            </a:r>
            <a:r>
              <a:rPr lang="en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triés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(null? L) M)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 (null? M) 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 (&lt; (car L)(car M)) (cons (car L)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mergelists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L)M)))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(else (cons (car M)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mergelists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M)))) ) )</a:t>
            </a:r>
          </a:p>
        </p:txBody>
      </p:sp>
    </p:spTree>
    <p:extLst>
      <p:ext uri="{BB962C8B-B14F-4D97-AF65-F5344CB8AC3E}">
        <p14:creationId xmlns:p14="http://schemas.microsoft.com/office/powerpoint/2010/main" val="330611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Tri fusion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39552" y="1628800"/>
            <a:ext cx="880241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L) '())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((= 1 (length L)) 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((= 2 (length L))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mergelists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 (car L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(else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mergelists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(split L))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(split L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81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quicksort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79512" y="1484784"/>
            <a:ext cx="926407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(if (or (null? e) (&lt;= (length e) 1)) 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(let loop ((left null) (right null) ; </a:t>
            </a:r>
            <a:r>
              <a:rPr lang="en-CA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named let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pivot (car e)) (rest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CA" alt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(if (null? rest)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(append (append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left)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pivot))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(&lt;= (car rest) pivot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CA" alt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endParaRPr lang="en-CA" alt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(loop (append left (list (car rest)))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right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pivot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(loop left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 right (list (car rest)))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pivot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rest)))))))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2948751"/>
            <a:ext cx="64605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(filter (lambda (x) (&gt; x 0))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‘(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1 -2 3 -4 5 -6))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3 5)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d’éliminer</a:t>
            </a:r>
            <a:r>
              <a:rPr lang="en-US" dirty="0" smtClean="0"/>
              <a:t> des </a:t>
            </a:r>
            <a:r>
              <a:rPr lang="en-US" dirty="0" err="1" smtClean="0"/>
              <a:t>éléments</a:t>
            </a:r>
            <a:r>
              <a:rPr lang="en-US" dirty="0" smtClean="0"/>
              <a:t> ne </a:t>
            </a:r>
            <a:r>
              <a:rPr lang="en-US" dirty="0" err="1" smtClean="0"/>
              <a:t>répondant</a:t>
            </a:r>
            <a:r>
              <a:rPr lang="en-US" dirty="0" smtClean="0"/>
              <a:t> pas à la condition </a:t>
            </a:r>
            <a:r>
              <a:rPr lang="en-US" dirty="0" err="1" smtClean="0"/>
              <a:t>définie</a:t>
            </a:r>
            <a:r>
              <a:rPr lang="en-US" dirty="0" smtClean="0"/>
              <a:t> par le </a:t>
            </a:r>
            <a:r>
              <a:rPr lang="en-US" dirty="0" err="1" smtClean="0"/>
              <a:t>filtre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fonction</a:t>
            </a:r>
            <a:r>
              <a:rPr lang="en-US" dirty="0"/>
              <a:t> filter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003" y="1340768"/>
            <a:ext cx="8180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-filter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'())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(cons (car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-filter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(else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-filter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356992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-filter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(reverse (filter-help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'())))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(filter-help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(filter-help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(cons (car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res)))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(else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(filter-help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res))))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2852936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o</a:t>
            </a:r>
            <a:r>
              <a:rPr lang="en-US" sz="3200" dirty="0" err="1" smtClean="0"/>
              <a:t>u</a:t>
            </a:r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08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Elle </a:t>
            </a:r>
            <a:r>
              <a:rPr lang="en-CA" dirty="0" err="1" smtClean="0"/>
              <a:t>permet</a:t>
            </a:r>
            <a:r>
              <a:rPr lang="en-CA" dirty="0" smtClean="0"/>
              <a:t> de </a:t>
            </a:r>
            <a:r>
              <a:rPr lang="en-CA" dirty="0" err="1" smtClean="0"/>
              <a:t>construire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</a:t>
            </a:r>
            <a:r>
              <a:rPr lang="en-CA" dirty="0" err="1" smtClean="0"/>
              <a:t>d’entiers</a:t>
            </a:r>
            <a:r>
              <a:rPr lang="en-CA" dirty="0" smtClean="0"/>
              <a:t> à </a:t>
            </a:r>
            <a:r>
              <a:rPr lang="en-CA" dirty="0" err="1" smtClean="0"/>
              <a:t>partir</a:t>
            </a:r>
            <a:r>
              <a:rPr lang="en-CA" dirty="0" smtClean="0"/>
              <a:t> de la </a:t>
            </a:r>
            <a:r>
              <a:rPr lang="en-CA" dirty="0" err="1" smtClean="0"/>
              <a:t>séquence</a:t>
            </a:r>
            <a:r>
              <a:rPr lang="en-CA" dirty="0" smtClean="0"/>
              <a:t> des </a:t>
            </a:r>
            <a:r>
              <a:rPr lang="en-CA" dirty="0" err="1" smtClean="0"/>
              <a:t>nombres</a:t>
            </a:r>
            <a:r>
              <a:rPr lang="en-CA" dirty="0" smtClean="0"/>
              <a:t> </a:t>
            </a:r>
            <a:r>
              <a:rPr lang="en-CA" dirty="0" err="1" smtClean="0"/>
              <a:t>naturels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 </a:t>
            </a:r>
            <a:r>
              <a:rPr lang="en-CA" dirty="0" err="1" smtClean="0"/>
              <a:t>fonction</a:t>
            </a:r>
            <a:r>
              <a:rPr lang="en-CA" dirty="0" smtClean="0"/>
              <a:t> build-list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5454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(build-list 10 (lambda (n) (* n 2)))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'(0 2 4 6 8 10 12 14 16 18)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2210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(build-list 10 (lambda (n) n))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'(0 1 2 3 4 5 6 7 8 9)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6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784976" cy="386238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 dirty="0" smtClean="0"/>
              <a:t>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	– </a:t>
            </a:r>
            <a:r>
              <a:rPr lang="en-US" altLang="en-US" sz="2000" dirty="0" err="1" smtClean="0"/>
              <a:t>permet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définir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liste</a:t>
            </a:r>
            <a:r>
              <a:rPr lang="en-US" altLang="en-US" sz="2000" dirty="0" smtClean="0"/>
              <a:t> de variables locales a un bloc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	– à </a:t>
            </a:r>
            <a:r>
              <a:rPr lang="en-US" altLang="en-US" sz="2000" dirty="0" err="1" smtClean="0"/>
              <a:t>chaque</a:t>
            </a:r>
            <a:r>
              <a:rPr lang="en-US" altLang="en-US" sz="2000" dirty="0" smtClean="0"/>
              <a:t> nom de variable </a:t>
            </a:r>
            <a:r>
              <a:rPr lang="en-US" altLang="en-US" sz="2000" dirty="0" err="1" smtClean="0"/>
              <a:t>est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associé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valeur</a:t>
            </a:r>
            <a:endParaRPr lang="en-US" altLang="en-US" sz="2000" dirty="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– </a:t>
            </a:r>
            <a:r>
              <a:rPr lang="en-US" altLang="en-US" sz="2000" dirty="0" smtClean="0">
                <a:solidFill>
                  <a:srgbClr val="0000FF"/>
                </a:solidFill>
              </a:rPr>
              <a:t>let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retourne</a:t>
            </a:r>
            <a:r>
              <a:rPr lang="en-US" altLang="en-US" sz="2000" dirty="0" smtClean="0"/>
              <a:t> la </a:t>
            </a:r>
            <a:r>
              <a:rPr lang="en-US" altLang="en-US" sz="2000" dirty="0" err="1" smtClean="0"/>
              <a:t>dernière</a:t>
            </a:r>
            <a:r>
              <a:rPr lang="en-US" altLang="en-US" sz="2000" dirty="0" smtClean="0"/>
              <a:t> expression </a:t>
            </a:r>
            <a:r>
              <a:rPr lang="en-US" altLang="en-US" sz="2000" dirty="0" err="1" smtClean="0"/>
              <a:t>dans</a:t>
            </a:r>
            <a:r>
              <a:rPr lang="en-US" altLang="en-US" sz="2000" dirty="0" smtClean="0"/>
              <a:t> le bloc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((a 2) (b 3))  ; variables locales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(+ a b))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les variables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définies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80000"/>
              </a:lnSpc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		=&gt; Error: variable a is not bound.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b		=&gt; Error: variable b is not bound.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smtClean="0"/>
              <a:t>Définitions locales: let, let*, letrec</a:t>
            </a:r>
            <a:endParaRPr lang="en-US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10801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3413" y="1340768"/>
            <a:ext cx="8331200" cy="4896520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  <a:buFontTx/>
              <a:buNone/>
            </a:pPr>
            <a:r>
              <a:rPr lang="es-ES" altLang="en-US" sz="1800" b="1" dirty="0" smtClean="0">
                <a:latin typeface="Courier New" pitchFamily="49" charset="0"/>
              </a:rPr>
              <a:t>f(</a:t>
            </a:r>
            <a:r>
              <a:rPr lang="es-ES" altLang="en-US" sz="1800" b="1" dirty="0" err="1" smtClean="0">
                <a:latin typeface="Courier New" pitchFamily="49" charset="0"/>
              </a:rPr>
              <a:t>x,y</a:t>
            </a:r>
            <a:r>
              <a:rPr lang="es-ES" altLang="en-US" sz="1800" b="1" dirty="0" smtClean="0">
                <a:latin typeface="Courier New" pitchFamily="49" charset="0"/>
              </a:rPr>
              <a:t>) = x*(1+x*y)</a:t>
            </a:r>
            <a:r>
              <a:rPr lang="es-ES" altLang="en-US" sz="1800" b="1" baseline="30000" dirty="0" smtClean="0">
                <a:latin typeface="Courier New" pitchFamily="49" charset="0"/>
              </a:rPr>
              <a:t>2</a:t>
            </a:r>
            <a:r>
              <a:rPr lang="es-ES" altLang="en-US" sz="1800" b="1" dirty="0" smtClean="0">
                <a:latin typeface="Courier New" pitchFamily="49" charset="0"/>
              </a:rPr>
              <a:t> + y*(1-y) + (1+x*y)*(1-y)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altLang="en-US" sz="1800" b="1" dirty="0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altLang="en-US" sz="1800" b="1" dirty="0">
                <a:latin typeface="Courier New" pitchFamily="49" charset="0"/>
              </a:rPr>
              <a:t>a = 1+x*y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altLang="en-US" sz="1800" b="1" dirty="0">
                <a:latin typeface="Courier New" pitchFamily="49" charset="0"/>
              </a:rPr>
              <a:t>b = 1-y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s-ES" altLang="en-US" sz="1800" b="1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s-ES" altLang="en-US" sz="1800" b="1" dirty="0">
                <a:latin typeface="Courier New" pitchFamily="49" charset="0"/>
              </a:rPr>
              <a:t>f(</a:t>
            </a:r>
            <a:r>
              <a:rPr lang="es-ES" altLang="en-US" sz="1800" b="1" dirty="0" err="1">
                <a:latin typeface="Courier New" pitchFamily="49" charset="0"/>
              </a:rPr>
              <a:t>x,y</a:t>
            </a:r>
            <a:r>
              <a:rPr lang="es-ES" altLang="en-US" sz="1800" b="1" dirty="0">
                <a:latin typeface="Courier New" pitchFamily="49" charset="0"/>
              </a:rPr>
              <a:t>) = x*a2 + y*b + </a:t>
            </a:r>
            <a:r>
              <a:rPr lang="es-ES" altLang="en-US" sz="1800" b="1" dirty="0" smtClean="0">
                <a:latin typeface="Courier New" pitchFamily="49" charset="0"/>
              </a:rPr>
              <a:t>a*b</a:t>
            </a:r>
            <a:endParaRPr lang="en-US" altLang="en-US" sz="1800" b="1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&gt;(define (f x y)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(let ((a (+ 1 (* x y)))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(b (- 1 y)))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(+ (* x a a) (* y b) (* a b))))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(f 1 2)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dirty="0" smtClean="0"/>
              <a:t>Définitions locales: let, let*, </a:t>
            </a:r>
            <a:r>
              <a:rPr lang="fr-FR" altLang="en-US" sz="4000" dirty="0" err="1" smtClean="0"/>
              <a:t>letrec</a:t>
            </a:r>
            <a:endParaRPr lang="en-US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9803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568952" cy="3862388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en-US" sz="2400" b="1" dirty="0" smtClean="0">
                <a:latin typeface="Courier New" pitchFamily="49" charset="0"/>
              </a:rPr>
              <a:t> let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permet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aussi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définir</a:t>
            </a:r>
            <a:r>
              <a:rPr lang="en-US" altLang="en-US" sz="2000" dirty="0" smtClean="0"/>
              <a:t> des </a:t>
            </a:r>
            <a:r>
              <a:rPr lang="en-US" altLang="en-US" sz="2000" dirty="0" err="1" smtClean="0"/>
              <a:t>fonctions</a:t>
            </a:r>
            <a:r>
              <a:rPr lang="en-US" altLang="en-US" sz="2000" dirty="0" smtClean="0"/>
              <a:t> locales: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&gt;(let ((a 3)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(b 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(square (lambda (x) (* x x)))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(plus +))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(plus (square a) (square b)))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		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5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smtClean="0"/>
              <a:t>Définitions locales: let, let*, letrec</a:t>
            </a:r>
            <a:endParaRPr lang="en-US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15875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sz="4000" dirty="0" err="1" smtClean="0"/>
              <a:t>Definitions</a:t>
            </a:r>
            <a:r>
              <a:rPr lang="fr-FR" altLang="en-US" sz="4000" dirty="0" smtClean="0"/>
              <a:t> locales: let, let*, </a:t>
            </a:r>
            <a:r>
              <a:rPr lang="fr-FR" altLang="en-US" sz="4000" dirty="0" err="1" smtClean="0"/>
              <a:t>letrec</a:t>
            </a:r>
            <a:endParaRPr lang="en-US" altLang="en-US" sz="3600" b="1" dirty="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15913" y="1773238"/>
            <a:ext cx="85994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/>
              <a:t>let </a:t>
            </a:r>
            <a:r>
              <a:rPr lang="en-US" altLang="en-US" sz="2400" dirty="0" err="1"/>
              <a:t>permet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une</a:t>
            </a:r>
            <a:r>
              <a:rPr lang="en-US" altLang="en-US" sz="2400" dirty="0"/>
              <a:t> assignation en </a:t>
            </a:r>
            <a:r>
              <a:rPr lang="en-US" altLang="en-US" sz="2400" dirty="0" err="1"/>
              <a:t>parallèle</a:t>
            </a:r>
            <a:r>
              <a:rPr lang="en-US" altLang="en-US" sz="2400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/>
              <a:t> 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&gt; (define x 'a)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&gt; (define y 'b)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&gt; (list x y)</a:t>
            </a:r>
            <a:r>
              <a:rPr lang="en-US" altLang="en-US" sz="2000" dirty="0">
                <a:latin typeface="Courier New" pitchFamily="49" charset="0"/>
              </a:rPr>
              <a:t>		=&gt; </a:t>
            </a:r>
            <a:r>
              <a:rPr lang="en-US" altLang="en-US" sz="2000" b="1" dirty="0">
                <a:latin typeface="Courier New" pitchFamily="49" charset="0"/>
              </a:rPr>
              <a:t>(a b)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&gt; (let ((x y) (y x)) (list x y)) </a:t>
            </a:r>
            <a:r>
              <a:rPr lang="en-US" altLang="en-US" sz="2000" dirty="0">
                <a:latin typeface="Courier New" pitchFamily="49" charset="0"/>
              </a:rPr>
              <a:t>=&gt;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544513" y="5084763"/>
            <a:ext cx="85994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400" dirty="0" err="1"/>
              <a:t>d’abord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évaluer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toutes</a:t>
            </a:r>
            <a:r>
              <a:rPr lang="en-US" altLang="en-US" sz="2400" dirty="0"/>
              <a:t> les expressions </a:t>
            </a:r>
            <a:r>
              <a:rPr lang="en-US" altLang="en-US" sz="2400" dirty="0" err="1"/>
              <a:t>dans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liste</a:t>
            </a:r>
            <a:endParaRPr lang="en-US" altLang="en-US" sz="2400" dirty="0"/>
          </a:p>
          <a:p>
            <a:pPr>
              <a:buFontTx/>
              <a:buAutoNum type="arabicPeriod"/>
            </a:pPr>
            <a:r>
              <a:rPr lang="en-US" altLang="en-US" sz="2400" dirty="0" err="1"/>
              <a:t>Ensuite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associer</a:t>
            </a:r>
            <a:r>
              <a:rPr lang="en-US" altLang="en-US" sz="2400" dirty="0"/>
              <a:t> les </a:t>
            </a:r>
            <a:r>
              <a:rPr lang="en-US" altLang="en-US" sz="2400" dirty="0" err="1"/>
              <a:t>noms</a:t>
            </a:r>
            <a:r>
              <a:rPr lang="en-US" altLang="en-US" sz="2400" dirty="0"/>
              <a:t> aux </a:t>
            </a:r>
            <a:r>
              <a:rPr lang="en-US" altLang="en-US" sz="2400" dirty="0" err="1"/>
              <a:t>valeurs</a:t>
            </a:r>
            <a:r>
              <a:rPr lang="en-US" altLang="en-US" sz="2400" dirty="0"/>
              <a:t>. </a:t>
            </a:r>
          </a:p>
          <a:p>
            <a:pPr>
              <a:buFontTx/>
              <a:buAutoNum type="arabicPeriod"/>
            </a:pPr>
            <a:endParaRPr lang="en-US" altLang="en-US" sz="2400" dirty="0"/>
          </a:p>
        </p:txBody>
      </p:sp>
      <p:grpSp>
        <p:nvGrpSpPr>
          <p:cNvPr id="522245" name="Group 5"/>
          <p:cNvGrpSpPr>
            <a:grpSpLocks/>
          </p:cNvGrpSpPr>
          <p:nvPr/>
        </p:nvGrpSpPr>
        <p:grpSpPr bwMode="auto">
          <a:xfrm>
            <a:off x="2484438" y="4365625"/>
            <a:ext cx="1306512" cy="739775"/>
            <a:chOff x="1565" y="2750"/>
            <a:chExt cx="823" cy="466"/>
          </a:xfrm>
        </p:grpSpPr>
        <p:sp>
          <p:nvSpPr>
            <p:cNvPr id="67592" name="Rectangle 6"/>
            <p:cNvSpPr>
              <a:spLocks noChangeArrowheads="1"/>
            </p:cNvSpPr>
            <p:nvPr/>
          </p:nvSpPr>
          <p:spPr bwMode="auto">
            <a:xfrm>
              <a:off x="1565" y="2976"/>
              <a:ext cx="82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itchFamily="49" charset="0"/>
                </a:rPr>
                <a:t>b 	    a</a:t>
              </a:r>
            </a:p>
          </p:txBody>
        </p:sp>
        <p:sp>
          <p:nvSpPr>
            <p:cNvPr id="67593" name="Line 7"/>
            <p:cNvSpPr>
              <a:spLocks noChangeShapeType="1"/>
            </p:cNvSpPr>
            <p:nvPr/>
          </p:nvSpPr>
          <p:spPr bwMode="auto">
            <a:xfrm>
              <a:off x="1655" y="275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>
              <a:off x="2245" y="275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6443663" y="3984625"/>
            <a:ext cx="10810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(b a)</a:t>
            </a:r>
          </a:p>
        </p:txBody>
      </p:sp>
    </p:spTree>
    <p:extLst>
      <p:ext uri="{BB962C8B-B14F-4D97-AF65-F5344CB8AC3E}">
        <p14:creationId xmlns:p14="http://schemas.microsoft.com/office/powerpoint/2010/main" val="39964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573</TotalTime>
  <Words>1409</Words>
  <Application>Microsoft Office PowerPoint</Application>
  <PresentationFormat>On-screen Show (4:3)</PresentationFormat>
  <Paragraphs>267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La fonction map  </vt:lpstr>
      <vt:lpstr>Extraction des préfixes d’une liste</vt:lpstr>
      <vt:lpstr>La fonction filter</vt:lpstr>
      <vt:lpstr>La fonction filter</vt:lpstr>
      <vt:lpstr>La fonction build-list</vt:lpstr>
      <vt:lpstr>Définitions locales: let, let*, letrec</vt:lpstr>
      <vt:lpstr>Définitions locales: let, let*, letrec</vt:lpstr>
      <vt:lpstr>Définitions locales: let, let*, letrec</vt:lpstr>
      <vt:lpstr>Definitions locales: let, let*, letrec</vt:lpstr>
      <vt:lpstr>Définitions locales: let, let*, letrec</vt:lpstr>
      <vt:lpstr>Définitions locales: let, let*, letrec</vt:lpstr>
      <vt:lpstr>Exemple</vt:lpstr>
      <vt:lpstr>Définitions locales: let, let*, letrec</vt:lpstr>
      <vt:lpstr>Application récursive d’une fonction à une liste</vt:lpstr>
      <vt:lpstr>named let</vt:lpstr>
      <vt:lpstr>exemple</vt:lpstr>
      <vt:lpstr>Un autre exemple</vt:lpstr>
      <vt:lpstr>Le tri de listes</vt:lpstr>
      <vt:lpstr>Extraire une sous-liste</vt:lpstr>
      <vt:lpstr>Diviser une liste en deux</vt:lpstr>
      <vt:lpstr>Fusion de 2 listes triées</vt:lpstr>
      <vt:lpstr>Tri fusion</vt:lpstr>
      <vt:lpstr>quicksort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55</cp:revision>
  <dcterms:created xsi:type="dcterms:W3CDTF">2014-01-06T17:37:46Z</dcterms:created>
  <dcterms:modified xsi:type="dcterms:W3CDTF">2015-03-13T16:09:53Z</dcterms:modified>
</cp:coreProperties>
</file>