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370" r:id="rId2"/>
    <p:sldId id="371" r:id="rId3"/>
    <p:sldId id="372" r:id="rId4"/>
    <p:sldId id="373" r:id="rId5"/>
    <p:sldId id="375" r:id="rId6"/>
    <p:sldId id="376" r:id="rId7"/>
    <p:sldId id="377" r:id="rId8"/>
    <p:sldId id="378" r:id="rId9"/>
    <p:sldId id="379" r:id="rId10"/>
    <p:sldId id="380" r:id="rId11"/>
    <p:sldId id="388" r:id="rId12"/>
    <p:sldId id="389" r:id="rId13"/>
    <p:sldId id="390" r:id="rId14"/>
    <p:sldId id="391" r:id="rId15"/>
    <p:sldId id="392" r:id="rId16"/>
    <p:sldId id="393" r:id="rId17"/>
    <p:sldId id="387" r:id="rId18"/>
    <p:sldId id="394" r:id="rId19"/>
    <p:sldId id="395" r:id="rId20"/>
    <p:sldId id="39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9B622-96FF-4EFB-BEED-7AB14160CFA5}" type="datetimeFigureOut">
              <a:rPr lang="en-CA" smtClean="0"/>
              <a:t>19/03/2015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6BDD7-4DF1-472B-B920-752529B1C4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205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0CB3159-981F-4316-8591-72EF5D1C1F78}" type="slidenum">
              <a:rPr lang="fr-FR" altLang="en-US" sz="1200" smtClean="0"/>
              <a:pPr/>
              <a:t>1</a:t>
            </a:fld>
            <a:endParaRPr lang="fr-FR" altLang="en-US" sz="12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4511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A74FF44-97C7-460A-88C3-D928C56B1828}" type="slidenum">
              <a:rPr lang="fr-FR" altLang="en-US" sz="1200" smtClean="0"/>
              <a:pPr/>
              <a:t>5</a:t>
            </a:fld>
            <a:endParaRPr lang="fr-FR" altLang="en-US" sz="120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9669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BD165D-A69E-4A9E-9B7A-366609DE7460}" type="slidenum">
              <a:rPr lang="fr-FR" altLang="en-US" sz="1200" smtClean="0"/>
              <a:pPr/>
              <a:t>7</a:t>
            </a:fld>
            <a:endParaRPr lang="fr-FR" altLang="en-US" sz="120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41045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204B47-B35C-4611-81E5-4EBE89E95B1B}" type="slidenum">
              <a:rPr lang="fr-FR" altLang="en-US" sz="1200" smtClean="0"/>
              <a:pPr/>
              <a:t>8</a:t>
            </a:fld>
            <a:endParaRPr lang="fr-FR" altLang="en-US" sz="120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63445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C7CF6F-EEF5-4341-B338-A8B72C710008}" type="slidenum">
              <a:rPr lang="fr-FR" altLang="en-US" sz="1200" smtClean="0"/>
              <a:pPr/>
              <a:t>9</a:t>
            </a:fld>
            <a:endParaRPr lang="fr-FR" altLang="en-US" sz="12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45458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53980F8-B616-4D16-BB93-4AF8DEF4129E}" type="slidenum">
              <a:rPr lang="fr-FR" altLang="en-US" sz="1200" smtClean="0"/>
              <a:pPr/>
              <a:t>10</a:t>
            </a:fld>
            <a:endParaRPr lang="fr-FR" altLang="en-US" sz="12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13635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19/03/2015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19/03/2015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19/03/2015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19/03/2015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19/03/2015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19/03/2015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19/03/2015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19/03/2015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19/03/2015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19/03/2015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19/03/2015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19/03/2015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dirty="0" smtClean="0"/>
              <a:t>CSI2520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dirty="0" smtClean="0"/>
              <a:t>Les arbres</a:t>
            </a:r>
            <a:endParaRPr lang="en-US" altLang="en-US" dirty="0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altLang="en-US" dirty="0" smtClean="0"/>
              <a:t>Un arbre binaire peut être représentée avec des listes imbriquées</a:t>
            </a:r>
            <a:endParaRPr lang="en-US" altLang="en-US" dirty="0" smtClean="0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1258888" y="3573463"/>
            <a:ext cx="1233487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CA" altLang="en-US" sz="2400"/>
              <a:t>   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/    \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b      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    /   \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     d    e </a:t>
            </a:r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3099535" y="3573463"/>
            <a:ext cx="572464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 b (c d e))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fr-CA" alt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fr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 (b () ()) (c (d () ()) (e () ()))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fr-CA" alt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ou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fr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 b.(c </a:t>
            </a:r>
            <a:r>
              <a:rPr lang="fr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d.e</a:t>
            </a:r>
            <a:r>
              <a:rPr lang="fr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31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Avec r</a:t>
            </a:r>
            <a:r>
              <a:rPr lang="fr-CA" altLang="en-US" smtClean="0"/>
              <a:t>écursivité terminale</a:t>
            </a:r>
            <a:endParaRPr lang="en-US" altLang="en-US" smtClean="0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539552" y="1628800"/>
            <a:ext cx="1018740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nsymbols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tree)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nsymbolsb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tree 0))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nsymbolsb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tree n)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(if (list? tree)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nsymbolsb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tree)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nsymbolsb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(car tree) n))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(+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(if (symbol? tree) 1 0)) ) 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211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Tic Tac Toe</a:t>
            </a:r>
          </a:p>
        </p:txBody>
      </p:sp>
      <p:sp>
        <p:nvSpPr>
          <p:cNvPr id="4915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49156" name="TextBox 4"/>
          <p:cNvSpPr txBox="1">
            <a:spLocks noChangeArrowheads="1"/>
          </p:cNvSpPr>
          <p:nvPr/>
        </p:nvSpPr>
        <p:spPr bwMode="auto">
          <a:xfrm>
            <a:off x="107504" y="3716338"/>
            <a:ext cx="9110186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start  ‘((1 2 3) (4 5 6) (7 8 9)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(1 4 7) (2 5 8) (3 6 9) (1 5 9) (3 5 7)))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i="1" dirty="0"/>
              <a:t>X </a:t>
            </a:r>
            <a:r>
              <a:rPr lang="en-CA" altLang="en-US" sz="2400" i="1" dirty="0" err="1"/>
              <a:t>joue</a:t>
            </a:r>
            <a:r>
              <a:rPr lang="en-CA" altLang="en-US" sz="2400" i="1" dirty="0"/>
              <a:t>:</a:t>
            </a:r>
          </a:p>
          <a:p>
            <a:pPr>
              <a:spcBef>
                <a:spcPct val="0"/>
              </a:spcBef>
              <a:buNone/>
            </a:pPr>
            <a:r>
              <a:rPr lang="en-CA" altLang="en-US" sz="2400" dirty="0"/>
              <a:t>(</a:t>
            </a: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 2 3) (4 5 6) (7 8 9) (X 4 7) (2 5 8) (3 6 9) (X 5 9) (3 5 7))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i="1" dirty="0"/>
              <a:t>O </a:t>
            </a:r>
            <a:r>
              <a:rPr lang="en-CA" altLang="en-US" sz="2400" i="1" dirty="0" err="1"/>
              <a:t>joue</a:t>
            </a:r>
            <a:r>
              <a:rPr lang="en-CA" altLang="en-US" sz="2400" i="1" dirty="0"/>
              <a:t>:</a:t>
            </a:r>
          </a:p>
          <a:p>
            <a:pPr>
              <a:spcBef>
                <a:spcPct val="0"/>
              </a:spcBef>
              <a:buNone/>
            </a:pP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((X 2 3) (4 5 6) (7 O 9) (X 4 7) (2 5 O) (3 6 9) (X 5 9) (3 5 7))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dirty="0"/>
              <a:t>	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48038" y="1989138"/>
          <a:ext cx="2016126" cy="1481136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672042"/>
                <a:gridCol w="672042"/>
                <a:gridCol w="672042"/>
              </a:tblGrid>
              <a:tr h="493712">
                <a:tc>
                  <a:txBody>
                    <a:bodyPr/>
                    <a:lstStyle/>
                    <a:p>
                      <a:r>
                        <a:rPr lang="en-CA" sz="2200" baseline="0" dirty="0" smtClean="0"/>
                        <a:t>1</a:t>
                      </a:r>
                      <a:endParaRPr lang="en-CA" sz="2200" baseline="0" dirty="0"/>
                    </a:p>
                  </a:txBody>
                  <a:tcPr marL="91435" marR="91435" marT="45697" marB="45697"/>
                </a:tc>
                <a:tc>
                  <a:txBody>
                    <a:bodyPr/>
                    <a:lstStyle/>
                    <a:p>
                      <a:r>
                        <a:rPr lang="en-CA" sz="2200" baseline="0" dirty="0" smtClean="0"/>
                        <a:t>2</a:t>
                      </a:r>
                      <a:endParaRPr lang="en-CA" sz="2200" baseline="0" dirty="0"/>
                    </a:p>
                  </a:txBody>
                  <a:tcPr marL="91435" marR="91435" marT="45697" marB="45697"/>
                </a:tc>
                <a:tc>
                  <a:txBody>
                    <a:bodyPr/>
                    <a:lstStyle/>
                    <a:p>
                      <a:r>
                        <a:rPr lang="en-CA" sz="2200" baseline="0" dirty="0" smtClean="0"/>
                        <a:t>3</a:t>
                      </a:r>
                      <a:endParaRPr lang="en-CA" sz="2200" baseline="0" dirty="0"/>
                    </a:p>
                  </a:txBody>
                  <a:tcPr marL="91435" marR="91435" marT="45697" marB="45697"/>
                </a:tc>
              </a:tr>
              <a:tr h="493712">
                <a:tc>
                  <a:txBody>
                    <a:bodyPr/>
                    <a:lstStyle/>
                    <a:p>
                      <a:r>
                        <a:rPr lang="en-CA" sz="2200" baseline="0" dirty="0" smtClean="0"/>
                        <a:t>4</a:t>
                      </a:r>
                      <a:endParaRPr lang="en-CA" sz="2200" baseline="0" dirty="0"/>
                    </a:p>
                  </a:txBody>
                  <a:tcPr marL="91435" marR="91435" marT="45697" marB="45697"/>
                </a:tc>
                <a:tc>
                  <a:txBody>
                    <a:bodyPr/>
                    <a:lstStyle/>
                    <a:p>
                      <a:r>
                        <a:rPr lang="en-CA" sz="2200" baseline="0" dirty="0" smtClean="0"/>
                        <a:t>5</a:t>
                      </a:r>
                      <a:endParaRPr lang="en-CA" sz="2200" baseline="0" dirty="0"/>
                    </a:p>
                  </a:txBody>
                  <a:tcPr marL="91435" marR="91435" marT="45697" marB="45697"/>
                </a:tc>
                <a:tc>
                  <a:txBody>
                    <a:bodyPr/>
                    <a:lstStyle/>
                    <a:p>
                      <a:r>
                        <a:rPr lang="en-CA" sz="2200" baseline="0" dirty="0" smtClean="0"/>
                        <a:t>6</a:t>
                      </a:r>
                      <a:endParaRPr lang="en-CA" sz="2200" baseline="0" dirty="0"/>
                    </a:p>
                  </a:txBody>
                  <a:tcPr marL="91435" marR="91435" marT="45697" marB="45697"/>
                </a:tc>
              </a:tr>
              <a:tr h="493712">
                <a:tc>
                  <a:txBody>
                    <a:bodyPr/>
                    <a:lstStyle/>
                    <a:p>
                      <a:r>
                        <a:rPr lang="en-CA" sz="2200" baseline="0" dirty="0" smtClean="0"/>
                        <a:t>7</a:t>
                      </a:r>
                      <a:endParaRPr lang="en-CA" sz="2200" baseline="0" dirty="0"/>
                    </a:p>
                  </a:txBody>
                  <a:tcPr marL="91435" marR="91435" marT="45697" marB="45697"/>
                </a:tc>
                <a:tc>
                  <a:txBody>
                    <a:bodyPr/>
                    <a:lstStyle/>
                    <a:p>
                      <a:r>
                        <a:rPr lang="en-CA" sz="2200" baseline="0" dirty="0" smtClean="0"/>
                        <a:t>8</a:t>
                      </a:r>
                      <a:endParaRPr lang="en-CA" sz="2200" baseline="0" dirty="0"/>
                    </a:p>
                  </a:txBody>
                  <a:tcPr marL="91435" marR="91435" marT="45697" marB="45697"/>
                </a:tc>
                <a:tc>
                  <a:txBody>
                    <a:bodyPr/>
                    <a:lstStyle/>
                    <a:p>
                      <a:r>
                        <a:rPr lang="en-CA" sz="2200" baseline="0" dirty="0" smtClean="0"/>
                        <a:t>9</a:t>
                      </a:r>
                      <a:endParaRPr lang="en-CA" sz="2200" baseline="0" dirty="0"/>
                    </a:p>
                  </a:txBody>
                  <a:tcPr marL="91435" marR="91435" marT="45697" marB="45697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372225" y="1989138"/>
          <a:ext cx="2016126" cy="1481136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672042"/>
                <a:gridCol w="672042"/>
                <a:gridCol w="672042"/>
              </a:tblGrid>
              <a:tr h="493712">
                <a:tc>
                  <a:txBody>
                    <a:bodyPr/>
                    <a:lstStyle/>
                    <a:p>
                      <a:r>
                        <a:rPr lang="en-CA" sz="2200" baseline="0" dirty="0" smtClean="0"/>
                        <a:t>X</a:t>
                      </a:r>
                      <a:endParaRPr lang="en-CA" sz="2200" baseline="0" dirty="0"/>
                    </a:p>
                  </a:txBody>
                  <a:tcPr marL="91435" marR="91435" marT="45697" marB="45697"/>
                </a:tc>
                <a:tc>
                  <a:txBody>
                    <a:bodyPr/>
                    <a:lstStyle/>
                    <a:p>
                      <a:endParaRPr lang="en-CA" sz="2200" baseline="0" dirty="0"/>
                    </a:p>
                  </a:txBody>
                  <a:tcPr marL="91435" marR="91435" marT="45697" marB="45697"/>
                </a:tc>
                <a:tc>
                  <a:txBody>
                    <a:bodyPr/>
                    <a:lstStyle/>
                    <a:p>
                      <a:endParaRPr lang="en-CA" sz="2200" baseline="0" dirty="0"/>
                    </a:p>
                  </a:txBody>
                  <a:tcPr marL="91435" marR="91435" marT="45697" marB="45697"/>
                </a:tc>
              </a:tr>
              <a:tr h="493712">
                <a:tc>
                  <a:txBody>
                    <a:bodyPr/>
                    <a:lstStyle/>
                    <a:p>
                      <a:endParaRPr lang="en-CA" sz="2200" baseline="0" dirty="0"/>
                    </a:p>
                  </a:txBody>
                  <a:tcPr marL="91435" marR="91435" marT="45697" marB="45697"/>
                </a:tc>
                <a:tc>
                  <a:txBody>
                    <a:bodyPr/>
                    <a:lstStyle/>
                    <a:p>
                      <a:endParaRPr lang="en-CA" sz="2200" baseline="0" dirty="0"/>
                    </a:p>
                  </a:txBody>
                  <a:tcPr marL="91435" marR="91435" marT="45697" marB="45697"/>
                </a:tc>
                <a:tc>
                  <a:txBody>
                    <a:bodyPr/>
                    <a:lstStyle/>
                    <a:p>
                      <a:endParaRPr lang="en-CA" sz="2200" baseline="0" dirty="0"/>
                    </a:p>
                  </a:txBody>
                  <a:tcPr marL="91435" marR="91435" marT="45697" marB="45697"/>
                </a:tc>
              </a:tr>
              <a:tr h="493712">
                <a:tc>
                  <a:txBody>
                    <a:bodyPr/>
                    <a:lstStyle/>
                    <a:p>
                      <a:endParaRPr lang="en-CA" sz="2200" baseline="0" dirty="0"/>
                    </a:p>
                  </a:txBody>
                  <a:tcPr marL="91435" marR="91435" marT="45697" marB="45697"/>
                </a:tc>
                <a:tc>
                  <a:txBody>
                    <a:bodyPr/>
                    <a:lstStyle/>
                    <a:p>
                      <a:r>
                        <a:rPr lang="en-CA" sz="2200" baseline="0" dirty="0" smtClean="0"/>
                        <a:t>O</a:t>
                      </a:r>
                      <a:endParaRPr lang="en-CA" sz="2200" baseline="0" dirty="0"/>
                    </a:p>
                  </a:txBody>
                  <a:tcPr marL="91435" marR="91435" marT="45697" marB="45697"/>
                </a:tc>
                <a:tc>
                  <a:txBody>
                    <a:bodyPr/>
                    <a:lstStyle/>
                    <a:p>
                      <a:endParaRPr lang="en-CA" sz="2200" baseline="0" dirty="0"/>
                    </a:p>
                  </a:txBody>
                  <a:tcPr marL="91435" marR="91435" marT="45697" marB="4569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912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Tic Tac Toe</a:t>
            </a:r>
          </a:p>
        </p:txBody>
      </p:sp>
      <p:sp>
        <p:nvSpPr>
          <p:cNvPr id="50179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659563" y="6237288"/>
            <a:ext cx="1905000" cy="4572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50180" name="TextBox 4"/>
          <p:cNvSpPr txBox="1">
            <a:spLocks noChangeArrowheads="1"/>
          </p:cNvSpPr>
          <p:nvPr/>
        </p:nvSpPr>
        <p:spPr bwMode="auto">
          <a:xfrm>
            <a:off x="251520" y="2636912"/>
            <a:ext cx="8494633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(lambda (new old l)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((null? l) (quote ()))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atom? (car l))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? (car l) old)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(cons new </a:t>
            </a:r>
            <a:endParaRPr lang="en-CA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new old 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l))))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(cons (car l) </a:t>
            </a:r>
            <a:endParaRPr lang="en-CA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new old 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l))))))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(else (cons 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new old (car l))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new old 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l)))))))</a:t>
            </a:r>
          </a:p>
        </p:txBody>
      </p:sp>
      <p:sp>
        <p:nvSpPr>
          <p:cNvPr id="50181" name="TextBox 5"/>
          <p:cNvSpPr txBox="1">
            <a:spLocks noChangeArrowheads="1"/>
          </p:cNvSpPr>
          <p:nvPr/>
        </p:nvSpPr>
        <p:spPr bwMode="auto">
          <a:xfrm>
            <a:off x="755650" y="1914525"/>
            <a:ext cx="2124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400" i="1"/>
              <a:t>La substitution:</a:t>
            </a:r>
          </a:p>
        </p:txBody>
      </p:sp>
    </p:spTree>
    <p:extLst>
      <p:ext uri="{BB962C8B-B14F-4D97-AF65-F5344CB8AC3E}">
        <p14:creationId xmlns:p14="http://schemas.microsoft.com/office/powerpoint/2010/main" val="2175177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Tic </a:t>
            </a:r>
            <a:r>
              <a:rPr lang="en-CA" altLang="en-US" dirty="0" err="1" smtClean="0"/>
              <a:t>Tac</a:t>
            </a:r>
            <a:r>
              <a:rPr lang="en-CA" altLang="en-US" dirty="0" smtClean="0"/>
              <a:t> Toe</a:t>
            </a:r>
          </a:p>
        </p:txBody>
      </p:sp>
      <p:sp>
        <p:nvSpPr>
          <p:cNvPr id="5120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51204" name="TextBox 4"/>
          <p:cNvSpPr txBox="1">
            <a:spLocks noChangeArrowheads="1"/>
          </p:cNvSpPr>
          <p:nvPr/>
        </p:nvSpPr>
        <p:spPr bwMode="auto">
          <a:xfrm>
            <a:off x="1116013" y="3146425"/>
            <a:ext cx="710963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(all-equal? 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((null? list)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((null? 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list)) (car list))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((equal? (car list) 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cadr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list)) </a:t>
            </a:r>
            <a:endParaRPr lang="en-CA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(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all-equal? 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(else #f)))</a:t>
            </a:r>
          </a:p>
        </p:txBody>
      </p:sp>
      <p:sp>
        <p:nvSpPr>
          <p:cNvPr id="51205" name="TextBox 5"/>
          <p:cNvSpPr txBox="1">
            <a:spLocks noChangeArrowheads="1"/>
          </p:cNvSpPr>
          <p:nvPr/>
        </p:nvSpPr>
        <p:spPr bwMode="auto">
          <a:xfrm>
            <a:off x="1116013" y="2492375"/>
            <a:ext cx="5175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400" i="1"/>
              <a:t>Egalité de tous les éléments d’une liste? </a:t>
            </a:r>
          </a:p>
        </p:txBody>
      </p:sp>
    </p:spTree>
    <p:extLst>
      <p:ext uri="{BB962C8B-B14F-4D97-AF65-F5344CB8AC3E}">
        <p14:creationId xmlns:p14="http://schemas.microsoft.com/office/powerpoint/2010/main" val="2352568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Tic </a:t>
            </a:r>
            <a:r>
              <a:rPr lang="en-CA" altLang="en-US" dirty="0" err="1"/>
              <a:t>Tac</a:t>
            </a:r>
            <a:r>
              <a:rPr lang="en-CA" altLang="en-US" dirty="0"/>
              <a:t> Toe</a:t>
            </a:r>
            <a:endParaRPr lang="en-CA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22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CSI2520</a:t>
            </a:r>
          </a:p>
        </p:txBody>
      </p:sp>
      <p:sp>
        <p:nvSpPr>
          <p:cNvPr id="52228" name="TextBox 4"/>
          <p:cNvSpPr txBox="1">
            <a:spLocks noChangeArrowheads="1"/>
          </p:cNvSpPr>
          <p:nvPr/>
        </p:nvSpPr>
        <p:spPr bwMode="auto">
          <a:xfrm>
            <a:off x="971550" y="2420938"/>
            <a:ext cx="682109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(play board player position)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lang="en-CA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</a:t>
            </a: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player position board))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(winner board)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(map all-equal? board))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1550" y="4797152"/>
            <a:ext cx="7343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(winner '((X 2 3) (4 X X) (7 O O) (X X X) (2 X O) (3 X O) (X X O) (3 X 7)))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(#f #f #f X #f #f #f #f)</a:t>
            </a:r>
            <a:endParaRPr lang="en-C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76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Tic Tac Toe</a:t>
            </a:r>
          </a:p>
        </p:txBody>
      </p:sp>
      <p:sp>
        <p:nvSpPr>
          <p:cNvPr id="5325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53252" name="TextBox 4"/>
          <p:cNvSpPr txBox="1">
            <a:spLocks noChangeArrowheads="1"/>
          </p:cNvSpPr>
          <p:nvPr/>
        </p:nvSpPr>
        <p:spPr bwMode="auto">
          <a:xfrm>
            <a:off x="626645" y="2348880"/>
            <a:ext cx="849463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(number-of-member x list)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((null? list) 0)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((equal? x (car list))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(+ 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(number-of-member x 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list))))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(else  (number-of-member x 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list))))</a:t>
            </a:r>
          </a:p>
        </p:txBody>
      </p:sp>
    </p:spTree>
    <p:extLst>
      <p:ext uri="{BB962C8B-B14F-4D97-AF65-F5344CB8AC3E}">
        <p14:creationId xmlns:p14="http://schemas.microsoft.com/office/powerpoint/2010/main" val="3047251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Tic Tac Toe</a:t>
            </a:r>
          </a:p>
        </p:txBody>
      </p:sp>
      <p:sp>
        <p:nvSpPr>
          <p:cNvPr id="5427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348038" y="2060575"/>
          <a:ext cx="2016126" cy="1482726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672042"/>
                <a:gridCol w="672042"/>
                <a:gridCol w="672042"/>
              </a:tblGrid>
              <a:tr h="494242">
                <a:tc>
                  <a:txBody>
                    <a:bodyPr/>
                    <a:lstStyle/>
                    <a:p>
                      <a:r>
                        <a:rPr lang="en-CA" sz="2200" baseline="0" dirty="0" smtClean="0"/>
                        <a:t>X</a:t>
                      </a:r>
                      <a:endParaRPr lang="en-CA" sz="2200" baseline="0" dirty="0"/>
                    </a:p>
                  </a:txBody>
                  <a:tcPr marL="91435" marR="91435" marT="45746" marB="45746"/>
                </a:tc>
                <a:tc>
                  <a:txBody>
                    <a:bodyPr/>
                    <a:lstStyle/>
                    <a:p>
                      <a:endParaRPr lang="en-CA" sz="2200" baseline="0" dirty="0"/>
                    </a:p>
                  </a:txBody>
                  <a:tcPr marL="91435" marR="91435" marT="45746" marB="45746"/>
                </a:tc>
                <a:tc>
                  <a:txBody>
                    <a:bodyPr/>
                    <a:lstStyle/>
                    <a:p>
                      <a:endParaRPr lang="en-CA" sz="2200" baseline="0" dirty="0"/>
                    </a:p>
                  </a:txBody>
                  <a:tcPr marL="91435" marR="91435" marT="45746" marB="45746"/>
                </a:tc>
              </a:tr>
              <a:tr h="494242">
                <a:tc>
                  <a:txBody>
                    <a:bodyPr/>
                    <a:lstStyle/>
                    <a:p>
                      <a:endParaRPr lang="en-CA" sz="2200" baseline="0" dirty="0"/>
                    </a:p>
                  </a:txBody>
                  <a:tcPr marL="91435" marR="91435" marT="45746" marB="45746"/>
                </a:tc>
                <a:tc>
                  <a:txBody>
                    <a:bodyPr/>
                    <a:lstStyle/>
                    <a:p>
                      <a:r>
                        <a:rPr lang="en-CA" sz="2200" baseline="0" dirty="0" smtClean="0"/>
                        <a:t>X</a:t>
                      </a:r>
                      <a:endParaRPr lang="en-CA" sz="2200" baseline="0" dirty="0"/>
                    </a:p>
                  </a:txBody>
                  <a:tcPr marL="91435" marR="91435" marT="45746" marB="45746"/>
                </a:tc>
                <a:tc>
                  <a:txBody>
                    <a:bodyPr/>
                    <a:lstStyle/>
                    <a:p>
                      <a:r>
                        <a:rPr lang="en-CA" sz="2200" baseline="0" dirty="0" smtClean="0"/>
                        <a:t>X</a:t>
                      </a:r>
                      <a:endParaRPr lang="en-CA" sz="2200" baseline="0" dirty="0"/>
                    </a:p>
                  </a:txBody>
                  <a:tcPr marL="91435" marR="91435" marT="45746" marB="45746"/>
                </a:tc>
              </a:tr>
              <a:tr h="494242">
                <a:tc>
                  <a:txBody>
                    <a:bodyPr/>
                    <a:lstStyle/>
                    <a:p>
                      <a:endParaRPr lang="en-CA" sz="2200" baseline="0" dirty="0"/>
                    </a:p>
                  </a:txBody>
                  <a:tcPr marL="91435" marR="91435" marT="45746" marB="45746"/>
                </a:tc>
                <a:tc>
                  <a:txBody>
                    <a:bodyPr/>
                    <a:lstStyle/>
                    <a:p>
                      <a:r>
                        <a:rPr lang="en-CA" sz="2200" baseline="0" dirty="0" smtClean="0"/>
                        <a:t>O</a:t>
                      </a:r>
                      <a:endParaRPr lang="en-CA" sz="2200" baseline="0" dirty="0"/>
                    </a:p>
                  </a:txBody>
                  <a:tcPr marL="91435" marR="91435" marT="45746" marB="45746"/>
                </a:tc>
                <a:tc>
                  <a:txBody>
                    <a:bodyPr/>
                    <a:lstStyle/>
                    <a:p>
                      <a:r>
                        <a:rPr lang="en-CA" sz="2200" baseline="0" dirty="0" smtClean="0"/>
                        <a:t>O</a:t>
                      </a:r>
                      <a:endParaRPr lang="en-CA" sz="2200" baseline="0" dirty="0"/>
                    </a:p>
                  </a:txBody>
                  <a:tcPr marL="91435" marR="91435" marT="45746" marB="45746"/>
                </a:tc>
              </a:tr>
            </a:tbl>
          </a:graphicData>
        </a:graphic>
      </p:graphicFrame>
      <p:sp>
        <p:nvSpPr>
          <p:cNvPr id="54294" name="Rectangle 5"/>
          <p:cNvSpPr>
            <a:spLocks noChangeArrowheads="1"/>
          </p:cNvSpPr>
          <p:nvPr/>
        </p:nvSpPr>
        <p:spPr bwMode="auto">
          <a:xfrm>
            <a:off x="827088" y="3860800"/>
            <a:ext cx="734536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 (lambda (list) </a:t>
            </a:r>
            <a:endParaRPr lang="en-CA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(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number-of-member ‘X list))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‘((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2 3) (4 X X) (7 O O) </a:t>
            </a:r>
            <a:endParaRPr lang="en-CA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(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4 7) 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X O) (3 X O) </a:t>
            </a:r>
            <a:endParaRPr lang="en-CA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(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O) (3 X 7))))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(1 2 0 1 1 1 2 1)</a:t>
            </a:r>
          </a:p>
        </p:txBody>
      </p:sp>
    </p:spTree>
    <p:extLst>
      <p:ext uri="{BB962C8B-B14F-4D97-AF65-F5344CB8AC3E}">
        <p14:creationId xmlns:p14="http://schemas.microsoft.com/office/powerpoint/2010/main" val="1422034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Tours de Hanoi</a:t>
            </a:r>
          </a:p>
        </p:txBody>
      </p:sp>
      <p:sp>
        <p:nvSpPr>
          <p:cNvPr id="4813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48132" name="TextBox 4"/>
          <p:cNvSpPr txBox="1">
            <a:spLocks noChangeArrowheads="1"/>
          </p:cNvSpPr>
          <p:nvPr/>
        </p:nvSpPr>
        <p:spPr bwMode="auto">
          <a:xfrm>
            <a:off x="804863" y="1989138"/>
            <a:ext cx="634019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dohanoi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 to from using)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(if (&gt; n 0)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(begin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dohanoi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(- n 1) using from to)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(display "move ")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(display from)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(display " --&gt; ")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(display to)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(newline)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dohanoi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(- n 1) to using from) 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133" name="TextBox 5"/>
          <p:cNvSpPr txBox="1">
            <a:spLocks noChangeArrowheads="1"/>
          </p:cNvSpPr>
          <p:nvPr/>
        </p:nvSpPr>
        <p:spPr bwMode="auto">
          <a:xfrm>
            <a:off x="5004048" y="5517232"/>
            <a:ext cx="321754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(</a:t>
            </a:r>
            <a:r>
              <a:rPr lang="en-CA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hanoi</a:t>
            </a: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lang="en-CA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dohanoi</a:t>
            </a: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 3 1 2)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36692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Avec </a:t>
            </a:r>
            <a:r>
              <a:rPr lang="en-CA" dirty="0" err="1" smtClean="0"/>
              <a:t>une</a:t>
            </a:r>
            <a:r>
              <a:rPr lang="en-CA" dirty="0" smtClean="0"/>
              <a:t> </a:t>
            </a:r>
            <a:r>
              <a:rPr lang="en-CA" dirty="0" err="1" smtClean="0"/>
              <a:t>liste</a:t>
            </a:r>
            <a:r>
              <a:rPr lang="en-CA" dirty="0" smtClean="0"/>
              <a:t> </a:t>
            </a:r>
            <a:r>
              <a:rPr lang="en-CA" dirty="0" err="1" smtClean="0"/>
              <a:t>d’adjacence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Représentation</a:t>
            </a:r>
            <a:r>
              <a:rPr lang="en-CA" dirty="0" smtClean="0"/>
              <a:t> des </a:t>
            </a:r>
            <a:r>
              <a:rPr lang="en-CA" dirty="0" err="1" smtClean="0"/>
              <a:t>graphes</a:t>
            </a:r>
            <a:endParaRPr lang="en-CA" dirty="0"/>
          </a:p>
        </p:txBody>
      </p:sp>
      <p:sp>
        <p:nvSpPr>
          <p:cNvPr id="4" name="Oval 131"/>
          <p:cNvSpPr>
            <a:spLocks noChangeArrowheads="1"/>
          </p:cNvSpPr>
          <p:nvPr/>
        </p:nvSpPr>
        <p:spPr bwMode="auto">
          <a:xfrm>
            <a:off x="6136332" y="2624138"/>
            <a:ext cx="444500" cy="2682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+mn-lt"/>
              </a:rPr>
              <a:t>5</a:t>
            </a:r>
          </a:p>
        </p:txBody>
      </p:sp>
      <p:sp>
        <p:nvSpPr>
          <p:cNvPr id="5" name="Oval 132"/>
          <p:cNvSpPr>
            <a:spLocks noChangeArrowheads="1"/>
          </p:cNvSpPr>
          <p:nvPr/>
        </p:nvSpPr>
        <p:spPr bwMode="auto">
          <a:xfrm>
            <a:off x="7192020" y="2281238"/>
            <a:ext cx="442912" cy="2682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6" name="Oval 133"/>
          <p:cNvSpPr>
            <a:spLocks noChangeArrowheads="1"/>
          </p:cNvSpPr>
          <p:nvPr/>
        </p:nvSpPr>
        <p:spPr bwMode="auto">
          <a:xfrm>
            <a:off x="6485582" y="3132138"/>
            <a:ext cx="446088" cy="2682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+mn-lt"/>
              </a:rPr>
              <a:t>4</a:t>
            </a:r>
          </a:p>
        </p:txBody>
      </p:sp>
      <p:sp>
        <p:nvSpPr>
          <p:cNvPr id="7" name="Oval 134"/>
          <p:cNvSpPr>
            <a:spLocks noChangeArrowheads="1"/>
          </p:cNvSpPr>
          <p:nvPr/>
        </p:nvSpPr>
        <p:spPr bwMode="auto">
          <a:xfrm>
            <a:off x="8014345" y="2763838"/>
            <a:ext cx="446087" cy="2682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+mn-lt"/>
              </a:rPr>
              <a:t>2</a:t>
            </a:r>
          </a:p>
        </p:txBody>
      </p:sp>
      <p:sp>
        <p:nvSpPr>
          <p:cNvPr id="8" name="Oval 135"/>
          <p:cNvSpPr>
            <a:spLocks noChangeArrowheads="1"/>
          </p:cNvSpPr>
          <p:nvPr/>
        </p:nvSpPr>
        <p:spPr bwMode="auto">
          <a:xfrm>
            <a:off x="7341245" y="3268663"/>
            <a:ext cx="444500" cy="2682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+mn-lt"/>
              </a:rPr>
              <a:t>3</a:t>
            </a:r>
          </a:p>
        </p:txBody>
      </p:sp>
      <p:sp>
        <p:nvSpPr>
          <p:cNvPr id="9" name="Line 136"/>
          <p:cNvSpPr>
            <a:spLocks noChangeShapeType="1"/>
          </p:cNvSpPr>
          <p:nvPr/>
        </p:nvSpPr>
        <p:spPr bwMode="auto">
          <a:xfrm flipV="1">
            <a:off x="6544320" y="2465388"/>
            <a:ext cx="669925" cy="211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fr-CA" sz="2000">
              <a:latin typeface="+mn-lt"/>
            </a:endParaRPr>
          </a:p>
        </p:txBody>
      </p:sp>
      <p:sp>
        <p:nvSpPr>
          <p:cNvPr id="10" name="Line 137"/>
          <p:cNvSpPr>
            <a:spLocks noChangeShapeType="1"/>
          </p:cNvSpPr>
          <p:nvPr/>
        </p:nvSpPr>
        <p:spPr bwMode="auto">
          <a:xfrm>
            <a:off x="7590482" y="2498725"/>
            <a:ext cx="501650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fr-CA" sz="2000">
              <a:latin typeface="+mn-lt"/>
            </a:endParaRPr>
          </a:p>
        </p:txBody>
      </p:sp>
      <p:sp>
        <p:nvSpPr>
          <p:cNvPr id="11" name="Line 138"/>
          <p:cNvSpPr>
            <a:spLocks noChangeShapeType="1"/>
          </p:cNvSpPr>
          <p:nvPr/>
        </p:nvSpPr>
        <p:spPr bwMode="auto">
          <a:xfrm flipV="1">
            <a:off x="7753995" y="3019425"/>
            <a:ext cx="381000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fr-CA" sz="2000">
              <a:latin typeface="+mn-lt"/>
            </a:endParaRPr>
          </a:p>
        </p:txBody>
      </p:sp>
      <p:sp>
        <p:nvSpPr>
          <p:cNvPr id="12" name="Line 139"/>
          <p:cNvSpPr>
            <a:spLocks noChangeShapeType="1"/>
          </p:cNvSpPr>
          <p:nvPr/>
        </p:nvSpPr>
        <p:spPr bwMode="auto">
          <a:xfrm flipH="1" flipV="1">
            <a:off x="6404620" y="2889250"/>
            <a:ext cx="195262" cy="261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fr-CA" sz="2000">
              <a:latin typeface="+mn-lt"/>
            </a:endParaRPr>
          </a:p>
        </p:txBody>
      </p:sp>
      <p:sp>
        <p:nvSpPr>
          <p:cNvPr id="13" name="Line 140"/>
          <p:cNvSpPr>
            <a:spLocks noChangeShapeType="1"/>
          </p:cNvSpPr>
          <p:nvPr/>
        </p:nvSpPr>
        <p:spPr bwMode="auto">
          <a:xfrm>
            <a:off x="6572895" y="2794000"/>
            <a:ext cx="1444625" cy="87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fr-CA" sz="2000">
              <a:latin typeface="+mn-lt"/>
            </a:endParaRPr>
          </a:p>
        </p:txBody>
      </p:sp>
      <p:sp>
        <p:nvSpPr>
          <p:cNvPr id="14" name="Line 141"/>
          <p:cNvSpPr>
            <a:spLocks noChangeShapeType="1"/>
          </p:cNvSpPr>
          <p:nvPr/>
        </p:nvSpPr>
        <p:spPr bwMode="auto">
          <a:xfrm flipH="1">
            <a:off x="6822132" y="2551113"/>
            <a:ext cx="5270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fr-CA" sz="200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560" y="3645024"/>
            <a:ext cx="845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Graph </a:t>
            </a:r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'((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(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()) (3 (2)) (4 (1 5)) (5 (</a:t>
            </a:r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2))</a:t>
            </a:r>
            <a:endParaRPr lang="en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5576" y="4437112"/>
            <a:ext cx="4182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valeur car) </a:t>
            </a: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enfants 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cadr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premier-enfant 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caadr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61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Obtenir</a:t>
            </a:r>
            <a:r>
              <a:rPr lang="en-CA" dirty="0" smtClean="0"/>
              <a:t> un </a:t>
            </a:r>
            <a:r>
              <a:rPr lang="en-CA" dirty="0" err="1" smtClean="0"/>
              <a:t>noeud</a:t>
            </a:r>
            <a:r>
              <a:rPr lang="en-CA" dirty="0" smtClean="0"/>
              <a:t> du </a:t>
            </a:r>
            <a:r>
              <a:rPr lang="en-CA" dirty="0" err="1" smtClean="0"/>
              <a:t>graphe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492896"/>
            <a:ext cx="790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x graphe) </a:t>
            </a: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? graphe) '()) </a:t>
            </a: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((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? x (valeur (car graphe))) (car graphe)) </a:t>
            </a: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x (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graphe)) ) ))</a:t>
            </a:r>
            <a:endParaRPr lang="en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Est-</a:t>
            </a:r>
            <a:r>
              <a:rPr lang="en-CA" altLang="en-US" smtClean="0"/>
              <a:t>ce </a:t>
            </a:r>
            <a:r>
              <a:rPr lang="en-CA" altLang="en-US" dirty="0" smtClean="0"/>
              <a:t>un </a:t>
            </a:r>
            <a:r>
              <a:rPr lang="en-CA" altLang="en-US" dirty="0" err="1" smtClean="0"/>
              <a:t>arbre</a:t>
            </a:r>
            <a:r>
              <a:rPr lang="en-CA" altLang="en-US" dirty="0" smtClean="0"/>
              <a:t>?</a:t>
            </a: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31748" name="TextBox 4"/>
          <p:cNvSpPr txBox="1">
            <a:spLocks noChangeArrowheads="1"/>
          </p:cNvSpPr>
          <p:nvPr/>
        </p:nvSpPr>
        <p:spPr bwMode="auto">
          <a:xfrm>
            <a:off x="611560" y="1268760"/>
            <a:ext cx="811311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</a:t>
            </a:r>
            <a:r>
              <a:rPr lang="en-CA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arbre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(lambda (t)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endParaRPr lang="en-CA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((not (list? t)) #f)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((null? t) #t)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((not (= (length t) 3)) #f)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((not 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arbre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cadr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t))) #f)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((not 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arbre</a:t>
            </a:r>
            <a:r>
              <a:rPr lang="en-CA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caddr</a:t>
            </a: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t))) #f)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(else #t)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)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arbre</a:t>
            </a:r>
            <a:r>
              <a:rPr lang="en-CA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CA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'(73 (31 (5 () ()) ()) (101 (83 () (97 () ())) ())))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arbre</a:t>
            </a:r>
            <a:r>
              <a:rPr lang="en-CA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CA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'(73 (31 (5 () ()) ()) (101 (83 () (97 () () ())) ())))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arbre</a:t>
            </a:r>
            <a:r>
              <a:rPr lang="en-CA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CA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'(73 (31 (5 () ()) ()) (101 (83 () (97 ())) ())))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4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3243815"/>
          </a:xfrm>
        </p:spPr>
        <p:txBody>
          <a:bodyPr>
            <a:normAutofit/>
          </a:bodyPr>
          <a:lstStyle/>
          <a:p>
            <a:r>
              <a:rPr lang="en-CA" dirty="0" smtClean="0"/>
              <a:t>En </a:t>
            </a:r>
            <a:r>
              <a:rPr lang="en-CA" dirty="0" err="1" smtClean="0"/>
              <a:t>profondeur</a:t>
            </a:r>
            <a:endParaRPr lang="en-CA" dirty="0" smtClean="0"/>
          </a:p>
          <a:p>
            <a:endParaRPr lang="en-CA" dirty="0" smtClean="0"/>
          </a:p>
          <a:p>
            <a:endParaRPr lang="en-CA" dirty="0"/>
          </a:p>
          <a:p>
            <a:r>
              <a:rPr lang="en-CA" sz="2800" dirty="0" err="1" smtClean="0"/>
              <a:t>Parcours</a:t>
            </a:r>
            <a:r>
              <a:rPr lang="en-CA" sz="2800" dirty="0" smtClean="0"/>
              <a:t> </a:t>
            </a:r>
            <a:r>
              <a:rPr lang="en-CA" sz="2800" dirty="0" err="1" smtClean="0"/>
              <a:t>d’une</a:t>
            </a:r>
            <a:r>
              <a:rPr lang="en-CA" sz="2800" dirty="0" smtClean="0"/>
              <a:t> </a:t>
            </a:r>
            <a:r>
              <a:rPr lang="en-CA" sz="2800" dirty="0" err="1" smtClean="0"/>
              <a:t>liste</a:t>
            </a:r>
            <a:r>
              <a:rPr lang="en-CA" sz="2800" dirty="0" smtClean="0"/>
              <a:t> de </a:t>
            </a:r>
            <a:r>
              <a:rPr lang="en-CA" sz="2800" dirty="0" err="1" smtClean="0"/>
              <a:t>noeuds</a:t>
            </a:r>
            <a:r>
              <a:rPr lang="en-CA" sz="2800" dirty="0" smtClean="0"/>
              <a:t> </a:t>
            </a:r>
            <a:r>
              <a:rPr lang="en-CA" sz="2800" dirty="0" err="1" smtClean="0"/>
              <a:t>étant</a:t>
            </a:r>
            <a:r>
              <a:rPr lang="en-CA" sz="2800" dirty="0" smtClean="0"/>
              <a:t> </a:t>
            </a:r>
            <a:r>
              <a:rPr lang="en-CA" sz="2800" dirty="0" err="1" smtClean="0"/>
              <a:t>donné</a:t>
            </a:r>
            <a:r>
              <a:rPr lang="en-CA" sz="2800" dirty="0" smtClean="0"/>
              <a:t> </a:t>
            </a:r>
            <a:r>
              <a:rPr lang="en-CA" sz="2800" dirty="0" err="1" smtClean="0"/>
              <a:t>une</a:t>
            </a:r>
            <a:r>
              <a:rPr lang="en-CA" sz="2800" dirty="0" smtClean="0"/>
              <a:t> </a:t>
            </a:r>
            <a:r>
              <a:rPr lang="en-CA" sz="2800" dirty="0" err="1" smtClean="0"/>
              <a:t>liste</a:t>
            </a:r>
            <a:r>
              <a:rPr lang="en-CA" sz="2800" dirty="0" smtClean="0"/>
              <a:t> de </a:t>
            </a:r>
            <a:r>
              <a:rPr lang="en-CA" sz="2800" dirty="0" err="1" smtClean="0"/>
              <a:t>noeuds</a:t>
            </a:r>
            <a:r>
              <a:rPr lang="en-CA" sz="2800" dirty="0" smtClean="0"/>
              <a:t> déjà </a:t>
            </a:r>
            <a:r>
              <a:rPr lang="en-CA" sz="2800" dirty="0" err="1" smtClean="0"/>
              <a:t>visités</a:t>
            </a:r>
            <a:endParaRPr lang="en-CA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Parcours</a:t>
            </a:r>
            <a:r>
              <a:rPr lang="en-CA" dirty="0" smtClean="0"/>
              <a:t> d’un </a:t>
            </a:r>
            <a:r>
              <a:rPr lang="en-CA" dirty="0" err="1" smtClean="0"/>
              <a:t>graphe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067813"/>
            <a:ext cx="859401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(parcours x graphe)</a:t>
            </a:r>
          </a:p>
          <a:p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 (reverse (parcours-liste-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noeuds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x) graphe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'())))</a:t>
            </a:r>
          </a:p>
          <a:p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(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parcours-liste-noeuds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graphe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visites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((null?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visites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((member (car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visites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) ;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deja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visite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parcours-liste-noeuds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A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(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graphe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visites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(else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parcours-liste-noeuds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append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enfants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noeud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(car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graphe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endParaRPr lang="en-CA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(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endParaRPr lang="en-CA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CA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graphe</a:t>
            </a:r>
            <a:r>
              <a:rPr lang="en-C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(cons (car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visites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))))</a:t>
            </a:r>
            <a:endParaRPr lang="en-CA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73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err="1" smtClean="0"/>
              <a:t>Parcours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inordre</a:t>
            </a:r>
            <a:endParaRPr lang="en-CA" altLang="en-US" dirty="0" smtClean="0"/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539552" y="1052736"/>
            <a:ext cx="8731878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</a:t>
            </a:r>
            <a:r>
              <a:rPr lang="en-CA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inordre</a:t>
            </a:r>
            <a:endParaRPr lang="en-CA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(lambda (t)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(define </a:t>
            </a:r>
            <a:r>
              <a:rPr lang="en-CA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do-</a:t>
            </a:r>
            <a:r>
              <a:rPr lang="en-CA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inordre</a:t>
            </a:r>
            <a:endParaRPr lang="en-CA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(lambda (t)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(if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(null? 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CA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CA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(append (</a:t>
            </a:r>
            <a:r>
              <a:rPr lang="en-CA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inordre</a:t>
            </a:r>
            <a:r>
              <a:rPr lang="en-CA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cadr</a:t>
            </a: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t)) </a:t>
            </a:r>
            <a:endParaRPr lang="en-CA" alt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(</a:t>
            </a: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 (car t) (</a:t>
            </a:r>
            <a:r>
              <a:rPr lang="en-CA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do-</a:t>
            </a:r>
            <a:r>
              <a:rPr lang="en-CA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inordre</a:t>
            </a:r>
            <a:r>
              <a:rPr lang="en-CA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caddr</a:t>
            </a: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t))))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)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(if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(not </a:t>
            </a:r>
            <a:r>
              <a:rPr lang="en-CA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arbre</a:t>
            </a:r>
            <a:r>
              <a:rPr lang="en-CA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(list </a:t>
            </a:r>
            <a:r>
              <a:rPr lang="en-CA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CA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erreur-arbre-invalide</a:t>
            </a:r>
            <a:r>
              <a:rPr lang="en-CA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CA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do-</a:t>
            </a:r>
            <a:r>
              <a:rPr lang="en-CA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inordre</a:t>
            </a:r>
            <a:r>
              <a:rPr lang="en-CA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) )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inordre</a:t>
            </a:r>
            <a:r>
              <a:rPr lang="en-CA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'(73 (31 (5 () ()) ()) (101 (83 () (97 () ())) ())))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15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La </a:t>
            </a:r>
            <a:r>
              <a:rPr lang="en-CA" altLang="en-US" dirty="0" err="1" smtClean="0"/>
              <a:t>recherche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dans</a:t>
            </a:r>
            <a:r>
              <a:rPr lang="en-CA" altLang="en-US" dirty="0" smtClean="0"/>
              <a:t> un </a:t>
            </a:r>
            <a:r>
              <a:rPr lang="en-CA" altLang="en-US" dirty="0" err="1" smtClean="0"/>
              <a:t>arbre</a:t>
            </a:r>
            <a:endParaRPr lang="en-CA" altLang="en-US" dirty="0" smtClean="0"/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33796" name="TextBox 4"/>
          <p:cNvSpPr txBox="1">
            <a:spLocks noChangeArrowheads="1"/>
          </p:cNvSpPr>
          <p:nvPr/>
        </p:nvSpPr>
        <p:spPr bwMode="auto">
          <a:xfrm>
            <a:off x="611560" y="1196752"/>
            <a:ext cx="7220246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</a:t>
            </a:r>
            <a:r>
              <a:rPr lang="en-CA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cherche</a:t>
            </a:r>
            <a:endParaRPr lang="en-CA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(lambda (x t)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(define </a:t>
            </a:r>
            <a:r>
              <a:rPr lang="en-CA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do-</a:t>
            </a:r>
            <a:r>
              <a:rPr lang="en-CA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cherche</a:t>
            </a:r>
            <a:endParaRPr lang="en-CA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(lambda (x 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CA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endParaRPr lang="en-CA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((null? t) #f)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((equal? x (car t)) #t)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((precedes? x (car t)) (</a:t>
            </a:r>
            <a:r>
              <a:rPr lang="en-CA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do-</a:t>
            </a:r>
            <a:r>
              <a:rPr lang="en-CA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cherche</a:t>
            </a:r>
            <a:r>
              <a:rPr lang="en-CA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(</a:t>
            </a:r>
            <a:r>
              <a:rPr lang="en-CA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cadr</a:t>
            </a:r>
            <a:r>
              <a:rPr lang="en-CA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((precedes? (car t) x) (</a:t>
            </a:r>
            <a:r>
              <a:rPr lang="en-CA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do-</a:t>
            </a:r>
            <a:r>
              <a:rPr lang="en-CA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cherche</a:t>
            </a:r>
            <a:r>
              <a:rPr lang="en-CA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(</a:t>
            </a:r>
            <a:r>
              <a:rPr lang="en-CA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caddr</a:t>
            </a:r>
            <a:r>
              <a:rPr lang="en-CA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(else #f)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) </a:t>
            </a:r>
            <a:r>
              <a:rPr lang="en-CA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(if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(not </a:t>
            </a:r>
            <a:r>
              <a:rPr lang="en-CA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arbre</a:t>
            </a:r>
            <a:r>
              <a:rPr lang="en-CA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CA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(list </a:t>
            </a:r>
            <a:r>
              <a:rPr lang="en-CA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CA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erreur-arbre-invalide</a:t>
            </a:r>
            <a:r>
              <a:rPr lang="en-CA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CA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do-</a:t>
            </a:r>
            <a:r>
              <a:rPr lang="en-CA" alt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cherche</a:t>
            </a:r>
            <a:r>
              <a:rPr lang="en-CA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) )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797" name="TextBox 5"/>
          <p:cNvSpPr txBox="1">
            <a:spLocks noChangeArrowheads="1"/>
          </p:cNvSpPr>
          <p:nvPr/>
        </p:nvSpPr>
        <p:spPr bwMode="auto">
          <a:xfrm>
            <a:off x="3499842" y="5301208"/>
            <a:ext cx="562205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precedes? (lambda (x y) (&lt; x y)))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alt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cherche</a:t>
            </a:r>
            <a:r>
              <a:rPr lang="en-CA" alt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83 </a:t>
            </a:r>
            <a:r>
              <a:rPr lang="en-CA" alt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'(73 (31 (5 () ()) ()) (101 (83 () (97 () ())) ())))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altLang="en-US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cherche</a:t>
            </a:r>
            <a:r>
              <a:rPr lang="en-CA" alt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84 </a:t>
            </a:r>
            <a:r>
              <a:rPr lang="en-CA" alt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'(73 (31 (5 () ()) ()) (101 (83 () (97 () ())) ())))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CA" alt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62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Insertion dans une liste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51520" y="1657400"/>
            <a:ext cx="911018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arbre-insere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arbre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valeur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((null?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arbre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valeur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'()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'()))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((&lt;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valeur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(car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arbre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(car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arbre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(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arbre-insere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arbre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valeur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caddr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arbre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))) 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(else (list (car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arbre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arbre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arbre-insere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caddr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arbre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valeur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))))) 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203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smtClean="0"/>
              <a:t>Détruire un nœud de l’arbre</a:t>
            </a:r>
            <a:endParaRPr lang="en-CA" altLang="en-US" smtClean="0"/>
          </a:p>
        </p:txBody>
      </p:sp>
      <p:sp>
        <p:nvSpPr>
          <p:cNvPr id="3686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36868" name="TextBox 4"/>
          <p:cNvSpPr txBox="1">
            <a:spLocks noChangeArrowheads="1"/>
          </p:cNvSpPr>
          <p:nvPr/>
        </p:nvSpPr>
        <p:spPr bwMode="auto">
          <a:xfrm>
            <a:off x="1331913" y="2205038"/>
            <a:ext cx="700544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</a:t>
            </a:r>
            <a:r>
              <a:rPr lang="en-CA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detruire</a:t>
            </a:r>
            <a:endParaRPr lang="en-CA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(lambda (x t</a:t>
            </a:r>
            <a:r>
              <a:rPr lang="en-CA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(if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(not </a:t>
            </a:r>
            <a:r>
              <a:rPr lang="en-CA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arbre</a:t>
            </a:r>
            <a:r>
              <a:rPr lang="en-CA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(list </a:t>
            </a:r>
            <a:r>
              <a:rPr lang="en-CA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CA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erreur-arbre-invalide</a:t>
            </a:r>
            <a:r>
              <a:rPr lang="en-CA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CA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do-</a:t>
            </a:r>
            <a:r>
              <a:rPr lang="en-CA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detruire</a:t>
            </a:r>
            <a:r>
              <a:rPr lang="en-CA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) )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CA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37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</a:t>
            </a:r>
            <a:r>
              <a:rPr lang="fr-CA" altLang="en-US" smtClean="0"/>
              <a:t>étruire la racine d’un arbre</a:t>
            </a:r>
            <a:endParaRPr lang="en-US" altLang="en-US" smtClean="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23528" y="1140714"/>
            <a:ext cx="9007594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do-</a:t>
            </a:r>
            <a:r>
              <a:rPr lang="en-US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detruire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(lambda (x 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((null? t) '())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((and (equal? x (car t)) (null? 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cadr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t))) 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caddr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((and (equal? x (car t)) (null? 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caddr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t))) 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cadr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((equal? x (car t))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(let ((r 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removemax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cadr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t))))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(list 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r) (car r) 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caddr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((precedes? x (car t)) (list (car t) </a:t>
            </a:r>
            <a:endParaRPr lang="en-US" alt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(do-</a:t>
            </a:r>
            <a:r>
              <a:rPr lang="en-US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detruire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cadr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t)) </a:t>
            </a:r>
            <a:endParaRPr lang="en-US" alt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caddr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((precedes? (car t) x) (list (car t) 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cadr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t) </a:t>
            </a:r>
            <a:endParaRPr lang="en-US" alt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(do-</a:t>
            </a:r>
            <a:r>
              <a:rPr lang="en-US" alt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detruire</a:t>
            </a:r>
            <a:r>
              <a:rPr lang="en-US" alt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caddr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t))))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(else 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) ) )</a:t>
            </a:r>
          </a:p>
        </p:txBody>
      </p:sp>
    </p:spTree>
    <p:extLst>
      <p:ext uri="{BB962C8B-B14F-4D97-AF65-F5344CB8AC3E}">
        <p14:creationId xmlns:p14="http://schemas.microsoft.com/office/powerpoint/2010/main" val="93863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smtClean="0"/>
              <a:t>Détruire un nœud de l’arbre</a:t>
            </a:r>
            <a:endParaRPr lang="en-US" altLang="en-US" smtClean="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539552" y="1751911"/>
            <a:ext cx="818685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r-F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removemax</a:t>
            </a:r>
            <a:endParaRPr lang="fr-FR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(lambda (t)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fr-FR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endParaRPr lang="fr-FR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((</a:t>
            </a:r>
            <a:r>
              <a:rPr lang="fr-FR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F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? (</a:t>
            </a:r>
            <a:r>
              <a:rPr lang="fr-FR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caddr</a:t>
            </a:r>
            <a:r>
              <a:rPr lang="fr-F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t)) (cons (</a:t>
            </a:r>
            <a:r>
              <a:rPr lang="fr-FR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cadr</a:t>
            </a:r>
            <a:r>
              <a:rPr lang="fr-F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t) (car t)))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fr-FR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F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(let ((r (</a:t>
            </a:r>
            <a:r>
              <a:rPr lang="fr-FR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removemax</a:t>
            </a:r>
            <a:r>
              <a:rPr lang="fr-F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caddr</a:t>
            </a:r>
            <a:r>
              <a:rPr lang="fr-F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t))))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(cons (</a:t>
            </a:r>
            <a:r>
              <a:rPr lang="fr-FR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(car t) (</a:t>
            </a:r>
            <a:r>
              <a:rPr lang="fr-FR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cadr</a:t>
            </a:r>
            <a:r>
              <a:rPr lang="fr-F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t) (car r)) </a:t>
            </a:r>
            <a:endParaRPr lang="fr-FR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(</a:t>
            </a:r>
            <a:r>
              <a:rPr lang="fr-FR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fr-F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) ) )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166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smtClean="0"/>
              <a:t>D</a:t>
            </a:r>
            <a:r>
              <a:rPr lang="fr-CA" altLang="en-US" sz="4000" smtClean="0"/>
              <a:t>écompte du nombre d’éléments dans un arbre</a:t>
            </a:r>
            <a:endParaRPr lang="en-US" altLang="en-US" sz="4000" smtClean="0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116013" y="2389178"/>
            <a:ext cx="748843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nsymbols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tree)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(if (list? tree)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(+ 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nsymbols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(car tree))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nsymbols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tree)))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(if (symbol? tree) 1 0) ) )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nsymbols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'(+ a (* b c)))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941" name="Rectangle 1"/>
          <p:cNvSpPr>
            <a:spLocks noChangeArrowheads="1"/>
          </p:cNvSpPr>
          <p:nvPr/>
        </p:nvSpPr>
        <p:spPr bwMode="auto">
          <a:xfrm>
            <a:off x="684213" y="1484784"/>
            <a:ext cx="3627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CA" altLang="en-US" sz="2400" dirty="0"/>
              <a:t>- </a:t>
            </a:r>
            <a:r>
              <a:rPr lang="fr-CA" altLang="en-US" sz="2400" i="1" dirty="0" err="1"/>
              <a:t>Repr</a:t>
            </a:r>
            <a:r>
              <a:rPr lang="en-CA" altLang="en-US" sz="2400" i="1" dirty="0" err="1"/>
              <a:t>ésentation</a:t>
            </a:r>
            <a:r>
              <a:rPr lang="en-CA" altLang="en-US" sz="2400" i="1" dirty="0"/>
              <a:t> sans les </a:t>
            </a:r>
            <a:r>
              <a:rPr lang="en-CA" altLang="en-US" sz="2400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914038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753</TotalTime>
  <Words>1750</Words>
  <Application>Microsoft Office PowerPoint</Application>
  <PresentationFormat>On-screen Show (4:3)</PresentationFormat>
  <Paragraphs>274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Les arbres</vt:lpstr>
      <vt:lpstr>Est-ce un arbre?</vt:lpstr>
      <vt:lpstr>Parcours inordre</vt:lpstr>
      <vt:lpstr>La recherche dans un arbre</vt:lpstr>
      <vt:lpstr>Insertion dans une liste</vt:lpstr>
      <vt:lpstr>Détruire un nœud de l’arbre</vt:lpstr>
      <vt:lpstr>Détruire la racine d’un arbre</vt:lpstr>
      <vt:lpstr>Détruire un nœud de l’arbre</vt:lpstr>
      <vt:lpstr>Décompte du nombre d’éléments dans un arbre</vt:lpstr>
      <vt:lpstr>Avec récursivité terminale</vt:lpstr>
      <vt:lpstr>Tic Tac Toe</vt:lpstr>
      <vt:lpstr>Tic Tac Toe</vt:lpstr>
      <vt:lpstr>Tic Tac Toe</vt:lpstr>
      <vt:lpstr>Tic Tac Toe</vt:lpstr>
      <vt:lpstr>Tic Tac Toe</vt:lpstr>
      <vt:lpstr>Tic Tac Toe</vt:lpstr>
      <vt:lpstr>Tours de Hanoi</vt:lpstr>
      <vt:lpstr>Représentation des graphes</vt:lpstr>
      <vt:lpstr>Obtenir un noeud du graphe</vt:lpstr>
      <vt:lpstr>Parcours d’un graphe</vt:lpstr>
    </vt:vector>
  </TitlesOfParts>
  <Company>University of Ottawa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Arbre de recherche</dc:title>
  <dc:creator>COE Support</dc:creator>
  <cp:lastModifiedBy>uOttawa Employee</cp:lastModifiedBy>
  <cp:revision>77</cp:revision>
  <dcterms:created xsi:type="dcterms:W3CDTF">2014-01-06T17:37:46Z</dcterms:created>
  <dcterms:modified xsi:type="dcterms:W3CDTF">2015-03-19T19:36:32Z</dcterms:modified>
</cp:coreProperties>
</file>